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307" r:id="rId3"/>
    <p:sldId id="260" r:id="rId4"/>
    <p:sldId id="261" r:id="rId5"/>
    <p:sldId id="262" r:id="rId6"/>
    <p:sldId id="308" r:id="rId7"/>
    <p:sldId id="266" r:id="rId8"/>
    <p:sldId id="267" r:id="rId9"/>
    <p:sldId id="268" r:id="rId10"/>
    <p:sldId id="265" r:id="rId11"/>
    <p:sldId id="270" r:id="rId12"/>
    <p:sldId id="271" r:id="rId13"/>
    <p:sldId id="275" r:id="rId14"/>
    <p:sldId id="272" r:id="rId15"/>
    <p:sldId id="273" r:id="rId16"/>
    <p:sldId id="274" r:id="rId17"/>
    <p:sldId id="276" r:id="rId18"/>
    <p:sldId id="278" r:id="rId19"/>
    <p:sldId id="279" r:id="rId20"/>
    <p:sldId id="281" r:id="rId21"/>
    <p:sldId id="287" r:id="rId22"/>
    <p:sldId id="282" r:id="rId23"/>
    <p:sldId id="283" r:id="rId24"/>
    <p:sldId id="284" r:id="rId25"/>
    <p:sldId id="285" r:id="rId26"/>
    <p:sldId id="286"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572"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77E0534-6A53-4D2C-88A3-750A4A0FBE63}" type="datetimeFigureOut">
              <a:rPr lang="fr-FR" smtClean="0"/>
              <a:pPr/>
              <a:t>17/10/2012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332F2D-BE1C-4022-AD45-B40DEB5B6C5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77E0534-6A53-4D2C-88A3-750A4A0FBE63}" type="datetimeFigureOut">
              <a:rPr lang="fr-FR" smtClean="0"/>
              <a:pPr/>
              <a:t>17/10/2012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332F2D-BE1C-4022-AD45-B40DEB5B6C5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77E0534-6A53-4D2C-88A3-750A4A0FBE63}" type="datetimeFigureOut">
              <a:rPr lang="fr-FR" smtClean="0"/>
              <a:pPr/>
              <a:t>17/10/2012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332F2D-BE1C-4022-AD45-B40DEB5B6C5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77E0534-6A53-4D2C-88A3-750A4A0FBE63}" type="datetimeFigureOut">
              <a:rPr lang="fr-FR" smtClean="0"/>
              <a:pPr/>
              <a:t>17/10/2012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332F2D-BE1C-4022-AD45-B40DEB5B6C5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77E0534-6A53-4D2C-88A3-750A4A0FBE63}" type="datetimeFigureOut">
              <a:rPr lang="fr-FR" smtClean="0"/>
              <a:pPr/>
              <a:t>17/10/2012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332F2D-BE1C-4022-AD45-B40DEB5B6C5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77E0534-6A53-4D2C-88A3-750A4A0FBE63}" type="datetimeFigureOut">
              <a:rPr lang="fr-FR" smtClean="0"/>
              <a:pPr/>
              <a:t>17/10/2012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3332F2D-BE1C-4022-AD45-B40DEB5B6C5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77E0534-6A53-4D2C-88A3-750A4A0FBE63}" type="datetimeFigureOut">
              <a:rPr lang="fr-FR" smtClean="0"/>
              <a:pPr/>
              <a:t>17/10/2012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3332F2D-BE1C-4022-AD45-B40DEB5B6C5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A77E0534-6A53-4D2C-88A3-750A4A0FBE63}" type="datetimeFigureOut">
              <a:rPr lang="fr-FR" smtClean="0"/>
              <a:pPr/>
              <a:t>17/10/2012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3332F2D-BE1C-4022-AD45-B40DEB5B6C5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77E0534-6A53-4D2C-88A3-750A4A0FBE63}" type="datetimeFigureOut">
              <a:rPr lang="fr-FR" smtClean="0"/>
              <a:pPr/>
              <a:t>17/10/2012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3332F2D-BE1C-4022-AD45-B40DEB5B6C5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77E0534-6A53-4D2C-88A3-750A4A0FBE63}" type="datetimeFigureOut">
              <a:rPr lang="fr-FR" smtClean="0"/>
              <a:pPr/>
              <a:t>17/10/2012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3332F2D-BE1C-4022-AD45-B40DEB5B6C5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77E0534-6A53-4D2C-88A3-750A4A0FBE63}" type="datetimeFigureOut">
              <a:rPr lang="fr-FR" smtClean="0"/>
              <a:pPr/>
              <a:t>17/10/2012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3332F2D-BE1C-4022-AD45-B40DEB5B6C5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7E0534-6A53-4D2C-88A3-750A4A0FBE63}" type="datetimeFigureOut">
              <a:rPr lang="fr-FR" smtClean="0"/>
              <a:pPr/>
              <a:t>17/10/2012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332F2D-BE1C-4022-AD45-B40DEB5B6C5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slide" Target="slide34.xml"/><Relationship Id="rId7" Type="http://schemas.openxmlformats.org/officeDocument/2006/relationships/slide" Target="slide42.xml"/><Relationship Id="rId2" Type="http://schemas.openxmlformats.org/officeDocument/2006/relationships/slide" Target="slide17.xml"/><Relationship Id="rId1" Type="http://schemas.openxmlformats.org/officeDocument/2006/relationships/slideLayout" Target="../slideLayouts/slideLayout1.xml"/><Relationship Id="rId6" Type="http://schemas.openxmlformats.org/officeDocument/2006/relationships/slide" Target="slide13.xml"/><Relationship Id="rId5" Type="http://schemas.openxmlformats.org/officeDocument/2006/relationships/slide" Target="slide35.xml"/><Relationship Id="rId4" Type="http://schemas.openxmlformats.org/officeDocument/2006/relationships/slide" Target="slide3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8.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www.flickr.com/photos/43405897@N04/4325945127/sizes/m/in/photostrea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slide" Target="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8.xml"/><Relationship Id="rId1" Type="http://schemas.openxmlformats.org/officeDocument/2006/relationships/slideLayout" Target="../slideLayouts/slideLayout2.xml"/><Relationship Id="rId4" Type="http://schemas.openxmlformats.org/officeDocument/2006/relationships/hyperlink" Target="http://cartographie.sciences-po.fr/sites/default/files/02_03_historique_golfe_avt_1914_1923-01.jp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 Target="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 Target="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 Target="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 Target="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 Target="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 Target="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 Target="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 Target="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 Target="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slide" Target="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26.xml"/><Relationship Id="rId3" Type="http://schemas.openxmlformats.org/officeDocument/2006/relationships/slide" Target="slide25.xml"/><Relationship Id="rId7" Type="http://schemas.openxmlformats.org/officeDocument/2006/relationships/slide" Target="slide16.xml"/><Relationship Id="rId12" Type="http://schemas.openxmlformats.org/officeDocument/2006/relationships/slide" Target="slide21.xml"/><Relationship Id="rId2" Type="http://schemas.openxmlformats.org/officeDocument/2006/relationships/slide" Target="slide14.xml"/><Relationship Id="rId16" Type="http://schemas.openxmlformats.org/officeDocument/2006/relationships/slide" Target="slide32.xml"/><Relationship Id="rId1" Type="http://schemas.openxmlformats.org/officeDocument/2006/relationships/slideLayout" Target="../slideLayouts/slideLayout1.xml"/><Relationship Id="rId6" Type="http://schemas.openxmlformats.org/officeDocument/2006/relationships/slide" Target="slide29.xml"/><Relationship Id="rId11" Type="http://schemas.openxmlformats.org/officeDocument/2006/relationships/slide" Target="slide20.xml"/><Relationship Id="rId5" Type="http://schemas.openxmlformats.org/officeDocument/2006/relationships/slide" Target="slide12.xml"/><Relationship Id="rId15" Type="http://schemas.openxmlformats.org/officeDocument/2006/relationships/slide" Target="slide31.xml"/><Relationship Id="rId10" Type="http://schemas.openxmlformats.org/officeDocument/2006/relationships/slide" Target="slide37.xml"/><Relationship Id="rId4" Type="http://schemas.openxmlformats.org/officeDocument/2006/relationships/slide" Target="slide27.xml"/><Relationship Id="rId9" Type="http://schemas.openxmlformats.org/officeDocument/2006/relationships/slide" Target="slide36.xml"/><Relationship Id="rId14" Type="http://schemas.openxmlformats.org/officeDocument/2006/relationships/slide" Target="slide30.xml"/></Relationships>
</file>

<file path=ppt/slides/_rels/slide44.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23.xml"/><Relationship Id="rId7" Type="http://schemas.openxmlformats.org/officeDocument/2006/relationships/slide" Target="slide19.xml"/><Relationship Id="rId2" Type="http://schemas.openxmlformats.org/officeDocument/2006/relationships/slide" Target="slide24.xml"/><Relationship Id="rId1" Type="http://schemas.openxmlformats.org/officeDocument/2006/relationships/slideLayout" Target="../slideLayouts/slideLayout1.xml"/><Relationship Id="rId6" Type="http://schemas.openxmlformats.org/officeDocument/2006/relationships/slide" Target="slide22.xml"/><Relationship Id="rId11" Type="http://schemas.openxmlformats.org/officeDocument/2006/relationships/slide" Target="slide40.xml"/><Relationship Id="rId5" Type="http://schemas.openxmlformats.org/officeDocument/2006/relationships/slide" Target="slide18.xml"/><Relationship Id="rId10" Type="http://schemas.openxmlformats.org/officeDocument/2006/relationships/slide" Target="slide39.xml"/><Relationship Id="rId4" Type="http://schemas.openxmlformats.org/officeDocument/2006/relationships/slide" Target="slide15.xml"/><Relationship Id="rId9" Type="http://schemas.openxmlformats.org/officeDocument/2006/relationships/slide" Target="slide38.xml"/></Relationships>
</file>

<file path=ppt/slides/_rels/slide45.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slide" Target="slide34.xml"/><Relationship Id="rId7" Type="http://schemas.openxmlformats.org/officeDocument/2006/relationships/slide" Target="slide42.xml"/><Relationship Id="rId2" Type="http://schemas.openxmlformats.org/officeDocument/2006/relationships/slide" Target="slide17.xml"/><Relationship Id="rId1" Type="http://schemas.openxmlformats.org/officeDocument/2006/relationships/slideLayout" Target="../slideLayouts/slideLayout1.xml"/><Relationship Id="rId6" Type="http://schemas.openxmlformats.org/officeDocument/2006/relationships/slide" Target="slide13.xml"/><Relationship Id="rId5" Type="http://schemas.openxmlformats.org/officeDocument/2006/relationships/slide" Target="slide35.xml"/><Relationship Id="rId4" Type="http://schemas.openxmlformats.org/officeDocument/2006/relationships/slide" Target="slide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26.xml"/><Relationship Id="rId3" Type="http://schemas.openxmlformats.org/officeDocument/2006/relationships/slide" Target="slide25.xml"/><Relationship Id="rId7" Type="http://schemas.openxmlformats.org/officeDocument/2006/relationships/slide" Target="slide16.xml"/><Relationship Id="rId12" Type="http://schemas.openxmlformats.org/officeDocument/2006/relationships/slide" Target="slide21.xml"/><Relationship Id="rId2" Type="http://schemas.openxmlformats.org/officeDocument/2006/relationships/slide" Target="slide14.xml"/><Relationship Id="rId16" Type="http://schemas.openxmlformats.org/officeDocument/2006/relationships/slide" Target="slide32.xml"/><Relationship Id="rId1" Type="http://schemas.openxmlformats.org/officeDocument/2006/relationships/slideLayout" Target="../slideLayouts/slideLayout1.xml"/><Relationship Id="rId6" Type="http://schemas.openxmlformats.org/officeDocument/2006/relationships/slide" Target="slide29.xml"/><Relationship Id="rId11" Type="http://schemas.openxmlformats.org/officeDocument/2006/relationships/slide" Target="slide20.xml"/><Relationship Id="rId5" Type="http://schemas.openxmlformats.org/officeDocument/2006/relationships/slide" Target="slide12.xml"/><Relationship Id="rId15" Type="http://schemas.openxmlformats.org/officeDocument/2006/relationships/slide" Target="slide31.xml"/><Relationship Id="rId10" Type="http://schemas.openxmlformats.org/officeDocument/2006/relationships/slide" Target="slide37.xml"/><Relationship Id="rId4" Type="http://schemas.openxmlformats.org/officeDocument/2006/relationships/slide" Target="slide27.xml"/><Relationship Id="rId9" Type="http://schemas.openxmlformats.org/officeDocument/2006/relationships/slide" Target="slide36.xml"/><Relationship Id="rId14" Type="http://schemas.openxmlformats.org/officeDocument/2006/relationships/slide" Target="slide30.xml"/></Relationships>
</file>

<file path=ppt/slides/_rels/slide9.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23.xml"/><Relationship Id="rId7" Type="http://schemas.openxmlformats.org/officeDocument/2006/relationships/slide" Target="slide19.xml"/><Relationship Id="rId2" Type="http://schemas.openxmlformats.org/officeDocument/2006/relationships/slide" Target="slide24.xml"/><Relationship Id="rId1" Type="http://schemas.openxmlformats.org/officeDocument/2006/relationships/slideLayout" Target="../slideLayouts/slideLayout1.xml"/><Relationship Id="rId6" Type="http://schemas.openxmlformats.org/officeDocument/2006/relationships/slide" Target="slide22.xml"/><Relationship Id="rId11" Type="http://schemas.openxmlformats.org/officeDocument/2006/relationships/slide" Target="slide40.xml"/><Relationship Id="rId5" Type="http://schemas.openxmlformats.org/officeDocument/2006/relationships/slide" Target="slide18.xml"/><Relationship Id="rId10" Type="http://schemas.openxmlformats.org/officeDocument/2006/relationships/slide" Target="slide39.xml"/><Relationship Id="rId4" Type="http://schemas.openxmlformats.org/officeDocument/2006/relationships/slide" Target="slide15.xml"/><Relationship Id="rId9" Type="http://schemas.openxmlformats.org/officeDocument/2006/relationships/slide" Target="slide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611560" y="1844824"/>
            <a:ext cx="7772400" cy="1470025"/>
          </a:xfrm>
        </p:spPr>
        <p:style>
          <a:lnRef idx="1">
            <a:schemeClr val="accent2"/>
          </a:lnRef>
          <a:fillRef idx="2">
            <a:schemeClr val="accent2"/>
          </a:fillRef>
          <a:effectRef idx="1">
            <a:schemeClr val="accent2"/>
          </a:effectRef>
          <a:fontRef idx="minor">
            <a:schemeClr val="dk1"/>
          </a:fontRef>
        </p:style>
        <p:txBody>
          <a:bodyPr>
            <a:noAutofit/>
          </a:bodyPr>
          <a:lstStyle/>
          <a:p>
            <a:r>
              <a:rPr lang="fr-FR" sz="2800" dirty="0" smtClean="0"/>
              <a:t> </a:t>
            </a:r>
            <a:r>
              <a:rPr lang="fr-FR" sz="2800" b="1" dirty="0" smtClean="0"/>
              <a:t>Le Proche et le Moyen-Orient, un foyer de conflits depuis la fin de la Première Guerre mondiale </a:t>
            </a:r>
            <a:endParaRPr lang="fr-FR" sz="2800" dirty="0"/>
          </a:p>
        </p:txBody>
      </p:sp>
      <p:sp>
        <p:nvSpPr>
          <p:cNvPr id="5" name="Sous-titre 4"/>
          <p:cNvSpPr>
            <a:spLocks noGrp="1"/>
          </p:cNvSpPr>
          <p:nvPr>
            <p:ph type="subTitle" idx="1"/>
          </p:nvPr>
        </p:nvSpPr>
        <p:spPr>
          <a:xfrm>
            <a:off x="755576" y="3933056"/>
            <a:ext cx="7632848" cy="1417712"/>
          </a:xfrm>
        </p:spPr>
        <p:txBody>
          <a:bodyPr>
            <a:normAutofit fontScale="47500" lnSpcReduction="20000"/>
          </a:bodyPr>
          <a:lstStyle/>
          <a:p>
            <a:endParaRPr lang="fr-FR" sz="3400" b="1" i="1" dirty="0" smtClean="0">
              <a:solidFill>
                <a:schemeClr val="tx1"/>
              </a:solidFill>
            </a:endParaRPr>
          </a:p>
          <a:p>
            <a:r>
              <a:rPr lang="fr-FR" sz="3400" b="1" i="1" dirty="0" smtClean="0">
                <a:solidFill>
                  <a:srgbClr val="FF0000"/>
                </a:solidFill>
              </a:rPr>
              <a:t> </a:t>
            </a:r>
            <a:r>
              <a:rPr lang="fr-FR" sz="3400" b="1" i="1" dirty="0" smtClean="0">
                <a:solidFill>
                  <a:schemeClr val="accent2">
                    <a:lumMod val="75000"/>
                  </a:schemeClr>
                </a:solidFill>
              </a:rPr>
              <a:t>Quels facteurs font de la région un foyer particulier de conflits et comment agissent-ils ? </a:t>
            </a:r>
          </a:p>
          <a:p>
            <a:endParaRPr lang="fr-FR" sz="3400" b="1" i="1" dirty="0" smtClean="0">
              <a:solidFill>
                <a:schemeClr val="accent2">
                  <a:lumMod val="75000"/>
                </a:schemeClr>
              </a:solidFill>
            </a:endParaRPr>
          </a:p>
          <a:p>
            <a:r>
              <a:rPr lang="fr-FR" sz="3400" b="1" i="1" dirty="0" smtClean="0">
                <a:solidFill>
                  <a:schemeClr val="accent2">
                    <a:lumMod val="75000"/>
                  </a:schemeClr>
                </a:solidFill>
              </a:rPr>
              <a:t>Pourquoi ces conflits ont-ils dans le monde une telle résonnance, tant par leurs conséquences directes que par leur retentissement ? </a:t>
            </a:r>
          </a:p>
          <a:p>
            <a:endParaRPr lang="fr-FR" dirty="0"/>
          </a:p>
        </p:txBody>
      </p:sp>
      <p:sp>
        <p:nvSpPr>
          <p:cNvPr id="6" name="Rectangle 5"/>
          <p:cNvSpPr/>
          <p:nvPr/>
        </p:nvSpPr>
        <p:spPr>
          <a:xfrm>
            <a:off x="1584176" y="908720"/>
            <a:ext cx="6012160" cy="369332"/>
          </a:xfrm>
          <a:prstGeom prst="rect">
            <a:avLst/>
          </a:prstGeom>
        </p:spPr>
        <p:txBody>
          <a:bodyPr wrap="square">
            <a:spAutoFit/>
          </a:bodyPr>
          <a:lstStyle/>
          <a:p>
            <a:pPr algn="ctr"/>
            <a:r>
              <a:rPr lang="fr-FR" b="1" i="1" dirty="0" smtClean="0">
                <a:solidFill>
                  <a:schemeClr val="accent2">
                    <a:lumMod val="75000"/>
                  </a:schemeClr>
                </a:solidFill>
              </a:rPr>
              <a:t>ENJEUX ET RECOMPOSITIONS GÉOPOLITIQUES DU MONDE </a:t>
            </a:r>
            <a:endParaRPr lang="fr-FR" b="1" i="1"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0" y="-1"/>
          <a:ext cx="9144000" cy="6844329"/>
        </p:xfrm>
        <a:graphic>
          <a:graphicData uri="http://schemas.openxmlformats.org/drawingml/2006/table">
            <a:tbl>
              <a:tblPr firstRow="1" bandRow="1">
                <a:tableStyleId>{5940675A-B579-460E-94D1-54222C63F5DA}</a:tableStyleId>
              </a:tblPr>
              <a:tblGrid>
                <a:gridCol w="1331640"/>
                <a:gridCol w="1584176"/>
                <a:gridCol w="2252310"/>
                <a:gridCol w="2140178"/>
                <a:gridCol w="1835696"/>
              </a:tblGrid>
              <a:tr h="475301">
                <a:tc rowSpan="2">
                  <a:txBody>
                    <a:bodyPr/>
                    <a:lstStyle/>
                    <a:p>
                      <a:pPr algn="ctr"/>
                      <a:endParaRPr lang="fr-FR" sz="900" dirty="0"/>
                    </a:p>
                  </a:txBody>
                  <a:tcPr marL="45720" marR="45720" anchor="ct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i="1" dirty="0" smtClean="0"/>
                        <a:t>LES MULTIPLES ENJEUX</a:t>
                      </a:r>
                      <a:r>
                        <a:rPr lang="fr-FR" sz="1200" b="1" i="1" baseline="0" dirty="0" smtClean="0"/>
                        <a:t> QUI CARACTÉRISENT LE PROCHE ET LE MOYEN- ORIENT</a:t>
                      </a:r>
                      <a:endParaRPr lang="fr-FR" sz="1200" b="1" i="1" dirty="0" smtClean="0"/>
                    </a:p>
                  </a:txBody>
                  <a:tcPr marL="45720" marR="45720"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i="1" kern="1200" dirty="0" smtClean="0">
                          <a:solidFill>
                            <a:schemeClr val="tx1"/>
                          </a:solidFill>
                          <a:latin typeface="+mn-lt"/>
                          <a:ea typeface="+mn-ea"/>
                          <a:cs typeface="+mn-cs"/>
                        </a:rPr>
                        <a:t>DES EXEMPLES DE TENSIONS ET LES CONFLITS MAJEURS QUI RÉSULTENT DE CES ENJEUX</a:t>
                      </a:r>
                    </a:p>
                  </a:txBody>
                  <a:tcPr marL="45720" marR="45720" anchor="ctr"/>
                </a:tc>
                <a:tc hMerge="1">
                  <a:txBody>
                    <a:bodyPr/>
                    <a:lstStyle/>
                    <a:p>
                      <a:endParaRPr lang="fr-FR" sz="1100" dirty="0"/>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i="1" kern="1200" dirty="0" smtClean="0">
                          <a:solidFill>
                            <a:schemeClr val="tx1"/>
                          </a:solidFill>
                          <a:latin typeface="+mn-lt"/>
                          <a:ea typeface="+mn-ea"/>
                          <a:cs typeface="+mn-cs"/>
                        </a:rPr>
                        <a:t>LES RÉSONNANCES DE CES TENSIONS À L’ÉCHELLE</a:t>
                      </a:r>
                      <a:r>
                        <a:rPr lang="fr-FR" sz="1200" b="1" i="1" kern="1200" baseline="0" dirty="0" smtClean="0">
                          <a:solidFill>
                            <a:schemeClr val="tx1"/>
                          </a:solidFill>
                          <a:latin typeface="+mn-lt"/>
                          <a:ea typeface="+mn-ea"/>
                          <a:cs typeface="+mn-cs"/>
                        </a:rPr>
                        <a:t> MONDIALE</a:t>
                      </a:r>
                      <a:endParaRPr lang="fr-FR" sz="1200" b="1" i="1" kern="1200" dirty="0">
                        <a:solidFill>
                          <a:schemeClr val="tx1"/>
                        </a:solidFill>
                        <a:latin typeface="+mn-lt"/>
                        <a:ea typeface="+mn-ea"/>
                        <a:cs typeface="+mn-cs"/>
                      </a:endParaRPr>
                    </a:p>
                  </a:txBody>
                  <a:tcPr marL="45720" marR="45720" anchor="ctr"/>
                </a:tc>
              </a:tr>
              <a:tr h="427771">
                <a:tc vMerge="1">
                  <a:txBody>
                    <a:bodyPr/>
                    <a:lstStyle/>
                    <a:p>
                      <a:endParaRPr lang="fr-FR" dirty="0"/>
                    </a:p>
                  </a:txBody>
                  <a:tcPr/>
                </a:tc>
                <a:tc vMerge="1">
                  <a:txBody>
                    <a:bodyPr/>
                    <a:lstStyle/>
                    <a:p>
                      <a:endParaRPr lang="fr-F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50" b="1" i="1" kern="1200" dirty="0" smtClean="0"/>
                        <a:t>A l’échelle du Proche</a:t>
                      </a:r>
                      <a:r>
                        <a:rPr lang="fr-FR" sz="1050" b="1" i="1" kern="1200" baseline="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fr-FR" sz="1050" b="1" i="1" kern="1200" baseline="0" dirty="0" smtClean="0"/>
                        <a:t>et du Moyen-</a:t>
                      </a:r>
                      <a:r>
                        <a:rPr lang="fr-FR" sz="1050" b="1" i="1" kern="1200" dirty="0" smtClean="0"/>
                        <a:t>Orient</a:t>
                      </a:r>
                    </a:p>
                  </a:txBody>
                  <a:tcPr marL="45720" marR="45720" anchor="ctr"/>
                </a:tc>
                <a:tc>
                  <a:txBody>
                    <a:bodyPr/>
                    <a:lstStyle/>
                    <a:p>
                      <a:pPr algn="ctr"/>
                      <a:r>
                        <a:rPr lang="fr-FR" sz="1050" b="1" i="1" dirty="0" smtClean="0"/>
                        <a:t>Dans le cas particulier du conflit israélo-palestinien</a:t>
                      </a:r>
                      <a:endParaRPr lang="fr-FR" sz="1050" b="1" i="1" dirty="0"/>
                    </a:p>
                  </a:txBody>
                  <a:tcPr marL="45720" marR="45720" anchor="ctr"/>
                </a:tc>
                <a:tc vMerge="1">
                  <a:txBody>
                    <a:bodyPr/>
                    <a:lstStyle/>
                    <a:p>
                      <a:endParaRPr lang="fr-FR" sz="1100" kern="1200" dirty="0" smtClean="0">
                        <a:solidFill>
                          <a:schemeClr val="dk1"/>
                        </a:solidFill>
                        <a:latin typeface="+mn-lt"/>
                        <a:ea typeface="+mn-ea"/>
                        <a:cs typeface="+mn-cs"/>
                      </a:endParaRPr>
                    </a:p>
                  </a:txBody>
                  <a:tcPr/>
                </a:tc>
              </a:tr>
              <a:tr h="2534936">
                <a:tc>
                  <a:txBody>
                    <a:bodyPr/>
                    <a:lstStyle/>
                    <a:p>
                      <a:pPr algn="ctr"/>
                      <a:r>
                        <a:rPr lang="fr-FR" sz="1400" b="1" i="1" dirty="0" smtClean="0"/>
                        <a:t>Ressources </a:t>
                      </a:r>
                      <a:endParaRPr lang="fr-FR" sz="1400" b="1" i="1" dirty="0"/>
                    </a:p>
                  </a:txBody>
                  <a:tcPr marL="45720" marR="45720" anchor="ctr"/>
                </a:tc>
                <a:tc>
                  <a:txBody>
                    <a:bodyPr/>
                    <a:lstStyle/>
                    <a:p>
                      <a:pPr algn="ctr"/>
                      <a:r>
                        <a:rPr lang="fr-FR" sz="1400" dirty="0" smtClean="0">
                          <a:hlinkClick r:id="rId2" action="ppaction://hlinksldjump"/>
                        </a:rPr>
                        <a:t>Présence massives</a:t>
                      </a:r>
                      <a:r>
                        <a:rPr lang="fr-FR" sz="1400" baseline="0" dirty="0" smtClean="0">
                          <a:hlinkClick r:id="rId2" action="ppaction://hlinksldjump"/>
                        </a:rPr>
                        <a:t> d’h</a:t>
                      </a:r>
                      <a:r>
                        <a:rPr lang="fr-FR" sz="1400" dirty="0" smtClean="0">
                          <a:hlinkClick r:id="rId2" action="ppaction://hlinksldjump"/>
                        </a:rPr>
                        <a:t>ydrocarbures</a:t>
                      </a:r>
                      <a:endParaRPr lang="fr-FR" sz="1400" dirty="0" smtClean="0"/>
                    </a:p>
                    <a:p>
                      <a:pPr algn="ctr"/>
                      <a:endParaRPr lang="fr-FR" sz="1400" dirty="0" smtClean="0"/>
                    </a:p>
                    <a:p>
                      <a:pPr algn="ctr"/>
                      <a:r>
                        <a:rPr lang="fr-FR" sz="1400" dirty="0" smtClean="0">
                          <a:hlinkClick r:id="rId3" action="ppaction://hlinksldjump"/>
                        </a:rPr>
                        <a:t>Problèmes</a:t>
                      </a:r>
                      <a:r>
                        <a:rPr lang="fr-FR" sz="1400" baseline="0" dirty="0" smtClean="0">
                          <a:hlinkClick r:id="rId3" action="ppaction://hlinksldjump"/>
                        </a:rPr>
                        <a:t> de l’eau </a:t>
                      </a:r>
                      <a:r>
                        <a:rPr lang="fr-FR" sz="1400" baseline="0" dirty="0" smtClean="0"/>
                        <a:t>et par conséquent important défi alimentaire à relever</a:t>
                      </a:r>
                      <a:endParaRPr lang="fr-FR" sz="1400" dirty="0"/>
                    </a:p>
                  </a:txBody>
                  <a:tcPr marL="45720" marR="45720" anchor="ctr"/>
                </a:tc>
                <a:tc>
                  <a:txBody>
                    <a:bodyPr/>
                    <a:lstStyle/>
                    <a:p>
                      <a:pPr algn="ctr"/>
                      <a:r>
                        <a:rPr lang="fr-FR" sz="1400" dirty="0" smtClean="0"/>
                        <a:t>Partage des eaux du</a:t>
                      </a:r>
                      <a:r>
                        <a:rPr lang="fr-FR" sz="1400" baseline="0" dirty="0" smtClean="0"/>
                        <a:t> Jourdain, du Tigre, de l’Euphrate, du Nil</a:t>
                      </a:r>
                    </a:p>
                    <a:p>
                      <a:pPr algn="ctr"/>
                      <a:endParaRPr lang="fr-FR" sz="1400" baseline="0" dirty="0" smtClean="0"/>
                    </a:p>
                    <a:p>
                      <a:pPr algn="ctr"/>
                      <a:r>
                        <a:rPr lang="fr-FR" sz="1400" baseline="0" dirty="0" smtClean="0"/>
                        <a:t>Limites de l’agriculture irriguée</a:t>
                      </a:r>
                    </a:p>
                    <a:p>
                      <a:pPr algn="ctr"/>
                      <a:endParaRPr lang="fr-FR" sz="1400" baseline="0" dirty="0" smtClean="0"/>
                    </a:p>
                    <a:p>
                      <a:pPr algn="ctr"/>
                      <a:r>
                        <a:rPr lang="fr-FR" sz="1400" baseline="0" dirty="0" smtClean="0">
                          <a:hlinkClick r:id="rId4" action="ppaction://hlinksldjump"/>
                        </a:rPr>
                        <a:t>Dépendance alimentaire </a:t>
                      </a:r>
                      <a:endParaRPr lang="fr-FR" sz="1400" dirty="0"/>
                    </a:p>
                  </a:txBody>
                  <a:tcPr marL="45720" marR="45720" anchor="ctr"/>
                </a:tc>
                <a:tc>
                  <a:txBody>
                    <a:bodyPr/>
                    <a:lstStyle/>
                    <a:p>
                      <a:pPr marL="0" algn="ctr" defTabSz="914400" rtl="0" eaLnBrk="1" latinLnBrk="0" hangingPunct="1"/>
                      <a:r>
                        <a:rPr lang="fr-FR" sz="1400" kern="1200" baseline="0" dirty="0" smtClean="0">
                          <a:solidFill>
                            <a:schemeClr val="tx1"/>
                          </a:solidFill>
                          <a:latin typeface="+mn-lt"/>
                          <a:ea typeface="+mn-ea"/>
                          <a:cs typeface="+mn-cs"/>
                          <a:hlinkClick r:id="rId5" action="ppaction://hlinksldjump"/>
                        </a:rPr>
                        <a:t>Problème du contrôle de l’eau</a:t>
                      </a:r>
                      <a:r>
                        <a:rPr lang="fr-FR" sz="1400" kern="1200" baseline="0" dirty="0" smtClean="0">
                          <a:solidFill>
                            <a:schemeClr val="tx1"/>
                          </a:solidFill>
                          <a:latin typeface="+mn-lt"/>
                          <a:ea typeface="+mn-ea"/>
                          <a:cs typeface="+mn-cs"/>
                        </a:rPr>
                        <a:t> en arrière-fond du conflit </a:t>
                      </a:r>
                    </a:p>
                    <a:p>
                      <a:pPr marL="0" algn="ctr" defTabSz="914400" rtl="0" eaLnBrk="1" latinLnBrk="0" hangingPunct="1"/>
                      <a:endParaRPr lang="fr-FR" sz="1400" kern="1200" baseline="0" dirty="0" smtClean="0">
                        <a:solidFill>
                          <a:schemeClr val="tx1"/>
                        </a:solidFill>
                        <a:latin typeface="+mn-lt"/>
                        <a:ea typeface="+mn-ea"/>
                        <a:cs typeface="+mn-cs"/>
                      </a:endParaRPr>
                    </a:p>
                    <a:p>
                      <a:pPr marL="0" algn="ctr" defTabSz="914400" rtl="0" eaLnBrk="1" latinLnBrk="0" hangingPunct="1"/>
                      <a:r>
                        <a:rPr lang="fr-FR" sz="1400" kern="1200" baseline="0" dirty="0" smtClean="0">
                          <a:solidFill>
                            <a:schemeClr val="tx1"/>
                          </a:solidFill>
                          <a:latin typeface="+mn-lt"/>
                          <a:ea typeface="+mn-ea"/>
                          <a:cs typeface="+mn-cs"/>
                        </a:rPr>
                        <a:t>Choc pétrolier de 1974 consécutif à la décision de l’OPEP, à la suite de la </a:t>
                      </a:r>
                      <a:r>
                        <a:rPr lang="fr-FR" sz="1400" kern="1200" baseline="0" dirty="0" smtClean="0">
                          <a:solidFill>
                            <a:schemeClr val="tx1"/>
                          </a:solidFill>
                          <a:latin typeface="+mn-lt"/>
                          <a:ea typeface="+mn-ea"/>
                          <a:cs typeface="+mn-cs"/>
                          <a:hlinkClick r:id="rId6" action="ppaction://hlinksldjump"/>
                        </a:rPr>
                        <a:t>guerre du Kippour </a:t>
                      </a:r>
                      <a:endParaRPr lang="fr-FR" sz="1400" kern="1200" baseline="0" dirty="0">
                        <a:solidFill>
                          <a:schemeClr val="tx1"/>
                        </a:solidFill>
                        <a:latin typeface="+mn-lt"/>
                        <a:ea typeface="+mn-ea"/>
                        <a:cs typeface="+mn-cs"/>
                      </a:endParaRPr>
                    </a:p>
                  </a:txBody>
                  <a:tcPr marL="45720" marR="45720" anchor="ctr"/>
                </a:tc>
                <a:tc>
                  <a:txBody>
                    <a:bodyPr/>
                    <a:lstStyle/>
                    <a:p>
                      <a:pPr algn="ctr"/>
                      <a:r>
                        <a:rPr lang="fr-FR" sz="1400" kern="1200" baseline="0" dirty="0" smtClean="0">
                          <a:solidFill>
                            <a:schemeClr val="tx1"/>
                          </a:solidFill>
                          <a:latin typeface="+mn-lt"/>
                          <a:ea typeface="+mn-ea"/>
                          <a:cs typeface="+mn-cs"/>
                        </a:rPr>
                        <a:t>Les plus importantes réserves mondiales d’hydrocarbures (2/3 du pétrole, 40 % du gaz)</a:t>
                      </a:r>
                    </a:p>
                    <a:p>
                      <a:pPr algn="ctr"/>
                      <a:endParaRPr lang="fr-FR" sz="1400" kern="1200" baseline="0" dirty="0" smtClean="0">
                        <a:solidFill>
                          <a:schemeClr val="tx1"/>
                        </a:solidFill>
                        <a:latin typeface="+mn-lt"/>
                        <a:ea typeface="+mn-ea"/>
                        <a:cs typeface="+mn-cs"/>
                      </a:endParaRPr>
                    </a:p>
                    <a:p>
                      <a:pPr algn="ctr"/>
                      <a:r>
                        <a:rPr lang="fr-FR" sz="1400" kern="1200" baseline="0" dirty="0" smtClean="0">
                          <a:solidFill>
                            <a:schemeClr val="tx1"/>
                          </a:solidFill>
                          <a:latin typeface="+mn-lt"/>
                          <a:ea typeface="+mn-ea"/>
                          <a:cs typeface="+mn-cs"/>
                        </a:rPr>
                        <a:t>Un enjeu qui amène les grandes puissances à intervenir ou à s’affronter dans la région et à se soucier de la stabiliser</a:t>
                      </a:r>
                      <a:endParaRPr lang="fr-FR" sz="1400" kern="1200" baseline="0" dirty="0">
                        <a:solidFill>
                          <a:schemeClr val="tx1"/>
                        </a:solidFill>
                        <a:latin typeface="+mn-lt"/>
                        <a:ea typeface="+mn-ea"/>
                        <a:cs typeface="+mn-cs"/>
                      </a:endParaRPr>
                    </a:p>
                  </a:txBody>
                  <a:tcPr marL="45720" marR="45720" anchor="ctr"/>
                </a:tc>
              </a:tr>
              <a:tr h="3406321">
                <a:tc>
                  <a:txBody>
                    <a:bodyPr/>
                    <a:lstStyle/>
                    <a:p>
                      <a:pPr algn="ctr"/>
                      <a:r>
                        <a:rPr lang="fr-FR" sz="1400" b="1" i="1" dirty="0" smtClean="0"/>
                        <a:t>Situation</a:t>
                      </a:r>
                      <a:r>
                        <a:rPr lang="fr-FR" sz="1400" b="1" i="1" baseline="0" dirty="0" smtClean="0"/>
                        <a:t> politique des Etats</a:t>
                      </a:r>
                      <a:endParaRPr lang="fr-FR" sz="1400" b="1" i="1" dirty="0"/>
                    </a:p>
                  </a:txBody>
                  <a:tcPr marL="45720" marR="45720" anchor="ctr"/>
                </a:tc>
                <a:tc>
                  <a:txBody>
                    <a:bodyPr/>
                    <a:lstStyle/>
                    <a:p>
                      <a:pPr algn="ctr"/>
                      <a:r>
                        <a:rPr lang="fr-FR" sz="1400" dirty="0" smtClean="0"/>
                        <a:t>Absence d’une réelle</a:t>
                      </a:r>
                      <a:r>
                        <a:rPr lang="fr-FR" sz="1400" baseline="0" dirty="0" smtClean="0"/>
                        <a:t> tradition démocratique dans la région</a:t>
                      </a:r>
                      <a:endParaRPr lang="fr-FR" sz="1400" dirty="0"/>
                    </a:p>
                  </a:txBody>
                  <a:tcPr marL="45720" marR="45720" anchor="ctr"/>
                </a:tc>
                <a:tc>
                  <a:txBody>
                    <a:bodyPr/>
                    <a:lstStyle/>
                    <a:p>
                      <a:pPr algn="ctr"/>
                      <a:r>
                        <a:rPr lang="fr-FR" sz="1400" dirty="0" smtClean="0">
                          <a:hlinkClick r:id="rId7" action="ppaction://hlinksldjump"/>
                        </a:rPr>
                        <a:t>Printemps</a:t>
                      </a:r>
                      <a:r>
                        <a:rPr lang="fr-FR" sz="1400" baseline="0" dirty="0" smtClean="0">
                          <a:hlinkClick r:id="rId7" action="ppaction://hlinksldjump"/>
                        </a:rPr>
                        <a:t> arabe </a:t>
                      </a:r>
                      <a:r>
                        <a:rPr lang="fr-FR" sz="1400" baseline="0" dirty="0" smtClean="0"/>
                        <a:t>qui, au-delà des aspirations démocratiques, est source d’instabilité et d’incertitudes pour l’avenir</a:t>
                      </a:r>
                    </a:p>
                    <a:p>
                      <a:pPr algn="ctr"/>
                      <a:endParaRPr lang="fr-FR" sz="900" baseline="0" dirty="0" smtClean="0"/>
                    </a:p>
                    <a:p>
                      <a:pPr algn="ctr"/>
                      <a:r>
                        <a:rPr lang="fr-FR" sz="1400" baseline="0" dirty="0" smtClean="0"/>
                        <a:t>Problème syrien</a:t>
                      </a:r>
                    </a:p>
                    <a:p>
                      <a:pPr algn="ctr"/>
                      <a:endParaRPr lang="fr-FR" sz="900" baseline="0" dirty="0" smtClean="0"/>
                    </a:p>
                    <a:p>
                      <a:pPr algn="ctr"/>
                      <a:r>
                        <a:rPr lang="fr-FR" sz="1400" baseline="0" dirty="0" smtClean="0"/>
                        <a:t>Problème des monarchies autoritaires du Golfe</a:t>
                      </a:r>
                    </a:p>
                    <a:p>
                      <a:pPr algn="ctr"/>
                      <a:endParaRPr lang="fr-FR" sz="900" baseline="0" dirty="0" smtClean="0"/>
                    </a:p>
                    <a:p>
                      <a:pPr algn="ctr"/>
                      <a:r>
                        <a:rPr lang="fr-FR" sz="1400" baseline="0" dirty="0" smtClean="0"/>
                        <a:t>Problème des progrès de l’intégrisme religieux qui cherche à s’emparer du pouvoir ou à peser politiquement</a:t>
                      </a:r>
                      <a:endParaRPr lang="fr-FR" sz="1400" dirty="0"/>
                    </a:p>
                  </a:txBody>
                  <a:tcPr marL="45720" marR="45720" anchor="ctr"/>
                </a:tc>
                <a:tc>
                  <a:txBody>
                    <a:bodyPr/>
                    <a:lstStyle/>
                    <a:p>
                      <a:pPr algn="ctr"/>
                      <a:r>
                        <a:rPr lang="fr-FR" sz="1400" dirty="0" smtClean="0"/>
                        <a:t>Israël se vit comme</a:t>
                      </a:r>
                      <a:r>
                        <a:rPr lang="fr-FR" sz="1400" baseline="0" dirty="0" smtClean="0"/>
                        <a:t> une démocratie en guerre, menacée sur le plan intérieur et </a:t>
                      </a:r>
                      <a:r>
                        <a:rPr lang="fr-FR" sz="1400" baseline="0" dirty="0" smtClean="0">
                          <a:hlinkClick r:id="rId8" action="ppaction://hlinksldjump"/>
                        </a:rPr>
                        <a:t>entourée de nombreux ennemis</a:t>
                      </a:r>
                      <a:endParaRPr lang="fr-FR" sz="1400" baseline="0" dirty="0" smtClean="0"/>
                    </a:p>
                    <a:p>
                      <a:pPr algn="ctr"/>
                      <a:endParaRPr lang="fr-FR" sz="1400" baseline="0" dirty="0" smtClean="0"/>
                    </a:p>
                    <a:p>
                      <a:pPr algn="ctr"/>
                      <a:r>
                        <a:rPr lang="fr-FR" sz="1400" dirty="0" smtClean="0"/>
                        <a:t>Montée</a:t>
                      </a:r>
                      <a:r>
                        <a:rPr lang="fr-FR" sz="1400" baseline="0" dirty="0" smtClean="0"/>
                        <a:t> de partis extrémistes dans les deux camps</a:t>
                      </a:r>
                      <a:endParaRPr lang="fr-FR" sz="1400" dirty="0"/>
                    </a:p>
                  </a:txBody>
                  <a:tcPr marL="45720" marR="45720" anchor="ctr"/>
                </a:tc>
                <a:tc>
                  <a:txBody>
                    <a:bodyPr/>
                    <a:lstStyle/>
                    <a:p>
                      <a:pPr algn="ctr"/>
                      <a:r>
                        <a:rPr lang="fr-FR" sz="1400" baseline="0" dirty="0" smtClean="0"/>
                        <a:t>Impuissance de la communauté internationale pour résoudre le conflit israélo-palestinien</a:t>
                      </a:r>
                    </a:p>
                    <a:p>
                      <a:pPr algn="ctr"/>
                      <a:endParaRPr lang="fr-FR" sz="1400" baseline="0" dirty="0" smtClean="0"/>
                    </a:p>
                    <a:p>
                      <a:pPr algn="ctr"/>
                      <a:r>
                        <a:rPr lang="fr-FR" sz="1400" baseline="0" dirty="0" smtClean="0"/>
                        <a:t>Question de l’intervention des puissances mondiales ou de l’ONU dans les printemps arabes </a:t>
                      </a:r>
                      <a:endParaRPr lang="fr-FR" sz="1400" dirty="0"/>
                    </a:p>
                  </a:txBody>
                  <a:tcPr marL="45720" marR="45720" anchor="ctr"/>
                </a:tc>
              </a:tr>
            </a:tbl>
          </a:graphicData>
        </a:graphic>
      </p:graphicFrame>
      <p:sp>
        <p:nvSpPr>
          <p:cNvPr id="3" name="Rectangle 2"/>
          <p:cNvSpPr/>
          <p:nvPr/>
        </p:nvSpPr>
        <p:spPr>
          <a:xfrm>
            <a:off x="1403648" y="3789040"/>
            <a:ext cx="1440160"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1403648" y="1052736"/>
            <a:ext cx="1440160" cy="2160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2987824" y="1124744"/>
            <a:ext cx="2160240" cy="2232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2987824" y="3573016"/>
            <a:ext cx="2088232" cy="3168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5220072" y="1124744"/>
            <a:ext cx="2016224" cy="2088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5292080" y="3977680"/>
            <a:ext cx="1872208" cy="2691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7344816" y="980728"/>
            <a:ext cx="1763688"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7380312" y="3645024"/>
            <a:ext cx="176368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2" restart="whenNotActive" fill="hold" evtFilter="cancelBubble" nodeType="interactiveSeq">
                <p:stCondLst>
                  <p:cond evt="onClick" delay="0">
                    <p:tgtEl>
                      <p:spTgt spid="8"/>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7" restart="whenNotActive" fill="hold" evtFilter="cancelBubble" nodeType="interactiveSeq">
                <p:stCondLst>
                  <p:cond evt="onClick" delay="0">
                    <p:tgtEl>
                      <p:spTgt spid="9"/>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7" restart="whenNotActive" fill="hold" evtFilter="cancelBubble" nodeType="interactiveSeq">
                <p:stCondLst>
                  <p:cond evt="onClick" delay="0">
                    <p:tgtEl>
                      <p:spTgt spid="11"/>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importance des travailleurs migrants au Moyen-Orient">
            <a:hlinkClick r:id="rId2" action="ppaction://hlinksldjump"/>
          </p:cNvPr>
          <p:cNvPicPr>
            <a:picLocks noChangeAspect="1" noChangeArrowheads="1"/>
          </p:cNvPicPr>
          <p:nvPr/>
        </p:nvPicPr>
        <p:blipFill>
          <a:blip r:embed="rId3" cstate="print"/>
          <a:srcRect/>
          <a:stretch>
            <a:fillRect/>
          </a:stretch>
        </p:blipFill>
        <p:spPr bwMode="auto">
          <a:xfrm>
            <a:off x="539552" y="188640"/>
            <a:ext cx="8208912" cy="639112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réation de l'État d'Israël et première guerre israélo-arabe (1949)">
            <a:hlinkClick r:id="rId2" action="ppaction://hlinksldjump"/>
          </p:cNvPr>
          <p:cNvPicPr>
            <a:picLocks noChangeAspect="1" noChangeArrowheads="1"/>
          </p:cNvPicPr>
          <p:nvPr/>
        </p:nvPicPr>
        <p:blipFill>
          <a:blip r:embed="rId3" cstate="print"/>
          <a:srcRect/>
          <a:stretch>
            <a:fillRect/>
          </a:stretch>
        </p:blipFill>
        <p:spPr bwMode="auto">
          <a:xfrm>
            <a:off x="1115616" y="188640"/>
            <a:ext cx="6408712" cy="638618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Guerre des Six jours, guerre du Kippour et recompositions territoriales ">
            <a:hlinkClick r:id="rId2" action="ppaction://hlinksldjump"/>
          </p:cNvPr>
          <p:cNvPicPr>
            <a:picLocks noChangeAspect="1" noChangeArrowheads="1"/>
          </p:cNvPicPr>
          <p:nvPr/>
        </p:nvPicPr>
        <p:blipFill>
          <a:blip r:embed="rId3" cstate="print"/>
          <a:srcRect/>
          <a:stretch>
            <a:fillRect/>
          </a:stretch>
        </p:blipFill>
        <p:spPr bwMode="auto">
          <a:xfrm>
            <a:off x="1259632" y="198336"/>
            <a:ext cx="6624736" cy="665966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cartographie.sciences-po.fr/sites/default/files/10_iran_moyen_orient.jpg">
            <a:hlinkClick r:id="rId2" action="ppaction://hlinksldjump"/>
          </p:cNvPr>
          <p:cNvPicPr>
            <a:picLocks noChangeAspect="1" noChangeArrowheads="1"/>
          </p:cNvPicPr>
          <p:nvPr/>
        </p:nvPicPr>
        <p:blipFill>
          <a:blip r:embed="rId3" cstate="print"/>
          <a:srcRect t="4975"/>
          <a:stretch>
            <a:fillRect/>
          </a:stretch>
        </p:blipFill>
        <p:spPr bwMode="auto">
          <a:xfrm>
            <a:off x="0" y="-1"/>
            <a:ext cx="9144000" cy="686907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cartographie.sciences-po.fr/sites/default/files/07_sunnites_chiites-01.jpg">
            <a:hlinkClick r:id="rId2" action="ppaction://hlinksldjump"/>
          </p:cNvPr>
          <p:cNvPicPr>
            <a:picLocks noChangeAspect="1" noChangeArrowheads="1"/>
          </p:cNvPicPr>
          <p:nvPr/>
        </p:nvPicPr>
        <p:blipFill>
          <a:blip r:embed="rId3" cstate="print"/>
          <a:srcRect r="152" b="17162"/>
          <a:stretch>
            <a:fillRect/>
          </a:stretch>
        </p:blipFill>
        <p:spPr bwMode="auto">
          <a:xfrm>
            <a:off x="539552" y="0"/>
            <a:ext cx="7560840" cy="686455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ceriscope.sciences-po.fr/sites/default/files/15_cisjordanie_mur_colonies_2007-01.jpg?1294508643">
            <a:hlinkClick r:id="rId2" action="ppaction://hlinksldjump"/>
          </p:cNvPr>
          <p:cNvPicPr>
            <a:picLocks noChangeAspect="1" noChangeArrowheads="1"/>
          </p:cNvPicPr>
          <p:nvPr/>
        </p:nvPicPr>
        <p:blipFill>
          <a:blip r:embed="rId3" cstate="print"/>
          <a:srcRect/>
          <a:stretch>
            <a:fillRect/>
          </a:stretch>
        </p:blipFill>
        <p:spPr bwMode="auto">
          <a:xfrm>
            <a:off x="755576" y="0"/>
            <a:ext cx="5112568" cy="6801744"/>
          </a:xfrm>
          <a:prstGeom prst="rect">
            <a:avLst/>
          </a:prstGeom>
          <a:noFill/>
        </p:spPr>
      </p:pic>
      <p:pic>
        <p:nvPicPr>
          <p:cNvPr id="21506" name="Picture 2" descr="(flickr - le Mur)">
            <a:hlinkClick r:id="rId4"/>
          </p:cNvPr>
          <p:cNvPicPr>
            <a:picLocks noChangeAspect="1" noChangeArrowheads="1"/>
          </p:cNvPicPr>
          <p:nvPr/>
        </p:nvPicPr>
        <p:blipFill>
          <a:blip r:embed="rId5" cstate="print"/>
          <a:srcRect/>
          <a:stretch>
            <a:fillRect/>
          </a:stretch>
        </p:blipFill>
        <p:spPr bwMode="auto">
          <a:xfrm>
            <a:off x="4067944" y="0"/>
            <a:ext cx="4019550" cy="220027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Pétrole et gaz au Moyen-Orient">
            <a:hlinkClick r:id="rId2" action="ppaction://hlinksldjump"/>
          </p:cNvPr>
          <p:cNvPicPr>
            <a:picLocks noChangeAspect="1" noChangeArrowheads="1"/>
          </p:cNvPicPr>
          <p:nvPr/>
        </p:nvPicPr>
        <p:blipFill>
          <a:blip r:embed="rId3" cstate="print"/>
          <a:srcRect/>
          <a:stretch>
            <a:fillRect/>
          </a:stretch>
        </p:blipFill>
        <p:spPr bwMode="auto">
          <a:xfrm>
            <a:off x="0" y="-1"/>
            <a:ext cx="4860032" cy="679037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Principaux lieux saints de l'islam">
            <a:hlinkClick r:id="rId2" action="ppaction://hlinksldjump"/>
          </p:cNvPr>
          <p:cNvPicPr>
            <a:picLocks noChangeAspect="1" noChangeArrowheads="1"/>
          </p:cNvPicPr>
          <p:nvPr/>
        </p:nvPicPr>
        <p:blipFill>
          <a:blip r:embed="rId3" cstate="print"/>
          <a:srcRect/>
          <a:stretch>
            <a:fillRect/>
          </a:stretch>
        </p:blipFill>
        <p:spPr bwMode="auto">
          <a:xfrm>
            <a:off x="323528" y="0"/>
            <a:ext cx="5121000" cy="685800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Naissance et expansion de l'islam">
            <a:hlinkClick r:id="rId2" action="ppaction://hlinksldjump"/>
          </p:cNvPr>
          <p:cNvPicPr>
            <a:picLocks noChangeAspect="1" noChangeArrowheads="1"/>
          </p:cNvPicPr>
          <p:nvPr/>
        </p:nvPicPr>
        <p:blipFill>
          <a:blip r:embed="rId3" cstate="print"/>
          <a:srcRect/>
          <a:stretch>
            <a:fillRect/>
          </a:stretch>
        </p:blipFill>
        <p:spPr bwMode="auto">
          <a:xfrm>
            <a:off x="683568" y="620688"/>
            <a:ext cx="7704856" cy="522684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276872"/>
            <a:ext cx="8229600" cy="1143000"/>
          </a:xfrm>
        </p:spPr>
        <p:txBody>
          <a:bodyPr>
            <a:normAutofit/>
          </a:bodyPr>
          <a:lstStyle/>
          <a:p>
            <a:r>
              <a:rPr lang="fr-FR" sz="3200" b="1" i="1" dirty="0" smtClean="0">
                <a:solidFill>
                  <a:schemeClr val="bg1">
                    <a:lumMod val="50000"/>
                  </a:schemeClr>
                </a:solidFill>
              </a:rPr>
              <a:t>Définitions et problématiques</a:t>
            </a:r>
            <a:endParaRPr lang="fr-FR" sz="3200" b="1" i="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3.bp.blogspot.com/_mus-nNxhglM/TJitBuGSjWI/AAAAAAAAAO0/-Cy8F0BCvZk/s1600/PROCHEORIENT-Iran-03-01-2.jpg">
            <a:hlinkClick r:id="rId2" action="ppaction://hlinksldjump"/>
          </p:cNvPr>
          <p:cNvPicPr>
            <a:picLocks noChangeAspect="1" noChangeArrowheads="1"/>
          </p:cNvPicPr>
          <p:nvPr/>
        </p:nvPicPr>
        <p:blipFill>
          <a:blip r:embed="rId3" cstate="print"/>
          <a:srcRect/>
          <a:stretch>
            <a:fillRect/>
          </a:stretch>
        </p:blipFill>
        <p:spPr bwMode="auto">
          <a:xfrm>
            <a:off x="1043608" y="332656"/>
            <a:ext cx="7272808" cy="631779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cartographie.sciences-po.fr/sites/default/files/42C_kurdes_1998.jpg?1326104178">
            <a:hlinkClick r:id="rId2" action="ppaction://hlinksldjump"/>
          </p:cNvPr>
          <p:cNvPicPr>
            <a:picLocks noChangeAspect="1" noChangeArrowheads="1"/>
          </p:cNvPicPr>
          <p:nvPr/>
        </p:nvPicPr>
        <p:blipFill>
          <a:blip r:embed="rId3" cstate="print"/>
          <a:srcRect b="15658"/>
          <a:stretch>
            <a:fillRect/>
          </a:stretch>
        </p:blipFill>
        <p:spPr bwMode="auto">
          <a:xfrm>
            <a:off x="179512" y="188640"/>
            <a:ext cx="8763000" cy="590465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monde-diplomatique.fr/IMG/jpg/carte652.jpg">
            <a:hlinkClick r:id="rId2" action="ppaction://hlinksldjump"/>
          </p:cNvPr>
          <p:cNvPicPr>
            <a:picLocks noChangeAspect="1" noChangeArrowheads="1"/>
          </p:cNvPicPr>
          <p:nvPr/>
        </p:nvPicPr>
        <p:blipFill>
          <a:blip r:embed="rId3" cstate="print"/>
          <a:srcRect/>
          <a:stretch>
            <a:fillRect/>
          </a:stretch>
        </p:blipFill>
        <p:spPr bwMode="auto">
          <a:xfrm>
            <a:off x="611560" y="0"/>
            <a:ext cx="6696744" cy="669674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mbres.multimania.fr/wotraceafg/liban_rel.gif">
            <a:hlinkClick r:id="rId2" action="ppaction://hlinksldjump"/>
          </p:cNvPr>
          <p:cNvPicPr>
            <a:picLocks noChangeAspect="1" noChangeArrowheads="1"/>
          </p:cNvPicPr>
          <p:nvPr/>
        </p:nvPicPr>
        <p:blipFill>
          <a:blip r:embed="rId3" cstate="print"/>
          <a:srcRect/>
          <a:stretch>
            <a:fillRect/>
          </a:stretch>
        </p:blipFill>
        <p:spPr bwMode="auto">
          <a:xfrm>
            <a:off x="1619672" y="0"/>
            <a:ext cx="5328592" cy="669849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gulf2000.columbia.edu/images/maps/MidEastReligionCore_sm.jpg">
            <a:hlinkClick r:id="rId2" action="ppaction://hlinksldjump"/>
          </p:cNvPr>
          <p:cNvPicPr>
            <a:picLocks noChangeAspect="1" noChangeArrowheads="1"/>
          </p:cNvPicPr>
          <p:nvPr/>
        </p:nvPicPr>
        <p:blipFill>
          <a:blip r:embed="rId3" cstate="print"/>
          <a:srcRect/>
          <a:stretch>
            <a:fillRect/>
          </a:stretch>
        </p:blipFill>
        <p:spPr bwMode="auto">
          <a:xfrm>
            <a:off x="179512" y="116631"/>
            <a:ext cx="8568952" cy="670520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0" y="260648"/>
            <a:ext cx="9032103" cy="6354492"/>
            <a:chOff x="0" y="260648"/>
            <a:chExt cx="9032103" cy="6354492"/>
          </a:xfrm>
        </p:grpSpPr>
        <p:pic>
          <p:nvPicPr>
            <p:cNvPr id="37890" name="Picture 2" descr="http://cartographie.sciences-po.fr/sites/default/files/02_03_historique_golfe_avt_1914_1923-01.jpg?1326104281">
              <a:hlinkClick r:id="rId2" action="ppaction://hlinksldjump"/>
            </p:cNvPr>
            <p:cNvPicPr>
              <a:picLocks noChangeAspect="1" noChangeArrowheads="1"/>
            </p:cNvPicPr>
            <p:nvPr/>
          </p:nvPicPr>
          <p:blipFill>
            <a:blip r:embed="rId3" cstate="print"/>
            <a:srcRect r="22426" b="55056"/>
            <a:stretch>
              <a:fillRect/>
            </a:stretch>
          </p:blipFill>
          <p:spPr bwMode="auto">
            <a:xfrm>
              <a:off x="0" y="260648"/>
              <a:ext cx="4581700" cy="4608512"/>
            </a:xfrm>
            <a:prstGeom prst="rect">
              <a:avLst/>
            </a:prstGeom>
            <a:noFill/>
          </p:spPr>
        </p:pic>
        <p:pic>
          <p:nvPicPr>
            <p:cNvPr id="37892" name="Picture 4" descr="http://cartographie.sciences-po.fr/sites/default/files/02_03_historique_golfe_avt_1914_1923-01.jpg?1326104281">
              <a:hlinkClick r:id="rId4"/>
            </p:cNvPr>
            <p:cNvPicPr>
              <a:picLocks noChangeAspect="1" noChangeArrowheads="1"/>
            </p:cNvPicPr>
            <p:nvPr/>
          </p:nvPicPr>
          <p:blipFill>
            <a:blip r:embed="rId3" cstate="print"/>
            <a:srcRect l="3625" t="56864" r="22741" b="4161"/>
            <a:stretch>
              <a:fillRect/>
            </a:stretch>
          </p:blipFill>
          <p:spPr bwMode="auto">
            <a:xfrm>
              <a:off x="4644008" y="692696"/>
              <a:ext cx="4388095" cy="4032448"/>
            </a:xfrm>
            <a:prstGeom prst="rect">
              <a:avLst/>
            </a:prstGeom>
            <a:noFill/>
          </p:spPr>
        </p:pic>
        <p:pic>
          <p:nvPicPr>
            <p:cNvPr id="6" name="Picture 2" descr="http://cartographie.sciences-po.fr/sites/default/files/02_03_historique_golfe_avt_1914_1923-01.jpg?1326104281">
              <a:hlinkClick r:id="rId4"/>
            </p:cNvPr>
            <p:cNvPicPr>
              <a:picLocks noChangeAspect="1" noChangeArrowheads="1"/>
            </p:cNvPicPr>
            <p:nvPr/>
          </p:nvPicPr>
          <p:blipFill>
            <a:blip r:embed="rId3" cstate="print"/>
            <a:srcRect t="44776" r="22426" b="43553"/>
            <a:stretch>
              <a:fillRect/>
            </a:stretch>
          </p:blipFill>
          <p:spPr bwMode="auto">
            <a:xfrm>
              <a:off x="1115616" y="4941168"/>
              <a:ext cx="6408712" cy="1673972"/>
            </a:xfrm>
            <a:prstGeom prst="rect">
              <a:avLst/>
            </a:prstGeom>
            <a:noFill/>
          </p:spPr>
        </p:pic>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http://www.courrierinternational.com/files/illustrations/cartes/1001-IranEthniqueContest-655.jpg">
            <a:hlinkClick r:id="rId2" action="ppaction://hlinksldjump"/>
          </p:cNvPr>
          <p:cNvPicPr>
            <a:picLocks noChangeAspect="1" noChangeArrowheads="1"/>
          </p:cNvPicPr>
          <p:nvPr/>
        </p:nvPicPr>
        <p:blipFill>
          <a:blip r:embed="rId3" cstate="print"/>
          <a:srcRect/>
          <a:stretch>
            <a:fillRect/>
          </a:stretch>
        </p:blipFill>
        <p:spPr bwMode="auto">
          <a:xfrm>
            <a:off x="755576" y="-1"/>
            <a:ext cx="4824536" cy="687288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ceriscope.sciences-po.fr/sites/default/files/04_Bahrein_Qatar-01.jpg?1294511855">
            <a:hlinkClick r:id="rId2" action="ppaction://hlinksldjump"/>
          </p:cNvPr>
          <p:cNvPicPr>
            <a:picLocks noChangeAspect="1" noChangeArrowheads="1"/>
          </p:cNvPicPr>
          <p:nvPr/>
        </p:nvPicPr>
        <p:blipFill>
          <a:blip r:embed="rId3" cstate="print"/>
          <a:srcRect/>
          <a:stretch>
            <a:fillRect/>
          </a:stretch>
        </p:blipFill>
        <p:spPr bwMode="auto">
          <a:xfrm>
            <a:off x="827584" y="0"/>
            <a:ext cx="3816424" cy="675213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ceriscope.sciences-po.fr/sites/default/files/15_jerusalem_2007-01.jpg?1294509076">
            <a:hlinkClick r:id="rId2" action="ppaction://hlinksldjump"/>
          </p:cNvPr>
          <p:cNvPicPr>
            <a:picLocks noChangeAspect="1" noChangeArrowheads="1"/>
          </p:cNvPicPr>
          <p:nvPr/>
        </p:nvPicPr>
        <p:blipFill>
          <a:blip r:embed="rId3" cstate="print"/>
          <a:srcRect/>
          <a:stretch>
            <a:fillRect/>
          </a:stretch>
        </p:blipFill>
        <p:spPr bwMode="auto">
          <a:xfrm>
            <a:off x="1043608" y="260648"/>
            <a:ext cx="6677025" cy="6305551"/>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exploratrice44.files.wordpress.com/2011/02/carte-territoire-palestinien-depuis-1946.jpg">
            <a:hlinkClick r:id="rId2" action="ppaction://hlinksldjump"/>
          </p:cNvPr>
          <p:cNvPicPr>
            <a:picLocks noChangeAspect="1" noChangeArrowheads="1"/>
          </p:cNvPicPr>
          <p:nvPr/>
        </p:nvPicPr>
        <p:blipFill>
          <a:blip r:embed="rId3" cstate="print"/>
          <a:srcRect/>
          <a:stretch>
            <a:fillRect/>
          </a:stretch>
        </p:blipFill>
        <p:spPr bwMode="auto">
          <a:xfrm>
            <a:off x="395536" y="764704"/>
            <a:ext cx="8359056" cy="518457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0" y="0"/>
            <a:ext cx="3131840" cy="3131840"/>
          </a:xfrm>
          <a:prstGeom prst="rect">
            <a:avLst/>
          </a:prstGeom>
          <a:noFill/>
          <a:ln w="9525">
            <a:noFill/>
            <a:miter lim="800000"/>
            <a:headEnd/>
            <a:tailEnd/>
          </a:ln>
        </p:spPr>
      </p:pic>
      <p:pic>
        <p:nvPicPr>
          <p:cNvPr id="5" name="Picture 2"/>
          <p:cNvPicPr>
            <a:picLocks noGrp="1" noChangeAspect="1" noChangeArrowheads="1"/>
          </p:cNvPicPr>
          <p:nvPr>
            <p:ph idx="1"/>
          </p:nvPr>
        </p:nvPicPr>
        <p:blipFill>
          <a:blip r:embed="rId3" cstate="print"/>
          <a:srcRect l="10332" t="54338" r="8145"/>
          <a:stretch>
            <a:fillRect/>
          </a:stretch>
        </p:blipFill>
        <p:spPr>
          <a:xfrm>
            <a:off x="3131840" y="0"/>
            <a:ext cx="6012160" cy="3103794"/>
          </a:xfrm>
          <a:noFill/>
          <a:ln>
            <a:solidFill>
              <a:schemeClr val="tx1"/>
            </a:solidFill>
          </a:ln>
        </p:spPr>
      </p:pic>
      <p:sp>
        <p:nvSpPr>
          <p:cNvPr id="6" name="ZoneTexte 5"/>
          <p:cNvSpPr txBox="1"/>
          <p:nvPr/>
        </p:nvSpPr>
        <p:spPr>
          <a:xfrm>
            <a:off x="72008" y="3212976"/>
            <a:ext cx="8820472" cy="3247043"/>
          </a:xfrm>
          <a:prstGeom prst="rect">
            <a:avLst/>
          </a:prstGeom>
          <a:noFill/>
        </p:spPr>
        <p:txBody>
          <a:bodyPr wrap="square" rtlCol="0">
            <a:spAutoFit/>
          </a:bodyPr>
          <a:lstStyle/>
          <a:p>
            <a:r>
              <a:rPr lang="fr-FR" sz="1600" b="1" i="1" dirty="0" smtClean="0">
                <a:solidFill>
                  <a:srgbClr val="FF0000"/>
                </a:solidFill>
              </a:rPr>
              <a:t>Qu’appelle-t-on exactement Proche et Moyen-Orient ?</a:t>
            </a:r>
          </a:p>
          <a:p>
            <a:endParaRPr lang="fr-FR" sz="1600" b="1" i="1" dirty="0" smtClean="0"/>
          </a:p>
          <a:p>
            <a:pPr lvl="1">
              <a:buFont typeface="Wingdings 3" pitchFamily="18" charset="2"/>
              <a:buChar char="c"/>
            </a:pPr>
            <a:r>
              <a:rPr lang="fr-FR" sz="1600" b="1" i="1" dirty="0" smtClean="0"/>
              <a:t>Des termes d’origine européenne qui désignent une région que tous les géographes ne délimitent pas de la même façon</a:t>
            </a:r>
          </a:p>
          <a:p>
            <a:pPr lvl="1">
              <a:buFont typeface="Wingdings 3" pitchFamily="18" charset="2"/>
              <a:buChar char="c"/>
            </a:pPr>
            <a:endParaRPr lang="fr-FR" sz="1100" b="1" i="1" dirty="0" smtClean="0"/>
          </a:p>
          <a:p>
            <a:pPr lvl="1">
              <a:buFont typeface="Wingdings 3" pitchFamily="18" charset="2"/>
              <a:buChar char="c"/>
            </a:pPr>
            <a:r>
              <a:rPr lang="fr-FR" sz="1600" b="1" i="1" dirty="0" smtClean="0"/>
              <a:t>Une manière </a:t>
            </a:r>
            <a:r>
              <a:rPr lang="fr-FR" sz="1600" b="1" i="1" dirty="0" err="1" smtClean="0"/>
              <a:t>occidentalo</a:t>
            </a:r>
            <a:r>
              <a:rPr lang="fr-FR" sz="1600" b="1" i="1" dirty="0" smtClean="0"/>
              <a:t>-centrée de désigner la région</a:t>
            </a:r>
          </a:p>
          <a:p>
            <a:pPr lvl="1">
              <a:buFont typeface="Wingdings 3" pitchFamily="18" charset="2"/>
              <a:buChar char="c"/>
            </a:pPr>
            <a:endParaRPr lang="fr-FR" sz="1100" b="1" i="1" dirty="0" smtClean="0"/>
          </a:p>
          <a:p>
            <a:pPr lvl="1">
              <a:buFont typeface="Wingdings 3" pitchFamily="18" charset="2"/>
              <a:buChar char="c"/>
            </a:pPr>
            <a:r>
              <a:rPr lang="fr-FR" sz="1600" b="1" i="1" dirty="0" smtClean="0"/>
              <a:t>Les 2 termes sont parfois employés l’un pour l’autre</a:t>
            </a:r>
          </a:p>
          <a:p>
            <a:pPr lvl="1"/>
            <a:endParaRPr lang="fr-FR" sz="1100" b="1" i="1" dirty="0" smtClean="0"/>
          </a:p>
          <a:p>
            <a:pPr lvl="1">
              <a:buFont typeface="Wingdings 3" pitchFamily="18" charset="2"/>
              <a:buChar char="c"/>
            </a:pPr>
            <a:r>
              <a:rPr lang="fr-FR" sz="1600" b="1" i="1" dirty="0" smtClean="0"/>
              <a:t>Souvent, « Proche-Orient » pour désigner les Etats méditerranéens de la zone et « Moyen-Orient » pour les Etats du Golfe persique (mais non systématiquement)</a:t>
            </a:r>
          </a:p>
          <a:p>
            <a:pPr lvl="1">
              <a:buFont typeface="Wingdings 3" pitchFamily="18" charset="2"/>
              <a:buChar char="c"/>
            </a:pPr>
            <a:endParaRPr lang="fr-FR" sz="1100" b="1" i="1" dirty="0" smtClean="0"/>
          </a:p>
          <a:p>
            <a:pPr lvl="1">
              <a:buFont typeface="Wingdings 3" pitchFamily="18" charset="2"/>
              <a:buChar char="c"/>
            </a:pPr>
            <a:r>
              <a:rPr lang="fr-FR" sz="1600" b="1" i="1" dirty="0" smtClean="0"/>
              <a:t>L’expression « Proche et Moyen-Orient » désigne donc tous les Etats de l’est méditerranéen (de la Turquie à l’Egypte) + ceux de la péninsule arabique + ceux du Golfe Persique</a:t>
            </a:r>
            <a:endParaRPr lang="fr-FR" sz="16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blog.mondediplo.net/IMG/jpg/massacres-2.jpg">
            <a:hlinkClick r:id="rId2" action="ppaction://hlinksldjump"/>
          </p:cNvPr>
          <p:cNvPicPr>
            <a:picLocks noChangeAspect="1" noChangeArrowheads="1"/>
          </p:cNvPicPr>
          <p:nvPr/>
        </p:nvPicPr>
        <p:blipFill>
          <a:blip r:embed="rId3" cstate="print"/>
          <a:srcRect/>
          <a:stretch>
            <a:fillRect/>
          </a:stretch>
        </p:blipFill>
        <p:spPr bwMode="auto">
          <a:xfrm>
            <a:off x="1907704" y="116632"/>
            <a:ext cx="3816424" cy="656569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mivy.ovh.org/linfo/15_proche_orient/812_liban/diaspora_libanaise.jpg">
            <a:hlinkClick r:id="rId2" action="ppaction://hlinksldjump"/>
          </p:cNvPr>
          <p:cNvPicPr>
            <a:picLocks noChangeAspect="1" noChangeArrowheads="1"/>
          </p:cNvPicPr>
          <p:nvPr/>
        </p:nvPicPr>
        <p:blipFill>
          <a:blip r:embed="rId3" cstate="print"/>
          <a:srcRect/>
          <a:stretch>
            <a:fillRect/>
          </a:stretch>
        </p:blipFill>
        <p:spPr bwMode="auto">
          <a:xfrm>
            <a:off x="395536" y="188640"/>
            <a:ext cx="8280920" cy="6308113"/>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www.ladocumentationfrancaise.fr/var/ezflow_site/storage/images/docfr7/cartes/migrations/c001010-la-diaspora-turque-dans-le-monde-en-2006/451711-6-fre-FR/La-diaspora-turque-dans-le-monde-en-2006_large_carte.jpg">
            <a:hlinkClick r:id="rId2" action="ppaction://hlinksldjump"/>
          </p:cNvPr>
          <p:cNvPicPr>
            <a:picLocks noChangeAspect="1" noChangeArrowheads="1"/>
          </p:cNvPicPr>
          <p:nvPr/>
        </p:nvPicPr>
        <p:blipFill>
          <a:blip r:embed="rId3" cstate="print"/>
          <a:srcRect/>
          <a:stretch>
            <a:fillRect/>
          </a:stretch>
        </p:blipFill>
        <p:spPr bwMode="auto">
          <a:xfrm>
            <a:off x="467544" y="404664"/>
            <a:ext cx="7776864" cy="589073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ecologik-business.com/PICTURES/production-consommation-cereales-moyen-orient.jpg">
            <a:hlinkClick r:id="rId2" action="ppaction://hlinksldjump"/>
          </p:cNvPr>
          <p:cNvPicPr>
            <a:picLocks noChangeAspect="1" noChangeArrowheads="1"/>
          </p:cNvPicPr>
          <p:nvPr/>
        </p:nvPicPr>
        <p:blipFill>
          <a:blip r:embed="rId3" cstate="print"/>
          <a:srcRect/>
          <a:stretch>
            <a:fillRect/>
          </a:stretch>
        </p:blipFill>
        <p:spPr bwMode="auto">
          <a:xfrm>
            <a:off x="467544" y="332656"/>
            <a:ext cx="7272808" cy="6081419"/>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ww.vitalgraphics.at.rezo.net/IMG/jpg/0284-watergulf-FR.jpg">
            <a:hlinkClick r:id="rId2" action="ppaction://hlinksldjump"/>
          </p:cNvPr>
          <p:cNvPicPr>
            <a:picLocks noChangeAspect="1" noChangeArrowheads="1"/>
          </p:cNvPicPr>
          <p:nvPr/>
        </p:nvPicPr>
        <p:blipFill>
          <a:blip r:embed="rId3" cstate="print"/>
          <a:srcRect b="26018"/>
          <a:stretch>
            <a:fillRect/>
          </a:stretch>
        </p:blipFill>
        <p:spPr bwMode="auto">
          <a:xfrm>
            <a:off x="0" y="-1"/>
            <a:ext cx="5292080" cy="5925511"/>
          </a:xfrm>
          <a:prstGeom prst="rect">
            <a:avLst/>
          </a:prstGeom>
          <a:noFill/>
        </p:spPr>
      </p:pic>
      <p:pic>
        <p:nvPicPr>
          <p:cNvPr id="5" name="Picture 2" descr="http://www.vitalgraphics.at.rezo.net/IMG/jpg/0284-watergulf-FR.jpg"/>
          <p:cNvPicPr>
            <a:picLocks noChangeAspect="1" noChangeArrowheads="1"/>
          </p:cNvPicPr>
          <p:nvPr/>
        </p:nvPicPr>
        <p:blipFill>
          <a:blip r:embed="rId3" cstate="print"/>
          <a:srcRect l="33178" t="74344" r="3350" b="4687"/>
          <a:stretch>
            <a:fillRect/>
          </a:stretch>
        </p:blipFill>
        <p:spPr bwMode="auto">
          <a:xfrm>
            <a:off x="5076056" y="2852936"/>
            <a:ext cx="4067944" cy="2033972"/>
          </a:xfrm>
          <a:prstGeom prst="rect">
            <a:avLst/>
          </a:prstGeom>
          <a:noFill/>
        </p:spPr>
      </p:pic>
      <p:pic>
        <p:nvPicPr>
          <p:cNvPr id="6" name="Picture 2" descr="http://www.vitalgraphics.at.rezo.net/IMG/jpg/0284-watergulf-FR.jpg"/>
          <p:cNvPicPr>
            <a:picLocks noChangeAspect="1" noChangeArrowheads="1"/>
          </p:cNvPicPr>
          <p:nvPr/>
        </p:nvPicPr>
        <p:blipFill>
          <a:blip r:embed="rId3" cstate="print"/>
          <a:srcRect t="74344" r="68264" b="4687"/>
          <a:stretch>
            <a:fillRect/>
          </a:stretch>
        </p:blipFill>
        <p:spPr bwMode="auto">
          <a:xfrm>
            <a:off x="5868144" y="260648"/>
            <a:ext cx="2232248" cy="2232248"/>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0" y="0"/>
            <a:ext cx="8068966" cy="6858001"/>
            <a:chOff x="0" y="0"/>
            <a:chExt cx="8068966" cy="6858001"/>
          </a:xfrm>
        </p:grpSpPr>
        <p:pic>
          <p:nvPicPr>
            <p:cNvPr id="49154" name="Picture 2" descr="http://kamizole.blog.lemonde.fr/files/2008/08/carte-israel-ressources-en-eau.1218974605.jpg"/>
            <p:cNvPicPr>
              <a:picLocks noChangeAspect="1" noChangeArrowheads="1"/>
            </p:cNvPicPr>
            <p:nvPr/>
          </p:nvPicPr>
          <p:blipFill>
            <a:blip r:embed="rId2" cstate="print"/>
            <a:srcRect/>
            <a:stretch>
              <a:fillRect/>
            </a:stretch>
          </p:blipFill>
          <p:spPr bwMode="auto">
            <a:xfrm>
              <a:off x="0" y="0"/>
              <a:ext cx="3490864" cy="6858001"/>
            </a:xfrm>
            <a:prstGeom prst="rect">
              <a:avLst/>
            </a:prstGeom>
            <a:noFill/>
          </p:spPr>
        </p:pic>
        <p:pic>
          <p:nvPicPr>
            <p:cNvPr id="49156" name="Picture 4" descr="http://www.vitalgraphics.at.rezo.net/IMG/jpg/0285-israelpalestine-FR.jpg">
              <a:hlinkClick r:id="rId3" action="ppaction://hlinksldjump"/>
            </p:cNvPr>
            <p:cNvPicPr>
              <a:picLocks noChangeAspect="1" noChangeArrowheads="1"/>
            </p:cNvPicPr>
            <p:nvPr/>
          </p:nvPicPr>
          <p:blipFill>
            <a:blip r:embed="rId4" cstate="print"/>
            <a:srcRect/>
            <a:stretch>
              <a:fillRect/>
            </a:stretch>
          </p:blipFill>
          <p:spPr bwMode="auto">
            <a:xfrm>
              <a:off x="3491880" y="0"/>
              <a:ext cx="4577086" cy="6858000"/>
            </a:xfrm>
            <a:prstGeom prst="rect">
              <a:avLst/>
            </a:prstGeom>
            <a:noFill/>
          </p:spPr>
        </p:pic>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rousse.fr/encyclopedie/data/images/1011350-Le_d%25C3%25A9membrement_de_lEmpire_ottoman.jpg">
            <a:hlinkClick r:id="rId2" action="ppaction://hlinksldjump"/>
          </p:cNvPr>
          <p:cNvPicPr>
            <a:picLocks noChangeAspect="1" noChangeArrowheads="1"/>
          </p:cNvPicPr>
          <p:nvPr/>
        </p:nvPicPr>
        <p:blipFill>
          <a:blip r:embed="rId3" cstate="print"/>
          <a:srcRect/>
          <a:stretch>
            <a:fillRect/>
          </a:stretch>
        </p:blipFill>
        <p:spPr bwMode="auto">
          <a:xfrm>
            <a:off x="107504" y="0"/>
            <a:ext cx="8748464" cy="6736317"/>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2.bp.blogspot.com/_mus-nNxhglM/TJiwu0hsx1I/AAAAAAAAAPM/XKo6CExo5vk/s1600/Image2.jpg">
            <a:hlinkClick r:id="rId2" action="ppaction://hlinksldjump"/>
          </p:cNvPr>
          <p:cNvPicPr>
            <a:picLocks noChangeAspect="1" noChangeArrowheads="1"/>
          </p:cNvPicPr>
          <p:nvPr/>
        </p:nvPicPr>
        <p:blipFill>
          <a:blip r:embed="rId3" cstate="print"/>
          <a:srcRect/>
          <a:stretch>
            <a:fillRect/>
          </a:stretch>
        </p:blipFill>
        <p:spPr bwMode="auto">
          <a:xfrm>
            <a:off x="539552" y="173001"/>
            <a:ext cx="8064896" cy="6496359"/>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a:hlinkClick r:id="rId2" action="ppaction://hlinksldjump"/>
          </p:cNvPr>
          <p:cNvPicPr>
            <a:picLocks noChangeAspect="1" noChangeArrowheads="1"/>
          </p:cNvPicPr>
          <p:nvPr/>
        </p:nvPicPr>
        <p:blipFill>
          <a:blip r:embed="rId3" cstate="print"/>
          <a:srcRect/>
          <a:stretch>
            <a:fillRect/>
          </a:stretch>
        </p:blipFill>
        <p:spPr bwMode="auto">
          <a:xfrm>
            <a:off x="323528" y="0"/>
            <a:ext cx="8248650" cy="5895975"/>
          </a:xfrm>
          <a:prstGeom prst="rect">
            <a:avLst/>
          </a:prstGeom>
          <a:noFill/>
          <a:ln w="9525">
            <a:noFill/>
            <a:miter lim="800000"/>
            <a:headEnd/>
            <a:tailEnd/>
          </a:ln>
        </p:spPr>
      </p:pic>
      <p:sp>
        <p:nvSpPr>
          <p:cNvPr id="6" name="ZoneTexte 5"/>
          <p:cNvSpPr txBox="1"/>
          <p:nvPr/>
        </p:nvSpPr>
        <p:spPr>
          <a:xfrm>
            <a:off x="5220072" y="6021288"/>
            <a:ext cx="3240360" cy="253916"/>
          </a:xfrm>
          <a:prstGeom prst="rect">
            <a:avLst/>
          </a:prstGeom>
          <a:noFill/>
        </p:spPr>
        <p:txBody>
          <a:bodyPr wrap="square" rtlCol="0">
            <a:spAutoFit/>
          </a:bodyPr>
          <a:lstStyle/>
          <a:p>
            <a:r>
              <a:rPr lang="fr-FR" sz="1050" b="1" i="1" dirty="0" smtClean="0"/>
              <a:t>En valeurs moyennes pour le début de la décennie 2010</a:t>
            </a:r>
            <a:endParaRPr lang="fr-FR" sz="1050" b="1" i="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2" action="ppaction://hlinksldjump"/>
          </p:cNvPr>
          <p:cNvSpPr/>
          <p:nvPr/>
        </p:nvSpPr>
        <p:spPr>
          <a:xfrm>
            <a:off x="179512" y="260648"/>
            <a:ext cx="8748464" cy="6247864"/>
          </a:xfrm>
          <a:prstGeom prst="rect">
            <a:avLst/>
          </a:prstGeom>
        </p:spPr>
        <p:txBody>
          <a:bodyPr wrap="square">
            <a:spAutoFit/>
          </a:bodyPr>
          <a:lstStyle/>
          <a:p>
            <a:pPr algn="just"/>
            <a:r>
              <a:rPr lang="fr-FR" sz="1600" dirty="0" smtClean="0"/>
              <a:t>Rappelons avant tout qu'Israël se situe en 36e position, une place honorable, ainsi que la Jordanie (56e), la Turquie (61e), la Tunisie (73e) et le Maroc (80e). L’Algérie et l'Égypte apparaissent davantage touchés par la corruption, tous deux à la 112e position. La Syrie (129e) reste fortement affligée par celle-ci.</a:t>
            </a:r>
          </a:p>
          <a:p>
            <a:pPr algn="just"/>
            <a:endParaRPr lang="fr-FR" sz="1600" dirty="0" smtClean="0"/>
          </a:p>
          <a:p>
            <a:pPr algn="just"/>
            <a:r>
              <a:rPr lang="fr-FR" sz="1600" dirty="0" smtClean="0"/>
              <a:t>Selon l'organisme, les pays du printemps arabe se trouvent généralement dans la moitié inférieure de l'indice ou sous le score de 4. Avant le printemps arabe, un rapport de </a:t>
            </a:r>
            <a:r>
              <a:rPr lang="fr-FR" sz="1600" dirty="0" err="1" smtClean="0"/>
              <a:t>Transparency</a:t>
            </a:r>
            <a:r>
              <a:rPr lang="fr-FR" sz="1600" dirty="0" smtClean="0"/>
              <a:t> International avertissait la région « </a:t>
            </a:r>
            <a:r>
              <a:rPr lang="fr-FR" sz="1600" i="1" dirty="0" smtClean="0"/>
              <a:t>du népotisme, de la corruption et du clientélisme si profondément ancrés dans la vie quotidienne que même les lois anticorruption existantes n'ont que peu d'impacts ».</a:t>
            </a:r>
          </a:p>
          <a:p>
            <a:pPr algn="just"/>
            <a:r>
              <a:rPr lang="fr-FR" sz="1600" dirty="0" smtClean="0"/>
              <a:t> </a:t>
            </a:r>
          </a:p>
          <a:p>
            <a:pPr algn="just"/>
            <a:r>
              <a:rPr lang="fr-FR" sz="1600" dirty="0" smtClean="0"/>
              <a:t>Selon </a:t>
            </a:r>
            <a:r>
              <a:rPr lang="fr-FR" sz="1600" dirty="0" err="1" smtClean="0"/>
              <a:t>Arwa</a:t>
            </a:r>
            <a:r>
              <a:rPr lang="fr-FR" sz="1600" dirty="0" smtClean="0"/>
              <a:t> Hassan, coordinatrice du programme principal de </a:t>
            </a:r>
            <a:r>
              <a:rPr lang="fr-FR" sz="1600" dirty="0" err="1" smtClean="0"/>
              <a:t>Transparency</a:t>
            </a:r>
            <a:r>
              <a:rPr lang="fr-FR" sz="1600" dirty="0" smtClean="0"/>
              <a:t> international pour le Moyen-Orient et l'Afrique du Nord, </a:t>
            </a:r>
            <a:r>
              <a:rPr lang="fr-FR" sz="1600" i="1" dirty="0" smtClean="0"/>
              <a:t>« la vague de protestations qui se propage à travers le monde arabe de ce printemps a attiré l'attention internationale sur les problèmes de la corruption et sur le népotisme dans la région, l'indice ne faisant que confirmait les faits. »</a:t>
            </a:r>
          </a:p>
          <a:p>
            <a:pPr algn="just"/>
            <a:r>
              <a:rPr lang="fr-FR" sz="1600" dirty="0" smtClean="0"/>
              <a:t> </a:t>
            </a:r>
            <a:br>
              <a:rPr lang="fr-FR" sz="1600" dirty="0" smtClean="0"/>
            </a:br>
            <a:r>
              <a:rPr lang="fr-FR" sz="1600" dirty="0" smtClean="0"/>
              <a:t>En référence au printemps arabe, la coordinatrice affirme « qu'</a:t>
            </a:r>
            <a:r>
              <a:rPr lang="fr-FR" sz="1600" i="1" dirty="0" smtClean="0"/>
              <a:t>il n'est pas surprenant que le mécontentement ressenti par beaucoup de citoyens dans le monde arabe se reflète dans l'indice de perception de cette année 2011 (...) Le message est clair, mais les nouvelles administrations des pays comme l'Égypte et la Tunisie seront-elles en mesure de s'attaquer aux problèmes de l'irresponsabilité, du népotisme, de la corruption à grande échelle et de l'injustice économique qui a suivi, qui a été une des causes principales des soulèvements? » </a:t>
            </a:r>
          </a:p>
          <a:p>
            <a:pPr algn="just"/>
            <a:endParaRPr lang="fr-FR" sz="1600" i="1" dirty="0" smtClean="0"/>
          </a:p>
          <a:p>
            <a:pPr algn="r"/>
            <a:r>
              <a:rPr lang="fr-FR" sz="1600" b="1" i="1" dirty="0" smtClean="0"/>
              <a:t>D’après le rapport 2011 de </a:t>
            </a:r>
            <a:r>
              <a:rPr lang="fr-FR" sz="1600" b="1" i="1" dirty="0" err="1" smtClean="0"/>
              <a:t>Transparency</a:t>
            </a:r>
            <a:r>
              <a:rPr lang="fr-FR" sz="1600" b="1" i="1" dirty="0" smtClean="0"/>
              <a:t> international </a:t>
            </a:r>
          </a:p>
          <a:p>
            <a:pPr algn="just"/>
            <a:r>
              <a:rPr lang="fr-FR" sz="1600" dirty="0" smtClean="0"/>
              <a:t> </a:t>
            </a:r>
            <a:br>
              <a:rPr lang="fr-FR" sz="1600" dirty="0" smtClean="0"/>
            </a:br>
            <a:endParaRPr lang="fr-FR"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risduvivreensemble.org/Mediapart/Doc%202.jpg"/>
          <p:cNvPicPr>
            <a:picLocks noChangeAspect="1" noChangeArrowheads="1"/>
          </p:cNvPicPr>
          <p:nvPr/>
        </p:nvPicPr>
        <p:blipFill>
          <a:blip r:embed="rId2" cstate="print"/>
          <a:srcRect l="1575" t="3782" r="3926" b="6321"/>
          <a:stretch>
            <a:fillRect/>
          </a:stretch>
        </p:blipFill>
        <p:spPr bwMode="auto">
          <a:xfrm>
            <a:off x="467544" y="116632"/>
            <a:ext cx="8280920" cy="5313590"/>
          </a:xfrm>
          <a:prstGeom prst="rect">
            <a:avLst/>
          </a:prstGeom>
          <a:noFill/>
          <a:ln>
            <a:solidFill>
              <a:schemeClr val="tx1"/>
            </a:solidFill>
          </a:ln>
        </p:spPr>
      </p:pic>
      <p:sp>
        <p:nvSpPr>
          <p:cNvPr id="5" name="ZoneTexte 4"/>
          <p:cNvSpPr txBox="1"/>
          <p:nvPr/>
        </p:nvSpPr>
        <p:spPr>
          <a:xfrm>
            <a:off x="467544" y="5445224"/>
            <a:ext cx="8280920" cy="1308050"/>
          </a:xfrm>
          <a:prstGeom prst="rect">
            <a:avLst/>
          </a:prstGeom>
          <a:noFill/>
        </p:spPr>
        <p:txBody>
          <a:bodyPr wrap="square" rtlCol="0">
            <a:spAutoFit/>
          </a:bodyPr>
          <a:lstStyle/>
          <a:p>
            <a:pPr algn="ctr"/>
            <a:r>
              <a:rPr lang="fr-FR" sz="1400" b="1" i="1" dirty="0" smtClean="0">
                <a:solidFill>
                  <a:srgbClr val="FF0000"/>
                </a:solidFill>
              </a:rPr>
              <a:t>Listez différents types d’enjeux  susceptibles de créer des tensions et des conflits dans cette région du monde</a:t>
            </a:r>
          </a:p>
          <a:p>
            <a:pPr lvl="2">
              <a:buFont typeface="Wingdings 3" pitchFamily="18" charset="2"/>
              <a:buChar char="c"/>
            </a:pPr>
            <a:r>
              <a:rPr lang="fr-FR" sz="1300" b="1" i="1" dirty="0" smtClean="0"/>
              <a:t>Frontières</a:t>
            </a:r>
          </a:p>
          <a:p>
            <a:pPr lvl="2">
              <a:buFont typeface="Wingdings 3" pitchFamily="18" charset="2"/>
              <a:buChar char="c"/>
            </a:pPr>
            <a:r>
              <a:rPr lang="fr-FR" sz="1300" b="1" i="1" dirty="0" smtClean="0"/>
              <a:t>diversité ethnique, culturelle et religieuse</a:t>
            </a:r>
          </a:p>
          <a:p>
            <a:pPr lvl="2">
              <a:buFont typeface="Wingdings 3" pitchFamily="18" charset="2"/>
              <a:buChar char="c"/>
            </a:pPr>
            <a:r>
              <a:rPr lang="fr-FR" sz="1300" b="1" i="1" dirty="0" smtClean="0"/>
              <a:t>Ressources</a:t>
            </a:r>
          </a:p>
          <a:p>
            <a:pPr lvl="2">
              <a:buFont typeface="Wingdings 3" pitchFamily="18" charset="2"/>
              <a:buChar char="c"/>
            </a:pPr>
            <a:r>
              <a:rPr lang="fr-FR" sz="1300" b="1" i="1" dirty="0" smtClean="0"/>
              <a:t>Problèmes politiques</a:t>
            </a:r>
          </a:p>
          <a:p>
            <a:pPr lvl="2">
              <a:buFont typeface="Wingdings 3" pitchFamily="18" charset="2"/>
              <a:buChar char="c"/>
            </a:pPr>
            <a:r>
              <a:rPr lang="fr-FR" sz="1300" b="1" i="1" dirty="0" smtClean="0"/>
              <a:t>Situation stratégique</a:t>
            </a:r>
            <a:endParaRPr lang="fr-FR" sz="13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israelipalestinian.procon.org/files/1-israeli-palestinian-images/arab-jewish-population-in-israel-palestine-1914-to-2005.gif">
            <a:hlinkClick r:id="rId2" action="ppaction://hlinksldjump"/>
          </p:cNvPr>
          <p:cNvPicPr>
            <a:picLocks noChangeAspect="1" noChangeArrowheads="1"/>
          </p:cNvPicPr>
          <p:nvPr/>
        </p:nvPicPr>
        <p:blipFill>
          <a:blip r:embed="rId3" cstate="print"/>
          <a:srcRect/>
          <a:stretch>
            <a:fillRect/>
          </a:stretch>
        </p:blipFill>
        <p:spPr bwMode="auto">
          <a:xfrm>
            <a:off x="323528" y="0"/>
            <a:ext cx="7272808" cy="3393977"/>
          </a:xfrm>
          <a:prstGeom prst="rect">
            <a:avLst/>
          </a:prstGeom>
          <a:noFill/>
        </p:spPr>
      </p:pic>
      <p:sp>
        <p:nvSpPr>
          <p:cNvPr id="5" name="Rectangle 4"/>
          <p:cNvSpPr/>
          <p:nvPr/>
        </p:nvSpPr>
        <p:spPr>
          <a:xfrm>
            <a:off x="323528" y="3501008"/>
            <a:ext cx="8640960" cy="3046988"/>
          </a:xfrm>
          <a:prstGeom prst="rect">
            <a:avLst/>
          </a:prstGeom>
        </p:spPr>
        <p:txBody>
          <a:bodyPr wrap="square">
            <a:spAutoFit/>
          </a:bodyPr>
          <a:lstStyle/>
          <a:p>
            <a:pPr algn="just"/>
            <a:r>
              <a:rPr lang="fr-FR" sz="1600" dirty="0" smtClean="0"/>
              <a:t>En 2009, Israël comptait 7 millions d’habitants (dont 5,5 millions de Juifs et 1,5 de non-juifs, principalement arabes) et les territoires palestiniens, 3,9 millions (2,4 millions en Cisjordanie dont 0,5 millions de colons juifs ; 1,5 million à Gaza) (1). Sous réserve de l’incertitude des chiffres, souvent manipulés dans un sens ou dans l’autre, le total, pour l’ancien mandat britannique est de 6 millions de Juifs et de 4,9 millions d’Arabes, presque tous musulmans aujourd’hui (2).</a:t>
            </a:r>
          </a:p>
          <a:p>
            <a:pPr algn="just"/>
            <a:r>
              <a:rPr lang="fr-FR" sz="1600" dirty="0" smtClean="0"/>
              <a:t/>
            </a:r>
            <a:br>
              <a:rPr lang="fr-FR" sz="1600" dirty="0" smtClean="0"/>
            </a:br>
            <a:r>
              <a:rPr lang="fr-FR" sz="1600" dirty="0" smtClean="0"/>
              <a:t>Même si Israël a un taux de natalité de 21 pour mille, supérieur à celui de tous les pays occidentaux, ce taux demeure inférieur à celui des habitants des territoires occupés : 33 pour mille, davantage encore à Gaza. On aboutit au même résultat en considérant le taux de fécondité (nombre moyen d’enfants par femme) : en Israël, 2,8 pour les juifs, 3, 7 pour les non-juifs, 4 en Cisjordanie, 5,4 à Gaza.</a:t>
            </a:r>
          </a:p>
          <a:p>
            <a:endParaRPr lang="fr-FR" sz="1600" dirty="0" smtClean="0"/>
          </a:p>
          <a:p>
            <a:pPr algn="r"/>
            <a:r>
              <a:rPr lang="fr-FR" sz="1600" b="1" i="1" dirty="0" smtClean="0"/>
              <a:t>D’après Marianne2, août 2010</a:t>
            </a:r>
            <a:endParaRPr lang="fr-FR" sz="1600" b="1" i="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descr="http://extremecentre.org/wp-content/uploads/2010/01/israel_iran.jpg">
            <a:hlinkClick r:id="rId2" action="ppaction://hlinksldjump"/>
          </p:cNvPr>
          <p:cNvPicPr>
            <a:picLocks noChangeAspect="1" noChangeArrowheads="1"/>
          </p:cNvPicPr>
          <p:nvPr/>
        </p:nvPicPr>
        <p:blipFill>
          <a:blip r:embed="rId3" cstate="print"/>
          <a:srcRect/>
          <a:stretch>
            <a:fillRect/>
          </a:stretch>
        </p:blipFill>
        <p:spPr bwMode="auto">
          <a:xfrm>
            <a:off x="611560" y="19408"/>
            <a:ext cx="7056784" cy="6769516"/>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www.franceculture.fr/sites/default/files/imagecache/ressource_full/2011/10/25/4333831/Printemps-Arabe-Q-01-01.jpg">
            <a:hlinkClick r:id="rId2" action="ppaction://hlinksldjump"/>
          </p:cNvPr>
          <p:cNvPicPr>
            <a:picLocks noChangeAspect="1" noChangeArrowheads="1"/>
          </p:cNvPicPr>
          <p:nvPr/>
        </p:nvPicPr>
        <p:blipFill>
          <a:blip r:embed="rId3" cstate="print"/>
          <a:srcRect/>
          <a:stretch>
            <a:fillRect/>
          </a:stretch>
        </p:blipFill>
        <p:spPr bwMode="auto">
          <a:xfrm>
            <a:off x="611560" y="260648"/>
            <a:ext cx="8029066" cy="5733256"/>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0" y="260648"/>
          <a:ext cx="9144000" cy="6597352"/>
        </p:xfrm>
        <a:graphic>
          <a:graphicData uri="http://schemas.openxmlformats.org/drawingml/2006/table">
            <a:tbl>
              <a:tblPr firstRow="1" bandRow="1">
                <a:tableStyleId>{5940675A-B579-460E-94D1-54222C63F5DA}</a:tableStyleId>
              </a:tblPr>
              <a:tblGrid>
                <a:gridCol w="1331640"/>
                <a:gridCol w="1584176"/>
                <a:gridCol w="2252310"/>
                <a:gridCol w="2140178"/>
                <a:gridCol w="1835696"/>
              </a:tblGrid>
              <a:tr h="583856">
                <a:tc rowSpan="2">
                  <a:txBody>
                    <a:bodyPr/>
                    <a:lstStyle/>
                    <a:p>
                      <a:pPr algn="ctr"/>
                      <a:endParaRPr lang="fr-FR" sz="900" dirty="0"/>
                    </a:p>
                  </a:txBody>
                  <a:tcPr marL="45720" marR="45720" anchor="ct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i="1" dirty="0" smtClean="0"/>
                        <a:t>LES MULTIPLES ENJEUX</a:t>
                      </a:r>
                      <a:r>
                        <a:rPr lang="fr-FR" sz="1200" b="1" i="1" baseline="0" dirty="0" smtClean="0"/>
                        <a:t> QUI CARACTÉRISENT LE PROCHE ET LE MOYEN- ORIENT</a:t>
                      </a:r>
                      <a:endParaRPr lang="fr-FR" sz="1200" b="1" i="1" dirty="0" smtClean="0"/>
                    </a:p>
                  </a:txBody>
                  <a:tcPr marL="45720" marR="45720"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i="1" kern="1200" dirty="0" smtClean="0">
                          <a:solidFill>
                            <a:schemeClr val="tx1"/>
                          </a:solidFill>
                          <a:latin typeface="+mn-lt"/>
                          <a:ea typeface="+mn-ea"/>
                          <a:cs typeface="+mn-cs"/>
                        </a:rPr>
                        <a:t>DES EXEMPLES DE TENSIONS ET LES CONFLITS MAJEURS QUI RÉSULTENT DE CES ENJEUX</a:t>
                      </a:r>
                    </a:p>
                  </a:txBody>
                  <a:tcPr marL="45720" marR="45720" anchor="ctr"/>
                </a:tc>
                <a:tc hMerge="1">
                  <a:txBody>
                    <a:bodyPr/>
                    <a:lstStyle/>
                    <a:p>
                      <a:endParaRPr lang="fr-FR" sz="1100" dirty="0"/>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i="1" kern="1200" dirty="0" smtClean="0">
                          <a:solidFill>
                            <a:schemeClr val="tx1"/>
                          </a:solidFill>
                          <a:latin typeface="+mn-lt"/>
                          <a:ea typeface="+mn-ea"/>
                          <a:cs typeface="+mn-cs"/>
                        </a:rPr>
                        <a:t>LES RÉSONNANCES DE CES TENSIONS À L’ÉCHELLE</a:t>
                      </a:r>
                      <a:r>
                        <a:rPr lang="fr-FR" sz="1200" b="1" i="1" kern="1200" baseline="0" dirty="0" smtClean="0">
                          <a:solidFill>
                            <a:schemeClr val="tx1"/>
                          </a:solidFill>
                          <a:latin typeface="+mn-lt"/>
                          <a:ea typeface="+mn-ea"/>
                          <a:cs typeface="+mn-cs"/>
                        </a:rPr>
                        <a:t> MONDIALE</a:t>
                      </a:r>
                      <a:endParaRPr lang="fr-FR" sz="1200" b="1" i="1" kern="1200" dirty="0">
                        <a:solidFill>
                          <a:schemeClr val="tx1"/>
                        </a:solidFill>
                        <a:latin typeface="+mn-lt"/>
                        <a:ea typeface="+mn-ea"/>
                        <a:cs typeface="+mn-cs"/>
                      </a:endParaRPr>
                    </a:p>
                  </a:txBody>
                  <a:tcPr marL="45720" marR="45720" anchor="ctr"/>
                </a:tc>
              </a:tr>
              <a:tr h="525471">
                <a:tc vMerge="1">
                  <a:txBody>
                    <a:bodyPr/>
                    <a:lstStyle/>
                    <a:p>
                      <a:endParaRPr lang="fr-FR" dirty="0"/>
                    </a:p>
                  </a:txBody>
                  <a:tcPr/>
                </a:tc>
                <a:tc vMerge="1">
                  <a:txBody>
                    <a:bodyPr/>
                    <a:lstStyle/>
                    <a:p>
                      <a:endParaRPr lang="fr-F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50" b="1" i="1" kern="1200" dirty="0" smtClean="0"/>
                        <a:t>A l’échelle du Proche</a:t>
                      </a:r>
                      <a:r>
                        <a:rPr lang="fr-FR" sz="1050" b="1" i="1" kern="1200" baseline="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fr-FR" sz="1050" b="1" i="1" kern="1200" baseline="0" dirty="0" smtClean="0"/>
                        <a:t>et du Moyen-</a:t>
                      </a:r>
                      <a:r>
                        <a:rPr lang="fr-FR" sz="1050" b="1" i="1" kern="1200" dirty="0" smtClean="0"/>
                        <a:t>Orient</a:t>
                      </a:r>
                    </a:p>
                  </a:txBody>
                  <a:tcPr marL="45720" marR="45720" anchor="ctr"/>
                </a:tc>
                <a:tc>
                  <a:txBody>
                    <a:bodyPr/>
                    <a:lstStyle/>
                    <a:p>
                      <a:pPr algn="ctr"/>
                      <a:r>
                        <a:rPr lang="fr-FR" sz="1050" b="1" i="1" dirty="0" smtClean="0"/>
                        <a:t>Dans le cas particulier du conflit israélo-palestinien</a:t>
                      </a:r>
                      <a:endParaRPr lang="fr-FR" sz="1050" b="1" i="1" dirty="0"/>
                    </a:p>
                  </a:txBody>
                  <a:tcPr marL="45720" marR="45720" anchor="ctr"/>
                </a:tc>
                <a:tc vMerge="1">
                  <a:txBody>
                    <a:bodyPr/>
                    <a:lstStyle/>
                    <a:p>
                      <a:endParaRPr lang="fr-FR" sz="1100" kern="1200" dirty="0" smtClean="0">
                        <a:solidFill>
                          <a:schemeClr val="dk1"/>
                        </a:solidFill>
                        <a:latin typeface="+mn-lt"/>
                        <a:ea typeface="+mn-ea"/>
                        <a:cs typeface="+mn-cs"/>
                      </a:endParaRPr>
                    </a:p>
                  </a:txBody>
                  <a:tcPr/>
                </a:tc>
              </a:tr>
              <a:tr h="3035831">
                <a:tc>
                  <a:txBody>
                    <a:bodyPr/>
                    <a:lstStyle/>
                    <a:p>
                      <a:pPr algn="ctr"/>
                      <a:r>
                        <a:rPr lang="fr-FR" sz="1400" b="1" i="1" dirty="0" smtClean="0">
                          <a:hlinkClick r:id="rId2" action="ppaction://hlinksldjump"/>
                        </a:rPr>
                        <a:t>Frontières</a:t>
                      </a:r>
                      <a:endParaRPr lang="fr-FR" sz="1400" b="1" i="1" dirty="0"/>
                    </a:p>
                  </a:txBody>
                  <a:tcPr marL="45720" marR="45720" anchor="ctr"/>
                </a:tc>
                <a:tc>
                  <a:txBody>
                    <a:bodyPr/>
                    <a:lstStyle/>
                    <a:p>
                      <a:pPr algn="ctr"/>
                      <a:r>
                        <a:rPr lang="fr-FR" sz="1400" kern="1200" baseline="0" dirty="0" smtClean="0">
                          <a:solidFill>
                            <a:schemeClr val="tx1"/>
                          </a:solidFill>
                          <a:latin typeface="+mn-lt"/>
                          <a:ea typeface="+mn-ea"/>
                          <a:cs typeface="+mn-cs"/>
                        </a:rPr>
                        <a:t>Frontières, issues d’un découpage colonial effectué sans tenir compte les réalités humaines, économiques ou historiques </a:t>
                      </a:r>
                    </a:p>
                    <a:p>
                      <a:pPr algn="ctr"/>
                      <a:endParaRPr lang="fr-FR" sz="1400" kern="1200" baseline="0" dirty="0" smtClean="0">
                        <a:solidFill>
                          <a:schemeClr val="tx1"/>
                        </a:solidFill>
                        <a:latin typeface="+mn-lt"/>
                        <a:ea typeface="+mn-ea"/>
                        <a:cs typeface="+mn-cs"/>
                      </a:endParaRPr>
                    </a:p>
                    <a:p>
                      <a:pPr algn="ctr"/>
                      <a:r>
                        <a:rPr lang="fr-FR" sz="1400" kern="1200" baseline="0" dirty="0" smtClean="0">
                          <a:solidFill>
                            <a:schemeClr val="tx1"/>
                          </a:solidFill>
                          <a:latin typeface="+mn-lt"/>
                          <a:ea typeface="+mn-ea"/>
                          <a:cs typeface="+mn-cs"/>
                        </a:rPr>
                        <a:t>Frontières modifiées à de nombreuses reprises</a:t>
                      </a:r>
                    </a:p>
                    <a:p>
                      <a:pPr algn="ctr"/>
                      <a:r>
                        <a:rPr lang="fr-FR" sz="1200" kern="1200" baseline="0" dirty="0" smtClean="0">
                          <a:solidFill>
                            <a:schemeClr val="tx1"/>
                          </a:solidFill>
                          <a:latin typeface="+mn-lt"/>
                          <a:ea typeface="+mn-ea"/>
                          <a:cs typeface="+mn-cs"/>
                        </a:rPr>
                        <a:t>(ex : </a:t>
                      </a:r>
                      <a:r>
                        <a:rPr lang="fr-FR" sz="1200" kern="1200" baseline="0" dirty="0" smtClean="0">
                          <a:solidFill>
                            <a:schemeClr val="tx1"/>
                          </a:solidFill>
                          <a:latin typeface="+mn-lt"/>
                          <a:ea typeface="+mn-ea"/>
                          <a:cs typeface="+mn-cs"/>
                          <a:hlinkClick r:id="rId3" action="ppaction://hlinksldjump"/>
                        </a:rPr>
                        <a:t>après la 1</a:t>
                      </a:r>
                      <a:r>
                        <a:rPr lang="fr-FR" sz="1200" kern="1200" baseline="30000" dirty="0" smtClean="0">
                          <a:solidFill>
                            <a:schemeClr val="tx1"/>
                          </a:solidFill>
                          <a:latin typeface="+mn-lt"/>
                          <a:ea typeface="+mn-ea"/>
                          <a:cs typeface="+mn-cs"/>
                          <a:hlinkClick r:id="rId3" action="ppaction://hlinksldjump"/>
                        </a:rPr>
                        <a:t>ère</a:t>
                      </a:r>
                      <a:r>
                        <a:rPr lang="fr-FR" sz="1200" kern="1200" baseline="0" dirty="0" smtClean="0">
                          <a:solidFill>
                            <a:schemeClr val="tx1"/>
                          </a:solidFill>
                          <a:latin typeface="+mn-lt"/>
                          <a:ea typeface="+mn-ea"/>
                          <a:cs typeface="+mn-cs"/>
                          <a:hlinkClick r:id="rId3" action="ppaction://hlinksldjump"/>
                        </a:rPr>
                        <a:t> GM</a:t>
                      </a:r>
                      <a:r>
                        <a:rPr lang="fr-FR" sz="1200" kern="1200" baseline="0" dirty="0" smtClean="0">
                          <a:solidFill>
                            <a:schemeClr val="tx1"/>
                          </a:solidFill>
                          <a:latin typeface="+mn-lt"/>
                          <a:ea typeface="+mn-ea"/>
                          <a:cs typeface="+mn-cs"/>
                        </a:rPr>
                        <a:t>)</a:t>
                      </a:r>
                      <a:endParaRPr lang="fr-FR" sz="1200" kern="1200" baseline="0" dirty="0">
                        <a:solidFill>
                          <a:schemeClr val="tx1"/>
                        </a:solidFill>
                        <a:latin typeface="+mn-lt"/>
                        <a:ea typeface="+mn-ea"/>
                        <a:cs typeface="+mn-cs"/>
                      </a:endParaRPr>
                    </a:p>
                  </a:txBody>
                  <a:tcPr marL="45720" marR="45720" anchor="ctr"/>
                </a:tc>
                <a:tc>
                  <a:txBody>
                    <a:bodyPr/>
                    <a:lstStyle/>
                    <a:p>
                      <a:pPr algn="ctr"/>
                      <a:r>
                        <a:rPr lang="fr-FR" sz="1400" dirty="0" smtClean="0"/>
                        <a:t>Instabilité des frontières </a:t>
                      </a:r>
                    </a:p>
                    <a:p>
                      <a:pPr algn="ctr"/>
                      <a:endParaRPr lang="fr-FR" sz="1000" dirty="0" smtClean="0"/>
                    </a:p>
                    <a:p>
                      <a:pPr algn="ctr"/>
                      <a:r>
                        <a:rPr lang="fr-FR" sz="1400" dirty="0" smtClean="0"/>
                        <a:t>De nombreuses</a:t>
                      </a:r>
                      <a:r>
                        <a:rPr lang="fr-FR" sz="1400" baseline="0" dirty="0" smtClean="0"/>
                        <a:t> remises en question des frontières</a:t>
                      </a:r>
                    </a:p>
                    <a:p>
                      <a:pPr algn="ctr"/>
                      <a:r>
                        <a:rPr lang="fr-FR" sz="1200" baseline="0" dirty="0" smtClean="0"/>
                        <a:t>(ex : </a:t>
                      </a:r>
                      <a:r>
                        <a:rPr lang="fr-FR" sz="1200" baseline="0" dirty="0" smtClean="0">
                          <a:hlinkClick r:id="rId4" action="ppaction://hlinksldjump"/>
                        </a:rPr>
                        <a:t>Bahreïn/Qatar</a:t>
                      </a:r>
                      <a:r>
                        <a:rPr lang="fr-FR" sz="1200" baseline="0" dirty="0" smtClean="0"/>
                        <a:t>, </a:t>
                      </a:r>
                      <a:r>
                        <a:rPr lang="fr-FR" sz="1200" dirty="0" smtClean="0"/>
                        <a:t>Syrie</a:t>
                      </a:r>
                      <a:r>
                        <a:rPr lang="fr-FR" sz="1200" baseline="0" dirty="0" smtClean="0"/>
                        <a:t> / Liban, Irak / Koweït, Iran/Irak …)</a:t>
                      </a:r>
                    </a:p>
                    <a:p>
                      <a:pPr algn="ctr"/>
                      <a:endParaRPr lang="fr-FR" sz="1000" baseline="0" dirty="0" smtClean="0"/>
                    </a:p>
                    <a:p>
                      <a:pPr algn="ctr"/>
                      <a:r>
                        <a:rPr lang="fr-FR" sz="1400" baseline="0" dirty="0" smtClean="0"/>
                        <a:t>Fortes rivalités entre Etats pour le contrôle de la région, avec des nationalismes actifs (ex : Turquie, Irak de Saddam, Iran des Mollahs, Egypte des militaires, Syrie d’Hafez El-</a:t>
                      </a:r>
                      <a:r>
                        <a:rPr lang="fr-FR" sz="1400" baseline="0" dirty="0" err="1" smtClean="0"/>
                        <a:t>Assad</a:t>
                      </a:r>
                      <a:r>
                        <a:rPr lang="fr-FR" sz="1400" baseline="0" dirty="0" smtClean="0"/>
                        <a:t> …)</a:t>
                      </a:r>
                    </a:p>
                  </a:txBody>
                  <a:tcPr marL="45720" marR="45720" anchor="ctr"/>
                </a:tc>
                <a:tc>
                  <a:txBody>
                    <a:bodyPr/>
                    <a:lstStyle/>
                    <a:p>
                      <a:pPr algn="ctr"/>
                      <a:r>
                        <a:rPr lang="fr-FR" sz="1400" dirty="0" smtClean="0">
                          <a:hlinkClick r:id="rId5" action="ppaction://hlinksldjump"/>
                        </a:rPr>
                        <a:t>Création</a:t>
                      </a:r>
                      <a:r>
                        <a:rPr lang="fr-FR" sz="1400" baseline="0" dirty="0" smtClean="0">
                          <a:hlinkClick r:id="rId5" action="ppaction://hlinksldjump"/>
                        </a:rPr>
                        <a:t> de l’Etat d’Israël en 1947, jamais acceptée par ses voisins</a:t>
                      </a:r>
                      <a:endParaRPr lang="fr-FR" sz="1400" baseline="0" dirty="0" smtClean="0"/>
                    </a:p>
                    <a:p>
                      <a:pPr algn="ctr"/>
                      <a:endParaRPr lang="fr-FR" sz="1000" baseline="0" dirty="0" smtClean="0"/>
                    </a:p>
                    <a:p>
                      <a:pPr algn="ctr"/>
                      <a:r>
                        <a:rPr lang="fr-FR" sz="1400" baseline="0" dirty="0" smtClean="0"/>
                        <a:t>Remise en question permanente </a:t>
                      </a:r>
                      <a:r>
                        <a:rPr lang="fr-FR" sz="1400" baseline="0" dirty="0" smtClean="0">
                          <a:hlinkClick r:id="rId6" action="ppaction://hlinksldjump"/>
                        </a:rPr>
                        <a:t>des accords passés entre Israéliens et Palestiniens</a:t>
                      </a:r>
                      <a:r>
                        <a:rPr lang="fr-FR" sz="1400" baseline="0" dirty="0" smtClean="0"/>
                        <a:t> sur les découpages territoriaux</a:t>
                      </a:r>
                    </a:p>
                    <a:p>
                      <a:pPr algn="ctr"/>
                      <a:endParaRPr lang="fr-FR" sz="1000" baseline="0" dirty="0" smtClean="0"/>
                    </a:p>
                    <a:p>
                      <a:pPr algn="ctr"/>
                      <a:r>
                        <a:rPr lang="fr-FR" sz="1400" baseline="0" dirty="0" smtClean="0">
                          <a:hlinkClick r:id="rId7" action="ppaction://hlinksldjump"/>
                        </a:rPr>
                        <a:t>Mur de séparation</a:t>
                      </a:r>
                      <a:r>
                        <a:rPr lang="fr-FR" sz="1400" baseline="0" dirty="0" smtClean="0"/>
                        <a:t>, problèmes des colonies juives en territoire palestinien, </a:t>
                      </a:r>
                      <a:r>
                        <a:rPr lang="fr-FR" sz="1400" baseline="0" dirty="0" smtClean="0">
                          <a:hlinkClick r:id="rId8" action="ppaction://hlinksldjump"/>
                        </a:rPr>
                        <a:t>Jérusalem-Est</a:t>
                      </a:r>
                      <a:endParaRPr lang="fr-FR" sz="1400" dirty="0"/>
                    </a:p>
                  </a:txBody>
                  <a:tcPr marL="45720" marR="45720" anchor="ctr"/>
                </a:tc>
                <a:tc>
                  <a:txBody>
                    <a:bodyPr/>
                    <a:lstStyle/>
                    <a:p>
                      <a:pPr algn="ctr"/>
                      <a:r>
                        <a:rPr lang="fr-FR" sz="1400" baseline="0" dirty="0" smtClean="0"/>
                        <a:t>Une région  très convoitée depuis le </a:t>
                      </a:r>
                      <a:r>
                        <a:rPr lang="fr-FR" sz="1400" baseline="0" dirty="0" smtClean="0">
                          <a:hlinkClick r:id="rId9" action="ppaction://hlinksldjump"/>
                        </a:rPr>
                        <a:t>démantèlement de l’Empire ottoman </a:t>
                      </a:r>
                      <a:r>
                        <a:rPr lang="fr-FR" sz="1400" baseline="0" dirty="0" smtClean="0"/>
                        <a:t>pour ses ressources et sa situation stratégique</a:t>
                      </a:r>
                    </a:p>
                    <a:p>
                      <a:pPr algn="ctr"/>
                      <a:r>
                        <a:rPr lang="fr-FR" sz="1100" baseline="0" dirty="0" smtClean="0"/>
                        <a:t>( opposition Français et Britanniques dans les années 20 et 30, opposition Etats-Unis et URSS pendant la GF…)</a:t>
                      </a:r>
                    </a:p>
                    <a:p>
                      <a:pPr algn="ctr"/>
                      <a:endParaRPr lang="fr-FR" sz="1100" baseline="0" dirty="0" smtClean="0"/>
                    </a:p>
                    <a:p>
                      <a:pPr algn="ctr"/>
                      <a:r>
                        <a:rPr lang="fr-FR" sz="1400" kern="1200" baseline="0" dirty="0" smtClean="0">
                          <a:solidFill>
                            <a:schemeClr val="tx1"/>
                          </a:solidFill>
                          <a:latin typeface="+mn-lt"/>
                          <a:ea typeface="+mn-ea"/>
                          <a:cs typeface="+mn-cs"/>
                        </a:rPr>
                        <a:t>Un </a:t>
                      </a:r>
                      <a:r>
                        <a:rPr lang="fr-FR" sz="1400" kern="1200" baseline="0" dirty="0" smtClean="0">
                          <a:solidFill>
                            <a:schemeClr val="tx1"/>
                          </a:solidFill>
                          <a:latin typeface="+mn-lt"/>
                          <a:ea typeface="+mn-ea"/>
                          <a:cs typeface="+mn-cs"/>
                          <a:hlinkClick r:id="rId10" action="ppaction://hlinksldjump"/>
                        </a:rPr>
                        <a:t>« arc de crises » </a:t>
                      </a:r>
                      <a:r>
                        <a:rPr lang="fr-FR" sz="1400" kern="1200" baseline="0" dirty="0" smtClean="0">
                          <a:solidFill>
                            <a:schemeClr val="tx1"/>
                          </a:solidFill>
                          <a:latin typeface="+mn-lt"/>
                          <a:ea typeface="+mn-ea"/>
                          <a:cs typeface="+mn-cs"/>
                        </a:rPr>
                        <a:t>qui menace la stabilité du monde</a:t>
                      </a:r>
                    </a:p>
                  </a:txBody>
                  <a:tcPr marL="45720" marR="45720" anchor="ctr"/>
                </a:tc>
              </a:tr>
              <a:tr h="2452194">
                <a:tc>
                  <a:txBody>
                    <a:bodyPr/>
                    <a:lstStyle/>
                    <a:p>
                      <a:pPr algn="ctr"/>
                      <a:r>
                        <a:rPr lang="fr-FR" sz="1400" b="1" i="1" dirty="0" smtClean="0"/>
                        <a:t>Diversité</a:t>
                      </a:r>
                      <a:r>
                        <a:rPr lang="fr-FR" sz="1400" b="1" i="1" baseline="0" dirty="0" smtClean="0"/>
                        <a:t> ethnique et culturelle</a:t>
                      </a:r>
                      <a:endParaRPr lang="fr-FR" sz="1400" b="1" i="1" dirty="0"/>
                    </a:p>
                  </a:txBody>
                  <a:tcPr marL="45720" marR="45720" anchor="ctr"/>
                </a:tc>
                <a:tc>
                  <a:txBody>
                    <a:bodyPr/>
                    <a:lstStyle/>
                    <a:p>
                      <a:pPr marL="0" algn="ctr" defTabSz="914400" rtl="0" eaLnBrk="1" latinLnBrk="0" hangingPunct="1"/>
                      <a:r>
                        <a:rPr lang="fr-FR" sz="1400" kern="1200" baseline="0" dirty="0" smtClean="0">
                          <a:solidFill>
                            <a:schemeClr val="tx1"/>
                          </a:solidFill>
                          <a:latin typeface="+mn-lt"/>
                          <a:ea typeface="+mn-ea"/>
                          <a:cs typeface="+mn-cs"/>
                          <a:hlinkClick r:id="rId11" action="ppaction://hlinksldjump"/>
                        </a:rPr>
                        <a:t>Mosaïque de peuples</a:t>
                      </a:r>
                      <a:endParaRPr lang="fr-FR" sz="1400" kern="1200" baseline="0" dirty="0" smtClean="0">
                        <a:solidFill>
                          <a:schemeClr val="tx1"/>
                        </a:solidFill>
                        <a:latin typeface="+mn-lt"/>
                        <a:ea typeface="+mn-ea"/>
                        <a:cs typeface="+mn-cs"/>
                      </a:endParaRPr>
                    </a:p>
                    <a:p>
                      <a:pPr marL="0" algn="ctr" defTabSz="914400" rtl="0" eaLnBrk="1" latinLnBrk="0" hangingPunct="1"/>
                      <a:r>
                        <a:rPr lang="fr-FR" sz="1400" kern="1200" baseline="0" dirty="0" smtClean="0">
                          <a:solidFill>
                            <a:schemeClr val="tx1"/>
                          </a:solidFill>
                          <a:latin typeface="+mn-lt"/>
                          <a:ea typeface="+mn-ea"/>
                          <a:cs typeface="+mn-cs"/>
                        </a:rPr>
                        <a:t> </a:t>
                      </a:r>
                    </a:p>
                    <a:p>
                      <a:pPr marL="0" algn="ctr" defTabSz="914400" rtl="0" eaLnBrk="1" latinLnBrk="0" hangingPunct="1"/>
                      <a:r>
                        <a:rPr lang="fr-FR" sz="1400" kern="1200" baseline="0" dirty="0" smtClean="0">
                          <a:solidFill>
                            <a:schemeClr val="tx1"/>
                          </a:solidFill>
                          <a:latin typeface="+mn-lt"/>
                          <a:ea typeface="+mn-ea"/>
                          <a:cs typeface="+mn-cs"/>
                        </a:rPr>
                        <a:t>Trois grandes cultures avec une influence particulière (perses, turques, arabes)</a:t>
                      </a:r>
                      <a:endParaRPr lang="fr-FR" sz="1400" kern="1200" baseline="0" dirty="0">
                        <a:solidFill>
                          <a:schemeClr val="tx1"/>
                        </a:solidFill>
                        <a:latin typeface="+mn-lt"/>
                        <a:ea typeface="+mn-ea"/>
                        <a:cs typeface="+mn-cs"/>
                      </a:endParaRPr>
                    </a:p>
                  </a:txBody>
                  <a:tcPr marL="45720" marR="45720" anchor="ctr"/>
                </a:tc>
                <a:tc>
                  <a:txBody>
                    <a:bodyPr/>
                    <a:lstStyle/>
                    <a:p>
                      <a:pPr algn="ctr"/>
                      <a:r>
                        <a:rPr lang="fr-FR" sz="1400" dirty="0" smtClean="0"/>
                        <a:t>Revendications territoriales</a:t>
                      </a:r>
                      <a:r>
                        <a:rPr lang="fr-FR" sz="1400" baseline="0" dirty="0" smtClean="0"/>
                        <a:t> </a:t>
                      </a:r>
                      <a:r>
                        <a:rPr lang="fr-FR" sz="1400" dirty="0" smtClean="0"/>
                        <a:t>de minorités souvent opprimées</a:t>
                      </a:r>
                    </a:p>
                    <a:p>
                      <a:pPr algn="ctr"/>
                      <a:r>
                        <a:rPr lang="fr-FR" sz="1400" dirty="0" smtClean="0"/>
                        <a:t> (ex : </a:t>
                      </a:r>
                      <a:r>
                        <a:rPr lang="fr-FR" sz="1400" dirty="0" smtClean="0">
                          <a:hlinkClick r:id="rId12" action="ppaction://hlinksldjump"/>
                        </a:rPr>
                        <a:t>Kurdes</a:t>
                      </a:r>
                      <a:r>
                        <a:rPr lang="fr-FR" sz="1400" dirty="0" smtClean="0"/>
                        <a:t>)</a:t>
                      </a:r>
                    </a:p>
                    <a:p>
                      <a:pPr algn="ctr"/>
                      <a:endParaRPr lang="fr-FR" sz="1000" dirty="0" smtClean="0"/>
                    </a:p>
                    <a:p>
                      <a:pPr algn="ctr"/>
                      <a:r>
                        <a:rPr lang="fr-FR" sz="1400" dirty="0" smtClean="0"/>
                        <a:t>Implication</a:t>
                      </a:r>
                      <a:r>
                        <a:rPr lang="fr-FR" sz="1400" baseline="0" dirty="0" smtClean="0"/>
                        <a:t> de la question ethnique dans les guerres civiles (ex: Syrie, Liban)</a:t>
                      </a:r>
                    </a:p>
                    <a:p>
                      <a:pPr algn="ctr"/>
                      <a:endParaRPr lang="fr-FR" sz="1000" baseline="0" dirty="0" smtClean="0"/>
                    </a:p>
                    <a:p>
                      <a:pPr algn="ctr"/>
                      <a:r>
                        <a:rPr lang="fr-FR" sz="1400" baseline="0" dirty="0" smtClean="0">
                          <a:hlinkClick r:id="rId13" action="ppaction://hlinksldjump"/>
                        </a:rPr>
                        <a:t>Fort communautarisme </a:t>
                      </a:r>
                      <a:r>
                        <a:rPr lang="fr-FR" sz="1400" baseline="0" dirty="0" smtClean="0"/>
                        <a:t>à l’intérieur des Etats</a:t>
                      </a:r>
                      <a:endParaRPr lang="fr-FR" sz="1400" dirty="0"/>
                    </a:p>
                  </a:txBody>
                  <a:tcPr marL="45720" marR="45720" anchor="ctr"/>
                </a:tc>
                <a:tc>
                  <a:txBody>
                    <a:bodyPr/>
                    <a:lstStyle/>
                    <a:p>
                      <a:pPr algn="ctr"/>
                      <a:r>
                        <a:rPr lang="fr-FR" sz="1400" dirty="0" smtClean="0">
                          <a:hlinkClick r:id="rId14" action="ppaction://hlinksldjump"/>
                        </a:rPr>
                        <a:t>Nombreux</a:t>
                      </a:r>
                      <a:r>
                        <a:rPr lang="fr-FR" sz="1400" baseline="0" dirty="0" smtClean="0">
                          <a:hlinkClick r:id="rId14" action="ppaction://hlinksldjump"/>
                        </a:rPr>
                        <a:t> massacres </a:t>
                      </a:r>
                      <a:r>
                        <a:rPr lang="fr-FR" sz="1400" baseline="0" dirty="0" smtClean="0"/>
                        <a:t>interethniques au cours de l’histoire du pays, terrorisme</a:t>
                      </a:r>
                      <a:endParaRPr lang="fr-FR" sz="1400" dirty="0"/>
                    </a:p>
                  </a:txBody>
                  <a:tcPr marL="45720" marR="45720" anchor="ctr"/>
                </a:tc>
                <a:tc>
                  <a:txBody>
                    <a:bodyPr/>
                    <a:lstStyle/>
                    <a:p>
                      <a:pPr algn="ctr"/>
                      <a:r>
                        <a:rPr lang="fr-FR" sz="1400" dirty="0" smtClean="0"/>
                        <a:t>Diasporas</a:t>
                      </a:r>
                      <a:r>
                        <a:rPr lang="fr-FR" sz="1400" baseline="0" dirty="0" smtClean="0"/>
                        <a:t> ou nombreux migrants dans le monde entier, attentifs et préoccupés par les situations locales (Juifs, </a:t>
                      </a:r>
                      <a:r>
                        <a:rPr lang="fr-FR" sz="1400" baseline="0" dirty="0" smtClean="0">
                          <a:hlinkClick r:id="rId15" action="ppaction://hlinksldjump"/>
                        </a:rPr>
                        <a:t>Libanais</a:t>
                      </a:r>
                      <a:r>
                        <a:rPr lang="fr-FR" sz="1400" baseline="0" dirty="0" smtClean="0"/>
                        <a:t>, Syriens, </a:t>
                      </a:r>
                      <a:r>
                        <a:rPr lang="fr-FR" sz="1400" baseline="0" dirty="0" smtClean="0">
                          <a:hlinkClick r:id="rId16" action="ppaction://hlinksldjump"/>
                        </a:rPr>
                        <a:t>Turcs</a:t>
                      </a:r>
                      <a:r>
                        <a:rPr lang="fr-FR" sz="1400" baseline="0" dirty="0" smtClean="0"/>
                        <a:t>, Iraniens  …)</a:t>
                      </a:r>
                      <a:endParaRPr lang="fr-FR" sz="1400" dirty="0"/>
                    </a:p>
                  </a:txBody>
                  <a:tcPr marL="45720" marR="45720" anchor="ctr"/>
                </a:tc>
              </a:tr>
            </a:tbl>
          </a:graphicData>
        </a:graphic>
      </p:graphicFrame>
      <p:sp>
        <p:nvSpPr>
          <p:cNvPr id="3" name="ZoneTexte 2"/>
          <p:cNvSpPr txBox="1"/>
          <p:nvPr/>
        </p:nvSpPr>
        <p:spPr>
          <a:xfrm>
            <a:off x="0" y="-27384"/>
            <a:ext cx="9144000" cy="276999"/>
          </a:xfrm>
          <a:prstGeom prst="rect">
            <a:avLst/>
          </a:prstGeom>
          <a:noFill/>
        </p:spPr>
        <p:txBody>
          <a:bodyPr wrap="square" rtlCol="0">
            <a:spAutoFit/>
          </a:bodyPr>
          <a:lstStyle/>
          <a:p>
            <a:r>
              <a:rPr lang="fr-FR" sz="1200" b="1" i="1" dirty="0" smtClean="0">
                <a:solidFill>
                  <a:schemeClr val="tx1">
                    <a:lumMod val="50000"/>
                    <a:lumOff val="50000"/>
                  </a:schemeClr>
                </a:solidFill>
              </a:rPr>
              <a:t>Consigne : Recherchez des informations permettant de remplir le tableau suivant</a:t>
            </a:r>
            <a:endParaRPr lang="fr-FR" sz="1200" b="1" i="1"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0" y="60960"/>
          <a:ext cx="9144000" cy="6797040"/>
        </p:xfrm>
        <a:graphic>
          <a:graphicData uri="http://schemas.openxmlformats.org/drawingml/2006/table">
            <a:tbl>
              <a:tblPr firstRow="1" bandRow="1">
                <a:tableStyleId>{5940675A-B579-460E-94D1-54222C63F5DA}</a:tableStyleId>
              </a:tblPr>
              <a:tblGrid>
                <a:gridCol w="1331640"/>
                <a:gridCol w="1584176"/>
                <a:gridCol w="2252310"/>
                <a:gridCol w="2140178"/>
                <a:gridCol w="1835696"/>
              </a:tblGrid>
              <a:tr h="370840">
                <a:tc rowSpan="2">
                  <a:txBody>
                    <a:bodyPr/>
                    <a:lstStyle/>
                    <a:p>
                      <a:pPr algn="ctr"/>
                      <a:endParaRPr lang="fr-FR" sz="900" dirty="0"/>
                    </a:p>
                  </a:txBody>
                  <a:tcPr marL="45720" marR="45720" anchor="ct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i="1" dirty="0" smtClean="0"/>
                        <a:t>LES MULTIPLES ENJEUX</a:t>
                      </a:r>
                      <a:r>
                        <a:rPr lang="fr-FR" sz="1200" b="1" i="1" baseline="0" dirty="0" smtClean="0"/>
                        <a:t> QUI CARACTÉRISENT LE PROCHE ET LE MOYEN- ORIENT</a:t>
                      </a:r>
                      <a:endParaRPr lang="fr-FR" sz="1200" b="1" i="1" dirty="0" smtClean="0"/>
                    </a:p>
                  </a:txBody>
                  <a:tcPr marL="45720" marR="45720"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i="1" kern="1200" dirty="0" smtClean="0">
                          <a:solidFill>
                            <a:schemeClr val="tx1"/>
                          </a:solidFill>
                          <a:latin typeface="+mn-lt"/>
                          <a:ea typeface="+mn-ea"/>
                          <a:cs typeface="+mn-cs"/>
                        </a:rPr>
                        <a:t>DES EXEMPLES DE TENSIONS ET LES CONFLITS MAJEURS QUI RÉSULTENT DE CES ENJEUX</a:t>
                      </a:r>
                    </a:p>
                  </a:txBody>
                  <a:tcPr marL="45720" marR="45720" anchor="ctr"/>
                </a:tc>
                <a:tc hMerge="1">
                  <a:txBody>
                    <a:bodyPr/>
                    <a:lstStyle/>
                    <a:p>
                      <a:endParaRPr lang="fr-FR" sz="1100" dirty="0"/>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i="1" kern="1200" dirty="0" smtClean="0">
                          <a:solidFill>
                            <a:schemeClr val="tx1"/>
                          </a:solidFill>
                          <a:latin typeface="+mn-lt"/>
                          <a:ea typeface="+mn-ea"/>
                          <a:cs typeface="+mn-cs"/>
                        </a:rPr>
                        <a:t>LES RÉSONNANCES DE CES TENSIONS À L’ÉCHELLE</a:t>
                      </a:r>
                      <a:r>
                        <a:rPr lang="fr-FR" sz="1200" b="1" i="1" kern="1200" baseline="0" dirty="0" smtClean="0">
                          <a:solidFill>
                            <a:schemeClr val="tx1"/>
                          </a:solidFill>
                          <a:latin typeface="+mn-lt"/>
                          <a:ea typeface="+mn-ea"/>
                          <a:cs typeface="+mn-cs"/>
                        </a:rPr>
                        <a:t> MONDIALE</a:t>
                      </a:r>
                      <a:endParaRPr lang="fr-FR" sz="1200" b="1" i="1" kern="1200" dirty="0">
                        <a:solidFill>
                          <a:schemeClr val="tx1"/>
                        </a:solidFill>
                        <a:latin typeface="+mn-lt"/>
                        <a:ea typeface="+mn-ea"/>
                        <a:cs typeface="+mn-cs"/>
                      </a:endParaRPr>
                    </a:p>
                  </a:txBody>
                  <a:tcPr marL="45720" marR="45720" anchor="ctr"/>
                </a:tc>
              </a:tr>
              <a:tr h="370840">
                <a:tc vMerge="1">
                  <a:txBody>
                    <a:bodyPr/>
                    <a:lstStyle/>
                    <a:p>
                      <a:endParaRPr lang="fr-FR" dirty="0"/>
                    </a:p>
                  </a:txBody>
                  <a:tcPr/>
                </a:tc>
                <a:tc vMerge="1">
                  <a:txBody>
                    <a:bodyPr/>
                    <a:lstStyle/>
                    <a:p>
                      <a:endParaRPr lang="fr-F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50" b="1" i="1" kern="1200" dirty="0" smtClean="0"/>
                        <a:t>A l’échelle du Proche</a:t>
                      </a:r>
                      <a:r>
                        <a:rPr lang="fr-FR" sz="1050" b="1" i="1" kern="1200" baseline="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fr-FR" sz="1050" b="1" i="1" kern="1200" baseline="0" dirty="0" smtClean="0"/>
                        <a:t>et du Moyen-</a:t>
                      </a:r>
                      <a:r>
                        <a:rPr lang="fr-FR" sz="1050" b="1" i="1" kern="1200" dirty="0" smtClean="0"/>
                        <a:t>Orient</a:t>
                      </a:r>
                    </a:p>
                  </a:txBody>
                  <a:tcPr marL="45720" marR="45720" anchor="ctr"/>
                </a:tc>
                <a:tc>
                  <a:txBody>
                    <a:bodyPr/>
                    <a:lstStyle/>
                    <a:p>
                      <a:pPr algn="ctr"/>
                      <a:r>
                        <a:rPr lang="fr-FR" sz="1050" b="1" i="1" dirty="0" smtClean="0"/>
                        <a:t>Dans le cas particulier du conflit israélo-palestinien</a:t>
                      </a:r>
                      <a:endParaRPr lang="fr-FR" sz="1050" b="1" i="1" dirty="0"/>
                    </a:p>
                  </a:txBody>
                  <a:tcPr marL="45720" marR="45720" anchor="ctr"/>
                </a:tc>
                <a:tc vMerge="1">
                  <a:txBody>
                    <a:bodyPr/>
                    <a:lstStyle/>
                    <a:p>
                      <a:endParaRPr lang="fr-FR" sz="1100" kern="1200" dirty="0" smtClean="0">
                        <a:solidFill>
                          <a:schemeClr val="dk1"/>
                        </a:solidFill>
                        <a:latin typeface="+mn-lt"/>
                        <a:ea typeface="+mn-ea"/>
                        <a:cs typeface="+mn-cs"/>
                      </a:endParaRPr>
                    </a:p>
                  </a:txBody>
                  <a:tcPr/>
                </a:tc>
              </a:tr>
              <a:tr h="2803728">
                <a:tc>
                  <a:txBody>
                    <a:bodyPr/>
                    <a:lstStyle/>
                    <a:p>
                      <a:pPr algn="ctr"/>
                      <a:r>
                        <a:rPr lang="fr-FR" sz="1400" b="1" i="1" dirty="0" smtClean="0">
                          <a:hlinkClick r:id="rId2" action="ppaction://hlinksldjump"/>
                        </a:rPr>
                        <a:t>Diversité religieuse</a:t>
                      </a:r>
                      <a:endParaRPr lang="fr-FR" sz="1400" b="1" i="1" dirty="0"/>
                    </a:p>
                  </a:txBody>
                  <a:tcPr marL="45720" marR="45720" anchor="ctr"/>
                </a:tc>
                <a:tc>
                  <a:txBody>
                    <a:bodyPr/>
                    <a:lstStyle/>
                    <a:p>
                      <a:pPr marL="0" algn="ctr" defTabSz="914400" rtl="0" eaLnBrk="1" latinLnBrk="0" hangingPunct="1"/>
                      <a:r>
                        <a:rPr lang="fr-FR" sz="1400" kern="1200" baseline="0" dirty="0" smtClean="0">
                          <a:solidFill>
                            <a:schemeClr val="tx1"/>
                          </a:solidFill>
                          <a:latin typeface="+mn-lt"/>
                          <a:ea typeface="+mn-ea"/>
                          <a:cs typeface="+mn-cs"/>
                          <a:hlinkClick r:id="rId3" action="ppaction://hlinksldjump"/>
                        </a:rPr>
                        <a:t>Mosaïque de religions </a:t>
                      </a:r>
                      <a:endParaRPr lang="fr-FR" sz="1400" kern="1200" baseline="0" dirty="0" smtClean="0">
                        <a:solidFill>
                          <a:schemeClr val="tx1"/>
                        </a:solidFill>
                        <a:latin typeface="+mn-lt"/>
                        <a:ea typeface="+mn-ea"/>
                        <a:cs typeface="+mn-cs"/>
                      </a:endParaRPr>
                    </a:p>
                    <a:p>
                      <a:pPr marL="0" algn="ctr" defTabSz="914400" rtl="0" eaLnBrk="1" latinLnBrk="0" hangingPunct="1"/>
                      <a:endParaRPr lang="fr-FR" sz="1400" kern="1200" baseline="0" dirty="0" smtClean="0">
                        <a:solidFill>
                          <a:schemeClr val="tx1"/>
                        </a:solidFill>
                        <a:latin typeface="+mn-lt"/>
                        <a:ea typeface="+mn-ea"/>
                        <a:cs typeface="+mn-cs"/>
                      </a:endParaRPr>
                    </a:p>
                    <a:p>
                      <a:pPr marL="0" algn="ctr" defTabSz="914400" rtl="0" eaLnBrk="1" latinLnBrk="0" hangingPunct="1"/>
                      <a:r>
                        <a:rPr lang="fr-FR" sz="1400" kern="1200" baseline="0" dirty="0" smtClean="0">
                          <a:solidFill>
                            <a:schemeClr val="tx1"/>
                          </a:solidFill>
                          <a:latin typeface="+mn-lt"/>
                          <a:ea typeface="+mn-ea"/>
                          <a:cs typeface="+mn-cs"/>
                          <a:hlinkClick r:id="rId4" action="ppaction://hlinksldjump"/>
                        </a:rPr>
                        <a:t>Deux grands courants de l’islam</a:t>
                      </a:r>
                      <a:r>
                        <a:rPr lang="fr-FR" sz="1400" kern="1200" baseline="0" dirty="0" smtClean="0">
                          <a:solidFill>
                            <a:schemeClr val="tx1"/>
                          </a:solidFill>
                          <a:latin typeface="+mn-lt"/>
                          <a:ea typeface="+mn-ea"/>
                          <a:cs typeface="+mn-cs"/>
                        </a:rPr>
                        <a:t> (Sunnisme et Chiisme)</a:t>
                      </a:r>
                    </a:p>
                    <a:p>
                      <a:pPr marL="0" algn="ctr" defTabSz="914400" rtl="0" eaLnBrk="1" latinLnBrk="0" hangingPunct="1"/>
                      <a:endParaRPr lang="fr-FR" sz="1400" kern="1200" baseline="0" dirty="0" smtClean="0">
                        <a:solidFill>
                          <a:schemeClr val="tx1"/>
                        </a:solidFill>
                        <a:latin typeface="+mn-lt"/>
                        <a:ea typeface="+mn-ea"/>
                        <a:cs typeface="+mn-cs"/>
                      </a:endParaRPr>
                    </a:p>
                    <a:p>
                      <a:pPr marL="0" algn="ctr" defTabSz="914400" rtl="0" eaLnBrk="1" latinLnBrk="0" hangingPunct="1"/>
                      <a:r>
                        <a:rPr lang="fr-FR" sz="1400" kern="1200" baseline="0" dirty="0" smtClean="0">
                          <a:solidFill>
                            <a:schemeClr val="tx1"/>
                          </a:solidFill>
                          <a:latin typeface="+mn-lt"/>
                          <a:ea typeface="+mn-ea"/>
                          <a:cs typeface="+mn-cs"/>
                        </a:rPr>
                        <a:t>Importance des communautés chrétiennes et juives</a:t>
                      </a:r>
                      <a:endParaRPr lang="fr-FR" sz="1400" kern="1200" baseline="0" dirty="0">
                        <a:solidFill>
                          <a:schemeClr val="tx1"/>
                        </a:solidFill>
                        <a:latin typeface="+mn-lt"/>
                        <a:ea typeface="+mn-ea"/>
                        <a:cs typeface="+mn-cs"/>
                      </a:endParaRPr>
                    </a:p>
                  </a:txBody>
                  <a:tcPr marL="45720" marR="45720" anchor="ctr"/>
                </a:tc>
                <a:tc>
                  <a:txBody>
                    <a:bodyPr/>
                    <a:lstStyle/>
                    <a:p>
                      <a:pPr algn="ctr"/>
                      <a:r>
                        <a:rPr lang="fr-FR" sz="1400" dirty="0" smtClean="0"/>
                        <a:t>Développement du fondamentalisme</a:t>
                      </a:r>
                      <a:r>
                        <a:rPr lang="fr-FR" sz="1400" baseline="0" dirty="0" smtClean="0"/>
                        <a:t> chiite ou sunnite, qui peut s’emparer du pouvoir (Iran) ou pratiquer le terrorisme</a:t>
                      </a:r>
                    </a:p>
                    <a:p>
                      <a:pPr algn="ctr"/>
                      <a:endParaRPr lang="fr-FR" sz="900" baseline="0" dirty="0" smtClean="0"/>
                    </a:p>
                    <a:p>
                      <a:pPr algn="ctr"/>
                      <a:r>
                        <a:rPr lang="fr-FR" sz="1400" baseline="0" dirty="0" smtClean="0">
                          <a:hlinkClick r:id="rId4" action="ppaction://hlinksldjump"/>
                        </a:rPr>
                        <a:t>Tensions politiques entre chiite et sunnite </a:t>
                      </a:r>
                      <a:r>
                        <a:rPr lang="fr-FR" sz="1400" baseline="0" dirty="0" smtClean="0"/>
                        <a:t>pour le contrôle du pouvoir dans de nombreux Etats (Syrie, Irak) </a:t>
                      </a:r>
                    </a:p>
                    <a:p>
                      <a:pPr algn="ctr"/>
                      <a:endParaRPr lang="fr-FR" sz="900" baseline="0" dirty="0" smtClean="0"/>
                    </a:p>
                    <a:p>
                      <a:pPr algn="ctr"/>
                      <a:r>
                        <a:rPr lang="fr-FR" sz="1400" dirty="0" smtClean="0">
                          <a:hlinkClick r:id="rId5" action="ppaction://hlinksldjump"/>
                        </a:rPr>
                        <a:t>Présence des lieux saints </a:t>
                      </a:r>
                      <a:r>
                        <a:rPr lang="fr-FR" sz="1400" dirty="0" smtClean="0"/>
                        <a:t>de La</a:t>
                      </a:r>
                      <a:r>
                        <a:rPr lang="fr-FR" sz="1400" baseline="0" dirty="0" smtClean="0"/>
                        <a:t> Mecque et Médine contrôlés par l’Arabie Saoudite critiquée par l’Iran</a:t>
                      </a:r>
                      <a:endParaRPr lang="fr-FR" sz="1400" dirty="0"/>
                    </a:p>
                  </a:txBody>
                  <a:tcPr marL="45720" marR="45720" anchor="ctr"/>
                </a:tc>
                <a:tc>
                  <a:txBody>
                    <a:bodyPr/>
                    <a:lstStyle/>
                    <a:p>
                      <a:pPr algn="ctr"/>
                      <a:r>
                        <a:rPr lang="fr-FR" sz="1400" dirty="0" smtClean="0"/>
                        <a:t>Islam palestinien /Judaïsme israélien </a:t>
                      </a:r>
                    </a:p>
                    <a:p>
                      <a:pPr algn="ctr"/>
                      <a:endParaRPr lang="fr-FR" sz="1400" dirty="0" smtClean="0"/>
                    </a:p>
                    <a:p>
                      <a:pPr algn="ctr"/>
                      <a:r>
                        <a:rPr lang="fr-FR" sz="1400" dirty="0" smtClean="0">
                          <a:hlinkClick r:id="rId6" action="ppaction://hlinksldjump"/>
                        </a:rPr>
                        <a:t>Jérusalem</a:t>
                      </a:r>
                      <a:r>
                        <a:rPr lang="fr-FR" sz="1400" dirty="0" smtClean="0"/>
                        <a:t>, lieu</a:t>
                      </a:r>
                      <a:r>
                        <a:rPr lang="fr-FR" sz="1400" baseline="0" dirty="0" smtClean="0"/>
                        <a:t> saint pour les trois grands monothéismes qui s’en disputent historiquement le contrôle</a:t>
                      </a:r>
                      <a:endParaRPr lang="fr-FR" sz="1400" dirty="0"/>
                    </a:p>
                  </a:txBody>
                  <a:tcPr marL="45720" marR="45720" anchor="ctr"/>
                </a:tc>
                <a:tc>
                  <a:txBody>
                    <a:bodyPr/>
                    <a:lstStyle/>
                    <a:p>
                      <a:pPr algn="ctr"/>
                      <a:r>
                        <a:rPr lang="fr-FR" sz="1400" dirty="0" smtClean="0"/>
                        <a:t>Siège</a:t>
                      </a:r>
                      <a:r>
                        <a:rPr lang="fr-FR" sz="1400" baseline="0" dirty="0" smtClean="0"/>
                        <a:t> historique des trois grands monothéismes</a:t>
                      </a:r>
                    </a:p>
                    <a:p>
                      <a:pPr algn="ctr"/>
                      <a:r>
                        <a:rPr lang="fr-FR" sz="1400" baseline="0" dirty="0" smtClean="0"/>
                        <a:t>(judaïsme, christianisme,</a:t>
                      </a:r>
                      <a:r>
                        <a:rPr lang="fr-FR" sz="1400" baseline="0" dirty="0" smtClean="0">
                          <a:hlinkClick r:id="rId7" action="ppaction://hlinksldjump"/>
                        </a:rPr>
                        <a:t> islam</a:t>
                      </a:r>
                      <a:r>
                        <a:rPr lang="fr-FR" sz="1400" baseline="0" dirty="0" smtClean="0"/>
                        <a:t>)</a:t>
                      </a:r>
                    </a:p>
                  </a:txBody>
                  <a:tcPr marL="45720" marR="45720" anchor="ctr"/>
                </a:tc>
              </a:tr>
              <a:tr h="2752248">
                <a:tc>
                  <a:txBody>
                    <a:bodyPr/>
                    <a:lstStyle/>
                    <a:p>
                      <a:pPr algn="ctr"/>
                      <a:r>
                        <a:rPr lang="fr-FR" sz="1400" b="1" i="1" dirty="0" smtClean="0">
                          <a:hlinkClick r:id="rId8" action="ppaction://hlinksldjump"/>
                        </a:rPr>
                        <a:t>Pression</a:t>
                      </a:r>
                      <a:r>
                        <a:rPr lang="fr-FR" sz="1400" b="1" i="1" baseline="0" dirty="0" smtClean="0">
                          <a:hlinkClick r:id="rId8" action="ppaction://hlinksldjump"/>
                        </a:rPr>
                        <a:t> démographique </a:t>
                      </a:r>
                      <a:r>
                        <a:rPr lang="fr-FR" sz="1400" b="1" i="1" baseline="0" dirty="0" smtClean="0"/>
                        <a:t>et développement</a:t>
                      </a:r>
                      <a:endParaRPr lang="fr-FR" sz="1400" b="1" i="1" dirty="0"/>
                    </a:p>
                  </a:txBody>
                  <a:tcPr marL="45720" marR="45720" anchor="ctr"/>
                </a:tc>
                <a:tc>
                  <a:txBody>
                    <a:bodyPr/>
                    <a:lstStyle/>
                    <a:p>
                      <a:pPr algn="ctr"/>
                      <a:r>
                        <a:rPr lang="fr-FR" sz="1400" dirty="0" smtClean="0">
                          <a:hlinkClick r:id="rId9" action="ppaction://hlinksldjump"/>
                        </a:rPr>
                        <a:t>Population globalement</a:t>
                      </a:r>
                      <a:r>
                        <a:rPr lang="fr-FR" sz="1400" baseline="0" dirty="0" smtClean="0">
                          <a:hlinkClick r:id="rId9" action="ppaction://hlinksldjump"/>
                        </a:rPr>
                        <a:t> très jeune et en forte croissance</a:t>
                      </a:r>
                      <a:r>
                        <a:rPr lang="fr-FR" sz="1400" baseline="0" dirty="0" smtClean="0"/>
                        <a:t>, malgré une accélération de la transition démographique</a:t>
                      </a:r>
                    </a:p>
                    <a:p>
                      <a:pPr algn="ctr"/>
                      <a:endParaRPr lang="fr-FR" sz="900" baseline="0" dirty="0" smtClean="0"/>
                    </a:p>
                    <a:p>
                      <a:pPr algn="ctr"/>
                      <a:r>
                        <a:rPr lang="fr-FR" sz="1400" baseline="0" dirty="0" smtClean="0">
                          <a:hlinkClick r:id="rId9" action="ppaction://hlinksldjump"/>
                        </a:rPr>
                        <a:t>Mal développement</a:t>
                      </a:r>
                      <a:r>
                        <a:rPr lang="fr-FR" sz="1400" baseline="0" dirty="0" smtClean="0"/>
                        <a:t>, fortes inégalités socio-spatiales à toutes les échelles</a:t>
                      </a:r>
                      <a:endParaRPr lang="fr-FR" sz="1400" dirty="0"/>
                    </a:p>
                  </a:txBody>
                  <a:tcPr marL="45720" marR="45720" anchor="ctr"/>
                </a:tc>
                <a:tc>
                  <a:txBody>
                    <a:bodyPr/>
                    <a:lstStyle/>
                    <a:p>
                      <a:pPr algn="ctr"/>
                      <a:r>
                        <a:rPr lang="fr-FR" sz="1400" dirty="0" smtClean="0"/>
                        <a:t>Chômage massif des jeunes</a:t>
                      </a:r>
                    </a:p>
                    <a:p>
                      <a:pPr algn="ctr"/>
                      <a:endParaRPr lang="fr-FR" sz="1400" dirty="0" smtClean="0"/>
                    </a:p>
                    <a:p>
                      <a:pPr algn="ctr"/>
                      <a:r>
                        <a:rPr lang="fr-FR" sz="1400" dirty="0" smtClean="0"/>
                        <a:t>Difficultés économiques et sociales qui</a:t>
                      </a:r>
                      <a:r>
                        <a:rPr lang="fr-FR" sz="1400" baseline="0" dirty="0" smtClean="0"/>
                        <a:t> poussent à la contestation et à la montée des extrémismes </a:t>
                      </a:r>
                    </a:p>
                    <a:p>
                      <a:pPr algn="ctr"/>
                      <a:endParaRPr lang="fr-FR" sz="1400" baseline="0" dirty="0" smtClean="0"/>
                    </a:p>
                    <a:p>
                      <a:pPr algn="ctr"/>
                      <a:r>
                        <a:rPr lang="fr-FR" sz="1400" baseline="0" dirty="0" smtClean="0">
                          <a:hlinkClick r:id="rId10" action="ppaction://hlinksldjump"/>
                        </a:rPr>
                        <a:t>Corruption des dirigeants</a:t>
                      </a:r>
                      <a:r>
                        <a:rPr lang="fr-FR" sz="1400" baseline="0" dirty="0" smtClean="0"/>
                        <a:t>, des armées qui confisquent les ressources </a:t>
                      </a:r>
                      <a:endParaRPr lang="fr-FR" sz="1400" dirty="0"/>
                    </a:p>
                  </a:txBody>
                  <a:tcPr marL="45720" marR="45720" anchor="ctr"/>
                </a:tc>
                <a:tc>
                  <a:txBody>
                    <a:bodyPr/>
                    <a:lstStyle/>
                    <a:p>
                      <a:pPr algn="ctr"/>
                      <a:r>
                        <a:rPr lang="fr-FR" sz="1400" dirty="0" smtClean="0">
                          <a:hlinkClick r:id="rId11" action="ppaction://hlinksldjump"/>
                        </a:rPr>
                        <a:t>Croissance démographique</a:t>
                      </a:r>
                      <a:r>
                        <a:rPr lang="fr-FR" sz="1400" baseline="0" dirty="0" smtClean="0">
                          <a:hlinkClick r:id="rId11" action="ppaction://hlinksldjump"/>
                        </a:rPr>
                        <a:t> différenciée</a:t>
                      </a:r>
                      <a:r>
                        <a:rPr lang="fr-FR" sz="1400" baseline="0" dirty="0" smtClean="0"/>
                        <a:t> entre Israéliens et Palestiniens</a:t>
                      </a:r>
                    </a:p>
                    <a:p>
                      <a:pPr algn="ctr"/>
                      <a:endParaRPr lang="fr-FR" sz="1400" baseline="0" dirty="0" smtClean="0"/>
                    </a:p>
                    <a:p>
                      <a:pPr algn="ctr"/>
                      <a:r>
                        <a:rPr lang="fr-FR" sz="1400" baseline="0" dirty="0" smtClean="0"/>
                        <a:t>Sous-développement des territoires palestiniens, maintenus dans unes situation parfois proche de l’asphyxie économique</a:t>
                      </a:r>
                      <a:endParaRPr lang="fr-FR" sz="1400" dirty="0"/>
                    </a:p>
                  </a:txBody>
                  <a:tcPr marL="45720" marR="45720" anchor="ctr"/>
                </a:tc>
                <a:tc>
                  <a:txBody>
                    <a:bodyPr/>
                    <a:lstStyle/>
                    <a:p>
                      <a:pPr algn="ctr"/>
                      <a:r>
                        <a:rPr lang="fr-FR" sz="1400" dirty="0" smtClean="0"/>
                        <a:t>Une région mal-développée aux</a:t>
                      </a:r>
                      <a:r>
                        <a:rPr lang="fr-FR" sz="1400" baseline="0" dirty="0" smtClean="0"/>
                        <a:t> portes de l’Europe</a:t>
                      </a:r>
                    </a:p>
                    <a:p>
                      <a:pPr algn="ctr"/>
                      <a:endParaRPr lang="fr-FR" sz="1400" baseline="0" dirty="0" smtClean="0"/>
                    </a:p>
                    <a:p>
                      <a:pPr algn="ctr"/>
                      <a:r>
                        <a:rPr lang="fr-FR" sz="1400" baseline="0" dirty="0" smtClean="0"/>
                        <a:t>Une région riche en ressources, dont les populations ne profitent pas</a:t>
                      </a:r>
                    </a:p>
                    <a:p>
                      <a:pPr algn="ctr"/>
                      <a:endParaRPr lang="fr-FR" sz="1400" baseline="0" dirty="0" smtClean="0"/>
                    </a:p>
                    <a:p>
                      <a:pPr algn="ctr"/>
                      <a:endParaRPr lang="fr-FR" sz="1400" dirty="0"/>
                    </a:p>
                  </a:txBody>
                  <a:tcPr marL="45720" marR="45720" anchor="ct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0" y="-1"/>
          <a:ext cx="9144000" cy="6844329"/>
        </p:xfrm>
        <a:graphic>
          <a:graphicData uri="http://schemas.openxmlformats.org/drawingml/2006/table">
            <a:tbl>
              <a:tblPr firstRow="1" bandRow="1">
                <a:tableStyleId>{5940675A-B579-460E-94D1-54222C63F5DA}</a:tableStyleId>
              </a:tblPr>
              <a:tblGrid>
                <a:gridCol w="1331640"/>
                <a:gridCol w="1584176"/>
                <a:gridCol w="2252310"/>
                <a:gridCol w="2140178"/>
                <a:gridCol w="1835696"/>
              </a:tblGrid>
              <a:tr h="475301">
                <a:tc rowSpan="2">
                  <a:txBody>
                    <a:bodyPr/>
                    <a:lstStyle/>
                    <a:p>
                      <a:pPr algn="ctr"/>
                      <a:endParaRPr lang="fr-FR" sz="900" dirty="0"/>
                    </a:p>
                  </a:txBody>
                  <a:tcPr marL="45720" marR="45720" anchor="ct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i="1" dirty="0" smtClean="0"/>
                        <a:t>LES MULTIPLES ENJEUX</a:t>
                      </a:r>
                      <a:r>
                        <a:rPr lang="fr-FR" sz="1200" b="1" i="1" baseline="0" dirty="0" smtClean="0"/>
                        <a:t> QUI CARACTÉRISENT LE PROCHE ET LE MOYEN- ORIENT</a:t>
                      </a:r>
                      <a:endParaRPr lang="fr-FR" sz="1200" b="1" i="1" dirty="0" smtClean="0"/>
                    </a:p>
                  </a:txBody>
                  <a:tcPr marL="45720" marR="45720"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i="1" kern="1200" dirty="0" smtClean="0">
                          <a:solidFill>
                            <a:schemeClr val="tx1"/>
                          </a:solidFill>
                          <a:latin typeface="+mn-lt"/>
                          <a:ea typeface="+mn-ea"/>
                          <a:cs typeface="+mn-cs"/>
                        </a:rPr>
                        <a:t>DES EXEMPLES DE TENSIONS ET LES CONFLITS MAJEURS QUI RÉSULTENT DE CES ENJEUX</a:t>
                      </a:r>
                    </a:p>
                  </a:txBody>
                  <a:tcPr marL="45720" marR="45720" anchor="ctr"/>
                </a:tc>
                <a:tc hMerge="1">
                  <a:txBody>
                    <a:bodyPr/>
                    <a:lstStyle/>
                    <a:p>
                      <a:endParaRPr lang="fr-FR" sz="1100" dirty="0"/>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i="1" kern="1200" dirty="0" smtClean="0">
                          <a:solidFill>
                            <a:schemeClr val="tx1"/>
                          </a:solidFill>
                          <a:latin typeface="+mn-lt"/>
                          <a:ea typeface="+mn-ea"/>
                          <a:cs typeface="+mn-cs"/>
                        </a:rPr>
                        <a:t>LES RÉSONNANCES DE CES TENSIONS À L’ÉCHELLE</a:t>
                      </a:r>
                      <a:r>
                        <a:rPr lang="fr-FR" sz="1200" b="1" i="1" kern="1200" baseline="0" dirty="0" smtClean="0">
                          <a:solidFill>
                            <a:schemeClr val="tx1"/>
                          </a:solidFill>
                          <a:latin typeface="+mn-lt"/>
                          <a:ea typeface="+mn-ea"/>
                          <a:cs typeface="+mn-cs"/>
                        </a:rPr>
                        <a:t> MONDIALE</a:t>
                      </a:r>
                      <a:endParaRPr lang="fr-FR" sz="1200" b="1" i="1" kern="1200" dirty="0">
                        <a:solidFill>
                          <a:schemeClr val="tx1"/>
                        </a:solidFill>
                        <a:latin typeface="+mn-lt"/>
                        <a:ea typeface="+mn-ea"/>
                        <a:cs typeface="+mn-cs"/>
                      </a:endParaRPr>
                    </a:p>
                  </a:txBody>
                  <a:tcPr marL="45720" marR="45720" anchor="ctr"/>
                </a:tc>
              </a:tr>
              <a:tr h="427771">
                <a:tc vMerge="1">
                  <a:txBody>
                    <a:bodyPr/>
                    <a:lstStyle/>
                    <a:p>
                      <a:endParaRPr lang="fr-FR" dirty="0"/>
                    </a:p>
                  </a:txBody>
                  <a:tcPr/>
                </a:tc>
                <a:tc vMerge="1">
                  <a:txBody>
                    <a:bodyPr/>
                    <a:lstStyle/>
                    <a:p>
                      <a:endParaRPr lang="fr-F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50" b="1" i="1" kern="1200" dirty="0" smtClean="0"/>
                        <a:t>A l’échelle du Proche</a:t>
                      </a:r>
                      <a:r>
                        <a:rPr lang="fr-FR" sz="1050" b="1" i="1" kern="1200" baseline="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fr-FR" sz="1050" b="1" i="1" kern="1200" baseline="0" dirty="0" smtClean="0"/>
                        <a:t>et du Moyen-</a:t>
                      </a:r>
                      <a:r>
                        <a:rPr lang="fr-FR" sz="1050" b="1" i="1" kern="1200" dirty="0" smtClean="0"/>
                        <a:t>Orient</a:t>
                      </a:r>
                    </a:p>
                  </a:txBody>
                  <a:tcPr marL="45720" marR="45720" anchor="ctr"/>
                </a:tc>
                <a:tc>
                  <a:txBody>
                    <a:bodyPr/>
                    <a:lstStyle/>
                    <a:p>
                      <a:pPr algn="ctr"/>
                      <a:r>
                        <a:rPr lang="fr-FR" sz="1050" b="1" i="1" dirty="0" smtClean="0"/>
                        <a:t>Dans le cas particulier du conflit israélo-palestinien</a:t>
                      </a:r>
                      <a:endParaRPr lang="fr-FR" sz="1050" b="1" i="1" dirty="0"/>
                    </a:p>
                  </a:txBody>
                  <a:tcPr marL="45720" marR="45720" anchor="ctr"/>
                </a:tc>
                <a:tc vMerge="1">
                  <a:txBody>
                    <a:bodyPr/>
                    <a:lstStyle/>
                    <a:p>
                      <a:endParaRPr lang="fr-FR" sz="1100" kern="1200" dirty="0" smtClean="0">
                        <a:solidFill>
                          <a:schemeClr val="dk1"/>
                        </a:solidFill>
                        <a:latin typeface="+mn-lt"/>
                        <a:ea typeface="+mn-ea"/>
                        <a:cs typeface="+mn-cs"/>
                      </a:endParaRPr>
                    </a:p>
                  </a:txBody>
                  <a:tcPr/>
                </a:tc>
              </a:tr>
              <a:tr h="2534936">
                <a:tc>
                  <a:txBody>
                    <a:bodyPr/>
                    <a:lstStyle/>
                    <a:p>
                      <a:pPr algn="ctr"/>
                      <a:r>
                        <a:rPr lang="fr-FR" sz="1400" b="1" i="1" dirty="0" smtClean="0"/>
                        <a:t>Ressources </a:t>
                      </a:r>
                      <a:endParaRPr lang="fr-FR" sz="1400" b="1" i="1" dirty="0"/>
                    </a:p>
                  </a:txBody>
                  <a:tcPr marL="45720" marR="45720" anchor="ctr"/>
                </a:tc>
                <a:tc>
                  <a:txBody>
                    <a:bodyPr/>
                    <a:lstStyle/>
                    <a:p>
                      <a:pPr algn="ctr"/>
                      <a:r>
                        <a:rPr lang="fr-FR" sz="1400" dirty="0" smtClean="0">
                          <a:hlinkClick r:id="rId2" action="ppaction://hlinksldjump"/>
                        </a:rPr>
                        <a:t>Présence massives</a:t>
                      </a:r>
                      <a:r>
                        <a:rPr lang="fr-FR" sz="1400" baseline="0" dirty="0" smtClean="0">
                          <a:hlinkClick r:id="rId2" action="ppaction://hlinksldjump"/>
                        </a:rPr>
                        <a:t> d’h</a:t>
                      </a:r>
                      <a:r>
                        <a:rPr lang="fr-FR" sz="1400" dirty="0" smtClean="0">
                          <a:hlinkClick r:id="rId2" action="ppaction://hlinksldjump"/>
                        </a:rPr>
                        <a:t>ydrocarbures</a:t>
                      </a:r>
                      <a:endParaRPr lang="fr-FR" sz="1400" dirty="0" smtClean="0"/>
                    </a:p>
                    <a:p>
                      <a:pPr algn="ctr"/>
                      <a:endParaRPr lang="fr-FR" sz="1400" dirty="0" smtClean="0"/>
                    </a:p>
                    <a:p>
                      <a:pPr algn="ctr"/>
                      <a:r>
                        <a:rPr lang="fr-FR" sz="1400" dirty="0" smtClean="0">
                          <a:hlinkClick r:id="rId3" action="ppaction://hlinksldjump"/>
                        </a:rPr>
                        <a:t>Problèmes</a:t>
                      </a:r>
                      <a:r>
                        <a:rPr lang="fr-FR" sz="1400" baseline="0" dirty="0" smtClean="0">
                          <a:hlinkClick r:id="rId3" action="ppaction://hlinksldjump"/>
                        </a:rPr>
                        <a:t> de l’eau </a:t>
                      </a:r>
                      <a:r>
                        <a:rPr lang="fr-FR" sz="1400" baseline="0" dirty="0" smtClean="0"/>
                        <a:t>et par conséquent important défi alimentaire à relever</a:t>
                      </a:r>
                      <a:endParaRPr lang="fr-FR" sz="1400" dirty="0"/>
                    </a:p>
                  </a:txBody>
                  <a:tcPr marL="45720" marR="45720" anchor="ctr"/>
                </a:tc>
                <a:tc>
                  <a:txBody>
                    <a:bodyPr/>
                    <a:lstStyle/>
                    <a:p>
                      <a:pPr algn="ctr"/>
                      <a:r>
                        <a:rPr lang="fr-FR" sz="1400" dirty="0" smtClean="0"/>
                        <a:t>Partage des eaux du</a:t>
                      </a:r>
                      <a:r>
                        <a:rPr lang="fr-FR" sz="1400" baseline="0" dirty="0" smtClean="0"/>
                        <a:t> Jourdain, du Tigre, de l’Euphrate, du Nil</a:t>
                      </a:r>
                    </a:p>
                    <a:p>
                      <a:pPr algn="ctr"/>
                      <a:endParaRPr lang="fr-FR" sz="1400" baseline="0" dirty="0" smtClean="0"/>
                    </a:p>
                    <a:p>
                      <a:pPr algn="ctr"/>
                      <a:r>
                        <a:rPr lang="fr-FR" sz="1400" baseline="0" dirty="0" smtClean="0"/>
                        <a:t>Limites de l’agriculture irriguée</a:t>
                      </a:r>
                    </a:p>
                    <a:p>
                      <a:pPr algn="ctr"/>
                      <a:endParaRPr lang="fr-FR" sz="1400" baseline="0" dirty="0" smtClean="0"/>
                    </a:p>
                    <a:p>
                      <a:pPr algn="ctr"/>
                      <a:r>
                        <a:rPr lang="fr-FR" sz="1400" baseline="0" dirty="0" smtClean="0">
                          <a:hlinkClick r:id="rId4" action="ppaction://hlinksldjump"/>
                        </a:rPr>
                        <a:t>Dépendance alimentaire </a:t>
                      </a:r>
                      <a:endParaRPr lang="fr-FR" sz="1400" dirty="0"/>
                    </a:p>
                  </a:txBody>
                  <a:tcPr marL="45720" marR="45720" anchor="ctr"/>
                </a:tc>
                <a:tc>
                  <a:txBody>
                    <a:bodyPr/>
                    <a:lstStyle/>
                    <a:p>
                      <a:pPr marL="0" algn="ctr" defTabSz="914400" rtl="0" eaLnBrk="1" latinLnBrk="0" hangingPunct="1"/>
                      <a:r>
                        <a:rPr lang="fr-FR" sz="1400" kern="1200" baseline="0" dirty="0" smtClean="0">
                          <a:solidFill>
                            <a:schemeClr val="tx1"/>
                          </a:solidFill>
                          <a:latin typeface="+mn-lt"/>
                          <a:ea typeface="+mn-ea"/>
                          <a:cs typeface="+mn-cs"/>
                          <a:hlinkClick r:id="rId5" action="ppaction://hlinksldjump"/>
                        </a:rPr>
                        <a:t>Problème du contrôle de l’eau</a:t>
                      </a:r>
                      <a:r>
                        <a:rPr lang="fr-FR" sz="1400" kern="1200" baseline="0" dirty="0" smtClean="0">
                          <a:solidFill>
                            <a:schemeClr val="tx1"/>
                          </a:solidFill>
                          <a:latin typeface="+mn-lt"/>
                          <a:ea typeface="+mn-ea"/>
                          <a:cs typeface="+mn-cs"/>
                        </a:rPr>
                        <a:t> en arrière-fond du conflit </a:t>
                      </a:r>
                    </a:p>
                    <a:p>
                      <a:pPr marL="0" algn="ctr" defTabSz="914400" rtl="0" eaLnBrk="1" latinLnBrk="0" hangingPunct="1"/>
                      <a:endParaRPr lang="fr-FR" sz="1400" kern="1200" baseline="0" dirty="0" smtClean="0">
                        <a:solidFill>
                          <a:schemeClr val="tx1"/>
                        </a:solidFill>
                        <a:latin typeface="+mn-lt"/>
                        <a:ea typeface="+mn-ea"/>
                        <a:cs typeface="+mn-cs"/>
                      </a:endParaRPr>
                    </a:p>
                    <a:p>
                      <a:pPr marL="0" algn="ctr" defTabSz="914400" rtl="0" eaLnBrk="1" latinLnBrk="0" hangingPunct="1"/>
                      <a:r>
                        <a:rPr lang="fr-FR" sz="1400" kern="1200" baseline="0" dirty="0" smtClean="0">
                          <a:solidFill>
                            <a:schemeClr val="tx1"/>
                          </a:solidFill>
                          <a:latin typeface="+mn-lt"/>
                          <a:ea typeface="+mn-ea"/>
                          <a:cs typeface="+mn-cs"/>
                        </a:rPr>
                        <a:t>Choc pétrolier de 1974 consécutif à la décision de l’OPEP, à la suite de la </a:t>
                      </a:r>
                      <a:r>
                        <a:rPr lang="fr-FR" sz="1400" kern="1200" baseline="0" dirty="0" smtClean="0">
                          <a:solidFill>
                            <a:schemeClr val="tx1"/>
                          </a:solidFill>
                          <a:latin typeface="+mn-lt"/>
                          <a:ea typeface="+mn-ea"/>
                          <a:cs typeface="+mn-cs"/>
                          <a:hlinkClick r:id="rId6" action="ppaction://hlinksldjump"/>
                        </a:rPr>
                        <a:t>guerre du Kippour </a:t>
                      </a:r>
                      <a:endParaRPr lang="fr-FR" sz="1400" kern="1200" baseline="0" dirty="0">
                        <a:solidFill>
                          <a:schemeClr val="tx1"/>
                        </a:solidFill>
                        <a:latin typeface="+mn-lt"/>
                        <a:ea typeface="+mn-ea"/>
                        <a:cs typeface="+mn-cs"/>
                      </a:endParaRPr>
                    </a:p>
                  </a:txBody>
                  <a:tcPr marL="45720" marR="45720" anchor="ctr"/>
                </a:tc>
                <a:tc>
                  <a:txBody>
                    <a:bodyPr/>
                    <a:lstStyle/>
                    <a:p>
                      <a:pPr algn="ctr"/>
                      <a:r>
                        <a:rPr lang="fr-FR" sz="1400" kern="1200" baseline="0" dirty="0" smtClean="0">
                          <a:solidFill>
                            <a:schemeClr val="tx1"/>
                          </a:solidFill>
                          <a:latin typeface="+mn-lt"/>
                          <a:ea typeface="+mn-ea"/>
                          <a:cs typeface="+mn-cs"/>
                        </a:rPr>
                        <a:t>Les plus importantes réserves mondiales d’hydrocarbures (2/3 du pétrole, 40 % du gaz)</a:t>
                      </a:r>
                    </a:p>
                    <a:p>
                      <a:pPr algn="ctr"/>
                      <a:endParaRPr lang="fr-FR" sz="1400" kern="1200" baseline="0" dirty="0" smtClean="0">
                        <a:solidFill>
                          <a:schemeClr val="tx1"/>
                        </a:solidFill>
                        <a:latin typeface="+mn-lt"/>
                        <a:ea typeface="+mn-ea"/>
                        <a:cs typeface="+mn-cs"/>
                      </a:endParaRPr>
                    </a:p>
                    <a:p>
                      <a:pPr algn="ctr"/>
                      <a:r>
                        <a:rPr lang="fr-FR" sz="1400" kern="1200" baseline="0" dirty="0" smtClean="0">
                          <a:solidFill>
                            <a:schemeClr val="tx1"/>
                          </a:solidFill>
                          <a:latin typeface="+mn-lt"/>
                          <a:ea typeface="+mn-ea"/>
                          <a:cs typeface="+mn-cs"/>
                        </a:rPr>
                        <a:t>Un enjeu qui amène les grandes puissances à intervenir ou à s’affronter dans la région et à se soucier de la stabiliser</a:t>
                      </a:r>
                      <a:endParaRPr lang="fr-FR" sz="1400" kern="1200" baseline="0" dirty="0">
                        <a:solidFill>
                          <a:schemeClr val="tx1"/>
                        </a:solidFill>
                        <a:latin typeface="+mn-lt"/>
                        <a:ea typeface="+mn-ea"/>
                        <a:cs typeface="+mn-cs"/>
                      </a:endParaRPr>
                    </a:p>
                  </a:txBody>
                  <a:tcPr marL="45720" marR="45720" anchor="ctr"/>
                </a:tc>
              </a:tr>
              <a:tr h="3406321">
                <a:tc>
                  <a:txBody>
                    <a:bodyPr/>
                    <a:lstStyle/>
                    <a:p>
                      <a:pPr algn="ctr"/>
                      <a:r>
                        <a:rPr lang="fr-FR" sz="1400" b="1" i="1" dirty="0" smtClean="0"/>
                        <a:t>Situation</a:t>
                      </a:r>
                      <a:r>
                        <a:rPr lang="fr-FR" sz="1400" b="1" i="1" baseline="0" dirty="0" smtClean="0"/>
                        <a:t> politique des Etats</a:t>
                      </a:r>
                      <a:endParaRPr lang="fr-FR" sz="1400" b="1" i="1" dirty="0"/>
                    </a:p>
                  </a:txBody>
                  <a:tcPr marL="45720" marR="45720" anchor="ctr"/>
                </a:tc>
                <a:tc>
                  <a:txBody>
                    <a:bodyPr/>
                    <a:lstStyle/>
                    <a:p>
                      <a:pPr algn="ctr"/>
                      <a:r>
                        <a:rPr lang="fr-FR" sz="1400" dirty="0" smtClean="0"/>
                        <a:t>Absence d’une réelle</a:t>
                      </a:r>
                      <a:r>
                        <a:rPr lang="fr-FR" sz="1400" baseline="0" dirty="0" smtClean="0"/>
                        <a:t> tradition démocratique dans la région</a:t>
                      </a:r>
                      <a:endParaRPr lang="fr-FR" sz="1400" dirty="0"/>
                    </a:p>
                  </a:txBody>
                  <a:tcPr marL="45720" marR="45720" anchor="ctr"/>
                </a:tc>
                <a:tc>
                  <a:txBody>
                    <a:bodyPr/>
                    <a:lstStyle/>
                    <a:p>
                      <a:pPr algn="ctr"/>
                      <a:r>
                        <a:rPr lang="fr-FR" sz="1400" dirty="0" smtClean="0">
                          <a:hlinkClick r:id="rId7" action="ppaction://hlinksldjump"/>
                        </a:rPr>
                        <a:t>Printemps</a:t>
                      </a:r>
                      <a:r>
                        <a:rPr lang="fr-FR" sz="1400" baseline="0" dirty="0" smtClean="0">
                          <a:hlinkClick r:id="rId7" action="ppaction://hlinksldjump"/>
                        </a:rPr>
                        <a:t> arabe </a:t>
                      </a:r>
                      <a:r>
                        <a:rPr lang="fr-FR" sz="1400" baseline="0" dirty="0" smtClean="0"/>
                        <a:t>qui, au-delà des aspirations démocratiques, est source d’instabilité et d’incertitudes pour l’avenir</a:t>
                      </a:r>
                    </a:p>
                    <a:p>
                      <a:pPr algn="ctr"/>
                      <a:endParaRPr lang="fr-FR" sz="900" baseline="0" dirty="0" smtClean="0"/>
                    </a:p>
                    <a:p>
                      <a:pPr algn="ctr"/>
                      <a:r>
                        <a:rPr lang="fr-FR" sz="1400" baseline="0" dirty="0" smtClean="0"/>
                        <a:t>Problème syrien</a:t>
                      </a:r>
                    </a:p>
                    <a:p>
                      <a:pPr algn="ctr"/>
                      <a:endParaRPr lang="fr-FR" sz="900" baseline="0" dirty="0" smtClean="0"/>
                    </a:p>
                    <a:p>
                      <a:pPr algn="ctr"/>
                      <a:r>
                        <a:rPr lang="fr-FR" sz="1400" baseline="0" dirty="0" smtClean="0"/>
                        <a:t>Problème des monarchies autoritaires du Golfe</a:t>
                      </a:r>
                    </a:p>
                    <a:p>
                      <a:pPr algn="ctr"/>
                      <a:endParaRPr lang="fr-FR" sz="900" baseline="0" dirty="0" smtClean="0"/>
                    </a:p>
                    <a:p>
                      <a:pPr algn="ctr"/>
                      <a:r>
                        <a:rPr lang="fr-FR" sz="1400" baseline="0" dirty="0" smtClean="0"/>
                        <a:t>Problème des progrès de l’intégrisme religieux qui cherche à s’emparer du pouvoir ou à peser politiquement</a:t>
                      </a:r>
                      <a:endParaRPr lang="fr-FR" sz="1400" dirty="0"/>
                    </a:p>
                  </a:txBody>
                  <a:tcPr marL="45720" marR="45720" anchor="ctr"/>
                </a:tc>
                <a:tc>
                  <a:txBody>
                    <a:bodyPr/>
                    <a:lstStyle/>
                    <a:p>
                      <a:pPr algn="ctr"/>
                      <a:r>
                        <a:rPr lang="fr-FR" sz="1400" dirty="0" smtClean="0"/>
                        <a:t>Israël se vit comme</a:t>
                      </a:r>
                      <a:r>
                        <a:rPr lang="fr-FR" sz="1400" baseline="0" dirty="0" smtClean="0"/>
                        <a:t> une démocratie en guerre, menacée sur le plan intérieur et </a:t>
                      </a:r>
                      <a:r>
                        <a:rPr lang="fr-FR" sz="1400" baseline="0" dirty="0" smtClean="0">
                          <a:hlinkClick r:id="rId8" action="ppaction://hlinksldjump"/>
                        </a:rPr>
                        <a:t>entourée de nombreux ennemis</a:t>
                      </a:r>
                      <a:endParaRPr lang="fr-FR" sz="1400" baseline="0" dirty="0" smtClean="0"/>
                    </a:p>
                    <a:p>
                      <a:pPr algn="ctr"/>
                      <a:endParaRPr lang="fr-FR" sz="1400" baseline="0" dirty="0" smtClean="0"/>
                    </a:p>
                    <a:p>
                      <a:pPr algn="ctr"/>
                      <a:r>
                        <a:rPr lang="fr-FR" sz="1400" dirty="0" smtClean="0"/>
                        <a:t>Montée</a:t>
                      </a:r>
                      <a:r>
                        <a:rPr lang="fr-FR" sz="1400" baseline="0" dirty="0" smtClean="0"/>
                        <a:t> de partis extrémistes dans les deux camps</a:t>
                      </a:r>
                      <a:endParaRPr lang="fr-FR" sz="1400" dirty="0"/>
                    </a:p>
                  </a:txBody>
                  <a:tcPr marL="45720" marR="45720" anchor="ctr"/>
                </a:tc>
                <a:tc>
                  <a:txBody>
                    <a:bodyPr/>
                    <a:lstStyle/>
                    <a:p>
                      <a:pPr algn="ctr"/>
                      <a:r>
                        <a:rPr lang="fr-FR" sz="1400" baseline="0" dirty="0" smtClean="0"/>
                        <a:t>Impuissance de la communauté internationale pour résoudre le conflit israélo-palestinien</a:t>
                      </a:r>
                    </a:p>
                    <a:p>
                      <a:pPr algn="ctr"/>
                      <a:endParaRPr lang="fr-FR" sz="1400" baseline="0" dirty="0" smtClean="0"/>
                    </a:p>
                    <a:p>
                      <a:pPr algn="ctr"/>
                      <a:r>
                        <a:rPr lang="fr-FR" sz="1400" baseline="0" dirty="0" smtClean="0"/>
                        <a:t>Question de l’intervention des puissances mondiales ou de l’ONU dans les printemps arabes </a:t>
                      </a:r>
                      <a:endParaRPr lang="fr-FR" sz="1400" dirty="0"/>
                    </a:p>
                  </a:txBody>
                  <a:tcPr marL="45720" marR="45720" anchor="ct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204864"/>
            <a:ext cx="8229600" cy="1224136"/>
          </a:xfrm>
        </p:spPr>
        <p:style>
          <a:lnRef idx="1">
            <a:schemeClr val="accent4"/>
          </a:lnRef>
          <a:fillRef idx="2">
            <a:schemeClr val="accent4"/>
          </a:fillRef>
          <a:effectRef idx="1">
            <a:schemeClr val="accent4"/>
          </a:effectRef>
          <a:fontRef idx="minor">
            <a:schemeClr val="dk1"/>
          </a:fontRef>
        </p:style>
        <p:txBody>
          <a:bodyPr>
            <a:normAutofit/>
          </a:bodyPr>
          <a:lstStyle/>
          <a:p>
            <a:r>
              <a:rPr lang="fr-FR" sz="3600" b="1" i="1" dirty="0" smtClean="0"/>
              <a:t>I. Une région à forts enjeux</a:t>
            </a:r>
            <a:endParaRPr lang="fr-FR" sz="3600" b="1"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628800"/>
            <a:ext cx="8229600" cy="3154710"/>
          </a:xfrm>
        </p:spPr>
        <p:txBody>
          <a:bodyPr>
            <a:spAutoFit/>
          </a:bodyPr>
          <a:lstStyle/>
          <a:p>
            <a:pPr algn="l"/>
            <a:r>
              <a:rPr lang="fr-FR" sz="1800" b="1" i="1" dirty="0" smtClean="0">
                <a:solidFill>
                  <a:schemeClr val="bg1">
                    <a:lumMod val="50000"/>
                  </a:schemeClr>
                </a:solidFill>
              </a:rPr>
              <a:t>Propositions de mise en œuvre</a:t>
            </a:r>
            <a:br>
              <a:rPr lang="fr-FR" sz="1800" b="1" i="1" dirty="0" smtClean="0">
                <a:solidFill>
                  <a:schemeClr val="bg1">
                    <a:lumMod val="50000"/>
                  </a:schemeClr>
                </a:solidFill>
              </a:rPr>
            </a:br>
            <a:r>
              <a:rPr lang="fr-FR" sz="1300" b="1" i="1" dirty="0" smtClean="0">
                <a:solidFill>
                  <a:schemeClr val="bg1">
                    <a:lumMod val="50000"/>
                  </a:schemeClr>
                </a:solidFill>
              </a:rPr>
              <a:t/>
            </a:r>
            <a:br>
              <a:rPr lang="fr-FR" sz="1300" b="1" i="1" dirty="0" smtClean="0">
                <a:solidFill>
                  <a:schemeClr val="bg1">
                    <a:lumMod val="50000"/>
                  </a:schemeClr>
                </a:solidFill>
              </a:rPr>
            </a:br>
            <a:r>
              <a:rPr lang="fr-FR" sz="1300" b="1" i="1" dirty="0" smtClean="0">
                <a:solidFill>
                  <a:schemeClr val="bg1">
                    <a:lumMod val="50000"/>
                  </a:schemeClr>
                </a:solidFill>
              </a:rPr>
              <a:t>Les élèves collectent des informations pour remplir un maximum d’éléments dans le tableau  = travail à la maison, ou séance sur le manuel complété par un stock de manuels de TLES et d’atlas apporté en classe en complément et consultable à la demande, ou recherche en salle informatique etc. </a:t>
            </a:r>
            <a:br>
              <a:rPr lang="fr-FR" sz="1300" b="1" i="1" dirty="0" smtClean="0">
                <a:solidFill>
                  <a:schemeClr val="bg1">
                    <a:lumMod val="50000"/>
                  </a:schemeClr>
                </a:solidFill>
              </a:rPr>
            </a:br>
            <a:r>
              <a:rPr lang="fr-FR" sz="1300" b="1" i="1" dirty="0" smtClean="0">
                <a:solidFill>
                  <a:schemeClr val="bg1">
                    <a:lumMod val="50000"/>
                  </a:schemeClr>
                </a:solidFill>
              </a:rPr>
              <a:t/>
            </a:r>
            <a:br>
              <a:rPr lang="fr-FR" sz="1300" b="1" i="1" dirty="0" smtClean="0">
                <a:solidFill>
                  <a:schemeClr val="bg1">
                    <a:lumMod val="50000"/>
                  </a:schemeClr>
                </a:solidFill>
              </a:rPr>
            </a:br>
            <a:r>
              <a:rPr lang="fr-FR" sz="1300" b="1" i="1" dirty="0" smtClean="0">
                <a:solidFill>
                  <a:schemeClr val="bg1">
                    <a:lumMod val="50000"/>
                  </a:schemeClr>
                </a:solidFill>
              </a:rPr>
              <a:t>Le tableau est corrigé en discutant en cours dialogué des informations collectées pendant la phase de recherche, en en apportant des précisions grâce aux documents du diaporama</a:t>
            </a:r>
            <a:br>
              <a:rPr lang="fr-FR" sz="1300" b="1" i="1" dirty="0" smtClean="0">
                <a:solidFill>
                  <a:schemeClr val="bg1">
                    <a:lumMod val="50000"/>
                  </a:schemeClr>
                </a:solidFill>
              </a:rPr>
            </a:br>
            <a:r>
              <a:rPr lang="fr-FR" sz="1300" b="1" i="1" dirty="0" smtClean="0">
                <a:solidFill>
                  <a:schemeClr val="bg1">
                    <a:lumMod val="50000"/>
                  </a:schemeClr>
                </a:solidFill>
              </a:rPr>
              <a:t/>
            </a:r>
            <a:br>
              <a:rPr lang="fr-FR" sz="1300" b="1" i="1" dirty="0" smtClean="0">
                <a:solidFill>
                  <a:schemeClr val="bg1">
                    <a:lumMod val="50000"/>
                  </a:schemeClr>
                </a:solidFill>
              </a:rPr>
            </a:br>
            <a:r>
              <a:rPr lang="fr-FR" sz="1100" b="1" i="1" dirty="0" smtClean="0">
                <a:solidFill>
                  <a:schemeClr val="bg1">
                    <a:lumMod val="50000"/>
                  </a:schemeClr>
                </a:solidFill>
              </a:rPr>
              <a:t>Pour ouvrir les cases des tableaux, il faut cliquer sur ces cases</a:t>
            </a:r>
            <a:br>
              <a:rPr lang="fr-FR" sz="1100" b="1" i="1" dirty="0" smtClean="0">
                <a:solidFill>
                  <a:schemeClr val="bg1">
                    <a:lumMod val="50000"/>
                  </a:schemeClr>
                </a:solidFill>
              </a:rPr>
            </a:br>
            <a:r>
              <a:rPr lang="fr-FR" sz="1100" b="1" i="1" dirty="0" smtClean="0">
                <a:solidFill>
                  <a:schemeClr val="bg1">
                    <a:lumMod val="50000"/>
                  </a:schemeClr>
                </a:solidFill>
              </a:rPr>
              <a:t/>
            </a:r>
            <a:br>
              <a:rPr lang="fr-FR" sz="1100" b="1" i="1" dirty="0" smtClean="0">
                <a:solidFill>
                  <a:schemeClr val="bg1">
                    <a:lumMod val="50000"/>
                  </a:schemeClr>
                </a:solidFill>
              </a:rPr>
            </a:br>
            <a:r>
              <a:rPr lang="fr-FR" sz="1100" b="1" i="1" dirty="0" smtClean="0">
                <a:solidFill>
                  <a:schemeClr val="bg1">
                    <a:lumMod val="50000"/>
                  </a:schemeClr>
                </a:solidFill>
              </a:rPr>
              <a:t>Pour accéder au document, il faut cliquer sur les liens en bleu</a:t>
            </a:r>
            <a:br>
              <a:rPr lang="fr-FR" sz="1100" b="1" i="1" dirty="0" smtClean="0">
                <a:solidFill>
                  <a:schemeClr val="bg1">
                    <a:lumMod val="50000"/>
                  </a:schemeClr>
                </a:solidFill>
              </a:rPr>
            </a:br>
            <a:r>
              <a:rPr lang="fr-FR" sz="1100" b="1" i="1" dirty="0" smtClean="0">
                <a:solidFill>
                  <a:schemeClr val="bg1">
                    <a:lumMod val="50000"/>
                  </a:schemeClr>
                </a:solidFill>
              </a:rPr>
              <a:t/>
            </a:r>
            <a:br>
              <a:rPr lang="fr-FR" sz="1100" b="1" i="1" dirty="0" smtClean="0">
                <a:solidFill>
                  <a:schemeClr val="bg1">
                    <a:lumMod val="50000"/>
                  </a:schemeClr>
                </a:solidFill>
              </a:rPr>
            </a:br>
            <a:r>
              <a:rPr lang="fr-FR" sz="1100" b="1" i="1" dirty="0" smtClean="0">
                <a:solidFill>
                  <a:schemeClr val="bg1">
                    <a:lumMod val="50000"/>
                  </a:schemeClr>
                </a:solidFill>
              </a:rPr>
              <a:t>Pour revenir des documents aux tableaux, il faut cliquer sur les documents</a:t>
            </a:r>
            <a:br>
              <a:rPr lang="fr-FR" sz="1100" b="1" i="1" dirty="0" smtClean="0">
                <a:solidFill>
                  <a:schemeClr val="bg1">
                    <a:lumMod val="50000"/>
                  </a:schemeClr>
                </a:solidFill>
              </a:rPr>
            </a:br>
            <a:r>
              <a:rPr lang="fr-FR" sz="1100" b="1" i="1" dirty="0" smtClean="0">
                <a:solidFill>
                  <a:schemeClr val="bg1">
                    <a:lumMod val="50000"/>
                  </a:schemeClr>
                </a:solidFill>
              </a:rPr>
              <a:t/>
            </a:r>
            <a:br>
              <a:rPr lang="fr-FR" sz="1100" b="1" i="1" dirty="0" smtClean="0">
                <a:solidFill>
                  <a:schemeClr val="bg1">
                    <a:lumMod val="50000"/>
                  </a:schemeClr>
                </a:solidFill>
              </a:rPr>
            </a:br>
            <a:r>
              <a:rPr lang="fr-FR" sz="1100" b="1" i="1" dirty="0" smtClean="0">
                <a:solidFill>
                  <a:schemeClr val="bg1">
                    <a:lumMod val="50000"/>
                  </a:schemeClr>
                </a:solidFill>
              </a:rPr>
              <a:t>Si l’on veut imprimer les tableaux remplis pour les avoir devant les yeux, une version imprimable se trouve à la fin du diaporama</a:t>
            </a:r>
            <a:endParaRPr lang="fr-FR" sz="3200" b="1" i="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0" y="188638"/>
          <a:ext cx="9144000" cy="6678846"/>
        </p:xfrm>
        <a:graphic>
          <a:graphicData uri="http://schemas.openxmlformats.org/drawingml/2006/table">
            <a:tbl>
              <a:tblPr firstRow="1" bandRow="1">
                <a:tableStyleId>{5940675A-B579-460E-94D1-54222C63F5DA}</a:tableStyleId>
              </a:tblPr>
              <a:tblGrid>
                <a:gridCol w="1043608"/>
                <a:gridCol w="1872208"/>
                <a:gridCol w="2252310"/>
                <a:gridCol w="2140178"/>
                <a:gridCol w="1835696"/>
              </a:tblGrid>
              <a:tr h="231086">
                <a:tc rowSpan="2">
                  <a:txBody>
                    <a:bodyPr/>
                    <a:lstStyle/>
                    <a:p>
                      <a:pPr algn="ctr"/>
                      <a:endParaRPr lang="fr-FR" sz="500" dirty="0"/>
                    </a:p>
                  </a:txBody>
                  <a:tcPr marL="45720" marR="45720" anchor="ct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1" i="1" dirty="0" smtClean="0"/>
                        <a:t>LES MULTIPLES ENJEUX</a:t>
                      </a:r>
                      <a:r>
                        <a:rPr lang="fr-FR" sz="900" b="1" i="1" baseline="0" dirty="0" smtClean="0"/>
                        <a:t> QUI CARACTÉRISENT LE PROCHE ET LE MOYEN- ORIENT</a:t>
                      </a:r>
                      <a:endParaRPr lang="fr-FR" sz="900" b="1" i="1" dirty="0" smtClean="0"/>
                    </a:p>
                  </a:txBody>
                  <a:tcPr marL="45720" marR="45720"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1" i="1" kern="1200" dirty="0" smtClean="0">
                          <a:solidFill>
                            <a:schemeClr val="tx1"/>
                          </a:solidFill>
                          <a:latin typeface="+mn-lt"/>
                          <a:ea typeface="+mn-ea"/>
                          <a:cs typeface="+mn-cs"/>
                        </a:rPr>
                        <a:t>DES EXEMPLES DE TENSIONS ET LES CONFLITS MAJEURS QUI RÉSULTENT DE CES ENJEUX</a:t>
                      </a:r>
                    </a:p>
                  </a:txBody>
                  <a:tcPr marL="45720" marR="45720" anchor="ctr"/>
                </a:tc>
                <a:tc hMerge="1">
                  <a:txBody>
                    <a:bodyPr/>
                    <a:lstStyle/>
                    <a:p>
                      <a:endParaRPr lang="fr-FR" sz="1100" dirty="0"/>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1" i="1" kern="1200" dirty="0" smtClean="0">
                          <a:solidFill>
                            <a:schemeClr val="tx1"/>
                          </a:solidFill>
                          <a:latin typeface="+mn-lt"/>
                          <a:ea typeface="+mn-ea"/>
                          <a:cs typeface="+mn-cs"/>
                        </a:rPr>
                        <a:t>LES RÉSONNANCES DE CES TENSIONS À L’ÉCHELLE</a:t>
                      </a:r>
                      <a:r>
                        <a:rPr lang="fr-FR" sz="900" b="1" i="1" kern="1200" baseline="0" dirty="0" smtClean="0">
                          <a:solidFill>
                            <a:schemeClr val="tx1"/>
                          </a:solidFill>
                          <a:latin typeface="+mn-lt"/>
                          <a:ea typeface="+mn-ea"/>
                          <a:cs typeface="+mn-cs"/>
                        </a:rPr>
                        <a:t> MONDIALE</a:t>
                      </a:r>
                      <a:endParaRPr lang="fr-FR" sz="900" b="1" i="1" kern="1200" dirty="0">
                        <a:solidFill>
                          <a:schemeClr val="tx1"/>
                        </a:solidFill>
                        <a:latin typeface="+mn-lt"/>
                        <a:ea typeface="+mn-ea"/>
                        <a:cs typeface="+mn-cs"/>
                      </a:endParaRPr>
                    </a:p>
                  </a:txBody>
                  <a:tcPr marL="45720" marR="45720" anchor="ctr"/>
                </a:tc>
              </a:tr>
              <a:tr h="272972">
                <a:tc vMerge="1">
                  <a:txBody>
                    <a:bodyPr/>
                    <a:lstStyle/>
                    <a:p>
                      <a:endParaRPr lang="fr-FR" dirty="0"/>
                    </a:p>
                  </a:txBody>
                  <a:tcPr/>
                </a:tc>
                <a:tc vMerge="1">
                  <a:txBody>
                    <a:bodyPr/>
                    <a:lstStyle/>
                    <a:p>
                      <a:endParaRPr lang="fr-F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700" b="1" i="1" kern="1200" dirty="0" smtClean="0"/>
                        <a:t>A l’échelle du Proche</a:t>
                      </a:r>
                      <a:r>
                        <a:rPr lang="fr-FR" sz="700" b="1" i="1" kern="1200" baseline="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fr-FR" sz="700" b="1" i="1" kern="1200" baseline="0" dirty="0" smtClean="0"/>
                        <a:t>et du Moyen-</a:t>
                      </a:r>
                      <a:r>
                        <a:rPr lang="fr-FR" sz="700" b="1" i="1" kern="1200" dirty="0" smtClean="0"/>
                        <a:t>Orient</a:t>
                      </a:r>
                    </a:p>
                  </a:txBody>
                  <a:tcPr marL="45720" marR="45720" anchor="ctr"/>
                </a:tc>
                <a:tc>
                  <a:txBody>
                    <a:bodyPr/>
                    <a:lstStyle/>
                    <a:p>
                      <a:pPr algn="ctr"/>
                      <a:r>
                        <a:rPr lang="fr-FR" sz="700" b="1" i="1" dirty="0" smtClean="0"/>
                        <a:t>Dans le cas particulier du conflit israélo-palestinien</a:t>
                      </a:r>
                      <a:endParaRPr lang="fr-FR" sz="700" b="1" i="1" dirty="0"/>
                    </a:p>
                  </a:txBody>
                  <a:tcPr marL="45720" marR="45720" anchor="ctr"/>
                </a:tc>
                <a:tc vMerge="1">
                  <a:txBody>
                    <a:bodyPr/>
                    <a:lstStyle/>
                    <a:p>
                      <a:endParaRPr lang="fr-FR" sz="1100" kern="1200" dirty="0" smtClean="0">
                        <a:solidFill>
                          <a:schemeClr val="dk1"/>
                        </a:solidFill>
                        <a:latin typeface="+mn-lt"/>
                        <a:ea typeface="+mn-ea"/>
                        <a:cs typeface="+mn-cs"/>
                      </a:endParaRPr>
                    </a:p>
                  </a:txBody>
                  <a:tcPr/>
                </a:tc>
              </a:tr>
              <a:tr h="1061540">
                <a:tc>
                  <a:txBody>
                    <a:bodyPr/>
                    <a:lstStyle/>
                    <a:p>
                      <a:pPr algn="ctr"/>
                      <a:r>
                        <a:rPr lang="fr-FR" sz="900" b="1" i="1" dirty="0" smtClean="0"/>
                        <a:t>FRONTIÈRES</a:t>
                      </a:r>
                      <a:endParaRPr lang="fr-FR" sz="900" b="1" i="1" dirty="0"/>
                    </a:p>
                  </a:txBody>
                  <a:tcPr marL="45720" marR="45720" anchor="ctr"/>
                </a:tc>
                <a:tc>
                  <a:txBody>
                    <a:bodyPr/>
                    <a:lstStyle/>
                    <a:p>
                      <a:pPr algn="ctr"/>
                      <a:endParaRPr lang="fr-FR" sz="900" kern="1200" baseline="0" dirty="0" smtClean="0">
                        <a:solidFill>
                          <a:schemeClr val="tx1"/>
                        </a:solidFill>
                        <a:latin typeface="+mn-lt"/>
                        <a:ea typeface="+mn-ea"/>
                        <a:cs typeface="+mn-cs"/>
                      </a:endParaRPr>
                    </a:p>
                    <a:p>
                      <a:pPr algn="ctr"/>
                      <a:endParaRPr lang="fr-FR" sz="900" kern="1200" baseline="0" dirty="0" smtClean="0">
                        <a:solidFill>
                          <a:schemeClr val="tx1"/>
                        </a:solidFill>
                        <a:latin typeface="+mn-lt"/>
                        <a:ea typeface="+mn-ea"/>
                        <a:cs typeface="+mn-cs"/>
                      </a:endParaRPr>
                    </a:p>
                    <a:p>
                      <a:pPr algn="ctr"/>
                      <a:endParaRPr lang="fr-FR" sz="900" kern="1200" baseline="0" dirty="0" smtClean="0">
                        <a:solidFill>
                          <a:schemeClr val="tx1"/>
                        </a:solidFill>
                        <a:latin typeface="+mn-lt"/>
                        <a:ea typeface="+mn-ea"/>
                        <a:cs typeface="+mn-cs"/>
                      </a:endParaRPr>
                    </a:p>
                    <a:p>
                      <a:pPr algn="ctr"/>
                      <a:endParaRPr lang="fr-FR" sz="900" kern="1200" baseline="0" dirty="0" smtClean="0">
                        <a:solidFill>
                          <a:schemeClr val="tx1"/>
                        </a:solidFill>
                        <a:latin typeface="+mn-lt"/>
                        <a:ea typeface="+mn-ea"/>
                        <a:cs typeface="+mn-cs"/>
                      </a:endParaRPr>
                    </a:p>
                    <a:p>
                      <a:pPr algn="ctr"/>
                      <a:endParaRPr lang="fr-FR" sz="900" kern="1200" baseline="0" dirty="0">
                        <a:solidFill>
                          <a:schemeClr val="tx1"/>
                        </a:solidFill>
                        <a:latin typeface="+mn-lt"/>
                        <a:ea typeface="+mn-ea"/>
                        <a:cs typeface="+mn-cs"/>
                      </a:endParaRPr>
                    </a:p>
                  </a:txBody>
                  <a:tcPr marL="45720" marR="45720" anchor="ctr"/>
                </a:tc>
                <a:tc>
                  <a:txBody>
                    <a:bodyPr/>
                    <a:lstStyle/>
                    <a:p>
                      <a:pPr algn="ctr"/>
                      <a:endParaRPr lang="fr-FR" sz="900" baseline="0" dirty="0" smtClean="0"/>
                    </a:p>
                  </a:txBody>
                  <a:tcPr marL="45720" marR="45720" anchor="ctr"/>
                </a:tc>
                <a:tc>
                  <a:txBody>
                    <a:bodyPr/>
                    <a:lstStyle/>
                    <a:p>
                      <a:pPr algn="ctr"/>
                      <a:endParaRPr lang="fr-FR" sz="900" dirty="0"/>
                    </a:p>
                  </a:txBody>
                  <a:tcPr marL="45720" marR="45720" anchor="ctr"/>
                </a:tc>
                <a:tc>
                  <a:txBody>
                    <a:bodyPr/>
                    <a:lstStyle/>
                    <a:p>
                      <a:pPr algn="ctr"/>
                      <a:endParaRPr lang="fr-FR" sz="900" dirty="0"/>
                    </a:p>
                  </a:txBody>
                  <a:tcPr marL="45720" marR="45720" anchor="ctr"/>
                </a:tc>
              </a:tr>
              <a:tr h="1062996">
                <a:tc>
                  <a:txBody>
                    <a:bodyPr/>
                    <a:lstStyle/>
                    <a:p>
                      <a:pPr algn="ctr"/>
                      <a:r>
                        <a:rPr lang="fr-FR" sz="900" b="1" i="1" dirty="0" smtClean="0"/>
                        <a:t>DIVERSITÉ</a:t>
                      </a:r>
                      <a:r>
                        <a:rPr lang="fr-FR" sz="900" b="1" i="1" baseline="0" dirty="0" smtClean="0"/>
                        <a:t> ETHNIQUE ET CULTURELLE</a:t>
                      </a:r>
                      <a:endParaRPr lang="fr-FR" sz="900" b="1" i="1" dirty="0"/>
                    </a:p>
                  </a:txBody>
                  <a:tcPr marL="45720" marR="45720" anchor="ctr"/>
                </a:tc>
                <a:tc>
                  <a:txBody>
                    <a:bodyPr/>
                    <a:lstStyle/>
                    <a:p>
                      <a:pPr marL="0" algn="ctr" defTabSz="914400" rtl="0" eaLnBrk="1" latinLnBrk="0" hangingPunct="1"/>
                      <a:endParaRPr lang="fr-FR" sz="900" kern="1200" baseline="0" dirty="0" smtClean="0">
                        <a:solidFill>
                          <a:schemeClr val="tx1"/>
                        </a:solidFill>
                        <a:latin typeface="+mn-lt"/>
                        <a:ea typeface="+mn-ea"/>
                        <a:cs typeface="+mn-cs"/>
                      </a:endParaRPr>
                    </a:p>
                    <a:p>
                      <a:pPr marL="0" algn="ctr" defTabSz="914400" rtl="0" eaLnBrk="1" latinLnBrk="0" hangingPunct="1"/>
                      <a:endParaRPr lang="fr-FR" sz="900" kern="1200" baseline="0" dirty="0" smtClean="0">
                        <a:solidFill>
                          <a:schemeClr val="tx1"/>
                        </a:solidFill>
                        <a:latin typeface="+mn-lt"/>
                        <a:ea typeface="+mn-ea"/>
                        <a:cs typeface="+mn-cs"/>
                      </a:endParaRPr>
                    </a:p>
                    <a:p>
                      <a:pPr marL="0" algn="ctr" defTabSz="914400" rtl="0" eaLnBrk="1" latinLnBrk="0" hangingPunct="1"/>
                      <a:endParaRPr lang="fr-FR" sz="900" kern="1200" baseline="0" dirty="0" smtClean="0">
                        <a:solidFill>
                          <a:schemeClr val="tx1"/>
                        </a:solidFill>
                        <a:latin typeface="+mn-lt"/>
                        <a:ea typeface="+mn-ea"/>
                        <a:cs typeface="+mn-cs"/>
                      </a:endParaRPr>
                    </a:p>
                    <a:p>
                      <a:pPr marL="0" algn="ctr" defTabSz="914400" rtl="0" eaLnBrk="1" latinLnBrk="0" hangingPunct="1"/>
                      <a:endParaRPr lang="fr-FR" sz="900" kern="1200" baseline="0" dirty="0" smtClean="0">
                        <a:solidFill>
                          <a:schemeClr val="tx1"/>
                        </a:solidFill>
                        <a:latin typeface="+mn-lt"/>
                        <a:ea typeface="+mn-ea"/>
                        <a:cs typeface="+mn-cs"/>
                      </a:endParaRPr>
                    </a:p>
                    <a:p>
                      <a:pPr marL="0" algn="ctr" defTabSz="914400" rtl="0" eaLnBrk="1" latinLnBrk="0" hangingPunct="1"/>
                      <a:endParaRPr lang="fr-FR" sz="900" kern="1200" baseline="0" dirty="0" smtClean="0">
                        <a:solidFill>
                          <a:schemeClr val="tx1"/>
                        </a:solidFill>
                        <a:latin typeface="+mn-lt"/>
                        <a:ea typeface="+mn-ea"/>
                        <a:cs typeface="+mn-cs"/>
                      </a:endParaRPr>
                    </a:p>
                    <a:p>
                      <a:pPr marL="0" algn="ctr" defTabSz="914400" rtl="0" eaLnBrk="1" latinLnBrk="0" hangingPunct="1"/>
                      <a:endParaRPr lang="fr-FR" sz="900" kern="1200" baseline="0" dirty="0" smtClean="0">
                        <a:solidFill>
                          <a:schemeClr val="tx1"/>
                        </a:solidFill>
                        <a:latin typeface="+mn-lt"/>
                        <a:ea typeface="+mn-ea"/>
                        <a:cs typeface="+mn-cs"/>
                      </a:endParaRPr>
                    </a:p>
                    <a:p>
                      <a:pPr marL="0" algn="ctr" defTabSz="914400" rtl="0" eaLnBrk="1" latinLnBrk="0" hangingPunct="1"/>
                      <a:endParaRPr lang="fr-FR" sz="900" kern="1200" baseline="0" dirty="0">
                        <a:solidFill>
                          <a:schemeClr val="tx1"/>
                        </a:solidFill>
                        <a:latin typeface="+mn-lt"/>
                        <a:ea typeface="+mn-ea"/>
                        <a:cs typeface="+mn-cs"/>
                      </a:endParaRPr>
                    </a:p>
                  </a:txBody>
                  <a:tcPr marL="45720" marR="45720" anchor="ctr"/>
                </a:tc>
                <a:tc>
                  <a:txBody>
                    <a:bodyPr/>
                    <a:lstStyle/>
                    <a:p>
                      <a:pPr algn="ctr"/>
                      <a:endParaRPr lang="fr-FR" sz="900" dirty="0"/>
                    </a:p>
                  </a:txBody>
                  <a:tcPr marL="45720" marR="45720" anchor="ctr"/>
                </a:tc>
                <a:tc>
                  <a:txBody>
                    <a:bodyPr/>
                    <a:lstStyle/>
                    <a:p>
                      <a:pPr algn="ctr"/>
                      <a:endParaRPr lang="fr-FR" sz="900" dirty="0"/>
                    </a:p>
                  </a:txBody>
                  <a:tcPr marL="45720" marR="45720" anchor="ctr"/>
                </a:tc>
                <a:tc>
                  <a:txBody>
                    <a:bodyPr/>
                    <a:lstStyle/>
                    <a:p>
                      <a:pPr algn="ctr"/>
                      <a:endParaRPr lang="fr-FR" sz="900" dirty="0"/>
                    </a:p>
                  </a:txBody>
                  <a:tcPr marL="45720" marR="45720" anchor="ctr"/>
                </a:tc>
              </a:tr>
              <a:tr h="939980">
                <a:tc>
                  <a:txBody>
                    <a:bodyPr/>
                    <a:lstStyle/>
                    <a:p>
                      <a:pPr algn="ctr"/>
                      <a:r>
                        <a:rPr lang="fr-FR" sz="900" b="1" i="1" dirty="0" smtClean="0"/>
                        <a:t>DIVERSITÉ RELIGIEUSE</a:t>
                      </a:r>
                      <a:endParaRPr lang="fr-FR" sz="900" b="1" i="1" dirty="0"/>
                    </a:p>
                  </a:txBody>
                  <a:tcPr marL="45720" marR="45720" anchor="ctr"/>
                </a:tc>
                <a:tc>
                  <a:txBody>
                    <a:bodyPr/>
                    <a:lstStyle/>
                    <a:p>
                      <a:pPr marL="0" algn="ctr" defTabSz="914400" rtl="0" eaLnBrk="1" latinLnBrk="0" hangingPunct="1"/>
                      <a:endParaRPr lang="fr-FR" sz="900" kern="1200" baseline="0" dirty="0" smtClean="0">
                        <a:solidFill>
                          <a:schemeClr val="tx1"/>
                        </a:solidFill>
                        <a:latin typeface="+mn-lt"/>
                        <a:ea typeface="+mn-ea"/>
                        <a:cs typeface="+mn-cs"/>
                      </a:endParaRPr>
                    </a:p>
                    <a:p>
                      <a:pPr marL="0" algn="ctr" defTabSz="914400" rtl="0" eaLnBrk="1" latinLnBrk="0" hangingPunct="1"/>
                      <a:endParaRPr lang="fr-FR" sz="900" kern="1200" baseline="0" dirty="0" smtClean="0">
                        <a:solidFill>
                          <a:schemeClr val="tx1"/>
                        </a:solidFill>
                        <a:latin typeface="+mn-lt"/>
                        <a:ea typeface="+mn-ea"/>
                        <a:cs typeface="+mn-cs"/>
                      </a:endParaRPr>
                    </a:p>
                    <a:p>
                      <a:pPr marL="0" algn="ctr" defTabSz="914400" rtl="0" eaLnBrk="1" latinLnBrk="0" hangingPunct="1"/>
                      <a:endParaRPr lang="fr-FR" sz="900" kern="1200" baseline="0" dirty="0" smtClean="0">
                        <a:solidFill>
                          <a:schemeClr val="tx1"/>
                        </a:solidFill>
                        <a:latin typeface="+mn-lt"/>
                        <a:ea typeface="+mn-ea"/>
                        <a:cs typeface="+mn-cs"/>
                      </a:endParaRPr>
                    </a:p>
                    <a:p>
                      <a:pPr marL="0" algn="ctr" defTabSz="914400" rtl="0" eaLnBrk="1" latinLnBrk="0" hangingPunct="1"/>
                      <a:endParaRPr lang="fr-FR" sz="900" kern="1200" baseline="0" dirty="0" smtClean="0">
                        <a:solidFill>
                          <a:schemeClr val="tx1"/>
                        </a:solidFill>
                        <a:latin typeface="+mn-lt"/>
                        <a:ea typeface="+mn-ea"/>
                        <a:cs typeface="+mn-cs"/>
                      </a:endParaRPr>
                    </a:p>
                    <a:p>
                      <a:pPr marL="0" algn="ctr" defTabSz="914400" rtl="0" eaLnBrk="1" latinLnBrk="0" hangingPunct="1"/>
                      <a:endParaRPr lang="fr-FR" sz="900" kern="1200" baseline="0" dirty="0" smtClean="0">
                        <a:solidFill>
                          <a:schemeClr val="tx1"/>
                        </a:solidFill>
                        <a:latin typeface="+mn-lt"/>
                        <a:ea typeface="+mn-ea"/>
                        <a:cs typeface="+mn-cs"/>
                      </a:endParaRPr>
                    </a:p>
                    <a:p>
                      <a:pPr marL="0" algn="ctr" defTabSz="914400" rtl="0" eaLnBrk="1" latinLnBrk="0" hangingPunct="1"/>
                      <a:endParaRPr lang="fr-FR" sz="900" kern="1200" baseline="0" dirty="0" smtClean="0">
                        <a:solidFill>
                          <a:schemeClr val="tx1"/>
                        </a:solidFill>
                        <a:latin typeface="+mn-lt"/>
                        <a:ea typeface="+mn-ea"/>
                        <a:cs typeface="+mn-cs"/>
                      </a:endParaRPr>
                    </a:p>
                    <a:p>
                      <a:pPr marL="0" algn="ctr" defTabSz="914400" rtl="0" eaLnBrk="1" latinLnBrk="0" hangingPunct="1"/>
                      <a:endParaRPr lang="fr-FR" sz="900" kern="1200" baseline="0" dirty="0">
                        <a:solidFill>
                          <a:schemeClr val="tx1"/>
                        </a:solidFill>
                        <a:latin typeface="+mn-lt"/>
                        <a:ea typeface="+mn-ea"/>
                        <a:cs typeface="+mn-cs"/>
                      </a:endParaRPr>
                    </a:p>
                  </a:txBody>
                  <a:tcPr marL="45720" marR="45720" anchor="ctr"/>
                </a:tc>
                <a:tc>
                  <a:txBody>
                    <a:bodyPr/>
                    <a:lstStyle/>
                    <a:p>
                      <a:pPr algn="ctr"/>
                      <a:endParaRPr lang="fr-FR" sz="900" dirty="0"/>
                    </a:p>
                  </a:txBody>
                  <a:tcPr marL="45720" marR="45720" anchor="ctr"/>
                </a:tc>
                <a:tc>
                  <a:txBody>
                    <a:bodyPr/>
                    <a:lstStyle/>
                    <a:p>
                      <a:pPr algn="ctr"/>
                      <a:endParaRPr lang="fr-FR" sz="900" dirty="0"/>
                    </a:p>
                  </a:txBody>
                  <a:tcPr marL="45720" marR="45720" anchor="ctr"/>
                </a:tc>
                <a:tc>
                  <a:txBody>
                    <a:bodyPr/>
                    <a:lstStyle/>
                    <a:p>
                      <a:pPr algn="ctr"/>
                      <a:endParaRPr lang="fr-FR" sz="900" baseline="0" dirty="0" smtClean="0"/>
                    </a:p>
                  </a:txBody>
                  <a:tcPr marL="45720" marR="45720" anchor="ctr"/>
                </a:tc>
              </a:tr>
              <a:tr h="924344">
                <a:tc>
                  <a:txBody>
                    <a:bodyPr/>
                    <a:lstStyle/>
                    <a:p>
                      <a:pPr algn="ctr"/>
                      <a:r>
                        <a:rPr lang="fr-FR" sz="900" b="1" i="1" dirty="0" smtClean="0"/>
                        <a:t>PRESSION</a:t>
                      </a:r>
                      <a:r>
                        <a:rPr lang="fr-FR" sz="900" b="1" i="1" baseline="0" dirty="0" smtClean="0"/>
                        <a:t> DÉMOGRAPHIQUE ET DÉVELOPPEMENT</a:t>
                      </a:r>
                      <a:endParaRPr lang="fr-FR" sz="900" b="1" i="1" dirty="0"/>
                    </a:p>
                  </a:txBody>
                  <a:tcPr marL="45720" marR="45720" anchor="ctr"/>
                </a:tc>
                <a:tc>
                  <a:txBody>
                    <a:bodyPr/>
                    <a:lstStyle/>
                    <a:p>
                      <a:pPr algn="ctr"/>
                      <a:endParaRPr lang="fr-FR" sz="900" dirty="0" smtClean="0"/>
                    </a:p>
                    <a:p>
                      <a:pPr algn="ctr"/>
                      <a:endParaRPr lang="fr-FR" sz="900" dirty="0" smtClean="0"/>
                    </a:p>
                    <a:p>
                      <a:pPr algn="ctr"/>
                      <a:endParaRPr lang="fr-FR" sz="900" dirty="0" smtClean="0"/>
                    </a:p>
                    <a:p>
                      <a:pPr algn="ctr"/>
                      <a:endParaRPr lang="fr-FR" sz="900" dirty="0" smtClean="0"/>
                    </a:p>
                    <a:p>
                      <a:pPr algn="ctr"/>
                      <a:endParaRPr lang="fr-FR" sz="900" dirty="0" smtClean="0"/>
                    </a:p>
                    <a:p>
                      <a:pPr algn="ctr"/>
                      <a:endParaRPr lang="fr-FR" sz="900" dirty="0"/>
                    </a:p>
                  </a:txBody>
                  <a:tcPr marL="45720" marR="45720" anchor="ctr"/>
                </a:tc>
                <a:tc>
                  <a:txBody>
                    <a:bodyPr/>
                    <a:lstStyle/>
                    <a:p>
                      <a:pPr algn="ctr"/>
                      <a:endParaRPr lang="fr-FR" sz="900" dirty="0"/>
                    </a:p>
                  </a:txBody>
                  <a:tcPr marL="45720" marR="45720" anchor="ctr"/>
                </a:tc>
                <a:tc>
                  <a:txBody>
                    <a:bodyPr/>
                    <a:lstStyle/>
                    <a:p>
                      <a:pPr algn="ctr"/>
                      <a:endParaRPr lang="fr-FR" sz="900" dirty="0"/>
                    </a:p>
                  </a:txBody>
                  <a:tcPr marL="45720" marR="45720" anchor="ctr"/>
                </a:tc>
                <a:tc>
                  <a:txBody>
                    <a:bodyPr/>
                    <a:lstStyle/>
                    <a:p>
                      <a:pPr algn="ctr"/>
                      <a:endParaRPr lang="fr-FR" sz="900" dirty="0"/>
                    </a:p>
                  </a:txBody>
                  <a:tcPr marL="45720" marR="45720" anchor="ctr"/>
                </a:tc>
              </a:tr>
              <a:tr h="1062996">
                <a:tc>
                  <a:txBody>
                    <a:bodyPr/>
                    <a:lstStyle/>
                    <a:p>
                      <a:pPr algn="ctr"/>
                      <a:r>
                        <a:rPr lang="fr-FR" sz="900" b="1" i="1" dirty="0" smtClean="0"/>
                        <a:t>RESSOURCES </a:t>
                      </a:r>
                      <a:endParaRPr lang="fr-FR" sz="900" b="1" i="1" dirty="0"/>
                    </a:p>
                  </a:txBody>
                  <a:tcPr marL="45720" marR="45720" anchor="ctr"/>
                </a:tc>
                <a:tc>
                  <a:txBody>
                    <a:bodyPr/>
                    <a:lstStyle/>
                    <a:p>
                      <a:pPr algn="ctr"/>
                      <a:endParaRPr lang="fr-FR" sz="900" dirty="0" smtClean="0"/>
                    </a:p>
                    <a:p>
                      <a:pPr algn="ctr"/>
                      <a:endParaRPr lang="fr-FR" sz="900" dirty="0" smtClean="0"/>
                    </a:p>
                    <a:p>
                      <a:pPr algn="ctr"/>
                      <a:endParaRPr lang="fr-FR" sz="900" dirty="0" smtClean="0"/>
                    </a:p>
                    <a:p>
                      <a:pPr algn="ctr"/>
                      <a:endParaRPr lang="fr-FR" sz="900" dirty="0" smtClean="0"/>
                    </a:p>
                    <a:p>
                      <a:pPr algn="ctr"/>
                      <a:endParaRPr lang="fr-FR" sz="900" dirty="0" smtClean="0"/>
                    </a:p>
                    <a:p>
                      <a:pPr algn="ctr"/>
                      <a:endParaRPr lang="fr-FR" sz="900" dirty="0" smtClean="0"/>
                    </a:p>
                    <a:p>
                      <a:pPr algn="ctr"/>
                      <a:endParaRPr lang="fr-FR" sz="900" dirty="0"/>
                    </a:p>
                  </a:txBody>
                  <a:tcPr marL="45720" marR="45720" anchor="ctr"/>
                </a:tc>
                <a:tc>
                  <a:txBody>
                    <a:bodyPr/>
                    <a:lstStyle/>
                    <a:p>
                      <a:pPr algn="ctr"/>
                      <a:endParaRPr lang="fr-FR" sz="900" dirty="0"/>
                    </a:p>
                  </a:txBody>
                  <a:tcPr marL="45720" marR="45720" anchor="ctr"/>
                </a:tc>
                <a:tc>
                  <a:txBody>
                    <a:bodyPr/>
                    <a:lstStyle/>
                    <a:p>
                      <a:pPr marL="0" algn="ctr" defTabSz="914400" rtl="0" eaLnBrk="1" latinLnBrk="0" hangingPunct="1"/>
                      <a:endParaRPr lang="fr-FR" sz="900" kern="1200" baseline="0" dirty="0">
                        <a:solidFill>
                          <a:schemeClr val="tx1"/>
                        </a:solidFill>
                        <a:latin typeface="+mn-lt"/>
                        <a:ea typeface="+mn-ea"/>
                        <a:cs typeface="+mn-cs"/>
                      </a:endParaRPr>
                    </a:p>
                  </a:txBody>
                  <a:tcPr marL="45720" marR="45720" anchor="ctr"/>
                </a:tc>
                <a:tc>
                  <a:txBody>
                    <a:bodyPr/>
                    <a:lstStyle/>
                    <a:p>
                      <a:pPr algn="ctr"/>
                      <a:endParaRPr lang="fr-FR" sz="900" kern="1200" baseline="0" dirty="0">
                        <a:solidFill>
                          <a:schemeClr val="tx1"/>
                        </a:solidFill>
                        <a:latin typeface="+mn-lt"/>
                        <a:ea typeface="+mn-ea"/>
                        <a:cs typeface="+mn-cs"/>
                      </a:endParaRPr>
                    </a:p>
                  </a:txBody>
                  <a:tcPr marL="45720" marR="45720" anchor="ctr"/>
                </a:tc>
              </a:tr>
              <a:tr h="979524">
                <a:tc>
                  <a:txBody>
                    <a:bodyPr/>
                    <a:lstStyle/>
                    <a:p>
                      <a:pPr algn="ctr"/>
                      <a:r>
                        <a:rPr lang="fr-FR" sz="900" b="1" i="1" dirty="0" smtClean="0"/>
                        <a:t>SITUATION</a:t>
                      </a:r>
                      <a:r>
                        <a:rPr lang="fr-FR" sz="900" b="1" i="1" baseline="0" dirty="0" smtClean="0"/>
                        <a:t> POLITIQUE DES ETATS</a:t>
                      </a:r>
                      <a:endParaRPr lang="fr-FR" sz="900" b="1" i="1" dirty="0"/>
                    </a:p>
                  </a:txBody>
                  <a:tcPr marL="45720" marR="45720" anchor="ctr"/>
                </a:tc>
                <a:tc>
                  <a:txBody>
                    <a:bodyPr/>
                    <a:lstStyle/>
                    <a:p>
                      <a:pPr algn="ctr"/>
                      <a:endParaRPr lang="fr-FR" sz="900" dirty="0" smtClean="0"/>
                    </a:p>
                    <a:p>
                      <a:pPr algn="ctr"/>
                      <a:endParaRPr lang="fr-FR" sz="900" dirty="0" smtClean="0"/>
                    </a:p>
                    <a:p>
                      <a:pPr algn="ctr"/>
                      <a:endParaRPr lang="fr-FR" sz="900" dirty="0" smtClean="0"/>
                    </a:p>
                    <a:p>
                      <a:pPr algn="ctr"/>
                      <a:endParaRPr lang="fr-FR" sz="900" dirty="0" smtClean="0"/>
                    </a:p>
                    <a:p>
                      <a:pPr algn="ctr"/>
                      <a:endParaRPr lang="fr-FR" sz="900" dirty="0" smtClean="0"/>
                    </a:p>
                    <a:p>
                      <a:pPr algn="ctr"/>
                      <a:endParaRPr lang="fr-FR" sz="900" dirty="0"/>
                    </a:p>
                  </a:txBody>
                  <a:tcPr marL="45720" marR="45720" anchor="ctr"/>
                </a:tc>
                <a:tc>
                  <a:txBody>
                    <a:bodyPr/>
                    <a:lstStyle/>
                    <a:p>
                      <a:pPr algn="ctr"/>
                      <a:endParaRPr lang="fr-FR" sz="900" dirty="0"/>
                    </a:p>
                  </a:txBody>
                  <a:tcPr marL="45720" marR="45720" anchor="ctr"/>
                </a:tc>
                <a:tc>
                  <a:txBody>
                    <a:bodyPr/>
                    <a:lstStyle/>
                    <a:p>
                      <a:pPr algn="ctr"/>
                      <a:endParaRPr lang="fr-FR" sz="900" dirty="0"/>
                    </a:p>
                  </a:txBody>
                  <a:tcPr marL="45720" marR="45720" anchor="ctr"/>
                </a:tc>
                <a:tc>
                  <a:txBody>
                    <a:bodyPr/>
                    <a:lstStyle/>
                    <a:p>
                      <a:pPr algn="ctr"/>
                      <a:endParaRPr lang="fr-FR" sz="900" dirty="0"/>
                    </a:p>
                  </a:txBody>
                  <a:tcPr marL="45720" marR="45720" anchor="ctr"/>
                </a:tc>
              </a:tr>
            </a:tbl>
          </a:graphicData>
        </a:graphic>
      </p:graphicFrame>
      <p:sp>
        <p:nvSpPr>
          <p:cNvPr id="3" name="ZoneTexte 2"/>
          <p:cNvSpPr txBox="1"/>
          <p:nvPr/>
        </p:nvSpPr>
        <p:spPr>
          <a:xfrm>
            <a:off x="0" y="-27384"/>
            <a:ext cx="9144000" cy="261610"/>
          </a:xfrm>
          <a:prstGeom prst="rect">
            <a:avLst/>
          </a:prstGeom>
          <a:noFill/>
        </p:spPr>
        <p:txBody>
          <a:bodyPr wrap="square" rtlCol="0">
            <a:spAutoFit/>
          </a:bodyPr>
          <a:lstStyle/>
          <a:p>
            <a:r>
              <a:rPr lang="fr-FR" sz="1050" b="1" i="1" dirty="0" smtClean="0">
                <a:solidFill>
                  <a:schemeClr val="tx1">
                    <a:lumMod val="50000"/>
                    <a:lumOff val="50000"/>
                  </a:schemeClr>
                </a:solidFill>
              </a:rPr>
              <a:t>Consigne : Recherchez des informations permettant de remplir le tableau suivant</a:t>
            </a:r>
            <a:endParaRPr lang="fr-FR" sz="1050" b="1" i="1"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0" y="260648"/>
          <a:ext cx="9144000" cy="6597352"/>
        </p:xfrm>
        <a:graphic>
          <a:graphicData uri="http://schemas.openxmlformats.org/drawingml/2006/table">
            <a:tbl>
              <a:tblPr firstRow="1" bandRow="1">
                <a:tableStyleId>{5940675A-B579-460E-94D1-54222C63F5DA}</a:tableStyleId>
              </a:tblPr>
              <a:tblGrid>
                <a:gridCol w="1331640"/>
                <a:gridCol w="1584176"/>
                <a:gridCol w="2252310"/>
                <a:gridCol w="2140178"/>
                <a:gridCol w="1835696"/>
              </a:tblGrid>
              <a:tr h="583856">
                <a:tc rowSpan="2">
                  <a:txBody>
                    <a:bodyPr/>
                    <a:lstStyle/>
                    <a:p>
                      <a:pPr algn="ctr"/>
                      <a:endParaRPr lang="fr-FR" sz="900" dirty="0"/>
                    </a:p>
                  </a:txBody>
                  <a:tcPr marL="45720" marR="45720" anchor="ct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i="1" dirty="0" smtClean="0"/>
                        <a:t>LES MULTIPLES ENJEUX</a:t>
                      </a:r>
                      <a:r>
                        <a:rPr lang="fr-FR" sz="1200" b="1" i="1" baseline="0" dirty="0" smtClean="0"/>
                        <a:t> QUI CARACTÉRISENT LE PROCHE ET LE MOYEN- ORIENT</a:t>
                      </a:r>
                      <a:endParaRPr lang="fr-FR" sz="1200" b="1" i="1" dirty="0" smtClean="0"/>
                    </a:p>
                  </a:txBody>
                  <a:tcPr marL="45720" marR="45720"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i="1" kern="1200" dirty="0" smtClean="0">
                          <a:solidFill>
                            <a:schemeClr val="tx1"/>
                          </a:solidFill>
                          <a:latin typeface="+mn-lt"/>
                          <a:ea typeface="+mn-ea"/>
                          <a:cs typeface="+mn-cs"/>
                        </a:rPr>
                        <a:t>DES EXEMPLES DE TENSIONS ET LES CONFLITS MAJEURS QUI RÉSULTENT DE CES ENJEUX</a:t>
                      </a:r>
                    </a:p>
                  </a:txBody>
                  <a:tcPr marL="45720" marR="45720" anchor="ctr"/>
                </a:tc>
                <a:tc hMerge="1">
                  <a:txBody>
                    <a:bodyPr/>
                    <a:lstStyle/>
                    <a:p>
                      <a:endParaRPr lang="fr-FR" sz="1100" dirty="0"/>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i="1" kern="1200" dirty="0" smtClean="0">
                          <a:solidFill>
                            <a:schemeClr val="tx1"/>
                          </a:solidFill>
                          <a:latin typeface="+mn-lt"/>
                          <a:ea typeface="+mn-ea"/>
                          <a:cs typeface="+mn-cs"/>
                        </a:rPr>
                        <a:t>LES RÉSONNANCES DE CES TENSIONS À L’ÉCHELLE</a:t>
                      </a:r>
                      <a:r>
                        <a:rPr lang="fr-FR" sz="1200" b="1" i="1" kern="1200" baseline="0" dirty="0" smtClean="0">
                          <a:solidFill>
                            <a:schemeClr val="tx1"/>
                          </a:solidFill>
                          <a:latin typeface="+mn-lt"/>
                          <a:ea typeface="+mn-ea"/>
                          <a:cs typeface="+mn-cs"/>
                        </a:rPr>
                        <a:t> MONDIALE</a:t>
                      </a:r>
                      <a:endParaRPr lang="fr-FR" sz="1200" b="1" i="1" kern="1200" dirty="0">
                        <a:solidFill>
                          <a:schemeClr val="tx1"/>
                        </a:solidFill>
                        <a:latin typeface="+mn-lt"/>
                        <a:ea typeface="+mn-ea"/>
                        <a:cs typeface="+mn-cs"/>
                      </a:endParaRPr>
                    </a:p>
                  </a:txBody>
                  <a:tcPr marL="45720" marR="45720" anchor="ctr"/>
                </a:tc>
              </a:tr>
              <a:tr h="525471">
                <a:tc vMerge="1">
                  <a:txBody>
                    <a:bodyPr/>
                    <a:lstStyle/>
                    <a:p>
                      <a:endParaRPr lang="fr-FR" dirty="0"/>
                    </a:p>
                  </a:txBody>
                  <a:tcPr/>
                </a:tc>
                <a:tc vMerge="1">
                  <a:txBody>
                    <a:bodyPr/>
                    <a:lstStyle/>
                    <a:p>
                      <a:endParaRPr lang="fr-F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50" b="1" i="1" kern="1200" dirty="0" smtClean="0"/>
                        <a:t>A l’échelle du Proche</a:t>
                      </a:r>
                      <a:r>
                        <a:rPr lang="fr-FR" sz="1050" b="1" i="1" kern="1200" baseline="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fr-FR" sz="1050" b="1" i="1" kern="1200" baseline="0" dirty="0" smtClean="0"/>
                        <a:t>et du Moyen-</a:t>
                      </a:r>
                      <a:r>
                        <a:rPr lang="fr-FR" sz="1050" b="1" i="1" kern="1200" dirty="0" smtClean="0"/>
                        <a:t>Orient</a:t>
                      </a:r>
                    </a:p>
                  </a:txBody>
                  <a:tcPr marL="45720" marR="45720" anchor="ctr"/>
                </a:tc>
                <a:tc>
                  <a:txBody>
                    <a:bodyPr/>
                    <a:lstStyle/>
                    <a:p>
                      <a:pPr algn="ctr"/>
                      <a:r>
                        <a:rPr lang="fr-FR" sz="1050" b="1" i="1" dirty="0" smtClean="0"/>
                        <a:t>Dans le cas particulier du conflit israélo-palestinien</a:t>
                      </a:r>
                      <a:endParaRPr lang="fr-FR" sz="1050" b="1" i="1" dirty="0"/>
                    </a:p>
                  </a:txBody>
                  <a:tcPr marL="45720" marR="45720" anchor="ctr"/>
                </a:tc>
                <a:tc vMerge="1">
                  <a:txBody>
                    <a:bodyPr/>
                    <a:lstStyle/>
                    <a:p>
                      <a:endParaRPr lang="fr-FR" sz="1100" kern="1200" dirty="0" smtClean="0">
                        <a:solidFill>
                          <a:schemeClr val="dk1"/>
                        </a:solidFill>
                        <a:latin typeface="+mn-lt"/>
                        <a:ea typeface="+mn-ea"/>
                        <a:cs typeface="+mn-cs"/>
                      </a:endParaRPr>
                    </a:p>
                  </a:txBody>
                  <a:tcPr/>
                </a:tc>
              </a:tr>
              <a:tr h="3035831">
                <a:tc>
                  <a:txBody>
                    <a:bodyPr/>
                    <a:lstStyle/>
                    <a:p>
                      <a:pPr algn="ctr"/>
                      <a:r>
                        <a:rPr lang="fr-FR" sz="1400" b="1" i="1" dirty="0" smtClean="0">
                          <a:hlinkClick r:id="rId2" action="ppaction://hlinksldjump"/>
                        </a:rPr>
                        <a:t>Frontières</a:t>
                      </a:r>
                      <a:endParaRPr lang="fr-FR" sz="1400" b="1" i="1" dirty="0"/>
                    </a:p>
                  </a:txBody>
                  <a:tcPr marL="45720" marR="45720" anchor="ctr"/>
                </a:tc>
                <a:tc>
                  <a:txBody>
                    <a:bodyPr/>
                    <a:lstStyle/>
                    <a:p>
                      <a:pPr algn="ctr"/>
                      <a:r>
                        <a:rPr lang="fr-FR" sz="1400" kern="1200" baseline="0" dirty="0" smtClean="0">
                          <a:solidFill>
                            <a:schemeClr val="tx1"/>
                          </a:solidFill>
                          <a:latin typeface="+mn-lt"/>
                          <a:ea typeface="+mn-ea"/>
                          <a:cs typeface="+mn-cs"/>
                        </a:rPr>
                        <a:t>Frontières, issues d’un découpage colonial effectué sans tenir compte les réalités humaines, économiques ou historiques </a:t>
                      </a:r>
                    </a:p>
                    <a:p>
                      <a:pPr algn="ctr"/>
                      <a:endParaRPr lang="fr-FR" sz="1400" kern="1200" baseline="0" dirty="0" smtClean="0">
                        <a:solidFill>
                          <a:schemeClr val="tx1"/>
                        </a:solidFill>
                        <a:latin typeface="+mn-lt"/>
                        <a:ea typeface="+mn-ea"/>
                        <a:cs typeface="+mn-cs"/>
                      </a:endParaRPr>
                    </a:p>
                    <a:p>
                      <a:pPr algn="ctr"/>
                      <a:r>
                        <a:rPr lang="fr-FR" sz="1400" kern="1200" baseline="0" dirty="0" smtClean="0">
                          <a:solidFill>
                            <a:schemeClr val="tx1"/>
                          </a:solidFill>
                          <a:latin typeface="+mn-lt"/>
                          <a:ea typeface="+mn-ea"/>
                          <a:cs typeface="+mn-cs"/>
                        </a:rPr>
                        <a:t>Frontières modifiées à de nombreuses reprises</a:t>
                      </a:r>
                    </a:p>
                    <a:p>
                      <a:pPr algn="ctr"/>
                      <a:r>
                        <a:rPr lang="fr-FR" sz="1200" kern="1200" baseline="0" dirty="0" smtClean="0">
                          <a:solidFill>
                            <a:schemeClr val="tx1"/>
                          </a:solidFill>
                          <a:latin typeface="+mn-lt"/>
                          <a:ea typeface="+mn-ea"/>
                          <a:cs typeface="+mn-cs"/>
                        </a:rPr>
                        <a:t>(ex : </a:t>
                      </a:r>
                      <a:r>
                        <a:rPr lang="fr-FR" sz="1200" kern="1200" baseline="0" dirty="0" smtClean="0">
                          <a:solidFill>
                            <a:schemeClr val="tx1"/>
                          </a:solidFill>
                          <a:latin typeface="+mn-lt"/>
                          <a:ea typeface="+mn-ea"/>
                          <a:cs typeface="+mn-cs"/>
                          <a:hlinkClick r:id="rId3" action="ppaction://hlinksldjump"/>
                        </a:rPr>
                        <a:t>après la 1</a:t>
                      </a:r>
                      <a:r>
                        <a:rPr lang="fr-FR" sz="1200" kern="1200" baseline="30000" dirty="0" smtClean="0">
                          <a:solidFill>
                            <a:schemeClr val="tx1"/>
                          </a:solidFill>
                          <a:latin typeface="+mn-lt"/>
                          <a:ea typeface="+mn-ea"/>
                          <a:cs typeface="+mn-cs"/>
                          <a:hlinkClick r:id="rId3" action="ppaction://hlinksldjump"/>
                        </a:rPr>
                        <a:t>ère</a:t>
                      </a:r>
                      <a:r>
                        <a:rPr lang="fr-FR" sz="1200" kern="1200" baseline="0" dirty="0" smtClean="0">
                          <a:solidFill>
                            <a:schemeClr val="tx1"/>
                          </a:solidFill>
                          <a:latin typeface="+mn-lt"/>
                          <a:ea typeface="+mn-ea"/>
                          <a:cs typeface="+mn-cs"/>
                          <a:hlinkClick r:id="rId3" action="ppaction://hlinksldjump"/>
                        </a:rPr>
                        <a:t> GM</a:t>
                      </a:r>
                      <a:r>
                        <a:rPr lang="fr-FR" sz="1200" kern="1200" baseline="0" dirty="0" smtClean="0">
                          <a:solidFill>
                            <a:schemeClr val="tx1"/>
                          </a:solidFill>
                          <a:latin typeface="+mn-lt"/>
                          <a:ea typeface="+mn-ea"/>
                          <a:cs typeface="+mn-cs"/>
                        </a:rPr>
                        <a:t>)</a:t>
                      </a:r>
                      <a:endParaRPr lang="fr-FR" sz="1200" kern="1200" baseline="0" dirty="0">
                        <a:solidFill>
                          <a:schemeClr val="tx1"/>
                        </a:solidFill>
                        <a:latin typeface="+mn-lt"/>
                        <a:ea typeface="+mn-ea"/>
                        <a:cs typeface="+mn-cs"/>
                      </a:endParaRPr>
                    </a:p>
                  </a:txBody>
                  <a:tcPr marL="45720" marR="45720" anchor="ctr"/>
                </a:tc>
                <a:tc>
                  <a:txBody>
                    <a:bodyPr/>
                    <a:lstStyle/>
                    <a:p>
                      <a:pPr algn="ctr"/>
                      <a:r>
                        <a:rPr lang="fr-FR" sz="1400" dirty="0" smtClean="0"/>
                        <a:t>Instabilité des frontières </a:t>
                      </a:r>
                    </a:p>
                    <a:p>
                      <a:pPr algn="ctr"/>
                      <a:endParaRPr lang="fr-FR" sz="1000" dirty="0" smtClean="0"/>
                    </a:p>
                    <a:p>
                      <a:pPr algn="ctr"/>
                      <a:r>
                        <a:rPr lang="fr-FR" sz="1400" dirty="0" smtClean="0"/>
                        <a:t>De nombreuses</a:t>
                      </a:r>
                      <a:r>
                        <a:rPr lang="fr-FR" sz="1400" baseline="0" dirty="0" smtClean="0"/>
                        <a:t> remises en question des frontières</a:t>
                      </a:r>
                    </a:p>
                    <a:p>
                      <a:pPr algn="ctr"/>
                      <a:r>
                        <a:rPr lang="fr-FR" sz="1200" baseline="0" dirty="0" smtClean="0"/>
                        <a:t>(ex : </a:t>
                      </a:r>
                      <a:r>
                        <a:rPr lang="fr-FR" sz="1200" baseline="0" dirty="0" smtClean="0">
                          <a:hlinkClick r:id="rId4" action="ppaction://hlinksldjump"/>
                        </a:rPr>
                        <a:t>Bahreïn/Qatar</a:t>
                      </a:r>
                      <a:r>
                        <a:rPr lang="fr-FR" sz="1200" baseline="0" dirty="0" smtClean="0"/>
                        <a:t>, </a:t>
                      </a:r>
                      <a:r>
                        <a:rPr lang="fr-FR" sz="1200" dirty="0" smtClean="0"/>
                        <a:t>Syrie</a:t>
                      </a:r>
                      <a:r>
                        <a:rPr lang="fr-FR" sz="1200" baseline="0" dirty="0" smtClean="0"/>
                        <a:t> / Liban, Irak / Koweït, Iran/Irak …)</a:t>
                      </a:r>
                    </a:p>
                    <a:p>
                      <a:pPr algn="ctr"/>
                      <a:endParaRPr lang="fr-FR" sz="1000" baseline="0" dirty="0" smtClean="0"/>
                    </a:p>
                    <a:p>
                      <a:pPr algn="ctr"/>
                      <a:r>
                        <a:rPr lang="fr-FR" sz="1400" baseline="0" dirty="0" smtClean="0"/>
                        <a:t>Fortes rivalités entre Etats pour le contrôle de la région, avec des nationalismes actifs (ex : Turquie, Irak de Saddam, Iran des Mollahs, Egypte des militaires, Syrie d’Hafez El-</a:t>
                      </a:r>
                      <a:r>
                        <a:rPr lang="fr-FR" sz="1400" baseline="0" dirty="0" err="1" smtClean="0"/>
                        <a:t>Assad</a:t>
                      </a:r>
                      <a:r>
                        <a:rPr lang="fr-FR" sz="1400" baseline="0" dirty="0" smtClean="0"/>
                        <a:t> …)</a:t>
                      </a:r>
                    </a:p>
                  </a:txBody>
                  <a:tcPr marL="45720" marR="45720" anchor="ctr"/>
                </a:tc>
                <a:tc>
                  <a:txBody>
                    <a:bodyPr/>
                    <a:lstStyle/>
                    <a:p>
                      <a:pPr algn="ctr"/>
                      <a:r>
                        <a:rPr lang="fr-FR" sz="1400" dirty="0" smtClean="0">
                          <a:hlinkClick r:id="rId5" action="ppaction://hlinksldjump"/>
                        </a:rPr>
                        <a:t>Création</a:t>
                      </a:r>
                      <a:r>
                        <a:rPr lang="fr-FR" sz="1400" baseline="0" dirty="0" smtClean="0">
                          <a:hlinkClick r:id="rId5" action="ppaction://hlinksldjump"/>
                        </a:rPr>
                        <a:t> de l’Etat d’Israël en 1947, jamais acceptée par ses voisins</a:t>
                      </a:r>
                      <a:endParaRPr lang="fr-FR" sz="1400" baseline="0" dirty="0" smtClean="0"/>
                    </a:p>
                    <a:p>
                      <a:pPr algn="ctr"/>
                      <a:endParaRPr lang="fr-FR" sz="1000" baseline="0" dirty="0" smtClean="0"/>
                    </a:p>
                    <a:p>
                      <a:pPr algn="ctr"/>
                      <a:r>
                        <a:rPr lang="fr-FR" sz="1400" baseline="0" dirty="0" smtClean="0"/>
                        <a:t>Remise en question permanente </a:t>
                      </a:r>
                      <a:r>
                        <a:rPr lang="fr-FR" sz="1400" baseline="0" dirty="0" smtClean="0">
                          <a:hlinkClick r:id="rId6" action="ppaction://hlinksldjump"/>
                        </a:rPr>
                        <a:t>des accords passés entre Israéliens et Palestiniens</a:t>
                      </a:r>
                      <a:r>
                        <a:rPr lang="fr-FR" sz="1400" baseline="0" dirty="0" smtClean="0"/>
                        <a:t> sur les découpages territoriaux</a:t>
                      </a:r>
                    </a:p>
                    <a:p>
                      <a:pPr algn="ctr"/>
                      <a:endParaRPr lang="fr-FR" sz="1000" baseline="0" dirty="0" smtClean="0"/>
                    </a:p>
                    <a:p>
                      <a:pPr algn="ctr"/>
                      <a:r>
                        <a:rPr lang="fr-FR" sz="1400" baseline="0" dirty="0" smtClean="0">
                          <a:hlinkClick r:id="rId7" action="ppaction://hlinksldjump"/>
                        </a:rPr>
                        <a:t>Mur de séparation</a:t>
                      </a:r>
                      <a:r>
                        <a:rPr lang="fr-FR" sz="1400" baseline="0" dirty="0" smtClean="0"/>
                        <a:t>, problèmes des colonies juives en territoire palestinien, </a:t>
                      </a:r>
                      <a:r>
                        <a:rPr lang="fr-FR" sz="1400" baseline="0" dirty="0" smtClean="0">
                          <a:hlinkClick r:id="rId8" action="ppaction://hlinksldjump"/>
                        </a:rPr>
                        <a:t>Jérusalem-Est</a:t>
                      </a:r>
                      <a:endParaRPr lang="fr-FR" sz="1400" dirty="0"/>
                    </a:p>
                  </a:txBody>
                  <a:tcPr marL="45720" marR="45720" anchor="ctr"/>
                </a:tc>
                <a:tc>
                  <a:txBody>
                    <a:bodyPr/>
                    <a:lstStyle/>
                    <a:p>
                      <a:pPr algn="ctr"/>
                      <a:r>
                        <a:rPr lang="fr-FR" sz="1400" baseline="0" dirty="0" smtClean="0"/>
                        <a:t>Une région  très convoitée depuis le </a:t>
                      </a:r>
                      <a:r>
                        <a:rPr lang="fr-FR" sz="1400" baseline="0" dirty="0" smtClean="0">
                          <a:hlinkClick r:id="rId9" action="ppaction://hlinksldjump"/>
                        </a:rPr>
                        <a:t>démantèlement de l’Empire ottoman </a:t>
                      </a:r>
                      <a:r>
                        <a:rPr lang="fr-FR" sz="1400" baseline="0" dirty="0" smtClean="0"/>
                        <a:t>pour ses ressources et sa situation stratégique</a:t>
                      </a:r>
                    </a:p>
                    <a:p>
                      <a:pPr algn="ctr"/>
                      <a:r>
                        <a:rPr lang="fr-FR" sz="1100" baseline="0" dirty="0" smtClean="0"/>
                        <a:t>( opposition Français et Britanniques dans les années 20 et 30, opposition Etats-Unis et URSS pendant la GF…)</a:t>
                      </a:r>
                    </a:p>
                    <a:p>
                      <a:pPr algn="ctr"/>
                      <a:endParaRPr lang="fr-FR" sz="1100" baseline="0" dirty="0" smtClean="0"/>
                    </a:p>
                    <a:p>
                      <a:pPr algn="ctr"/>
                      <a:r>
                        <a:rPr lang="fr-FR" sz="1400" kern="1200" baseline="0" dirty="0" smtClean="0">
                          <a:solidFill>
                            <a:schemeClr val="tx1"/>
                          </a:solidFill>
                          <a:latin typeface="+mn-lt"/>
                          <a:ea typeface="+mn-ea"/>
                          <a:cs typeface="+mn-cs"/>
                        </a:rPr>
                        <a:t>Un </a:t>
                      </a:r>
                      <a:r>
                        <a:rPr lang="fr-FR" sz="1400" kern="1200" baseline="0" dirty="0" smtClean="0">
                          <a:solidFill>
                            <a:schemeClr val="tx1"/>
                          </a:solidFill>
                          <a:latin typeface="+mn-lt"/>
                          <a:ea typeface="+mn-ea"/>
                          <a:cs typeface="+mn-cs"/>
                          <a:hlinkClick r:id="rId10" action="ppaction://hlinksldjump"/>
                        </a:rPr>
                        <a:t>« arc de crises » </a:t>
                      </a:r>
                      <a:r>
                        <a:rPr lang="fr-FR" sz="1400" kern="1200" baseline="0" dirty="0" smtClean="0">
                          <a:solidFill>
                            <a:schemeClr val="tx1"/>
                          </a:solidFill>
                          <a:latin typeface="+mn-lt"/>
                          <a:ea typeface="+mn-ea"/>
                          <a:cs typeface="+mn-cs"/>
                        </a:rPr>
                        <a:t>qui menace la stabilité du monde</a:t>
                      </a:r>
                    </a:p>
                  </a:txBody>
                  <a:tcPr marL="45720" marR="45720" anchor="ctr"/>
                </a:tc>
              </a:tr>
              <a:tr h="2452194">
                <a:tc>
                  <a:txBody>
                    <a:bodyPr/>
                    <a:lstStyle/>
                    <a:p>
                      <a:pPr algn="ctr"/>
                      <a:r>
                        <a:rPr lang="fr-FR" sz="1400" b="1" i="1" dirty="0" smtClean="0"/>
                        <a:t>Diversité</a:t>
                      </a:r>
                      <a:r>
                        <a:rPr lang="fr-FR" sz="1400" b="1" i="1" baseline="0" dirty="0" smtClean="0"/>
                        <a:t> ethnique et culturelle</a:t>
                      </a:r>
                      <a:endParaRPr lang="fr-FR" sz="1400" b="1" i="1" dirty="0"/>
                    </a:p>
                  </a:txBody>
                  <a:tcPr marL="45720" marR="45720" anchor="ctr"/>
                </a:tc>
                <a:tc>
                  <a:txBody>
                    <a:bodyPr/>
                    <a:lstStyle/>
                    <a:p>
                      <a:pPr marL="0" algn="ctr" defTabSz="914400" rtl="0" eaLnBrk="1" latinLnBrk="0" hangingPunct="1"/>
                      <a:r>
                        <a:rPr lang="fr-FR" sz="1400" kern="1200" baseline="0" dirty="0" smtClean="0">
                          <a:solidFill>
                            <a:schemeClr val="tx1"/>
                          </a:solidFill>
                          <a:latin typeface="+mn-lt"/>
                          <a:ea typeface="+mn-ea"/>
                          <a:cs typeface="+mn-cs"/>
                          <a:hlinkClick r:id="rId11" action="ppaction://hlinksldjump"/>
                        </a:rPr>
                        <a:t>Mosaïque de peuples</a:t>
                      </a:r>
                      <a:endParaRPr lang="fr-FR" sz="1400" kern="1200" baseline="0" dirty="0" smtClean="0">
                        <a:solidFill>
                          <a:schemeClr val="tx1"/>
                        </a:solidFill>
                        <a:latin typeface="+mn-lt"/>
                        <a:ea typeface="+mn-ea"/>
                        <a:cs typeface="+mn-cs"/>
                      </a:endParaRPr>
                    </a:p>
                    <a:p>
                      <a:pPr marL="0" algn="ctr" defTabSz="914400" rtl="0" eaLnBrk="1" latinLnBrk="0" hangingPunct="1"/>
                      <a:r>
                        <a:rPr lang="fr-FR" sz="1400" kern="1200" baseline="0" dirty="0" smtClean="0">
                          <a:solidFill>
                            <a:schemeClr val="tx1"/>
                          </a:solidFill>
                          <a:latin typeface="+mn-lt"/>
                          <a:ea typeface="+mn-ea"/>
                          <a:cs typeface="+mn-cs"/>
                        </a:rPr>
                        <a:t> </a:t>
                      </a:r>
                    </a:p>
                    <a:p>
                      <a:pPr marL="0" algn="ctr" defTabSz="914400" rtl="0" eaLnBrk="1" latinLnBrk="0" hangingPunct="1"/>
                      <a:r>
                        <a:rPr lang="fr-FR" sz="1400" kern="1200" baseline="0" dirty="0" smtClean="0">
                          <a:solidFill>
                            <a:schemeClr val="tx1"/>
                          </a:solidFill>
                          <a:latin typeface="+mn-lt"/>
                          <a:ea typeface="+mn-ea"/>
                          <a:cs typeface="+mn-cs"/>
                        </a:rPr>
                        <a:t>Trois grandes cultures avec une influence particulière (perses, turques, arabes)</a:t>
                      </a:r>
                      <a:endParaRPr lang="fr-FR" sz="1400" kern="1200" baseline="0" dirty="0">
                        <a:solidFill>
                          <a:schemeClr val="tx1"/>
                        </a:solidFill>
                        <a:latin typeface="+mn-lt"/>
                        <a:ea typeface="+mn-ea"/>
                        <a:cs typeface="+mn-cs"/>
                      </a:endParaRPr>
                    </a:p>
                  </a:txBody>
                  <a:tcPr marL="45720" marR="45720" anchor="ctr"/>
                </a:tc>
                <a:tc>
                  <a:txBody>
                    <a:bodyPr/>
                    <a:lstStyle/>
                    <a:p>
                      <a:pPr algn="ctr"/>
                      <a:r>
                        <a:rPr lang="fr-FR" sz="1400" dirty="0" smtClean="0"/>
                        <a:t>Revendications territoriales</a:t>
                      </a:r>
                      <a:r>
                        <a:rPr lang="fr-FR" sz="1400" baseline="0" dirty="0" smtClean="0"/>
                        <a:t> </a:t>
                      </a:r>
                      <a:r>
                        <a:rPr lang="fr-FR" sz="1400" dirty="0" smtClean="0"/>
                        <a:t>de minorités souvent opprimées</a:t>
                      </a:r>
                    </a:p>
                    <a:p>
                      <a:pPr algn="ctr"/>
                      <a:r>
                        <a:rPr lang="fr-FR" sz="1400" dirty="0" smtClean="0"/>
                        <a:t> (ex : </a:t>
                      </a:r>
                      <a:r>
                        <a:rPr lang="fr-FR" sz="1400" dirty="0" smtClean="0">
                          <a:hlinkClick r:id="rId12" action="ppaction://hlinksldjump"/>
                        </a:rPr>
                        <a:t>Kurdes</a:t>
                      </a:r>
                      <a:r>
                        <a:rPr lang="fr-FR" sz="1400" dirty="0" smtClean="0"/>
                        <a:t>)</a:t>
                      </a:r>
                    </a:p>
                    <a:p>
                      <a:pPr algn="ctr"/>
                      <a:endParaRPr lang="fr-FR" sz="1000" dirty="0" smtClean="0"/>
                    </a:p>
                    <a:p>
                      <a:pPr algn="ctr"/>
                      <a:r>
                        <a:rPr lang="fr-FR" sz="1400" dirty="0" smtClean="0"/>
                        <a:t>Implication</a:t>
                      </a:r>
                      <a:r>
                        <a:rPr lang="fr-FR" sz="1400" baseline="0" dirty="0" smtClean="0"/>
                        <a:t> de la question ethnique dans les guerres civiles (ex: Syrie, Liban)</a:t>
                      </a:r>
                    </a:p>
                    <a:p>
                      <a:pPr algn="ctr"/>
                      <a:endParaRPr lang="fr-FR" sz="1000" baseline="0" dirty="0" smtClean="0"/>
                    </a:p>
                    <a:p>
                      <a:pPr algn="ctr"/>
                      <a:r>
                        <a:rPr lang="fr-FR" sz="1400" baseline="0" dirty="0" smtClean="0">
                          <a:hlinkClick r:id="rId13" action="ppaction://hlinksldjump"/>
                        </a:rPr>
                        <a:t>Fort communautarisme </a:t>
                      </a:r>
                      <a:r>
                        <a:rPr lang="fr-FR" sz="1400" baseline="0" dirty="0" smtClean="0"/>
                        <a:t>à l’intérieur des Etats</a:t>
                      </a:r>
                      <a:endParaRPr lang="fr-FR" sz="1400" dirty="0"/>
                    </a:p>
                  </a:txBody>
                  <a:tcPr marL="45720" marR="45720" anchor="ctr"/>
                </a:tc>
                <a:tc>
                  <a:txBody>
                    <a:bodyPr/>
                    <a:lstStyle/>
                    <a:p>
                      <a:pPr algn="ctr"/>
                      <a:r>
                        <a:rPr lang="fr-FR" sz="1400" dirty="0" smtClean="0">
                          <a:hlinkClick r:id="rId14" action="ppaction://hlinksldjump"/>
                        </a:rPr>
                        <a:t>Nombreux</a:t>
                      </a:r>
                      <a:r>
                        <a:rPr lang="fr-FR" sz="1400" baseline="0" dirty="0" smtClean="0">
                          <a:hlinkClick r:id="rId14" action="ppaction://hlinksldjump"/>
                        </a:rPr>
                        <a:t> massacres </a:t>
                      </a:r>
                      <a:r>
                        <a:rPr lang="fr-FR" sz="1400" baseline="0" dirty="0" smtClean="0"/>
                        <a:t>interethniques au cours de l’histoire du pays, terrorisme</a:t>
                      </a:r>
                      <a:endParaRPr lang="fr-FR" sz="1400" dirty="0"/>
                    </a:p>
                  </a:txBody>
                  <a:tcPr marL="45720" marR="45720" anchor="ctr"/>
                </a:tc>
                <a:tc>
                  <a:txBody>
                    <a:bodyPr/>
                    <a:lstStyle/>
                    <a:p>
                      <a:pPr algn="ctr"/>
                      <a:r>
                        <a:rPr lang="fr-FR" sz="1400" dirty="0" smtClean="0"/>
                        <a:t>Diasporas</a:t>
                      </a:r>
                      <a:r>
                        <a:rPr lang="fr-FR" sz="1400" baseline="0" dirty="0" smtClean="0"/>
                        <a:t> ou nombreux migrants dans le monde entier, attentifs et préoccupés par les situations locales (Juifs, </a:t>
                      </a:r>
                      <a:r>
                        <a:rPr lang="fr-FR" sz="1400" baseline="0" dirty="0" smtClean="0">
                          <a:hlinkClick r:id="rId15" action="ppaction://hlinksldjump"/>
                        </a:rPr>
                        <a:t>Libanais</a:t>
                      </a:r>
                      <a:r>
                        <a:rPr lang="fr-FR" sz="1400" baseline="0" dirty="0" smtClean="0"/>
                        <a:t>, Syriens, </a:t>
                      </a:r>
                      <a:r>
                        <a:rPr lang="fr-FR" sz="1400" baseline="0" dirty="0" smtClean="0">
                          <a:hlinkClick r:id="rId16" action="ppaction://hlinksldjump"/>
                        </a:rPr>
                        <a:t>Turcs</a:t>
                      </a:r>
                      <a:r>
                        <a:rPr lang="fr-FR" sz="1400" baseline="0" dirty="0" smtClean="0"/>
                        <a:t>, Iraniens  …)</a:t>
                      </a:r>
                      <a:endParaRPr lang="fr-FR" sz="1400" dirty="0"/>
                    </a:p>
                  </a:txBody>
                  <a:tcPr marL="45720" marR="45720" anchor="ctr"/>
                </a:tc>
              </a:tr>
            </a:tbl>
          </a:graphicData>
        </a:graphic>
      </p:graphicFrame>
      <p:sp>
        <p:nvSpPr>
          <p:cNvPr id="3" name="ZoneTexte 2"/>
          <p:cNvSpPr txBox="1"/>
          <p:nvPr/>
        </p:nvSpPr>
        <p:spPr>
          <a:xfrm>
            <a:off x="0" y="-27384"/>
            <a:ext cx="9144000" cy="276999"/>
          </a:xfrm>
          <a:prstGeom prst="rect">
            <a:avLst/>
          </a:prstGeom>
          <a:noFill/>
        </p:spPr>
        <p:txBody>
          <a:bodyPr wrap="square" rtlCol="0">
            <a:spAutoFit/>
          </a:bodyPr>
          <a:lstStyle/>
          <a:p>
            <a:r>
              <a:rPr lang="fr-FR" sz="1200" b="1" i="1" dirty="0" smtClean="0">
                <a:solidFill>
                  <a:schemeClr val="tx1">
                    <a:lumMod val="50000"/>
                    <a:lumOff val="50000"/>
                  </a:schemeClr>
                </a:solidFill>
              </a:rPr>
              <a:t>Consigne : Recherchez des informations permettant de remplir le tableau suivant</a:t>
            </a:r>
            <a:endParaRPr lang="fr-FR" sz="1200" b="1" i="1" dirty="0">
              <a:solidFill>
                <a:schemeClr val="tx1">
                  <a:lumMod val="50000"/>
                  <a:lumOff val="50000"/>
                </a:schemeClr>
              </a:solidFill>
            </a:endParaRPr>
          </a:p>
        </p:txBody>
      </p:sp>
      <p:sp>
        <p:nvSpPr>
          <p:cNvPr id="5" name="Rectangle 4"/>
          <p:cNvSpPr/>
          <p:nvPr/>
        </p:nvSpPr>
        <p:spPr>
          <a:xfrm>
            <a:off x="1403648" y="1484784"/>
            <a:ext cx="1440160"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2987824" y="1412776"/>
            <a:ext cx="2088232" cy="2952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220072" y="1412776"/>
            <a:ext cx="2016224" cy="2952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7344816" y="1412776"/>
            <a:ext cx="176368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403648" y="4581128"/>
            <a:ext cx="1440160" cy="2160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3059832" y="4509120"/>
            <a:ext cx="2016224" cy="2348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5220072" y="4509120"/>
            <a:ext cx="2016224" cy="2160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7344816" y="4509120"/>
            <a:ext cx="1763688" cy="2304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2" restart="whenNotActive" fill="hold" evtFilter="cancelBubble" nodeType="interactiveSeq">
                <p:stCondLst>
                  <p:cond evt="onClick" delay="0">
                    <p:tgtEl>
                      <p:spTgt spid="9"/>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7" restart="whenNotActive" fill="hold" evtFilter="cancelBubble" nodeType="interactiveSeq">
                <p:stCondLst>
                  <p:cond evt="onClick" delay="0">
                    <p:tgtEl>
                      <p:spTgt spid="12"/>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0" y="60960"/>
          <a:ext cx="9144000" cy="6797040"/>
        </p:xfrm>
        <a:graphic>
          <a:graphicData uri="http://schemas.openxmlformats.org/drawingml/2006/table">
            <a:tbl>
              <a:tblPr firstRow="1" bandRow="1">
                <a:tableStyleId>{5940675A-B579-460E-94D1-54222C63F5DA}</a:tableStyleId>
              </a:tblPr>
              <a:tblGrid>
                <a:gridCol w="1331640"/>
                <a:gridCol w="1584176"/>
                <a:gridCol w="2252310"/>
                <a:gridCol w="2140178"/>
                <a:gridCol w="1835696"/>
              </a:tblGrid>
              <a:tr h="370840">
                <a:tc rowSpan="2">
                  <a:txBody>
                    <a:bodyPr/>
                    <a:lstStyle/>
                    <a:p>
                      <a:pPr algn="ctr"/>
                      <a:endParaRPr lang="fr-FR" sz="900" dirty="0"/>
                    </a:p>
                  </a:txBody>
                  <a:tcPr marL="45720" marR="45720" anchor="ct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i="1" dirty="0" smtClean="0"/>
                        <a:t>LES MULTIPLES ENJEUX</a:t>
                      </a:r>
                      <a:r>
                        <a:rPr lang="fr-FR" sz="1200" b="1" i="1" baseline="0" dirty="0" smtClean="0"/>
                        <a:t> QUI CARACTÉRISENT LE PROCHE ET LE MOYEN- ORIENT</a:t>
                      </a:r>
                      <a:endParaRPr lang="fr-FR" sz="1200" b="1" i="1" dirty="0" smtClean="0"/>
                    </a:p>
                  </a:txBody>
                  <a:tcPr marL="45720" marR="45720"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i="1" kern="1200" dirty="0" smtClean="0">
                          <a:solidFill>
                            <a:schemeClr val="tx1"/>
                          </a:solidFill>
                          <a:latin typeface="+mn-lt"/>
                          <a:ea typeface="+mn-ea"/>
                          <a:cs typeface="+mn-cs"/>
                        </a:rPr>
                        <a:t>DES EXEMPLES DE TENSIONS ET LES CONFLITS MAJEURS QUI RÉSULTENT DE CES ENJEUX</a:t>
                      </a:r>
                    </a:p>
                  </a:txBody>
                  <a:tcPr marL="45720" marR="45720" anchor="ctr"/>
                </a:tc>
                <a:tc hMerge="1">
                  <a:txBody>
                    <a:bodyPr/>
                    <a:lstStyle/>
                    <a:p>
                      <a:endParaRPr lang="fr-FR" sz="1100" dirty="0"/>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i="1" kern="1200" dirty="0" smtClean="0">
                          <a:solidFill>
                            <a:schemeClr val="tx1"/>
                          </a:solidFill>
                          <a:latin typeface="+mn-lt"/>
                          <a:ea typeface="+mn-ea"/>
                          <a:cs typeface="+mn-cs"/>
                        </a:rPr>
                        <a:t>LES RÉSONNANCES DE CES TENSIONS À L’ÉCHELLE</a:t>
                      </a:r>
                      <a:r>
                        <a:rPr lang="fr-FR" sz="1200" b="1" i="1" kern="1200" baseline="0" dirty="0" smtClean="0">
                          <a:solidFill>
                            <a:schemeClr val="tx1"/>
                          </a:solidFill>
                          <a:latin typeface="+mn-lt"/>
                          <a:ea typeface="+mn-ea"/>
                          <a:cs typeface="+mn-cs"/>
                        </a:rPr>
                        <a:t> MONDIALE</a:t>
                      </a:r>
                      <a:endParaRPr lang="fr-FR" sz="1200" b="1" i="1" kern="1200" dirty="0">
                        <a:solidFill>
                          <a:schemeClr val="tx1"/>
                        </a:solidFill>
                        <a:latin typeface="+mn-lt"/>
                        <a:ea typeface="+mn-ea"/>
                        <a:cs typeface="+mn-cs"/>
                      </a:endParaRPr>
                    </a:p>
                  </a:txBody>
                  <a:tcPr marL="45720" marR="45720" anchor="ctr"/>
                </a:tc>
              </a:tr>
              <a:tr h="370840">
                <a:tc vMerge="1">
                  <a:txBody>
                    <a:bodyPr/>
                    <a:lstStyle/>
                    <a:p>
                      <a:endParaRPr lang="fr-FR" dirty="0"/>
                    </a:p>
                  </a:txBody>
                  <a:tcPr/>
                </a:tc>
                <a:tc vMerge="1">
                  <a:txBody>
                    <a:bodyPr/>
                    <a:lstStyle/>
                    <a:p>
                      <a:endParaRPr lang="fr-F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50" b="1" i="1" kern="1200" dirty="0" smtClean="0"/>
                        <a:t>A l’échelle du Proche</a:t>
                      </a:r>
                      <a:r>
                        <a:rPr lang="fr-FR" sz="1050" b="1" i="1" kern="1200" baseline="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fr-FR" sz="1050" b="1" i="1" kern="1200" baseline="0" dirty="0" smtClean="0"/>
                        <a:t>et du Moyen-</a:t>
                      </a:r>
                      <a:r>
                        <a:rPr lang="fr-FR" sz="1050" b="1" i="1" kern="1200" dirty="0" smtClean="0"/>
                        <a:t>Orient</a:t>
                      </a:r>
                    </a:p>
                  </a:txBody>
                  <a:tcPr marL="45720" marR="45720" anchor="ctr"/>
                </a:tc>
                <a:tc>
                  <a:txBody>
                    <a:bodyPr/>
                    <a:lstStyle/>
                    <a:p>
                      <a:pPr algn="ctr"/>
                      <a:r>
                        <a:rPr lang="fr-FR" sz="1050" b="1" i="1" dirty="0" smtClean="0"/>
                        <a:t>Dans le cas particulier du conflit israélo-palestinien</a:t>
                      </a:r>
                      <a:endParaRPr lang="fr-FR" sz="1050" b="1" i="1" dirty="0"/>
                    </a:p>
                  </a:txBody>
                  <a:tcPr marL="45720" marR="45720" anchor="ctr"/>
                </a:tc>
                <a:tc vMerge="1">
                  <a:txBody>
                    <a:bodyPr/>
                    <a:lstStyle/>
                    <a:p>
                      <a:endParaRPr lang="fr-FR" sz="1100" kern="1200" dirty="0" smtClean="0">
                        <a:solidFill>
                          <a:schemeClr val="dk1"/>
                        </a:solidFill>
                        <a:latin typeface="+mn-lt"/>
                        <a:ea typeface="+mn-ea"/>
                        <a:cs typeface="+mn-cs"/>
                      </a:endParaRPr>
                    </a:p>
                  </a:txBody>
                  <a:tcPr/>
                </a:tc>
              </a:tr>
              <a:tr h="2803728">
                <a:tc>
                  <a:txBody>
                    <a:bodyPr/>
                    <a:lstStyle/>
                    <a:p>
                      <a:pPr algn="ctr"/>
                      <a:r>
                        <a:rPr lang="fr-FR" sz="1400" b="1" i="1" dirty="0" smtClean="0">
                          <a:hlinkClick r:id="rId2" action="ppaction://hlinksldjump"/>
                        </a:rPr>
                        <a:t>Diversité religieuse</a:t>
                      </a:r>
                      <a:endParaRPr lang="fr-FR" sz="1400" b="1" i="1" dirty="0"/>
                    </a:p>
                  </a:txBody>
                  <a:tcPr marL="45720" marR="45720" anchor="ctr"/>
                </a:tc>
                <a:tc>
                  <a:txBody>
                    <a:bodyPr/>
                    <a:lstStyle/>
                    <a:p>
                      <a:pPr marL="0" algn="ctr" defTabSz="914400" rtl="0" eaLnBrk="1" latinLnBrk="0" hangingPunct="1"/>
                      <a:r>
                        <a:rPr lang="fr-FR" sz="1400" kern="1200" baseline="0" dirty="0" smtClean="0">
                          <a:solidFill>
                            <a:schemeClr val="tx1"/>
                          </a:solidFill>
                          <a:latin typeface="+mn-lt"/>
                          <a:ea typeface="+mn-ea"/>
                          <a:cs typeface="+mn-cs"/>
                          <a:hlinkClick r:id="rId3" action="ppaction://hlinksldjump"/>
                        </a:rPr>
                        <a:t>Mosaïque de religions </a:t>
                      </a:r>
                      <a:endParaRPr lang="fr-FR" sz="1400" kern="1200" baseline="0" dirty="0" smtClean="0">
                        <a:solidFill>
                          <a:schemeClr val="tx1"/>
                        </a:solidFill>
                        <a:latin typeface="+mn-lt"/>
                        <a:ea typeface="+mn-ea"/>
                        <a:cs typeface="+mn-cs"/>
                      </a:endParaRPr>
                    </a:p>
                    <a:p>
                      <a:pPr marL="0" algn="ctr" defTabSz="914400" rtl="0" eaLnBrk="1" latinLnBrk="0" hangingPunct="1"/>
                      <a:endParaRPr lang="fr-FR" sz="1400" kern="1200" baseline="0" dirty="0" smtClean="0">
                        <a:solidFill>
                          <a:schemeClr val="tx1"/>
                        </a:solidFill>
                        <a:latin typeface="+mn-lt"/>
                        <a:ea typeface="+mn-ea"/>
                        <a:cs typeface="+mn-cs"/>
                      </a:endParaRPr>
                    </a:p>
                    <a:p>
                      <a:pPr marL="0" algn="ctr" defTabSz="914400" rtl="0" eaLnBrk="1" latinLnBrk="0" hangingPunct="1"/>
                      <a:r>
                        <a:rPr lang="fr-FR" sz="1400" kern="1200" baseline="0" dirty="0" smtClean="0">
                          <a:solidFill>
                            <a:schemeClr val="tx1"/>
                          </a:solidFill>
                          <a:latin typeface="+mn-lt"/>
                          <a:ea typeface="+mn-ea"/>
                          <a:cs typeface="+mn-cs"/>
                          <a:hlinkClick r:id="rId4" action="ppaction://hlinksldjump"/>
                        </a:rPr>
                        <a:t>Deux grands courants de l’islam</a:t>
                      </a:r>
                      <a:r>
                        <a:rPr lang="fr-FR" sz="1400" kern="1200" baseline="0" dirty="0" smtClean="0">
                          <a:solidFill>
                            <a:schemeClr val="tx1"/>
                          </a:solidFill>
                          <a:latin typeface="+mn-lt"/>
                          <a:ea typeface="+mn-ea"/>
                          <a:cs typeface="+mn-cs"/>
                        </a:rPr>
                        <a:t> (Sunnisme et Chiisme)</a:t>
                      </a:r>
                    </a:p>
                    <a:p>
                      <a:pPr marL="0" algn="ctr" defTabSz="914400" rtl="0" eaLnBrk="1" latinLnBrk="0" hangingPunct="1"/>
                      <a:endParaRPr lang="fr-FR" sz="1400" kern="1200" baseline="0" dirty="0" smtClean="0">
                        <a:solidFill>
                          <a:schemeClr val="tx1"/>
                        </a:solidFill>
                        <a:latin typeface="+mn-lt"/>
                        <a:ea typeface="+mn-ea"/>
                        <a:cs typeface="+mn-cs"/>
                      </a:endParaRPr>
                    </a:p>
                    <a:p>
                      <a:pPr marL="0" algn="ctr" defTabSz="914400" rtl="0" eaLnBrk="1" latinLnBrk="0" hangingPunct="1"/>
                      <a:r>
                        <a:rPr lang="fr-FR" sz="1400" kern="1200" baseline="0" dirty="0" smtClean="0">
                          <a:solidFill>
                            <a:schemeClr val="tx1"/>
                          </a:solidFill>
                          <a:latin typeface="+mn-lt"/>
                          <a:ea typeface="+mn-ea"/>
                          <a:cs typeface="+mn-cs"/>
                        </a:rPr>
                        <a:t>Importance des communautés chrétiennes et juives</a:t>
                      </a:r>
                      <a:endParaRPr lang="fr-FR" sz="1400" kern="1200" baseline="0" dirty="0">
                        <a:solidFill>
                          <a:schemeClr val="tx1"/>
                        </a:solidFill>
                        <a:latin typeface="+mn-lt"/>
                        <a:ea typeface="+mn-ea"/>
                        <a:cs typeface="+mn-cs"/>
                      </a:endParaRPr>
                    </a:p>
                  </a:txBody>
                  <a:tcPr marL="45720" marR="45720" anchor="ctr"/>
                </a:tc>
                <a:tc>
                  <a:txBody>
                    <a:bodyPr/>
                    <a:lstStyle/>
                    <a:p>
                      <a:pPr algn="ctr"/>
                      <a:r>
                        <a:rPr lang="fr-FR" sz="1400" dirty="0" smtClean="0"/>
                        <a:t>Développement du fondamentalisme</a:t>
                      </a:r>
                      <a:r>
                        <a:rPr lang="fr-FR" sz="1400" baseline="0" dirty="0" smtClean="0"/>
                        <a:t> chiite ou sunnite, qui peut s’emparer du pouvoir (Iran) ou pratiquer le terrorisme</a:t>
                      </a:r>
                    </a:p>
                    <a:p>
                      <a:pPr algn="ctr"/>
                      <a:endParaRPr lang="fr-FR" sz="900" baseline="0" dirty="0" smtClean="0"/>
                    </a:p>
                    <a:p>
                      <a:pPr algn="ctr"/>
                      <a:r>
                        <a:rPr lang="fr-FR" sz="1400" baseline="0" dirty="0" smtClean="0">
                          <a:hlinkClick r:id="rId4" action="ppaction://hlinksldjump"/>
                        </a:rPr>
                        <a:t>Tensions politiques entre chiite et sunnite </a:t>
                      </a:r>
                      <a:r>
                        <a:rPr lang="fr-FR" sz="1400" baseline="0" dirty="0" smtClean="0"/>
                        <a:t>pour le contrôle du pouvoir dans de nombreux Etats (Syrie, Irak) </a:t>
                      </a:r>
                    </a:p>
                    <a:p>
                      <a:pPr algn="ctr"/>
                      <a:endParaRPr lang="fr-FR" sz="900" baseline="0" dirty="0" smtClean="0"/>
                    </a:p>
                    <a:p>
                      <a:pPr algn="ctr"/>
                      <a:r>
                        <a:rPr lang="fr-FR" sz="1400" dirty="0" smtClean="0">
                          <a:hlinkClick r:id="rId5" action="ppaction://hlinksldjump"/>
                        </a:rPr>
                        <a:t>Présence des lieux saints </a:t>
                      </a:r>
                      <a:r>
                        <a:rPr lang="fr-FR" sz="1400" dirty="0" smtClean="0"/>
                        <a:t>de La</a:t>
                      </a:r>
                      <a:r>
                        <a:rPr lang="fr-FR" sz="1400" baseline="0" dirty="0" smtClean="0"/>
                        <a:t> Mecque et Médine contrôlés par l’Arabie Saoudite critiquée par l’Iran</a:t>
                      </a:r>
                      <a:endParaRPr lang="fr-FR" sz="1400" dirty="0"/>
                    </a:p>
                  </a:txBody>
                  <a:tcPr marL="45720" marR="45720" anchor="ctr"/>
                </a:tc>
                <a:tc>
                  <a:txBody>
                    <a:bodyPr/>
                    <a:lstStyle/>
                    <a:p>
                      <a:pPr algn="ctr"/>
                      <a:r>
                        <a:rPr lang="fr-FR" sz="1400" dirty="0" smtClean="0"/>
                        <a:t>Islam palestinien /Judaïsme israélien </a:t>
                      </a:r>
                    </a:p>
                    <a:p>
                      <a:pPr algn="ctr"/>
                      <a:endParaRPr lang="fr-FR" sz="1400" dirty="0" smtClean="0"/>
                    </a:p>
                    <a:p>
                      <a:pPr algn="ctr"/>
                      <a:r>
                        <a:rPr lang="fr-FR" sz="1400" dirty="0" smtClean="0">
                          <a:hlinkClick r:id="rId6" action="ppaction://hlinksldjump"/>
                        </a:rPr>
                        <a:t>Jérusalem</a:t>
                      </a:r>
                      <a:r>
                        <a:rPr lang="fr-FR" sz="1400" dirty="0" smtClean="0"/>
                        <a:t>, lieu</a:t>
                      </a:r>
                      <a:r>
                        <a:rPr lang="fr-FR" sz="1400" baseline="0" dirty="0" smtClean="0"/>
                        <a:t> saint pour les trois grands monothéismes qui s’en disputent historiquement le contrôle</a:t>
                      </a:r>
                      <a:endParaRPr lang="fr-FR" sz="1400" dirty="0"/>
                    </a:p>
                  </a:txBody>
                  <a:tcPr marL="45720" marR="45720" anchor="ctr"/>
                </a:tc>
                <a:tc>
                  <a:txBody>
                    <a:bodyPr/>
                    <a:lstStyle/>
                    <a:p>
                      <a:pPr algn="ctr"/>
                      <a:r>
                        <a:rPr lang="fr-FR" sz="1400" dirty="0" smtClean="0"/>
                        <a:t>Siège</a:t>
                      </a:r>
                      <a:r>
                        <a:rPr lang="fr-FR" sz="1400" baseline="0" dirty="0" smtClean="0"/>
                        <a:t> historique des trois grands monothéismes</a:t>
                      </a:r>
                    </a:p>
                    <a:p>
                      <a:pPr algn="ctr"/>
                      <a:r>
                        <a:rPr lang="fr-FR" sz="1400" baseline="0" dirty="0" smtClean="0"/>
                        <a:t>(judaïsme, christianisme,</a:t>
                      </a:r>
                      <a:r>
                        <a:rPr lang="fr-FR" sz="1400" baseline="0" dirty="0" smtClean="0">
                          <a:hlinkClick r:id="rId7" action="ppaction://hlinksldjump"/>
                        </a:rPr>
                        <a:t> islam</a:t>
                      </a:r>
                      <a:r>
                        <a:rPr lang="fr-FR" sz="1400" baseline="0" dirty="0" smtClean="0"/>
                        <a:t>)</a:t>
                      </a:r>
                    </a:p>
                  </a:txBody>
                  <a:tcPr marL="45720" marR="45720" anchor="ctr"/>
                </a:tc>
              </a:tr>
              <a:tr h="2752248">
                <a:tc>
                  <a:txBody>
                    <a:bodyPr/>
                    <a:lstStyle/>
                    <a:p>
                      <a:pPr algn="ctr"/>
                      <a:r>
                        <a:rPr lang="fr-FR" sz="1400" b="1" i="1" dirty="0" smtClean="0">
                          <a:hlinkClick r:id="rId8" action="ppaction://hlinksldjump"/>
                        </a:rPr>
                        <a:t>Pression</a:t>
                      </a:r>
                      <a:r>
                        <a:rPr lang="fr-FR" sz="1400" b="1" i="1" baseline="0" dirty="0" smtClean="0">
                          <a:hlinkClick r:id="rId8" action="ppaction://hlinksldjump"/>
                        </a:rPr>
                        <a:t> démographique </a:t>
                      </a:r>
                      <a:r>
                        <a:rPr lang="fr-FR" sz="1400" b="1" i="1" baseline="0" dirty="0" smtClean="0"/>
                        <a:t>et développement</a:t>
                      </a:r>
                      <a:endParaRPr lang="fr-FR" sz="1400" b="1" i="1" dirty="0"/>
                    </a:p>
                  </a:txBody>
                  <a:tcPr marL="45720" marR="45720" anchor="ctr"/>
                </a:tc>
                <a:tc>
                  <a:txBody>
                    <a:bodyPr/>
                    <a:lstStyle/>
                    <a:p>
                      <a:pPr algn="ctr"/>
                      <a:r>
                        <a:rPr lang="fr-FR" sz="1400" dirty="0" smtClean="0">
                          <a:hlinkClick r:id="rId9" action="ppaction://hlinksldjump"/>
                        </a:rPr>
                        <a:t>Population globalement</a:t>
                      </a:r>
                      <a:r>
                        <a:rPr lang="fr-FR" sz="1400" baseline="0" dirty="0" smtClean="0">
                          <a:hlinkClick r:id="rId9" action="ppaction://hlinksldjump"/>
                        </a:rPr>
                        <a:t> très jeune et en forte croissance</a:t>
                      </a:r>
                      <a:r>
                        <a:rPr lang="fr-FR" sz="1400" baseline="0" dirty="0" smtClean="0"/>
                        <a:t>, malgré une accélération de la transition démographique</a:t>
                      </a:r>
                    </a:p>
                    <a:p>
                      <a:pPr algn="ctr"/>
                      <a:endParaRPr lang="fr-FR" sz="900" baseline="0" dirty="0" smtClean="0"/>
                    </a:p>
                    <a:p>
                      <a:pPr algn="ctr"/>
                      <a:r>
                        <a:rPr lang="fr-FR" sz="1400" baseline="0" dirty="0" smtClean="0">
                          <a:hlinkClick r:id="rId9" action="ppaction://hlinksldjump"/>
                        </a:rPr>
                        <a:t>Mal développement</a:t>
                      </a:r>
                      <a:r>
                        <a:rPr lang="fr-FR" sz="1400" baseline="0" dirty="0" smtClean="0"/>
                        <a:t>, fortes inégalités socio-spatiales à toutes les échelles</a:t>
                      </a:r>
                      <a:endParaRPr lang="fr-FR" sz="1400" dirty="0"/>
                    </a:p>
                  </a:txBody>
                  <a:tcPr marL="45720" marR="45720" anchor="ctr"/>
                </a:tc>
                <a:tc>
                  <a:txBody>
                    <a:bodyPr/>
                    <a:lstStyle/>
                    <a:p>
                      <a:pPr algn="ctr"/>
                      <a:r>
                        <a:rPr lang="fr-FR" sz="1400" dirty="0" smtClean="0"/>
                        <a:t>Chômage massif des jeunes</a:t>
                      </a:r>
                    </a:p>
                    <a:p>
                      <a:pPr algn="ctr"/>
                      <a:endParaRPr lang="fr-FR" sz="1400" dirty="0" smtClean="0"/>
                    </a:p>
                    <a:p>
                      <a:pPr algn="ctr"/>
                      <a:r>
                        <a:rPr lang="fr-FR" sz="1400" dirty="0" smtClean="0"/>
                        <a:t>Difficultés économiques et sociales qui</a:t>
                      </a:r>
                      <a:r>
                        <a:rPr lang="fr-FR" sz="1400" baseline="0" dirty="0" smtClean="0"/>
                        <a:t> poussent à la contestation et à la montée des extrémismes </a:t>
                      </a:r>
                    </a:p>
                    <a:p>
                      <a:pPr algn="ctr"/>
                      <a:endParaRPr lang="fr-FR" sz="1400" baseline="0" dirty="0" smtClean="0"/>
                    </a:p>
                    <a:p>
                      <a:pPr algn="ctr"/>
                      <a:r>
                        <a:rPr lang="fr-FR" sz="1400" baseline="0" dirty="0" smtClean="0">
                          <a:hlinkClick r:id="rId10" action="ppaction://hlinksldjump"/>
                        </a:rPr>
                        <a:t>Corruption des dirigeants</a:t>
                      </a:r>
                      <a:r>
                        <a:rPr lang="fr-FR" sz="1400" baseline="0" dirty="0" smtClean="0"/>
                        <a:t>, des armées qui confisquent les ressources </a:t>
                      </a:r>
                      <a:endParaRPr lang="fr-FR" sz="1400" dirty="0"/>
                    </a:p>
                  </a:txBody>
                  <a:tcPr marL="45720" marR="45720" anchor="ctr"/>
                </a:tc>
                <a:tc>
                  <a:txBody>
                    <a:bodyPr/>
                    <a:lstStyle/>
                    <a:p>
                      <a:pPr algn="ctr"/>
                      <a:r>
                        <a:rPr lang="fr-FR" sz="1400" dirty="0" smtClean="0">
                          <a:hlinkClick r:id="rId11" action="ppaction://hlinksldjump"/>
                        </a:rPr>
                        <a:t>Croissance démographique</a:t>
                      </a:r>
                      <a:r>
                        <a:rPr lang="fr-FR" sz="1400" baseline="0" dirty="0" smtClean="0">
                          <a:hlinkClick r:id="rId11" action="ppaction://hlinksldjump"/>
                        </a:rPr>
                        <a:t> différenciée</a:t>
                      </a:r>
                      <a:r>
                        <a:rPr lang="fr-FR" sz="1400" baseline="0" dirty="0" smtClean="0"/>
                        <a:t> entre Israéliens et Palestiniens</a:t>
                      </a:r>
                    </a:p>
                    <a:p>
                      <a:pPr algn="ctr"/>
                      <a:endParaRPr lang="fr-FR" sz="1400" baseline="0" dirty="0" smtClean="0"/>
                    </a:p>
                    <a:p>
                      <a:pPr algn="ctr"/>
                      <a:r>
                        <a:rPr lang="fr-FR" sz="1400" baseline="0" dirty="0" smtClean="0"/>
                        <a:t>Sous-développement des territoires palestiniens, maintenus dans unes situation parfois proche de l’asphyxie économique</a:t>
                      </a:r>
                      <a:endParaRPr lang="fr-FR" sz="1400" dirty="0"/>
                    </a:p>
                  </a:txBody>
                  <a:tcPr marL="45720" marR="45720" anchor="ctr"/>
                </a:tc>
                <a:tc>
                  <a:txBody>
                    <a:bodyPr/>
                    <a:lstStyle/>
                    <a:p>
                      <a:pPr algn="ctr"/>
                      <a:r>
                        <a:rPr lang="fr-FR" sz="1400" dirty="0" smtClean="0"/>
                        <a:t>Une région mal-développée aux</a:t>
                      </a:r>
                      <a:r>
                        <a:rPr lang="fr-FR" sz="1400" baseline="0" dirty="0" smtClean="0"/>
                        <a:t> portes de l’Europe</a:t>
                      </a:r>
                    </a:p>
                    <a:p>
                      <a:pPr algn="ctr"/>
                      <a:endParaRPr lang="fr-FR" sz="1400" baseline="0" dirty="0" smtClean="0"/>
                    </a:p>
                    <a:p>
                      <a:pPr algn="ctr"/>
                      <a:r>
                        <a:rPr lang="fr-FR" sz="1400" baseline="0" dirty="0" smtClean="0"/>
                        <a:t>Une région riche en ressources, dont les populations ne profitent pas</a:t>
                      </a:r>
                    </a:p>
                    <a:p>
                      <a:pPr algn="ctr"/>
                      <a:endParaRPr lang="fr-FR" sz="1400" baseline="0" dirty="0" smtClean="0"/>
                    </a:p>
                    <a:p>
                      <a:pPr algn="ctr"/>
                      <a:endParaRPr lang="fr-FR" sz="1400" dirty="0"/>
                    </a:p>
                  </a:txBody>
                  <a:tcPr marL="45720" marR="45720" anchor="ctr"/>
                </a:tc>
              </a:tr>
            </a:tbl>
          </a:graphicData>
        </a:graphic>
      </p:graphicFrame>
      <p:sp>
        <p:nvSpPr>
          <p:cNvPr id="3" name="Rectangle 2"/>
          <p:cNvSpPr/>
          <p:nvPr/>
        </p:nvSpPr>
        <p:spPr>
          <a:xfrm>
            <a:off x="1403648" y="1052736"/>
            <a:ext cx="1440160"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1403648" y="4149080"/>
            <a:ext cx="1440160" cy="2708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2987824" y="980728"/>
            <a:ext cx="2160240" cy="3024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3059832" y="4221088"/>
            <a:ext cx="2016224" cy="2520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5220072" y="1340768"/>
            <a:ext cx="2016224" cy="2448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7380312" y="1556792"/>
            <a:ext cx="1656184" cy="2232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5220072" y="4365104"/>
            <a:ext cx="2016224" cy="2304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7380312" y="4221088"/>
            <a:ext cx="1763688" cy="2636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2" restart="whenNotActive" fill="hold" evtFilter="cancelBubble" nodeType="interactiveSeq">
                <p:stCondLst>
                  <p:cond evt="onClick" delay="0">
                    <p:tgtEl>
                      <p:spTgt spid="8"/>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7" restart="whenNotActive" fill="hold" evtFilter="cancelBubble" nodeType="interactiveSeq">
                <p:stCondLst>
                  <p:cond evt="onClick" delay="0">
                    <p:tgtEl>
                      <p:spTgt spid="9"/>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7" restart="whenNotActive" fill="hold" evtFilter="cancelBubble" nodeType="interactiveSeq">
                <p:stCondLst>
                  <p:cond evt="onClick" delay="0">
                    <p:tgtEl>
                      <p:spTgt spid="11"/>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TotalTime>
  <Words>2079</Words>
  <Application>Microsoft Office PowerPoint</Application>
  <PresentationFormat>Affichage à l'écran (4:3)</PresentationFormat>
  <Paragraphs>303</Paragraphs>
  <Slides>45</Slides>
  <Notes>0</Notes>
  <HiddenSlides>0</HiddenSlides>
  <MMClips>0</MMClips>
  <ScaleCrop>false</ScaleCrop>
  <HeadingPairs>
    <vt:vector size="4" baseType="variant">
      <vt:variant>
        <vt:lpstr>Thème</vt:lpstr>
      </vt:variant>
      <vt:variant>
        <vt:i4>1</vt:i4>
      </vt:variant>
      <vt:variant>
        <vt:lpstr>Titres des diapositives</vt:lpstr>
      </vt:variant>
      <vt:variant>
        <vt:i4>45</vt:i4>
      </vt:variant>
    </vt:vector>
  </HeadingPairs>
  <TitlesOfParts>
    <vt:vector size="46" baseType="lpstr">
      <vt:lpstr>Thème Office</vt:lpstr>
      <vt:lpstr> Le Proche et le Moyen-Orient, un foyer de conflits depuis la fin de la Première Guerre mondiale </vt:lpstr>
      <vt:lpstr>Définitions et problématiques</vt:lpstr>
      <vt:lpstr>Diapositive 3</vt:lpstr>
      <vt:lpstr>Diapositive 4</vt:lpstr>
      <vt:lpstr>I. Une région à forts enjeux</vt:lpstr>
      <vt:lpstr>Propositions de mise en œuvre  Les élèves collectent des informations pour remplir un maximum d’éléments dans le tableau  = travail à la maison, ou séance sur le manuel complété par un stock de manuels de TLES et d’atlas apporté en classe en complément et consultable à la demande, ou recherche en salle informatique etc.   Le tableau est corrigé en discutant en cours dialogué des informations collectées pendant la phase de recherche, en en apportant des précisions grâce aux documents du diaporama  Pour ouvrir les cases des tableaux, il faut cliquer sur ces cases  Pour accéder au document, il faut cliquer sur les liens en bleu  Pour revenir des documents aux tableaux, il faut cliquer sur les documents  Si l’on veut imprimer les tableaux remplis pour les avoir devant les yeux, une version imprimable se trouve à la fin du diaporama</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christophe</dc:creator>
  <cp:lastModifiedBy>Julien EBERSOLD</cp:lastModifiedBy>
  <cp:revision>68</cp:revision>
  <dcterms:created xsi:type="dcterms:W3CDTF">2012-08-31T14:48:25Z</dcterms:created>
  <dcterms:modified xsi:type="dcterms:W3CDTF">2012-10-17T19:41:48Z</dcterms:modified>
</cp:coreProperties>
</file>