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72" r:id="rId4"/>
    <p:sldId id="260" r:id="rId5"/>
    <p:sldId id="264" r:id="rId6"/>
    <p:sldId id="266" r:id="rId7"/>
    <p:sldId id="257" r:id="rId8"/>
    <p:sldId id="267" r:id="rId9"/>
    <p:sldId id="268" r:id="rId10"/>
    <p:sldId id="269" r:id="rId11"/>
    <p:sldId id="271" r:id="rId12"/>
    <p:sldId id="270" r:id="rId13"/>
    <p:sldId id="273"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2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0FF0863-3827-42B4-BE2B-3012B1126C9C}" type="datetimeFigureOut">
              <a:rPr lang="fr-FR" smtClean="0"/>
              <a:pPr/>
              <a:t>04/09/2012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FEF848-DDD6-4CE0-A5D0-269CCE79C9F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F0863-3827-42B4-BE2B-3012B1126C9C}" type="datetimeFigureOut">
              <a:rPr lang="fr-FR" smtClean="0"/>
              <a:pPr/>
              <a:t>04/09/2012</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F848-DDD6-4CE0-A5D0-269CCE79C9F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www.dailymotion.com/video/x9i0i5_chronologie-des-relations-entre-eta_new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rancesoir.fr/actualite/international/revolutions-arabes-profitent-elles-aux-islamistes-70538.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png"/><Relationship Id="rId4" Type="http://schemas.openxmlformats.org/officeDocument/2006/relationships/slide" Target="slide8.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6.xml"/><Relationship Id="rId5" Type="http://schemas.openxmlformats.org/officeDocument/2006/relationships/image" Target="../media/image6.png"/><Relationship Id="rId10" Type="http://schemas.openxmlformats.org/officeDocument/2006/relationships/slide" Target="slide5.xml"/><Relationship Id="rId4" Type="http://schemas.openxmlformats.org/officeDocument/2006/relationships/slide" Target="slide12.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755576" y="2276872"/>
            <a:ext cx="7772400" cy="938534"/>
          </a:xfrm>
        </p:spPr>
        <p:style>
          <a:lnRef idx="1">
            <a:schemeClr val="accent4"/>
          </a:lnRef>
          <a:fillRef idx="2">
            <a:schemeClr val="accent4"/>
          </a:fillRef>
          <a:effectRef idx="1">
            <a:schemeClr val="accent4"/>
          </a:effectRef>
          <a:fontRef idx="minor">
            <a:schemeClr val="dk1"/>
          </a:fontRef>
        </p:style>
        <p:txBody>
          <a:bodyPr>
            <a:normAutofit/>
          </a:bodyPr>
          <a:lstStyle/>
          <a:p>
            <a:r>
              <a:rPr lang="fr-FR" sz="3600" b="1" i="1" dirty="0" smtClean="0"/>
              <a:t>III. La montée de l’islamisme politique</a:t>
            </a:r>
            <a:endParaRPr lang="fr-FR" sz="36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568952" cy="6408712"/>
          </a:xfrm>
          <a:ln>
            <a:solidFill>
              <a:schemeClr val="tx1"/>
            </a:solidFill>
          </a:ln>
        </p:spPr>
        <p:txBody>
          <a:bodyPr>
            <a:noAutofit/>
          </a:bodyPr>
          <a:lstStyle/>
          <a:p>
            <a:pPr algn="just">
              <a:buNone/>
            </a:pPr>
            <a:r>
              <a:rPr lang="fr-FR" sz="1400" dirty="0" smtClean="0"/>
              <a:t>	</a:t>
            </a:r>
            <a:r>
              <a:rPr lang="fr-FR" sz="1600" b="1" dirty="0" smtClean="0"/>
              <a:t>Document 4 : Comment le Hezbollah prospère en Europe </a:t>
            </a:r>
            <a:endParaRPr lang="fr-FR" sz="1400" dirty="0" smtClean="0"/>
          </a:p>
          <a:p>
            <a:pPr algn="just">
              <a:buNone/>
            </a:pPr>
            <a:r>
              <a:rPr lang="fr-FR" sz="1600" dirty="0" smtClean="0"/>
              <a:t>       Rangé par les Etats-Unis parmi les organisations terroristes, le mouvement chiite radical libanais est implanté dans toute l'Europe et se présente comme une simple organisation politique et humanitaire visant à lever des fonds transférés au Liban. </a:t>
            </a:r>
            <a:r>
              <a:rPr lang="fr-FR" sz="1600" dirty="0" smtClean="0"/>
              <a:t>« Les </a:t>
            </a:r>
            <a:r>
              <a:rPr lang="fr-FR" sz="1600" dirty="0" smtClean="0"/>
              <a:t>services de sécurité européens sont-ils suffisamment vigilants </a:t>
            </a:r>
            <a:r>
              <a:rPr lang="fr-FR" sz="1600" dirty="0" smtClean="0"/>
              <a:t>? », </a:t>
            </a:r>
            <a:r>
              <a:rPr lang="fr-FR" sz="1600" dirty="0" smtClean="0"/>
              <a:t>se demande le New York Times. </a:t>
            </a:r>
          </a:p>
          <a:p>
            <a:pPr algn="just">
              <a:buNone/>
            </a:pPr>
            <a:r>
              <a:rPr lang="fr-FR" sz="1600" dirty="0" smtClean="0"/>
              <a:t>       Alors que des responsables américains sonnent le signal d'alarme face à ce qu'ils considèrent comme une résurgence de la menace chiite, des milliers de militants ou partisans du Hezbollah en Europe semblent avoir les coudées franches pour collecter des fonds à destination de leurs chefs installés au Liban. Washington et Jérusalem soutiennent que le Hezbollah est une organisation terroriste meurtrière, soutenue par le régime de Téhéran qui entraîne, arme et finance la violente répression militaire en Syrie. L'Union européenne continue pourtant de le considérer comme un simple mouvement social et politique libanais.</a:t>
            </a:r>
          </a:p>
          <a:p>
            <a:pPr algn="just">
              <a:buNone/>
            </a:pPr>
            <a:r>
              <a:rPr lang="fr-FR" sz="1600" dirty="0" smtClean="0"/>
              <a:t>       Tandis qu'Israël brandit la menace d'une frappe préventive contre les installations nucléaires iraniennes, les analystes du renseignement craignent les représailles de l'Iran et du Hezbollah à l'étranger. D'après les responsables américains et israéliens, l'attentat à la bombe qui a fait six victimes – dont cinq touristes israéliens – le mois dernier en Bulgarie aurait été fomenté par le Hezbollah et l'Iran dans le cadre d'une grande opération clandestine visant notamment la Thaïlande, l'Inde et Chypre. </a:t>
            </a:r>
          </a:p>
          <a:p>
            <a:pPr algn="just">
              <a:buNone/>
            </a:pPr>
            <a:r>
              <a:rPr lang="fr-FR" sz="1600" dirty="0" smtClean="0"/>
              <a:t>        Les militants chiites seraient présents sur tout le continent, en particulier en Allemagne, foyer d'activité où ils étaient 950 en 2011 (contre 900 en 2010), indiquent les services de renseignement allemands. Depuis les attentats du 11 septembre, le Hezbollah fait profil bas en Europe où il lève discrètement des fonds à des fins humanitaires comme la construction d'écoles et d'hôpitaux, mais aussi l'organisation d'attentats, soulignent les agences de renseignement occidentales. </a:t>
            </a:r>
            <a:r>
              <a:rPr lang="fr-FR" sz="1600" b="1" i="1" dirty="0" smtClean="0"/>
              <a:t>                                                                             </a:t>
            </a:r>
          </a:p>
          <a:p>
            <a:pPr algn="r">
              <a:buNone/>
            </a:pPr>
            <a:r>
              <a:rPr lang="fr-FR" sz="1600" b="1" i="1" dirty="0" smtClean="0"/>
              <a:t>       Courrier International, septembre 2012</a:t>
            </a:r>
            <a:r>
              <a:rPr lang="fr-FR" sz="1600" dirty="0" smtClean="0"/>
              <a:t>	</a:t>
            </a:r>
            <a:endParaRPr lang="fr-FR" sz="1600" dirty="0"/>
          </a:p>
        </p:txBody>
      </p:sp>
      <p:sp>
        <p:nvSpPr>
          <p:cNvPr id="4" name="Bouton d'action : Retour 3">
            <a:hlinkClick r:id="" action="ppaction://hlinkshowjump?jump=lastslideviewed" highlightClick="1"/>
          </p:cNvPr>
          <p:cNvSpPr/>
          <p:nvPr/>
        </p:nvSpPr>
        <p:spPr>
          <a:xfrm>
            <a:off x="2483768" y="6093296"/>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568952" cy="6048672"/>
          </a:xfrm>
          <a:ln>
            <a:solidFill>
              <a:schemeClr val="tx1"/>
            </a:solidFill>
          </a:ln>
        </p:spPr>
        <p:txBody>
          <a:bodyPr>
            <a:noAutofit/>
          </a:bodyPr>
          <a:lstStyle/>
          <a:p>
            <a:pPr algn="just">
              <a:buNone/>
            </a:pPr>
            <a:r>
              <a:rPr lang="fr-FR" sz="1400" dirty="0" smtClean="0"/>
              <a:t>	</a:t>
            </a:r>
            <a:r>
              <a:rPr lang="fr-FR" sz="1600" b="1" dirty="0" smtClean="0"/>
              <a:t>Document </a:t>
            </a:r>
            <a:r>
              <a:rPr lang="fr-FR" sz="1600" b="1" dirty="0" smtClean="0"/>
              <a:t>5 : Le Hamas au pouvoir dans les territoires palestiniens</a:t>
            </a:r>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just">
              <a:buNone/>
            </a:pPr>
            <a:endParaRPr lang="fr-FR" sz="1600" b="1" dirty="0" smtClean="0"/>
          </a:p>
          <a:p>
            <a:pPr algn="r">
              <a:buNone/>
            </a:pPr>
            <a:r>
              <a:rPr lang="fr-FR" sz="1600" b="1" dirty="0" smtClean="0"/>
              <a:t>Juliette Mayaleh, Le Hamas au pouvoir, Actualités Maghreb / Moyen-Orient, 5, IFRI, 2006. </a:t>
            </a:r>
            <a:endParaRPr lang="fr-FR" sz="1600" b="1" dirty="0" smtClean="0"/>
          </a:p>
        </p:txBody>
      </p:sp>
      <p:pic>
        <p:nvPicPr>
          <p:cNvPr id="1026" name="Picture 2"/>
          <p:cNvPicPr>
            <a:picLocks noChangeAspect="1" noChangeArrowheads="1"/>
          </p:cNvPicPr>
          <p:nvPr/>
        </p:nvPicPr>
        <p:blipFill>
          <a:blip r:embed="rId2" cstate="print"/>
          <a:srcRect/>
          <a:stretch>
            <a:fillRect/>
          </a:stretch>
        </p:blipFill>
        <p:spPr bwMode="auto">
          <a:xfrm>
            <a:off x="323528" y="692696"/>
            <a:ext cx="8424936" cy="192053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5536" y="2636912"/>
            <a:ext cx="8352928" cy="17335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7544" y="4509120"/>
            <a:ext cx="8182726" cy="1224136"/>
          </a:xfrm>
          <a:prstGeom prst="rect">
            <a:avLst/>
          </a:prstGeom>
          <a:noFill/>
          <a:ln w="9525">
            <a:noFill/>
            <a:miter lim="800000"/>
            <a:headEnd/>
            <a:tailEnd/>
          </a:ln>
        </p:spPr>
      </p:pic>
      <p:sp>
        <p:nvSpPr>
          <p:cNvPr id="6" name="Bouton d'action : Retour 5">
            <a:hlinkClick r:id="" action="ppaction://hlinkshowjump?jump=lastslideviewed" highlightClick="1"/>
          </p:cNvPr>
          <p:cNvSpPr/>
          <p:nvPr/>
        </p:nvSpPr>
        <p:spPr>
          <a:xfrm>
            <a:off x="3707904" y="6309320"/>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75656" y="1628800"/>
            <a:ext cx="5256584" cy="4763008"/>
          </a:xfrm>
          <a:prstGeom prst="rect">
            <a:avLst/>
          </a:prstGeom>
          <a:noFill/>
          <a:ln w="9525">
            <a:noFill/>
            <a:miter lim="800000"/>
            <a:headEnd/>
            <a:tailEnd/>
          </a:ln>
        </p:spPr>
      </p:pic>
      <p:sp>
        <p:nvSpPr>
          <p:cNvPr id="6" name="Rectangle 5"/>
          <p:cNvSpPr/>
          <p:nvPr/>
        </p:nvSpPr>
        <p:spPr>
          <a:xfrm>
            <a:off x="539552" y="260649"/>
            <a:ext cx="8136904" cy="923330"/>
          </a:xfrm>
          <a:prstGeom prst="rect">
            <a:avLst/>
          </a:prstGeom>
          <a:ln>
            <a:solidFill>
              <a:schemeClr val="tx1"/>
            </a:solidFill>
          </a:ln>
        </p:spPr>
        <p:txBody>
          <a:bodyPr wrap="square">
            <a:spAutoFit/>
          </a:bodyPr>
          <a:lstStyle/>
          <a:p>
            <a:pPr algn="just">
              <a:buNone/>
            </a:pPr>
            <a:r>
              <a:rPr lang="fr-FR" b="1" dirty="0" smtClean="0"/>
              <a:t>Document </a:t>
            </a:r>
            <a:r>
              <a:rPr lang="fr-FR" b="1" dirty="0" smtClean="0"/>
              <a:t>6 </a:t>
            </a:r>
            <a:r>
              <a:rPr lang="fr-FR" b="1" dirty="0" smtClean="0"/>
              <a:t>: </a:t>
            </a:r>
            <a:r>
              <a:rPr lang="fr-FR" b="1" dirty="0" smtClean="0"/>
              <a:t>Chronologie des relations entre les Etats-Unis et le Moyen-Orient</a:t>
            </a:r>
          </a:p>
          <a:p>
            <a:pPr algn="just">
              <a:buNone/>
            </a:pPr>
            <a:endParaRPr lang="fr-FR" sz="1200" b="1" dirty="0" smtClean="0"/>
          </a:p>
          <a:p>
            <a:pPr algn="just">
              <a:buNone/>
            </a:pPr>
            <a:r>
              <a:rPr lang="fr-FR" sz="1200" b="1" dirty="0" smtClean="0"/>
              <a:t>Reportage de France 24 à </a:t>
            </a:r>
            <a:r>
              <a:rPr lang="fr-FR" sz="1200" b="1" dirty="0" smtClean="0"/>
              <a:t>visionner </a:t>
            </a:r>
            <a:r>
              <a:rPr lang="fr-FR" sz="1200" b="1" dirty="0" smtClean="0"/>
              <a:t>sur </a:t>
            </a:r>
          </a:p>
          <a:p>
            <a:pPr algn="just">
              <a:buNone/>
            </a:pPr>
            <a:r>
              <a:rPr lang="fr-FR" sz="1200" b="1" dirty="0" smtClean="0">
                <a:hlinkClick r:id="rId3"/>
              </a:rPr>
              <a:t>http</a:t>
            </a:r>
            <a:r>
              <a:rPr lang="fr-FR" sz="1200" b="1" dirty="0" smtClean="0">
                <a:hlinkClick r:id="rId3"/>
              </a:rPr>
              <a:t>://</a:t>
            </a:r>
            <a:r>
              <a:rPr lang="fr-FR" sz="1200" b="1" dirty="0" smtClean="0">
                <a:hlinkClick r:id="rId3"/>
              </a:rPr>
              <a:t>www.dailymotion.com/video/x9i0i5_chronologie-des-relations-entre-eta_news</a:t>
            </a:r>
            <a:endParaRPr lang="fr-FR" sz="1200" b="1" dirty="0" smtClean="0"/>
          </a:p>
        </p:txBody>
      </p:sp>
      <p:sp>
        <p:nvSpPr>
          <p:cNvPr id="7" name="Bouton d'action : Retour 6">
            <a:hlinkClick r:id="" action="ppaction://hlinkshowjump?jump=lastslideviewed" highlightClick="1"/>
          </p:cNvPr>
          <p:cNvSpPr/>
          <p:nvPr/>
        </p:nvSpPr>
        <p:spPr>
          <a:xfrm>
            <a:off x="7452320" y="2636912"/>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568952" cy="4896544"/>
          </a:xfrm>
          <a:ln>
            <a:solidFill>
              <a:schemeClr val="tx1"/>
            </a:solidFill>
          </a:ln>
        </p:spPr>
        <p:txBody>
          <a:bodyPr>
            <a:noAutofit/>
          </a:bodyPr>
          <a:lstStyle/>
          <a:p>
            <a:pPr algn="just">
              <a:buNone/>
            </a:pPr>
            <a:r>
              <a:rPr lang="fr-FR" sz="1400" dirty="0" smtClean="0"/>
              <a:t>	</a:t>
            </a:r>
            <a:r>
              <a:rPr lang="fr-FR" sz="1600" b="1" dirty="0" smtClean="0"/>
              <a:t>Document </a:t>
            </a:r>
            <a:r>
              <a:rPr lang="fr-FR" sz="1600" b="1" dirty="0" smtClean="0"/>
              <a:t>7 : </a:t>
            </a:r>
            <a:r>
              <a:rPr lang="fr-FR" sz="1600" b="1" dirty="0" smtClean="0"/>
              <a:t>Les révolutions arabes profitent-elles aux islamistes ?</a:t>
            </a:r>
          </a:p>
          <a:p>
            <a:pPr algn="just">
              <a:buNone/>
            </a:pPr>
            <a:r>
              <a:rPr lang="fr-FR" sz="1600" dirty="0" smtClean="0"/>
              <a:t>       </a:t>
            </a:r>
            <a:r>
              <a:rPr lang="fr-FR" sz="1600" dirty="0" smtClean="0"/>
              <a:t>D’après le philosophe tunisien Mezri Haddad, les révolutions arabes seront récupérées par les islamistes, notamment par les Frères musulmans, les plus populaires auprès des pauvres qu’ils secourent souvent mieux que l’Etat. Et ils seront soutenus par les opposants démocrates, surtout depuis que leur discours plus modéré s’inspire de celui des islamistes turcs. Pour beaucoup, ces révolutions déboucheront sur un Moyen-Orient islamiste, car l’opposition verte a le vent en poupe et est la mieux </a:t>
            </a:r>
            <a:r>
              <a:rPr lang="fr-FR" sz="1600" dirty="0" smtClean="0"/>
              <a:t>organisée.</a:t>
            </a:r>
            <a:endParaRPr lang="fr-FR" sz="1600" dirty="0" smtClean="0"/>
          </a:p>
          <a:p>
            <a:pPr algn="just">
              <a:buNone/>
            </a:pPr>
            <a:r>
              <a:rPr lang="fr-FR" sz="1600" dirty="0" smtClean="0"/>
              <a:t> </a:t>
            </a:r>
            <a:r>
              <a:rPr lang="fr-FR" sz="1600" dirty="0" smtClean="0"/>
              <a:t>      Mais </a:t>
            </a:r>
            <a:r>
              <a:rPr lang="fr-FR" sz="1600" dirty="0" smtClean="0"/>
              <a:t>est-on condamné à soutenir des dictateurs pour barrer la route aux islamistes ? En réalité, il faut sortir des oppositions simplistes (dictateurs laïcs contre islamistes), car comme le rappelle le grand intellectuel égyptien Tarek Haggy, anti-islamiste et laïque, depuis des années la menace islamiste a trop servi de prétexte pour justifier les répressions. Et depuis les années 1970, ce sont les dictateurs «</a:t>
            </a:r>
            <a:r>
              <a:rPr lang="fr-FR" sz="1600" i="1" dirty="0" smtClean="0"/>
              <a:t> anti-islamistes</a:t>
            </a:r>
            <a:r>
              <a:rPr lang="fr-FR" sz="1600" dirty="0" smtClean="0"/>
              <a:t> » (Nasser et ses successeurs Anouar-al-Sadate et Moubarak en Egypte ; Hafez al-Assad et son fils Bachar en Syrie ou la junte militaire du FLN en Algérie) qui ont réislamisé radicalement leur pays, fait de la charia la source des lois, sponsorisé avec des pétrodollars saoudiens des écoles et centres distillant un islam rétrograde, puis anéanti la liberté religieuse et rendu impossible la vie des non-musulmans ou des laïques. Ils récoltent aujourd’hui ce qu’ils ont semé. Et les jeunes épris de liberté ne veulent plus continuer à exonérer des despotes corrompus qui n’ont aucune leçon de morale laïque à donner</a:t>
            </a:r>
            <a:r>
              <a:rPr lang="fr-FR" sz="1600" dirty="0" smtClean="0"/>
              <a:t>.</a:t>
            </a:r>
            <a:endParaRPr lang="fr-FR" sz="1600" dirty="0" smtClean="0"/>
          </a:p>
          <a:p>
            <a:pPr algn="just">
              <a:buNone/>
            </a:pPr>
            <a:endParaRPr lang="fr-FR" sz="500" dirty="0" smtClean="0"/>
          </a:p>
          <a:p>
            <a:pPr algn="r">
              <a:buNone/>
            </a:pPr>
            <a:r>
              <a:rPr lang="fr-FR" sz="1050" dirty="0" smtClean="0">
                <a:hlinkClick r:id="rId2"/>
              </a:rPr>
              <a:t>http://</a:t>
            </a:r>
            <a:r>
              <a:rPr lang="fr-FR" sz="1050" dirty="0" smtClean="0">
                <a:hlinkClick r:id="rId2"/>
              </a:rPr>
              <a:t>www.francesoir.fr/actualite/international/revolutions-arabes-profitent-elles-aux-islamistes-70538.html</a:t>
            </a:r>
            <a:r>
              <a:rPr lang="fr-FR" sz="1050" dirty="0" smtClean="0"/>
              <a:t>, consulté le 1</a:t>
            </a:r>
            <a:r>
              <a:rPr lang="fr-FR" sz="1050" baseline="30000" dirty="0" smtClean="0"/>
              <a:t>er</a:t>
            </a:r>
            <a:r>
              <a:rPr lang="fr-FR" sz="1050" dirty="0" smtClean="0"/>
              <a:t> septembre 2012</a:t>
            </a:r>
            <a:endParaRPr lang="fr-FR" sz="1050" dirty="0"/>
          </a:p>
        </p:txBody>
      </p:sp>
      <p:sp>
        <p:nvSpPr>
          <p:cNvPr id="4" name="Bouton d'action : Retour 3">
            <a:hlinkClick r:id="" action="ppaction://hlinkshowjump?jump=lastslideviewed" highlightClick="1"/>
          </p:cNvPr>
          <p:cNvSpPr/>
          <p:nvPr/>
        </p:nvSpPr>
        <p:spPr>
          <a:xfrm>
            <a:off x="395536" y="5301208"/>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44000" cy="404663"/>
          </a:xfrm>
          <a:prstGeom prst="rect">
            <a:avLst/>
          </a:prstGeom>
          <a:ln>
            <a:noFill/>
          </a:ln>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fr-FR" sz="1050" b="1" i="1" strike="noStrike" kern="1200" cap="none" spc="0" normalizeH="0" baseline="0" noProof="0" dirty="0" smtClean="0">
                <a:ln>
                  <a:noFill/>
                </a:ln>
                <a:solidFill>
                  <a:schemeClr val="tx1"/>
                </a:solidFill>
                <a:effectLst/>
                <a:uLnTx/>
                <a:uFillTx/>
                <a:latin typeface="+mj-lt"/>
                <a:ea typeface="+mj-ea"/>
                <a:cs typeface="+mj-cs"/>
              </a:rPr>
              <a:t>CONSIGNE : </a:t>
            </a:r>
            <a:r>
              <a:rPr kumimoji="0" lang="fr-FR" sz="1000" b="1" i="1" u="none" strike="noStrike" kern="1200" cap="none" spc="0" normalizeH="0" baseline="0" noProof="0" dirty="0" smtClean="0">
                <a:ln>
                  <a:noFill/>
                </a:ln>
                <a:solidFill>
                  <a:schemeClr val="tx1"/>
                </a:solidFill>
                <a:effectLst/>
                <a:uLnTx/>
                <a:uFillTx/>
                <a:latin typeface="+mj-lt"/>
                <a:ea typeface="+mj-ea"/>
                <a:cs typeface="+mj-cs"/>
              </a:rPr>
              <a:t>SÉLECTIONNEZ DANS LES DOCUMENTS LES INFORMATIONS NÉCESSAIRES PERMETTANT DE CONSTRUIRE LES PARAGRAPHES DU PLAN DÉTAILLÉ </a:t>
            </a:r>
            <a:r>
              <a:rPr lang="fr-FR" sz="1000" b="1" i="1" dirty="0" smtClean="0">
                <a:latin typeface="+mj-lt"/>
                <a:ea typeface="+mj-ea"/>
                <a:cs typeface="+mj-cs"/>
              </a:rPr>
              <a:t>PROPOSÉ</a:t>
            </a:r>
            <a:r>
              <a:rPr kumimoji="0" lang="fr-FR" sz="1000" b="1" i="1" u="none" strike="noStrike" kern="1200" cap="none" spc="0" normalizeH="0" baseline="0" noProof="0" dirty="0" smtClean="0">
                <a:ln>
                  <a:noFill/>
                </a:ln>
                <a:solidFill>
                  <a:schemeClr val="tx1"/>
                </a:solidFill>
                <a:effectLst/>
                <a:uLnTx/>
                <a:uFillTx/>
                <a:latin typeface="+mj-lt"/>
                <a:ea typeface="+mj-ea"/>
                <a:cs typeface="+mj-cs"/>
              </a:rPr>
              <a:t> </a:t>
            </a:r>
            <a:endParaRPr kumimoji="0" lang="fr-FR" sz="1050" b="1"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074" name="Picture 2">
            <a:hlinkClick r:id="rId2" action="ppaction://hlinksldjump"/>
          </p:cNvPr>
          <p:cNvPicPr>
            <a:picLocks noChangeAspect="1" noChangeArrowheads="1"/>
          </p:cNvPicPr>
          <p:nvPr/>
        </p:nvPicPr>
        <p:blipFill>
          <a:blip r:embed="rId3" cstate="print"/>
          <a:srcRect/>
          <a:stretch>
            <a:fillRect/>
          </a:stretch>
        </p:blipFill>
        <p:spPr bwMode="auto">
          <a:xfrm>
            <a:off x="179511" y="404664"/>
            <a:ext cx="4156479" cy="3168352"/>
          </a:xfrm>
          <a:prstGeom prst="rect">
            <a:avLst/>
          </a:prstGeom>
          <a:noFill/>
          <a:ln w="9525">
            <a:noFill/>
            <a:miter lim="800000"/>
            <a:headEnd/>
            <a:tailEnd/>
          </a:ln>
        </p:spPr>
      </p:pic>
      <p:pic>
        <p:nvPicPr>
          <p:cNvPr id="3075" name="Picture 3">
            <a:hlinkClick r:id="rId4" action="ppaction://hlinksldjump"/>
          </p:cNvPr>
          <p:cNvPicPr>
            <a:picLocks noChangeAspect="1" noChangeArrowheads="1"/>
          </p:cNvPicPr>
          <p:nvPr/>
        </p:nvPicPr>
        <p:blipFill>
          <a:blip r:embed="rId5" cstate="print"/>
          <a:srcRect/>
          <a:stretch>
            <a:fillRect/>
          </a:stretch>
        </p:blipFill>
        <p:spPr bwMode="auto">
          <a:xfrm>
            <a:off x="4355976" y="404664"/>
            <a:ext cx="4536504" cy="3138368"/>
          </a:xfrm>
          <a:prstGeom prst="rect">
            <a:avLst/>
          </a:prstGeom>
          <a:noFill/>
          <a:ln w="9525">
            <a:noFill/>
            <a:miter lim="800000"/>
            <a:headEnd/>
            <a:tailEnd/>
          </a:ln>
        </p:spPr>
      </p:pic>
      <p:pic>
        <p:nvPicPr>
          <p:cNvPr id="3078" name="Picture 6">
            <a:hlinkClick r:id="rId6" action="ppaction://hlinksldjump"/>
          </p:cNvPr>
          <p:cNvPicPr>
            <a:picLocks noChangeAspect="1" noChangeArrowheads="1"/>
          </p:cNvPicPr>
          <p:nvPr/>
        </p:nvPicPr>
        <p:blipFill>
          <a:blip r:embed="rId7" cstate="print"/>
          <a:srcRect/>
          <a:stretch>
            <a:fillRect/>
          </a:stretch>
        </p:blipFill>
        <p:spPr bwMode="auto">
          <a:xfrm>
            <a:off x="4572000" y="3573015"/>
            <a:ext cx="4248472" cy="3195671"/>
          </a:xfrm>
          <a:prstGeom prst="rect">
            <a:avLst/>
          </a:prstGeom>
          <a:noFill/>
          <a:ln w="9525">
            <a:noFill/>
            <a:miter lim="800000"/>
            <a:headEnd/>
            <a:tailEnd/>
          </a:ln>
        </p:spPr>
      </p:pic>
      <p:pic>
        <p:nvPicPr>
          <p:cNvPr id="3079" name="Picture 7">
            <a:hlinkClick r:id="rId8" action="ppaction://hlinksldjump"/>
          </p:cNvPr>
          <p:cNvPicPr>
            <a:picLocks noChangeAspect="1" noChangeArrowheads="1"/>
          </p:cNvPicPr>
          <p:nvPr/>
        </p:nvPicPr>
        <p:blipFill>
          <a:blip r:embed="rId9" cstate="print"/>
          <a:srcRect/>
          <a:stretch>
            <a:fillRect/>
          </a:stretch>
        </p:blipFill>
        <p:spPr bwMode="auto">
          <a:xfrm>
            <a:off x="179512" y="3540701"/>
            <a:ext cx="4218433" cy="3200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action="ppaction://hlinksldjump"/>
          </p:cNvPr>
          <p:cNvPicPr>
            <a:picLocks noChangeAspect="1" noChangeArrowheads="1"/>
          </p:cNvPicPr>
          <p:nvPr/>
        </p:nvPicPr>
        <p:blipFill>
          <a:blip r:embed="rId3" cstate="print"/>
          <a:srcRect/>
          <a:stretch>
            <a:fillRect/>
          </a:stretch>
        </p:blipFill>
        <p:spPr bwMode="auto">
          <a:xfrm>
            <a:off x="35496" y="116632"/>
            <a:ext cx="4532529" cy="3240360"/>
          </a:xfrm>
          <a:prstGeom prst="rect">
            <a:avLst/>
          </a:prstGeom>
          <a:noFill/>
          <a:ln w="9525">
            <a:noFill/>
            <a:miter lim="800000"/>
            <a:headEnd/>
            <a:tailEnd/>
          </a:ln>
        </p:spPr>
      </p:pic>
      <p:pic>
        <p:nvPicPr>
          <p:cNvPr id="4099" name="Picture 3">
            <a:hlinkClick r:id="rId4" action="ppaction://hlinksldjump"/>
          </p:cNvPr>
          <p:cNvPicPr>
            <a:picLocks noChangeAspect="1" noChangeArrowheads="1"/>
          </p:cNvPicPr>
          <p:nvPr/>
        </p:nvPicPr>
        <p:blipFill>
          <a:blip r:embed="rId5" cstate="print"/>
          <a:srcRect/>
          <a:stretch>
            <a:fillRect/>
          </a:stretch>
        </p:blipFill>
        <p:spPr bwMode="auto">
          <a:xfrm>
            <a:off x="35496" y="3356992"/>
            <a:ext cx="4536504" cy="489535"/>
          </a:xfrm>
          <a:prstGeom prst="rect">
            <a:avLst/>
          </a:prstGeom>
          <a:noFill/>
          <a:ln w="9525">
            <a:noFill/>
            <a:miter lim="800000"/>
            <a:headEnd/>
            <a:tailEnd/>
          </a:ln>
        </p:spPr>
      </p:pic>
      <p:pic>
        <p:nvPicPr>
          <p:cNvPr id="4101" name="Picture 5">
            <a:hlinkClick r:id="rId6" action="ppaction://hlinksldjump"/>
          </p:cNvPr>
          <p:cNvPicPr>
            <a:picLocks noChangeAspect="1" noChangeArrowheads="1"/>
          </p:cNvPicPr>
          <p:nvPr/>
        </p:nvPicPr>
        <p:blipFill>
          <a:blip r:embed="rId7" cstate="print"/>
          <a:srcRect/>
          <a:stretch>
            <a:fillRect/>
          </a:stretch>
        </p:blipFill>
        <p:spPr bwMode="auto">
          <a:xfrm>
            <a:off x="35496" y="3861049"/>
            <a:ext cx="4536504" cy="2880320"/>
          </a:xfrm>
          <a:prstGeom prst="rect">
            <a:avLst/>
          </a:prstGeom>
          <a:noFill/>
          <a:ln w="9525">
            <a:noFill/>
            <a:miter lim="800000"/>
            <a:headEnd/>
            <a:tailEnd/>
          </a:ln>
        </p:spPr>
      </p:pic>
      <p:pic>
        <p:nvPicPr>
          <p:cNvPr id="4102" name="Picture 6"/>
          <p:cNvPicPr>
            <a:picLocks noChangeAspect="1" noChangeArrowheads="1"/>
          </p:cNvPicPr>
          <p:nvPr/>
        </p:nvPicPr>
        <p:blipFill>
          <a:blip r:embed="rId8" cstate="print"/>
          <a:srcRect/>
          <a:stretch>
            <a:fillRect/>
          </a:stretch>
        </p:blipFill>
        <p:spPr bwMode="auto">
          <a:xfrm>
            <a:off x="4644008" y="23245"/>
            <a:ext cx="4499992" cy="6142059"/>
          </a:xfrm>
          <a:prstGeom prst="rect">
            <a:avLst/>
          </a:prstGeom>
          <a:noFill/>
          <a:ln w="9525">
            <a:noFill/>
            <a:miter lim="800000"/>
            <a:headEnd/>
            <a:tailEnd/>
          </a:ln>
        </p:spPr>
      </p:pic>
      <p:cxnSp>
        <p:nvCxnSpPr>
          <p:cNvPr id="10" name="Connecteur droit 9"/>
          <p:cNvCxnSpPr/>
          <p:nvPr/>
        </p:nvCxnSpPr>
        <p:spPr>
          <a:xfrm>
            <a:off x="4644008"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lèche droite 11">
            <a:hlinkClick r:id="rId9" action="ppaction://hlinksldjump"/>
          </p:cNvPr>
          <p:cNvSpPr/>
          <p:nvPr/>
        </p:nvSpPr>
        <p:spPr>
          <a:xfrm>
            <a:off x="8532440" y="1412776"/>
            <a:ext cx="360040" cy="36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3" name="Flèche droite 12">
            <a:hlinkClick r:id="rId10" action="ppaction://hlinksldjump"/>
          </p:cNvPr>
          <p:cNvSpPr/>
          <p:nvPr/>
        </p:nvSpPr>
        <p:spPr>
          <a:xfrm>
            <a:off x="8604448" y="3356992"/>
            <a:ext cx="360040" cy="36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Flèche droite 13">
            <a:hlinkClick r:id="rId11" action="ppaction://hlinksldjump"/>
          </p:cNvPr>
          <p:cNvSpPr/>
          <p:nvPr/>
        </p:nvSpPr>
        <p:spPr>
          <a:xfrm>
            <a:off x="8604448" y="5229200"/>
            <a:ext cx="360040" cy="36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268761"/>
          <a:ext cx="9144001" cy="5590767"/>
        </p:xfrm>
        <a:graphic>
          <a:graphicData uri="http://schemas.openxmlformats.org/drawingml/2006/table">
            <a:tbl>
              <a:tblPr firstRow="1" bandRow="1">
                <a:tableStyleId>{5940675A-B579-460E-94D1-54222C63F5DA}</a:tableStyleId>
              </a:tblPr>
              <a:tblGrid>
                <a:gridCol w="1595669"/>
                <a:gridCol w="4776531"/>
                <a:gridCol w="2771801"/>
              </a:tblGrid>
              <a:tr h="270748">
                <a:tc gridSpan="3">
                  <a:txBody>
                    <a:bodyPr/>
                    <a:lstStyle/>
                    <a:p>
                      <a:pPr algn="ctr"/>
                      <a:r>
                        <a:rPr lang="fr-FR" sz="1400" b="1" i="1" dirty="0" smtClean="0"/>
                        <a:t>1.</a:t>
                      </a:r>
                      <a:r>
                        <a:rPr lang="fr-FR" sz="1400" b="1" i="1" baseline="0" dirty="0" smtClean="0"/>
                        <a:t> LES CAUSES DE LA MONTÉE DE L’ISLAMISME POLITIQUE</a:t>
                      </a:r>
                      <a:endParaRPr lang="fr-FR" sz="1400" b="1" i="1" dirty="0"/>
                    </a:p>
                  </a:txBody>
                  <a:tcPr/>
                </a:tc>
                <a:tc hMerge="1">
                  <a:txBody>
                    <a:bodyPr/>
                    <a:lstStyle/>
                    <a:p>
                      <a:endParaRPr lang="fr-FR"/>
                    </a:p>
                  </a:txBody>
                  <a:tcPr/>
                </a:tc>
                <a:tc hMerge="1">
                  <a:txBody>
                    <a:bodyPr/>
                    <a:lstStyle/>
                    <a:p>
                      <a:endParaRPr lang="fr-FR" dirty="0"/>
                    </a:p>
                  </a:txBody>
                  <a:tcPr/>
                </a:tc>
              </a:tr>
              <a:tr h="1567407">
                <a:tc>
                  <a:txBody>
                    <a:bodyPr/>
                    <a:lstStyle/>
                    <a:p>
                      <a:pPr marL="342900" indent="-342900" algn="ctr">
                        <a:buNone/>
                      </a:pPr>
                      <a:r>
                        <a:rPr lang="fr-FR" sz="1400" b="1" i="1" baseline="0" dirty="0" smtClean="0"/>
                        <a:t>a. Idéologiques</a:t>
                      </a:r>
                      <a:endParaRPr lang="fr-FR" sz="1400" b="1" i="1" dirty="0"/>
                    </a:p>
                  </a:txBody>
                  <a:tcPr anchor="ct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800" dirty="0" smtClean="0"/>
                    </a:p>
                    <a:p>
                      <a:endParaRPr lang="fr-FR" sz="800" dirty="0" smtClean="0"/>
                    </a:p>
                  </a:txBody>
                  <a:tcPr/>
                </a:tc>
                <a:tc rowSpan="3">
                  <a:txBody>
                    <a:bodyPr/>
                    <a:lstStyle/>
                    <a:p>
                      <a:endParaRPr lang="fr-FR" sz="800" dirty="0"/>
                    </a:p>
                  </a:txBody>
                  <a:tcPr/>
                </a:tc>
              </a:tr>
              <a:tr h="1800200">
                <a:tc>
                  <a:txBody>
                    <a:bodyPr/>
                    <a:lstStyle/>
                    <a:p>
                      <a:pPr algn="ctr"/>
                      <a:r>
                        <a:rPr lang="fr-FR" sz="1400" b="1" i="1" dirty="0" smtClean="0"/>
                        <a:t>b. Economiques</a:t>
                      </a:r>
                      <a:r>
                        <a:rPr lang="fr-FR" sz="1400" b="1" i="1" baseline="0" dirty="0" smtClean="0"/>
                        <a:t> et sociales</a:t>
                      </a:r>
                      <a:endParaRPr lang="fr-FR" sz="1400" b="1" i="1" dirty="0"/>
                    </a:p>
                  </a:txBody>
                  <a:tcPr anchor="ct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p>
                      <a:endParaRPr lang="fr-FR" sz="800" dirty="0" smtClean="0"/>
                    </a:p>
                  </a:txBody>
                  <a:tcPr/>
                </a:tc>
                <a:tc vMerge="1">
                  <a:txBody>
                    <a:bodyPr/>
                    <a:lstStyle/>
                    <a:p>
                      <a:endParaRPr lang="fr-FR" sz="1050" dirty="0"/>
                    </a:p>
                  </a:txBody>
                  <a:tcPr/>
                </a:tc>
              </a:tr>
              <a:tr h="1555093">
                <a:tc>
                  <a:txBody>
                    <a:bodyPr/>
                    <a:lstStyle/>
                    <a:p>
                      <a:pPr algn="ctr"/>
                      <a:r>
                        <a:rPr lang="fr-FR" sz="1400" b="1" i="1" dirty="0" smtClean="0"/>
                        <a:t>c. Liées au</a:t>
                      </a:r>
                      <a:r>
                        <a:rPr lang="fr-FR" sz="1400" b="1" i="1" baseline="0" dirty="0" smtClean="0"/>
                        <a:t> contexte politique et géopolitique </a:t>
                      </a:r>
                      <a:endParaRPr lang="fr-FR" sz="1400" b="1" i="1" dirty="0"/>
                    </a:p>
                  </a:txBody>
                  <a:tcPr anchor="ctr"/>
                </a:tc>
                <a:tc>
                  <a:txBody>
                    <a:bodyPr/>
                    <a:lstStyle/>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txBody>
                  <a:tcPr/>
                </a:tc>
                <a:tc vMerge="1">
                  <a:txBody>
                    <a:bodyPr/>
                    <a:lstStyle/>
                    <a:p>
                      <a:endParaRPr lang="fr-FR" sz="1050" dirty="0"/>
                    </a:p>
                  </a:txBody>
                  <a:tcPr/>
                </a:tc>
              </a:tr>
            </a:tbl>
          </a:graphicData>
        </a:graphic>
      </p:graphicFrame>
      <p:sp>
        <p:nvSpPr>
          <p:cNvPr id="11" name="Rectangle 10"/>
          <p:cNvSpPr/>
          <p:nvPr/>
        </p:nvSpPr>
        <p:spPr>
          <a:xfrm>
            <a:off x="0" y="0"/>
            <a:ext cx="9144000" cy="1268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7" name="ZoneTexte 16"/>
          <p:cNvSpPr txBox="1"/>
          <p:nvPr/>
        </p:nvSpPr>
        <p:spPr>
          <a:xfrm>
            <a:off x="0" y="0"/>
            <a:ext cx="1595669" cy="338554"/>
          </a:xfrm>
          <a:prstGeom prst="rect">
            <a:avLst/>
          </a:prstGeom>
          <a:noFill/>
        </p:spPr>
        <p:txBody>
          <a:bodyPr wrap="square" rtlCol="0">
            <a:spAutoFit/>
          </a:bodyPr>
          <a:lstStyle/>
          <a:p>
            <a:r>
              <a:rPr lang="fr-FR" sz="1600" b="1" i="1" dirty="0" smtClean="0"/>
              <a:t>Introduction :</a:t>
            </a:r>
            <a:endParaRPr lang="fr-FR" sz="1600" b="1" i="1" dirty="0"/>
          </a:p>
        </p:txBody>
      </p:sp>
      <p:sp>
        <p:nvSpPr>
          <p:cNvPr id="5" name="Bouton d'action : Retour 4">
            <a:hlinkClick r:id="" action="ppaction://hlinkshowjump?jump=lastslideviewed" highlightClick="1"/>
          </p:cNvPr>
          <p:cNvSpPr/>
          <p:nvPr/>
        </p:nvSpPr>
        <p:spPr>
          <a:xfrm>
            <a:off x="7092280" y="6237312"/>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692696"/>
          <a:ext cx="9144001" cy="6165305"/>
        </p:xfrm>
        <a:graphic>
          <a:graphicData uri="http://schemas.openxmlformats.org/drawingml/2006/table">
            <a:tbl>
              <a:tblPr firstRow="1" bandRow="1">
                <a:tableStyleId>{5940675A-B579-460E-94D1-54222C63F5DA}</a:tableStyleId>
              </a:tblPr>
              <a:tblGrid>
                <a:gridCol w="1595669"/>
                <a:gridCol w="4776531"/>
                <a:gridCol w="2771801"/>
              </a:tblGrid>
              <a:tr h="312960">
                <a:tc gridSpan="3">
                  <a:txBody>
                    <a:bodyPr/>
                    <a:lstStyle/>
                    <a:p>
                      <a:pPr algn="ctr"/>
                      <a:r>
                        <a:rPr lang="fr-FR" sz="1400" b="1" i="1" kern="1200" baseline="0" dirty="0" smtClean="0">
                          <a:solidFill>
                            <a:schemeClr val="tx1"/>
                          </a:solidFill>
                          <a:latin typeface="+mn-lt"/>
                          <a:ea typeface="+mn-ea"/>
                          <a:cs typeface="+mn-cs"/>
                        </a:rPr>
                        <a:t>2. LES MANIFESTATIONS CONCRÈTES DE L’AFFIRMATION DE L’ISLAMISME POLITIQUE</a:t>
                      </a:r>
                    </a:p>
                  </a:txBody>
                  <a:tcPr/>
                </a:tc>
                <a:tc hMerge="1">
                  <a:txBody>
                    <a:bodyPr/>
                    <a:lstStyle/>
                    <a:p>
                      <a:endParaRPr lang="fr-FR"/>
                    </a:p>
                  </a:txBody>
                  <a:tcPr/>
                </a:tc>
                <a:tc hMerge="1">
                  <a:txBody>
                    <a:bodyPr/>
                    <a:lstStyle/>
                    <a:p>
                      <a:endParaRPr lang="fr-FR" dirty="0"/>
                    </a:p>
                  </a:txBody>
                  <a:tcPr/>
                </a:tc>
              </a:tr>
              <a:tr h="1815166">
                <a:tc>
                  <a:txBody>
                    <a:bodyPr/>
                    <a:lstStyle/>
                    <a:p>
                      <a:pPr marL="3175" indent="-3175" algn="ctr">
                        <a:buNone/>
                      </a:pPr>
                      <a:r>
                        <a:rPr lang="fr-FR" sz="1400" b="1" i="1" kern="1200" baseline="0" dirty="0" smtClean="0">
                          <a:solidFill>
                            <a:schemeClr val="tx1"/>
                          </a:solidFill>
                          <a:latin typeface="+mn-lt"/>
                          <a:ea typeface="+mn-ea"/>
                          <a:cs typeface="+mn-cs"/>
                        </a:rPr>
                        <a:t>a. Révolution iranienne</a:t>
                      </a:r>
                    </a:p>
                  </a:txBody>
                  <a:tcPr anchor="ct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800" dirty="0" smtClean="0"/>
                    </a:p>
                    <a:p>
                      <a:endParaRPr lang="fr-FR" sz="800" dirty="0" smtClean="0"/>
                    </a:p>
                    <a:p>
                      <a:endParaRPr lang="fr-FR" sz="800" dirty="0" smtClean="0"/>
                    </a:p>
                    <a:p>
                      <a:endParaRPr lang="fr-FR" sz="800" dirty="0" smtClean="0"/>
                    </a:p>
                    <a:p>
                      <a:endParaRPr lang="fr-FR" sz="800" dirty="0" smtClean="0"/>
                    </a:p>
                  </a:txBody>
                  <a:tcPr/>
                </a:tc>
                <a:tc rowSpan="3">
                  <a:txBody>
                    <a:bodyPr/>
                    <a:lstStyle/>
                    <a:p>
                      <a:endParaRPr lang="fr-FR" sz="800" dirty="0"/>
                    </a:p>
                  </a:txBody>
                  <a:tcPr/>
                </a:tc>
              </a:tr>
              <a:tr h="2190717">
                <a:tc>
                  <a:txBody>
                    <a:bodyPr/>
                    <a:lstStyle/>
                    <a:p>
                      <a:pPr algn="ctr"/>
                      <a:r>
                        <a:rPr lang="fr-FR" sz="1400" b="1" i="1" dirty="0" smtClean="0"/>
                        <a:t>b. Violences et terrorisme</a:t>
                      </a:r>
                      <a:endParaRPr lang="fr-FR" sz="1400" b="1" i="1" dirty="0"/>
                    </a:p>
                  </a:txBody>
                  <a:tcPr anchor="ct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p>
                      <a:endParaRPr lang="fr-FR" sz="800" dirty="0" smtClean="0"/>
                    </a:p>
                  </a:txBody>
                  <a:tcPr/>
                </a:tc>
                <a:tc vMerge="1">
                  <a:txBody>
                    <a:bodyPr/>
                    <a:lstStyle/>
                    <a:p>
                      <a:endParaRPr lang="fr-FR" sz="1050" dirty="0"/>
                    </a:p>
                  </a:txBody>
                  <a:tcPr/>
                </a:tc>
              </a:tr>
              <a:tr h="1846462">
                <a:tc>
                  <a:txBody>
                    <a:bodyPr/>
                    <a:lstStyle/>
                    <a:p>
                      <a:pPr algn="ctr"/>
                      <a:r>
                        <a:rPr lang="fr-FR" sz="1400" b="1" i="1" dirty="0" smtClean="0"/>
                        <a:t>c. Montée de mouvements politiques</a:t>
                      </a:r>
                      <a:r>
                        <a:rPr lang="fr-FR" sz="1400" b="1" i="1" baseline="0" dirty="0" smtClean="0"/>
                        <a:t> </a:t>
                      </a:r>
                      <a:r>
                        <a:rPr lang="fr-FR" sz="1400" b="1" i="1" dirty="0" smtClean="0"/>
                        <a:t>qui veulent le</a:t>
                      </a:r>
                      <a:r>
                        <a:rPr lang="fr-FR" sz="1400" b="1" i="1" baseline="0" dirty="0" smtClean="0"/>
                        <a:t> pouvoir</a:t>
                      </a:r>
                      <a:endParaRPr lang="fr-FR" sz="1400" b="1" i="1" dirty="0"/>
                    </a:p>
                  </a:txBody>
                  <a:tcPr anchor="ctr"/>
                </a:tc>
                <a:tc>
                  <a:txBody>
                    <a:bodyPr/>
                    <a:lstStyle/>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txBody>
                  <a:tcPr/>
                </a:tc>
                <a:tc vMerge="1">
                  <a:txBody>
                    <a:bodyPr/>
                    <a:lstStyle/>
                    <a:p>
                      <a:endParaRPr lang="fr-FR" sz="1050" dirty="0"/>
                    </a:p>
                  </a:txBody>
                  <a:tcPr/>
                </a:tc>
              </a:tr>
            </a:tbl>
          </a:graphicData>
        </a:graphic>
      </p:graphicFrame>
      <p:sp>
        <p:nvSpPr>
          <p:cNvPr id="11" name="Rectangle 10"/>
          <p:cNvSpPr/>
          <p:nvPr/>
        </p:nvSpPr>
        <p:spPr>
          <a:xfrm>
            <a:off x="0" y="0"/>
            <a:ext cx="9144000" cy="692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7" name="ZoneTexte 16"/>
          <p:cNvSpPr txBox="1"/>
          <p:nvPr/>
        </p:nvSpPr>
        <p:spPr>
          <a:xfrm>
            <a:off x="0" y="0"/>
            <a:ext cx="1595669" cy="338554"/>
          </a:xfrm>
          <a:prstGeom prst="rect">
            <a:avLst/>
          </a:prstGeom>
          <a:noFill/>
        </p:spPr>
        <p:txBody>
          <a:bodyPr wrap="square" rtlCol="0">
            <a:spAutoFit/>
          </a:bodyPr>
          <a:lstStyle/>
          <a:p>
            <a:r>
              <a:rPr lang="fr-FR" sz="1600" b="1" i="1" dirty="0" smtClean="0"/>
              <a:t>Transition :</a:t>
            </a:r>
            <a:endParaRPr lang="fr-FR" sz="1600" b="1" i="1" dirty="0"/>
          </a:p>
        </p:txBody>
      </p:sp>
      <p:sp>
        <p:nvSpPr>
          <p:cNvPr id="5" name="Bouton d'action : Retour 4">
            <a:hlinkClick r:id="" action="ppaction://hlinkshowjump?jump=lastslideviewed" highlightClick="1"/>
          </p:cNvPr>
          <p:cNvSpPr/>
          <p:nvPr/>
        </p:nvSpPr>
        <p:spPr>
          <a:xfrm>
            <a:off x="7236296" y="6093296"/>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692696"/>
          <a:ext cx="9144001" cy="4793520"/>
        </p:xfrm>
        <a:graphic>
          <a:graphicData uri="http://schemas.openxmlformats.org/drawingml/2006/table">
            <a:tbl>
              <a:tblPr firstRow="1" bandRow="1">
                <a:tableStyleId>{5940675A-B579-460E-94D1-54222C63F5DA}</a:tableStyleId>
              </a:tblPr>
              <a:tblGrid>
                <a:gridCol w="1595669"/>
                <a:gridCol w="4776531"/>
                <a:gridCol w="2771801"/>
              </a:tblGrid>
              <a:tr h="312960">
                <a:tc gridSpan="3">
                  <a:txBody>
                    <a:bodyPr/>
                    <a:lstStyle/>
                    <a:p>
                      <a:pPr algn="ctr"/>
                      <a:r>
                        <a:rPr lang="fr-FR" sz="1400" b="1" i="1" dirty="0" smtClean="0"/>
                        <a:t>3.</a:t>
                      </a:r>
                      <a:r>
                        <a:rPr lang="fr-FR" sz="1400" b="1" i="1" baseline="0" dirty="0" smtClean="0"/>
                        <a:t> LES CONSÉQUENCES GÉOPOLITIQUES AUX DIFFÉRENTES ÉCHELLES</a:t>
                      </a:r>
                      <a:endParaRPr lang="fr-FR" sz="1400" b="1" i="1" dirty="0"/>
                    </a:p>
                  </a:txBody>
                  <a:tcPr/>
                </a:tc>
                <a:tc hMerge="1">
                  <a:txBody>
                    <a:bodyPr/>
                    <a:lstStyle/>
                    <a:p>
                      <a:endParaRPr lang="fr-FR"/>
                    </a:p>
                  </a:txBody>
                  <a:tcPr/>
                </a:tc>
                <a:tc hMerge="1">
                  <a:txBody>
                    <a:bodyPr/>
                    <a:lstStyle/>
                    <a:p>
                      <a:endParaRPr lang="fr-FR" dirty="0"/>
                    </a:p>
                  </a:txBody>
                  <a:tcPr/>
                </a:tc>
              </a:tr>
              <a:tr h="1815166">
                <a:tc>
                  <a:txBody>
                    <a:bodyPr/>
                    <a:lstStyle/>
                    <a:p>
                      <a:pPr marL="3175" indent="-3175" algn="ctr">
                        <a:buNone/>
                        <a:tabLst>
                          <a:tab pos="177800" algn="l"/>
                        </a:tabLst>
                      </a:pPr>
                      <a:r>
                        <a:rPr lang="fr-FR" sz="1400" b="1" i="1" baseline="0" dirty="0" smtClean="0"/>
                        <a:t>a. Pour la stabilité du Proche et Moyen Orient</a:t>
                      </a:r>
                      <a:endParaRPr lang="fr-FR" sz="1400" b="1" i="1" dirty="0"/>
                    </a:p>
                  </a:txBody>
                  <a:tcPr anchor="ct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txBody>
                  <a:tcPr/>
                </a:tc>
                <a:tc rowSpan="2">
                  <a:txBody>
                    <a:bodyPr/>
                    <a:lstStyle/>
                    <a:p>
                      <a:endParaRPr lang="fr-FR" sz="800" dirty="0"/>
                    </a:p>
                  </a:txBody>
                  <a:tcPr/>
                </a:tc>
              </a:tr>
              <a:tr h="2190717">
                <a:tc>
                  <a:txBody>
                    <a:bodyPr/>
                    <a:lstStyle/>
                    <a:p>
                      <a:pPr algn="ctr"/>
                      <a:r>
                        <a:rPr lang="fr-FR" sz="1400" b="1" i="1" dirty="0" smtClean="0"/>
                        <a:t>b. Pour la stabilité du</a:t>
                      </a:r>
                      <a:r>
                        <a:rPr lang="fr-FR" sz="1400" b="1" i="1" baseline="0" dirty="0" smtClean="0"/>
                        <a:t> monde</a:t>
                      </a:r>
                      <a:endParaRPr lang="fr-FR" sz="1400" b="1" i="1" dirty="0"/>
                    </a:p>
                  </a:txBody>
                  <a:tcPr anchor="ctr"/>
                </a:tc>
                <a:tc>
                  <a:txBody>
                    <a:bodyPr/>
                    <a:lstStyle/>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p>
                      <a:endParaRPr lang="fr-FR" sz="800" dirty="0" smtClean="0"/>
                    </a:p>
                  </a:txBody>
                  <a:tcPr/>
                </a:tc>
                <a:tc vMerge="1">
                  <a:txBody>
                    <a:bodyPr/>
                    <a:lstStyle/>
                    <a:p>
                      <a:endParaRPr lang="fr-FR" sz="1050" dirty="0"/>
                    </a:p>
                  </a:txBody>
                  <a:tcPr/>
                </a:tc>
              </a:tr>
            </a:tbl>
          </a:graphicData>
        </a:graphic>
      </p:graphicFrame>
      <p:sp>
        <p:nvSpPr>
          <p:cNvPr id="11" name="Rectangle 10"/>
          <p:cNvSpPr/>
          <p:nvPr/>
        </p:nvSpPr>
        <p:spPr>
          <a:xfrm>
            <a:off x="0" y="0"/>
            <a:ext cx="9144000" cy="692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7" name="ZoneTexte 16"/>
          <p:cNvSpPr txBox="1"/>
          <p:nvPr/>
        </p:nvSpPr>
        <p:spPr>
          <a:xfrm>
            <a:off x="0" y="0"/>
            <a:ext cx="1595669" cy="338554"/>
          </a:xfrm>
          <a:prstGeom prst="rect">
            <a:avLst/>
          </a:prstGeom>
          <a:noFill/>
        </p:spPr>
        <p:txBody>
          <a:bodyPr wrap="square" rtlCol="0">
            <a:spAutoFit/>
          </a:bodyPr>
          <a:lstStyle/>
          <a:p>
            <a:r>
              <a:rPr lang="fr-FR" sz="1600" b="1" i="1" dirty="0" smtClean="0"/>
              <a:t>Transition :</a:t>
            </a:r>
            <a:endParaRPr lang="fr-FR" sz="1600" b="1" i="1" dirty="0"/>
          </a:p>
        </p:txBody>
      </p:sp>
      <p:sp>
        <p:nvSpPr>
          <p:cNvPr id="5" name="Rectangle 4"/>
          <p:cNvSpPr/>
          <p:nvPr/>
        </p:nvSpPr>
        <p:spPr>
          <a:xfrm>
            <a:off x="0" y="5472608"/>
            <a:ext cx="9144000" cy="1385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6" name="ZoneTexte 5"/>
          <p:cNvSpPr txBox="1"/>
          <p:nvPr/>
        </p:nvSpPr>
        <p:spPr>
          <a:xfrm>
            <a:off x="0" y="5517232"/>
            <a:ext cx="1595669" cy="338554"/>
          </a:xfrm>
          <a:prstGeom prst="rect">
            <a:avLst/>
          </a:prstGeom>
          <a:noFill/>
        </p:spPr>
        <p:txBody>
          <a:bodyPr wrap="square" rtlCol="0">
            <a:spAutoFit/>
          </a:bodyPr>
          <a:lstStyle/>
          <a:p>
            <a:r>
              <a:rPr lang="fr-FR" sz="1600" b="1" i="1" dirty="0" smtClean="0"/>
              <a:t>Conclusion :</a:t>
            </a:r>
            <a:endParaRPr lang="fr-FR" sz="1600" b="1" i="1" dirty="0"/>
          </a:p>
        </p:txBody>
      </p:sp>
      <p:sp>
        <p:nvSpPr>
          <p:cNvPr id="7" name="Bouton d'action : Retour 6">
            <a:hlinkClick r:id="" action="ppaction://hlinkshowjump?jump=lastslideviewed" highlightClick="1"/>
          </p:cNvPr>
          <p:cNvSpPr/>
          <p:nvPr/>
        </p:nvSpPr>
        <p:spPr>
          <a:xfrm>
            <a:off x="7596336" y="6237312"/>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568952" cy="6408712"/>
          </a:xfrm>
          <a:ln>
            <a:solidFill>
              <a:schemeClr val="tx1"/>
            </a:solidFill>
          </a:ln>
        </p:spPr>
        <p:txBody>
          <a:bodyPr>
            <a:noAutofit/>
          </a:bodyPr>
          <a:lstStyle/>
          <a:p>
            <a:pPr algn="just">
              <a:buNone/>
            </a:pPr>
            <a:r>
              <a:rPr lang="fr-FR" sz="1400" dirty="0" smtClean="0"/>
              <a:t>	</a:t>
            </a:r>
            <a:r>
              <a:rPr lang="fr-FR" sz="1600" b="1" dirty="0" smtClean="0"/>
              <a:t>Document 1 : </a:t>
            </a:r>
            <a:r>
              <a:rPr lang="fr-FR" sz="1600" b="1" i="1" dirty="0" smtClean="0"/>
              <a:t>Qu’est-ce que l’islamisme ? </a:t>
            </a:r>
          </a:p>
          <a:p>
            <a:pPr algn="just">
              <a:buNone/>
            </a:pPr>
            <a:endParaRPr lang="fr-FR" sz="1600" dirty="0" smtClean="0"/>
          </a:p>
          <a:p>
            <a:pPr algn="just">
              <a:buNone/>
            </a:pPr>
            <a:r>
              <a:rPr lang="fr-FR" sz="1600" dirty="0" smtClean="0"/>
              <a:t>        L’usage </a:t>
            </a:r>
            <a:r>
              <a:rPr lang="fr-FR" sz="1600" dirty="0"/>
              <a:t>intensif de ce terme par les médias exige une clarification.</a:t>
            </a:r>
          </a:p>
          <a:p>
            <a:pPr algn="just">
              <a:buNone/>
            </a:pPr>
            <a:r>
              <a:rPr lang="fr-FR" sz="1600" dirty="0" smtClean="0"/>
              <a:t>	Il </a:t>
            </a:r>
            <a:r>
              <a:rPr lang="fr-FR" sz="1600" dirty="0"/>
              <a:t>est attesté en français depuis le XVIIe siècle mais on le trouve surtout dans des textes du XIXe siècle. Il est alors </a:t>
            </a:r>
            <a:r>
              <a:rPr lang="fr-FR" sz="1600" dirty="0" smtClean="0"/>
              <a:t>employé dans </a:t>
            </a:r>
            <a:r>
              <a:rPr lang="fr-FR" sz="1600" dirty="0"/>
              <a:t>le sens de religion des musulmans et n’est pas distingué d’islam</a:t>
            </a:r>
            <a:r>
              <a:rPr lang="fr-FR" sz="1600" dirty="0" smtClean="0"/>
              <a:t>. Depuis </a:t>
            </a:r>
            <a:r>
              <a:rPr lang="fr-FR" sz="1600" dirty="0"/>
              <a:t>les années 1980, islamisme est employé, hors du monde musulman, pour désigner un islam porteur d’un </a:t>
            </a:r>
            <a:r>
              <a:rPr lang="fr-FR" sz="1600" dirty="0" smtClean="0"/>
              <a:t>projet politique </a:t>
            </a:r>
            <a:r>
              <a:rPr lang="fr-FR" sz="1600" dirty="0"/>
              <a:t>et social. Il vise notamment les courants les plus radicaux qui veulent faire de l’islam une idéologie </a:t>
            </a:r>
            <a:r>
              <a:rPr lang="fr-FR" sz="1600" dirty="0" smtClean="0"/>
              <a:t>politique caractérisée </a:t>
            </a:r>
            <a:r>
              <a:rPr lang="fr-FR" sz="1600" dirty="0"/>
              <a:t>par la construction d’un État fondé sur la religion (État islamique) et une société organisée selon les </a:t>
            </a:r>
            <a:r>
              <a:rPr lang="fr-FR" sz="1600" dirty="0" smtClean="0"/>
              <a:t>normes juridiques </a:t>
            </a:r>
            <a:r>
              <a:rPr lang="fr-FR" sz="1600" dirty="0"/>
              <a:t>que fournirait l’islam (charia). Il est alors perçu comme une dérive de la religion proprement dite qui menace </a:t>
            </a:r>
            <a:r>
              <a:rPr lang="fr-FR" sz="1600" dirty="0" smtClean="0"/>
              <a:t>les idéaux </a:t>
            </a:r>
            <a:r>
              <a:rPr lang="fr-FR" sz="1600" dirty="0"/>
              <a:t>démocratiques et laïques, et qui n’hésite pas à recourir au terrorisme.</a:t>
            </a:r>
          </a:p>
          <a:p>
            <a:pPr algn="just">
              <a:buNone/>
            </a:pPr>
            <a:r>
              <a:rPr lang="fr-FR" sz="1600" dirty="0" smtClean="0"/>
              <a:t>	Du </a:t>
            </a:r>
            <a:r>
              <a:rPr lang="fr-FR" sz="1600" dirty="0"/>
              <a:t>point de vue des milieux qualifiés d’islamistes, la distinction entre musulman et islamiste n’a pas de sens. Ils </a:t>
            </a:r>
            <a:r>
              <a:rPr lang="fr-FR" sz="1600" dirty="0" smtClean="0"/>
              <a:t>considèrent que </a:t>
            </a:r>
            <a:r>
              <a:rPr lang="fr-FR" sz="1600" dirty="0"/>
              <a:t>leur interprétation des textes fondateurs est la seule légitime : un « vrai musulman » est islamiste. Ils prônent une </a:t>
            </a:r>
            <a:r>
              <a:rPr lang="fr-FR" sz="1600" dirty="0" smtClean="0"/>
              <a:t>réforme radicale </a:t>
            </a:r>
            <a:r>
              <a:rPr lang="fr-FR" sz="1600" dirty="0"/>
              <a:t>qui suppose le retour aux sources et l’imitation des glorieux ancêtres (salafisme). Ils revendiquent la purification </a:t>
            </a:r>
            <a:r>
              <a:rPr lang="fr-FR" sz="1600" dirty="0" smtClean="0"/>
              <a:t>de l’islam</a:t>
            </a:r>
            <a:r>
              <a:rPr lang="fr-FR" sz="1600" dirty="0"/>
              <a:t>, pour le débarrasser de ce qu’ils considèrent comme des superstitions ou des innovations blâmables. </a:t>
            </a:r>
            <a:r>
              <a:rPr lang="fr-FR" sz="1600" dirty="0" smtClean="0"/>
              <a:t>L’islam deviendra </a:t>
            </a:r>
            <a:r>
              <a:rPr lang="fr-FR" sz="1600" dirty="0"/>
              <a:t>alors le fondement de la société et de la vraie civilisation en fournissant, outre la vraie foi, les normes morales, </a:t>
            </a:r>
            <a:r>
              <a:rPr lang="fr-FR" sz="1600" dirty="0" smtClean="0"/>
              <a:t>les principes </a:t>
            </a:r>
            <a:r>
              <a:rPr lang="fr-FR" sz="1600" dirty="0"/>
              <a:t>d’action, les modèles d’organisation collective. Dans cette perspective, il convient de faire le tri entre la </a:t>
            </a:r>
            <a:r>
              <a:rPr lang="fr-FR" sz="1600" dirty="0" smtClean="0"/>
              <a:t>modernité acceptable </a:t>
            </a:r>
            <a:r>
              <a:rPr lang="fr-FR" sz="1600" dirty="0"/>
              <a:t>(le progrès technique et scientifique par exemple) et inacceptable (la dépravation des </a:t>
            </a:r>
            <a:r>
              <a:rPr lang="fr-FR" sz="1600" dirty="0" smtClean="0"/>
              <a:t>mœurs, </a:t>
            </a:r>
            <a:r>
              <a:rPr lang="fr-FR" sz="1600" dirty="0"/>
              <a:t>l’effondrement </a:t>
            </a:r>
            <a:r>
              <a:rPr lang="fr-FR" sz="1600" dirty="0" smtClean="0"/>
              <a:t>des valeurs </a:t>
            </a:r>
            <a:r>
              <a:rPr lang="fr-FR" sz="1600" dirty="0"/>
              <a:t>morales, la sécularisation, la privatisation de la croyance, la liberté religieuse</a:t>
            </a:r>
            <a:r>
              <a:rPr lang="fr-FR" sz="1600" dirty="0" smtClean="0"/>
              <a:t>). </a:t>
            </a:r>
          </a:p>
          <a:p>
            <a:pPr algn="just">
              <a:buNone/>
            </a:pPr>
            <a:endParaRPr lang="fr-FR" sz="1600" dirty="0" smtClean="0"/>
          </a:p>
          <a:p>
            <a:pPr algn="r">
              <a:buNone/>
            </a:pPr>
            <a:r>
              <a:rPr lang="fr-FR" sz="1600" b="1" i="1" dirty="0" smtClean="0"/>
              <a:t>Ministère de l’Education nationale, 2004</a:t>
            </a:r>
            <a:endParaRPr lang="fr-FR" sz="1600" b="1" i="1" dirty="0"/>
          </a:p>
          <a:p>
            <a:pPr algn="just">
              <a:buNone/>
            </a:pPr>
            <a:r>
              <a:rPr lang="fr-FR" sz="1600" dirty="0" smtClean="0"/>
              <a:t>	</a:t>
            </a:r>
            <a:endParaRPr lang="fr-FR" sz="1600" dirty="0"/>
          </a:p>
        </p:txBody>
      </p:sp>
      <p:sp>
        <p:nvSpPr>
          <p:cNvPr id="4" name="Bouton d'action : Retour 3">
            <a:hlinkClick r:id="" action="ppaction://hlinkshowjump?jump=lastslideviewed" highlightClick="1"/>
          </p:cNvPr>
          <p:cNvSpPr/>
          <p:nvPr/>
        </p:nvSpPr>
        <p:spPr>
          <a:xfrm>
            <a:off x="2411760" y="5949280"/>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568952" cy="5832648"/>
          </a:xfrm>
          <a:ln>
            <a:solidFill>
              <a:schemeClr val="tx1"/>
            </a:solidFill>
          </a:ln>
        </p:spPr>
        <p:txBody>
          <a:bodyPr>
            <a:noAutofit/>
          </a:bodyPr>
          <a:lstStyle/>
          <a:p>
            <a:pPr algn="just">
              <a:buNone/>
            </a:pPr>
            <a:r>
              <a:rPr lang="fr-FR" sz="1400" dirty="0" smtClean="0"/>
              <a:t>	</a:t>
            </a:r>
            <a:r>
              <a:rPr lang="fr-FR" sz="1600" b="1" dirty="0" smtClean="0"/>
              <a:t>Document 2 : </a:t>
            </a:r>
            <a:r>
              <a:rPr lang="fr-FR" sz="1600" b="1" i="1" dirty="0" smtClean="0"/>
              <a:t>La révolution iranienne</a:t>
            </a:r>
          </a:p>
          <a:p>
            <a:pPr algn="just">
              <a:buNone/>
            </a:pPr>
            <a:endParaRPr lang="fr-FR" sz="1600" dirty="0" smtClean="0"/>
          </a:p>
          <a:p>
            <a:pPr algn="just">
              <a:buNone/>
            </a:pPr>
            <a:r>
              <a:rPr lang="fr-FR" sz="1600" dirty="0" smtClean="0"/>
              <a:t>       En 1979 disparaît en Iran le régime mis en place depuis 1941 par Muhammad Reza Pahlavi, qui a pris en 1967 le titre de shahinshah (roi des rois) à la manière des princes perses de l'Antiquité. Le régime autoritaire qu'il dirige est soutenu par les États-Unis. Une redoutable police politique (la Savak) réprime férocement toute opposition. Le shah bénéficie des royalties que lui versent les compagnies occidentales à qui il a confié l'extraction du pétrole. L'émergence d'une bourgeoisie d'affaires aux exigences politiques et économiques croissantes et d'une opposition d'inspiration religieuse chiite et populaire remet en cause les fondements du régime. </a:t>
            </a:r>
          </a:p>
          <a:p>
            <a:pPr lvl="8" algn="just">
              <a:buNone/>
            </a:pPr>
            <a:r>
              <a:rPr lang="fr-FR" sz="1600" dirty="0" smtClean="0"/>
              <a:t>     La propagande, menée par l'ayatollah Khomeiny de l'étranger où il vit en exil depuis quinze ans, reçoit un écho de plus en plus favorable dans la société iranienne. En 1978, des grèves paralysent le pays ; la rue contraint le shah à renoncer au pouvoir et à s'exiler le 16 janvier 1979. L'ayatollah Khomeiny rentre alors de Neauphle-le-Château, dans la banlieue parisienne, où il vivait en exil. Accueilli triomphalement à Téhéran, il instaure une république islamique nationaliste, anticapitaliste, antisioniste et anti-impérialiste, dont la législation s'inspire de la charia (la loi islamique).</a:t>
            </a:r>
          </a:p>
          <a:p>
            <a:pPr algn="just">
              <a:buNone/>
            </a:pPr>
            <a:endParaRPr lang="fr-FR" sz="500" dirty="0" smtClean="0"/>
          </a:p>
          <a:p>
            <a:pPr algn="r">
              <a:buNone/>
            </a:pPr>
            <a:r>
              <a:rPr lang="fr-FR" sz="1600" b="1" i="1" dirty="0" smtClean="0"/>
              <a:t>            Encyclopaedia Universalis</a:t>
            </a:r>
            <a:r>
              <a:rPr lang="fr-FR" sz="1600" dirty="0" smtClean="0"/>
              <a:t>	</a:t>
            </a:r>
            <a:endParaRPr lang="fr-FR" sz="1600" dirty="0"/>
          </a:p>
        </p:txBody>
      </p:sp>
      <p:pic>
        <p:nvPicPr>
          <p:cNvPr id="1026" name="Picture 2" descr="http://www.cqj.dk/foto/iran/esfahan-khomeiny.jpg"/>
          <p:cNvPicPr>
            <a:picLocks noChangeAspect="1" noChangeArrowheads="1"/>
          </p:cNvPicPr>
          <p:nvPr/>
        </p:nvPicPr>
        <p:blipFill>
          <a:blip r:embed="rId2" cstate="print"/>
          <a:srcRect/>
          <a:stretch>
            <a:fillRect/>
          </a:stretch>
        </p:blipFill>
        <p:spPr bwMode="auto">
          <a:xfrm>
            <a:off x="539552" y="2636912"/>
            <a:ext cx="3594246" cy="2808312"/>
          </a:xfrm>
          <a:prstGeom prst="rect">
            <a:avLst/>
          </a:prstGeom>
          <a:noFill/>
        </p:spPr>
      </p:pic>
      <p:sp>
        <p:nvSpPr>
          <p:cNvPr id="4" name="Bouton d'action : Retour 3">
            <a:hlinkClick r:id="" action="ppaction://hlinkshowjump?jump=lastslideviewed" highlightClick="1"/>
          </p:cNvPr>
          <p:cNvSpPr/>
          <p:nvPr/>
        </p:nvSpPr>
        <p:spPr>
          <a:xfrm>
            <a:off x="1979712" y="6093296"/>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568952" cy="6408712"/>
          </a:xfrm>
          <a:ln>
            <a:solidFill>
              <a:schemeClr val="tx1"/>
            </a:solidFill>
          </a:ln>
        </p:spPr>
        <p:txBody>
          <a:bodyPr>
            <a:noAutofit/>
          </a:bodyPr>
          <a:lstStyle/>
          <a:p>
            <a:pPr algn="just">
              <a:buNone/>
            </a:pPr>
            <a:r>
              <a:rPr lang="fr-FR" sz="1400" dirty="0" smtClean="0"/>
              <a:t>	</a:t>
            </a:r>
            <a:r>
              <a:rPr lang="fr-FR" sz="1600" b="1" dirty="0" smtClean="0"/>
              <a:t>Document 3 : Le terrorisme et ses causes</a:t>
            </a:r>
          </a:p>
          <a:p>
            <a:pPr algn="just">
              <a:buNone/>
            </a:pPr>
            <a:endParaRPr lang="fr-FR" sz="1400" dirty="0" smtClean="0"/>
          </a:p>
          <a:p>
            <a:pPr algn="just">
              <a:buNone/>
            </a:pPr>
            <a:r>
              <a:rPr lang="fr-FR" sz="1600" dirty="0" smtClean="0"/>
              <a:t>       L’action terroriste vise à terroriser, c’est-à-dire à induire un rapport de force par la terreur et la peur, c’est pour cela qu’elle est universellement pratiquée, que ce soit par l’Etat ou par les groupes d’opposition. </a:t>
            </a:r>
          </a:p>
          <a:p>
            <a:pPr algn="just">
              <a:buNone/>
            </a:pPr>
            <a:endParaRPr lang="fr-FR" sz="600" dirty="0" smtClean="0"/>
          </a:p>
          <a:p>
            <a:pPr algn="just">
              <a:buNone/>
            </a:pPr>
            <a:r>
              <a:rPr lang="fr-FR" sz="1600" dirty="0" smtClean="0"/>
              <a:t>       Trois objectifs caractérisent le terrorisme, de façon conjointe et à des proportions variables suivant les cas : </a:t>
            </a:r>
          </a:p>
          <a:p>
            <a:pPr lvl="1" algn="just">
              <a:buFont typeface="Symbol" pitchFamily="18" charset="2"/>
              <a:buChar char=""/>
            </a:pPr>
            <a:r>
              <a:rPr lang="fr-FR" sz="1600" dirty="0" smtClean="0"/>
              <a:t>attirer l’attention de façon spectaculaire et violente sur un rapport de forces perçu de façon manichéenne,</a:t>
            </a:r>
          </a:p>
          <a:p>
            <a:pPr lvl="1" algn="just">
              <a:buFont typeface="Symbol" pitchFamily="18" charset="2"/>
              <a:buChar char=""/>
            </a:pPr>
            <a:r>
              <a:rPr lang="fr-FR" sz="1600" dirty="0" smtClean="0"/>
              <a:t>l’exigence d’être reconnus, identifiés, par une signature, un nom, d’exister fût-ce de la façon la plus négative qui soit, ce qui semble plus enviable que de ne pas exister,</a:t>
            </a:r>
          </a:p>
          <a:p>
            <a:pPr lvl="1" algn="just">
              <a:buFont typeface="Symbol" pitchFamily="18" charset="2"/>
              <a:buChar char=""/>
            </a:pPr>
            <a:r>
              <a:rPr lang="fr-FR" sz="1600" dirty="0" smtClean="0"/>
              <a:t>la mise en image symbolique de la force dont disposent les auteurs d’actes terroristes.</a:t>
            </a:r>
          </a:p>
          <a:p>
            <a:pPr lvl="1" algn="just">
              <a:buFont typeface="Symbol" pitchFamily="18" charset="2"/>
              <a:buChar char=""/>
            </a:pPr>
            <a:endParaRPr lang="fr-FR" sz="900" dirty="0" smtClean="0"/>
          </a:p>
          <a:p>
            <a:pPr algn="just">
              <a:buNone/>
            </a:pPr>
            <a:r>
              <a:rPr lang="fr-FR" sz="1600" dirty="0" smtClean="0"/>
              <a:t>       Pour savoir comment lutter contre le « terrorisme », il faudrait d’abord se poser la question de comment naît le « terrorisme », quelles en sont ses causes profondes. Faut-il en chercher l’origine dans la religion, dans l’écart de richesse entre le Nord et le Sud de la planète, dans le conflit israélo-palestinien, dans l’opposition entre civilisations occidentale et islamique, ou dans d’autres facteurs socio-politiques ? Si tous les auteurs ne sont pas d’accord entre eux sur la réponse à cette question, il est intéressant de prendre du recul et de voir le « phénomène terroriste » dans son évolution historique. Le « terrorisme international » ressurgit chaque fois qu’un monde en évolution (trop) rapide donne l’impression - subjective ou objective - à de trop grands groupes de gens qu’ils sont marginalisés », explique le professeur belge Rik Coolsaet.</a:t>
            </a:r>
          </a:p>
          <a:p>
            <a:pPr algn="just">
              <a:buNone/>
            </a:pPr>
            <a:endParaRPr lang="fr-FR" sz="1600" b="1" i="1" dirty="0" smtClean="0"/>
          </a:p>
          <a:p>
            <a:pPr algn="r">
              <a:buNone/>
            </a:pPr>
            <a:r>
              <a:rPr lang="fr-FR" sz="1600" b="1" i="1" dirty="0" smtClean="0"/>
              <a:t>               Site d’Amnesty International , novembre 2005</a:t>
            </a:r>
            <a:r>
              <a:rPr lang="fr-FR" sz="1600" dirty="0" smtClean="0"/>
              <a:t>	</a:t>
            </a:r>
            <a:endParaRPr lang="fr-FR" sz="1600" dirty="0"/>
          </a:p>
        </p:txBody>
      </p:sp>
      <p:sp>
        <p:nvSpPr>
          <p:cNvPr id="4" name="Bouton d'action : Retour 3">
            <a:hlinkClick r:id="" action="ppaction://hlinkshowjump?jump=lastslideviewed" highlightClick="1"/>
          </p:cNvPr>
          <p:cNvSpPr/>
          <p:nvPr/>
        </p:nvSpPr>
        <p:spPr>
          <a:xfrm>
            <a:off x="1691680" y="6021288"/>
            <a:ext cx="1224136" cy="43204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135</Words>
  <Application>Microsoft Office PowerPoint</Application>
  <PresentationFormat>Affichage à l'écran (4:3)</PresentationFormat>
  <Paragraphs>150</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III. La montée de l’islamisme politique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Julien EBERSOLD</dc:creator>
  <cp:lastModifiedBy>christophe</cp:lastModifiedBy>
  <cp:revision>19</cp:revision>
  <dcterms:created xsi:type="dcterms:W3CDTF">2012-09-03T12:27:45Z</dcterms:created>
  <dcterms:modified xsi:type="dcterms:W3CDTF">2012-09-04T13:49:28Z</dcterms:modified>
</cp:coreProperties>
</file>