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6" r:id="rId3"/>
    <p:sldId id="271" r:id="rId4"/>
    <p:sldId id="262" r:id="rId5"/>
    <p:sldId id="272" r:id="rId6"/>
    <p:sldId id="273" r:id="rId7"/>
    <p:sldId id="265" r:id="rId8"/>
    <p:sldId id="259" r:id="rId9"/>
    <p:sldId id="276" r:id="rId10"/>
    <p:sldId id="277" r:id="rId11"/>
    <p:sldId id="283" r:id="rId12"/>
    <p:sldId id="284" r:id="rId13"/>
    <p:sldId id="258" r:id="rId14"/>
    <p:sldId id="261" r:id="rId15"/>
    <p:sldId id="280" r:id="rId16"/>
    <p:sldId id="281" r:id="rId17"/>
    <p:sldId id="282" r:id="rId18"/>
    <p:sldId id="257"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17558B6-2492-47E5-A985-D650F535F4A5}" type="datetimeFigureOut">
              <a:rPr lang="fr-FR" smtClean="0"/>
              <a:pPr/>
              <a:t>21/10/2012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E609CE-EF7B-4B3F-8F59-DAB1B9A867D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558B6-2492-47E5-A985-D650F535F4A5}" type="datetimeFigureOut">
              <a:rPr lang="fr-FR" smtClean="0"/>
              <a:pPr/>
              <a:t>21/10/2012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609CE-EF7B-4B3F-8F59-DAB1B9A867D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Proposition%20liste%20oral%20bac%20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Objectif%20Lune%20&amp;%20On%20a%20march&#233;%20sur%20la%20Lune.ppt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56792"/>
            <a:ext cx="8062664" cy="1470025"/>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b="1" i="1" dirty="0" smtClean="0"/>
              <a:t>Nouveaux programmes de l’option Histoire Géographie en Terminales S </a:t>
            </a:r>
            <a:endParaRPr lang="fr-FR" b="1" i="1" dirty="0"/>
          </a:p>
        </p:txBody>
      </p:sp>
      <p:sp>
        <p:nvSpPr>
          <p:cNvPr id="3" name="Sous-titre 2"/>
          <p:cNvSpPr>
            <a:spLocks noGrp="1"/>
          </p:cNvSpPr>
          <p:nvPr>
            <p:ph type="subTitle" idx="1"/>
          </p:nvPr>
        </p:nvSpPr>
        <p:spPr/>
        <p:txBody>
          <a:bodyPr/>
          <a:lstStyle/>
          <a:p>
            <a:r>
              <a:rPr lang="fr-FR" b="1" i="1" dirty="0" smtClean="0"/>
              <a:t>INTRODUCTION</a:t>
            </a:r>
            <a:endParaRPr lang="fr-FR"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 y="1268760"/>
          <a:ext cx="9143998" cy="3754969"/>
        </p:xfrm>
        <a:graphic>
          <a:graphicData uri="http://schemas.openxmlformats.org/drawingml/2006/table">
            <a:tbl>
              <a:tblPr/>
              <a:tblGrid>
                <a:gridCol w="441339"/>
                <a:gridCol w="1809490"/>
                <a:gridCol w="1712948"/>
                <a:gridCol w="1712948"/>
                <a:gridCol w="1712948"/>
                <a:gridCol w="1754325"/>
              </a:tblGrid>
              <a:tr h="297033">
                <a:tc>
                  <a:txBody>
                    <a:bodyPr/>
                    <a:lstStyle/>
                    <a:p>
                      <a:pPr algn="ctr" fontAlgn="ctr"/>
                      <a:r>
                        <a:rPr lang="fr-FR" sz="1400" b="0" i="0" u="none" strike="noStrike" dirty="0">
                          <a:solidFill>
                            <a:srgbClr val="000000"/>
                          </a:solidFill>
                          <a:latin typeface="Calibri"/>
                        </a:rPr>
                        <a:t> </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ctr" fontAlgn="ctr"/>
                      <a:r>
                        <a:rPr lang="fr-FR" sz="1400" b="1" i="1" u="none" strike="noStrike">
                          <a:solidFill>
                            <a:srgbClr val="000000"/>
                          </a:solidFill>
                          <a:latin typeface="Calibri"/>
                        </a:rPr>
                        <a:t>Période 1</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1" u="none" strike="noStrike">
                          <a:solidFill>
                            <a:srgbClr val="000000"/>
                          </a:solidFill>
                          <a:latin typeface="Calibri"/>
                        </a:rPr>
                        <a:t>Période 2</a:t>
                      </a: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1" u="none" strike="noStrike">
                          <a:solidFill>
                            <a:srgbClr val="000000"/>
                          </a:solidFill>
                          <a:latin typeface="Calibri"/>
                        </a:rPr>
                        <a:t>Période 3</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1" u="none" strike="noStrike">
                          <a:solidFill>
                            <a:srgbClr val="000000"/>
                          </a:solidFill>
                          <a:latin typeface="Calibri"/>
                        </a:rPr>
                        <a:t>Période 4</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1" u="none" strike="noStrike">
                          <a:solidFill>
                            <a:srgbClr val="000000"/>
                          </a:solidFill>
                          <a:latin typeface="Calibri"/>
                        </a:rPr>
                        <a:t>Période 5</a:t>
                      </a: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889">
                <a:tc>
                  <a:txBody>
                    <a:bodyPr/>
                    <a:lstStyle/>
                    <a:p>
                      <a:pPr algn="ctr" fontAlgn="ctr"/>
                      <a:r>
                        <a:rPr lang="fr-FR" sz="1400" b="1" i="1" u="none" strike="noStrike">
                          <a:solidFill>
                            <a:srgbClr val="000000"/>
                          </a:solidFill>
                          <a:latin typeface="Calibri"/>
                        </a:rPr>
                        <a:t>S1</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FF0000"/>
                          </a:solidFill>
                          <a:latin typeface="Calibri"/>
                        </a:rPr>
                        <a:t>36 </a:t>
                      </a:r>
                      <a:r>
                        <a:rPr lang="fr-FR" sz="1400" b="1" i="1" u="none" strike="noStrike" dirty="0" smtClean="0">
                          <a:solidFill>
                            <a:srgbClr val="FF0000"/>
                          </a:solidFill>
                          <a:latin typeface="Calibri"/>
                        </a:rPr>
                        <a:t>Proche et Moyen Orient</a:t>
                      </a:r>
                      <a:endParaRPr lang="fr-FR" sz="1400" b="0" i="1" u="none" strike="noStrike" dirty="0">
                        <a:solidFill>
                          <a:srgbClr val="FF0000"/>
                        </a:solidFill>
                        <a:latin typeface="Calibri"/>
                      </a:endParaRP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C00000"/>
                          </a:solidFill>
                          <a:latin typeface="Calibri"/>
                        </a:rPr>
                        <a:t>46</a:t>
                      </a:r>
                      <a:r>
                        <a:rPr lang="fr-FR" sz="1400" b="1" i="1" u="none" strike="noStrike" dirty="0">
                          <a:solidFill>
                            <a:srgbClr val="C00000"/>
                          </a:solidFill>
                          <a:latin typeface="Calibri"/>
                        </a:rPr>
                        <a:t> </a:t>
                      </a:r>
                      <a:r>
                        <a:rPr lang="fr-FR" sz="1400" b="1" i="1" u="none" strike="noStrike" dirty="0" smtClean="0">
                          <a:solidFill>
                            <a:srgbClr val="C00000"/>
                          </a:solidFill>
                          <a:latin typeface="+mn-lt"/>
                        </a:rPr>
                        <a:t>Les</a:t>
                      </a:r>
                      <a:r>
                        <a:rPr lang="fr-FR" sz="1400" b="1" i="1" u="none" strike="noStrike" baseline="0" dirty="0" smtClean="0">
                          <a:solidFill>
                            <a:srgbClr val="C00000"/>
                          </a:solidFill>
                          <a:latin typeface="+mn-lt"/>
                        </a:rPr>
                        <a:t> Etats-Unis et le monde</a:t>
                      </a:r>
                      <a:endParaRPr lang="fr-FR" sz="1400" b="0" i="1" u="none" strike="noStrike" dirty="0">
                        <a:solidFill>
                          <a:srgbClr val="C0000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002060"/>
                          </a:solidFill>
                          <a:latin typeface="Calibri"/>
                        </a:rPr>
                        <a:t>2</a:t>
                      </a:r>
                      <a:r>
                        <a:rPr lang="fr-FR" sz="1400" b="1" i="1" u="none" strike="noStrike" dirty="0">
                          <a:solidFill>
                            <a:srgbClr val="002060"/>
                          </a:solidFill>
                          <a:latin typeface="Calibri"/>
                        </a:rPr>
                        <a:t> Les cartes, enjeux politiques</a:t>
                      </a:r>
                      <a:endParaRPr lang="fr-FR" sz="1400" b="0" i="1" u="none" strike="noStrike" dirty="0">
                        <a:solidFill>
                          <a:srgbClr val="00206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400" b="0" i="1" u="none" strike="noStrike" dirty="0">
                          <a:solidFill>
                            <a:srgbClr val="0070C0"/>
                          </a:solidFill>
                          <a:latin typeface="Calibri"/>
                        </a:rPr>
                        <a:t>10 </a:t>
                      </a:r>
                      <a:r>
                        <a:rPr lang="fr-FR" sz="1400" b="1" i="1" u="none" strike="noStrike" dirty="0">
                          <a:solidFill>
                            <a:srgbClr val="0070C0"/>
                          </a:solidFill>
                          <a:latin typeface="Calibri"/>
                        </a:rPr>
                        <a:t>Représentations et </a:t>
                      </a:r>
                      <a:r>
                        <a:rPr lang="fr-FR" sz="1400" b="1" i="1" u="none" strike="noStrike" dirty="0" smtClean="0">
                          <a:solidFill>
                            <a:srgbClr val="0070C0"/>
                          </a:solidFill>
                          <a:latin typeface="Calibri"/>
                        </a:rPr>
                        <a:t>cartes </a:t>
                      </a:r>
                      <a:r>
                        <a:rPr lang="fr-FR" sz="1400" b="1" i="1" u="none" strike="noStrike" dirty="0" smtClean="0">
                          <a:solidFill>
                            <a:srgbClr val="0070C0"/>
                          </a:solidFill>
                          <a:latin typeface="+mn-lt"/>
                        </a:rPr>
                        <a:t>du monde</a:t>
                      </a:r>
                      <a:endParaRPr lang="fr-FR" sz="1400" b="0" i="1" u="none" strike="noStrike" dirty="0">
                        <a:solidFill>
                          <a:srgbClr val="0070C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00B050"/>
                          </a:solidFill>
                          <a:latin typeface="Calibri"/>
                        </a:rPr>
                        <a:t>18</a:t>
                      </a:r>
                      <a:r>
                        <a:rPr lang="fr-FR" sz="1400" b="1" i="1" u="none" strike="noStrike" dirty="0">
                          <a:solidFill>
                            <a:srgbClr val="00B050"/>
                          </a:solidFill>
                          <a:latin typeface="Calibri"/>
                        </a:rPr>
                        <a:t> La mondialisation</a:t>
                      </a:r>
                      <a:endParaRPr lang="fr-FR" sz="1400" b="0" i="1" u="none" strike="noStrike" dirty="0">
                        <a:solidFill>
                          <a:srgbClr val="00B05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fr-FR" sz="1400" b="1" i="1" u="none" strike="noStrike">
                          <a:solidFill>
                            <a:srgbClr val="000000"/>
                          </a:solidFill>
                          <a:latin typeface="Calibri"/>
                        </a:rPr>
                        <a:t>S2</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FF0000"/>
                          </a:solidFill>
                          <a:latin typeface="Calibri"/>
                        </a:rPr>
                        <a:t>37 </a:t>
                      </a:r>
                      <a:r>
                        <a:rPr lang="fr-FR" sz="1400" b="1" i="1" u="none" strike="noStrike" dirty="0" smtClean="0">
                          <a:solidFill>
                            <a:srgbClr val="FF0000"/>
                          </a:solidFill>
                          <a:latin typeface="Calibri"/>
                        </a:rPr>
                        <a:t>Proche et Moyen Orient</a:t>
                      </a:r>
                      <a:endParaRPr lang="fr-FR" sz="1400" b="0" i="1" u="none" strike="noStrike" dirty="0">
                        <a:solidFill>
                          <a:srgbClr val="FF0000"/>
                        </a:solidFill>
                        <a:latin typeface="Calibri"/>
                      </a:endParaRP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C00000"/>
                          </a:solidFill>
                          <a:latin typeface="Calibri"/>
                        </a:rPr>
                        <a:t>47 </a:t>
                      </a:r>
                      <a:r>
                        <a:rPr lang="fr-FR" sz="1400" b="1" i="1" u="none" strike="noStrike" dirty="0" smtClean="0">
                          <a:solidFill>
                            <a:srgbClr val="C00000"/>
                          </a:solidFill>
                          <a:latin typeface="+mn-lt"/>
                        </a:rPr>
                        <a:t>Les</a:t>
                      </a:r>
                      <a:r>
                        <a:rPr lang="fr-FR" sz="1400" b="1" i="1" u="none" strike="noStrike" baseline="0" dirty="0" smtClean="0">
                          <a:solidFill>
                            <a:srgbClr val="C00000"/>
                          </a:solidFill>
                          <a:latin typeface="+mn-lt"/>
                        </a:rPr>
                        <a:t> Etats-Unis et le monde</a:t>
                      </a:r>
                      <a:endParaRPr lang="fr-FR" sz="1400" b="0" i="1" u="none" strike="noStrike" dirty="0">
                        <a:solidFill>
                          <a:srgbClr val="C0000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a:solidFill>
                            <a:srgbClr val="002060"/>
                          </a:solidFill>
                          <a:latin typeface="Calibri"/>
                        </a:rPr>
                        <a:t>3 </a:t>
                      </a:r>
                      <a:r>
                        <a:rPr lang="fr-FR" sz="1400" b="1" i="1" u="none" strike="noStrike">
                          <a:solidFill>
                            <a:srgbClr val="002060"/>
                          </a:solidFill>
                          <a:latin typeface="Calibri"/>
                        </a:rPr>
                        <a:t>Les cartes, enjeux politiques</a:t>
                      </a:r>
                      <a:endParaRPr lang="fr-FR" sz="1400" b="0" i="1" u="none" strike="noStrike">
                        <a:solidFill>
                          <a:srgbClr val="00206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a:solidFill>
                            <a:srgbClr val="000000"/>
                          </a:solidFill>
                          <a:latin typeface="Calibri"/>
                        </a:rPr>
                        <a:t>11</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ctr"/>
                      <a:r>
                        <a:rPr lang="fr-FR" sz="1400" b="0" i="1" u="none" strike="noStrike">
                          <a:solidFill>
                            <a:srgbClr val="000000"/>
                          </a:solidFill>
                          <a:latin typeface="Calibri"/>
                        </a:rPr>
                        <a:t>19 ASCENSION</a:t>
                      </a: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82889">
                <a:tc>
                  <a:txBody>
                    <a:bodyPr/>
                    <a:lstStyle/>
                    <a:p>
                      <a:pPr algn="ctr" fontAlgn="ctr"/>
                      <a:r>
                        <a:rPr lang="fr-FR" sz="1400" b="1" i="1" u="none" strike="noStrike">
                          <a:solidFill>
                            <a:srgbClr val="000000"/>
                          </a:solidFill>
                          <a:latin typeface="Calibri"/>
                        </a:rPr>
                        <a:t>S3</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smtClean="0">
                          <a:solidFill>
                            <a:srgbClr val="FF0000"/>
                          </a:solidFill>
                          <a:latin typeface="Calibri"/>
                        </a:rPr>
                        <a:t>38 </a:t>
                      </a:r>
                      <a:r>
                        <a:rPr lang="fr-FR" sz="1400" b="1" i="1" u="none" strike="noStrike" dirty="0" smtClean="0">
                          <a:solidFill>
                            <a:srgbClr val="FF0000"/>
                          </a:solidFill>
                          <a:latin typeface="Calibri"/>
                        </a:rPr>
                        <a:t>Proche et Moyen Orient</a:t>
                      </a:r>
                      <a:endParaRPr lang="fr-FR" sz="1400" b="1" i="1" u="none" strike="noStrike" dirty="0">
                        <a:solidFill>
                          <a:srgbClr val="FF0000"/>
                        </a:solidFill>
                        <a:latin typeface="Calibri"/>
                      </a:endParaRP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1" u="none" strike="noStrike">
                          <a:solidFill>
                            <a:srgbClr val="000000"/>
                          </a:solidFill>
                          <a:latin typeface="Calibri"/>
                        </a:rPr>
                        <a:t>48</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ctr"/>
                      <a:r>
                        <a:rPr lang="fr-FR" sz="1400" b="0" i="1" u="none" strike="noStrike" dirty="0">
                          <a:solidFill>
                            <a:srgbClr val="0070C0"/>
                          </a:solidFill>
                          <a:latin typeface="Calibri"/>
                        </a:rPr>
                        <a:t>4</a:t>
                      </a:r>
                      <a:r>
                        <a:rPr lang="fr-FR" sz="1400" b="1" i="1" u="none" strike="noStrike" dirty="0">
                          <a:solidFill>
                            <a:srgbClr val="0070C0"/>
                          </a:solidFill>
                          <a:latin typeface="Calibri"/>
                        </a:rPr>
                        <a:t> Représentations et </a:t>
                      </a:r>
                      <a:r>
                        <a:rPr lang="fr-FR" sz="1400" b="1" i="1" u="none" strike="noStrike" dirty="0" smtClean="0">
                          <a:solidFill>
                            <a:srgbClr val="0070C0"/>
                          </a:solidFill>
                          <a:latin typeface="Calibri"/>
                        </a:rPr>
                        <a:t>cartes du monde </a:t>
                      </a:r>
                      <a:endParaRPr lang="fr-FR" sz="1400" b="0" i="1" u="none" strike="noStrike" dirty="0">
                        <a:solidFill>
                          <a:srgbClr val="0070C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a:solidFill>
                            <a:srgbClr val="00B050"/>
                          </a:solidFill>
                          <a:latin typeface="Calibri"/>
                        </a:rPr>
                        <a:t>12 </a:t>
                      </a:r>
                      <a:r>
                        <a:rPr lang="fr-FR" sz="1400" b="1" i="1" u="none" strike="noStrike">
                          <a:solidFill>
                            <a:srgbClr val="00B050"/>
                          </a:solidFill>
                          <a:latin typeface="Calibri"/>
                        </a:rPr>
                        <a:t>La mondialisation</a:t>
                      </a:r>
                      <a:endParaRPr lang="fr-FR" sz="1400" b="0" i="1" u="none" strike="noStrike">
                        <a:solidFill>
                          <a:srgbClr val="00B05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a:solidFill>
                            <a:srgbClr val="00FF00"/>
                          </a:solidFill>
                          <a:latin typeface="Calibri"/>
                        </a:rPr>
                        <a:t>20 </a:t>
                      </a:r>
                      <a:r>
                        <a:rPr lang="fr-FR" sz="1400" b="1" i="1" u="none" strike="noStrike">
                          <a:solidFill>
                            <a:srgbClr val="00FF00"/>
                          </a:solidFill>
                          <a:latin typeface="Calibri"/>
                        </a:rPr>
                        <a:t>Sport, mondialisation</a:t>
                      </a:r>
                      <a:endParaRPr lang="fr-FR" sz="1400" b="0" i="1" u="none" strike="noStrike">
                        <a:solidFill>
                          <a:srgbClr val="00FF0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82889">
                <a:tc>
                  <a:txBody>
                    <a:bodyPr/>
                    <a:lstStyle/>
                    <a:p>
                      <a:pPr algn="ctr" fontAlgn="ctr"/>
                      <a:r>
                        <a:rPr lang="fr-FR" sz="1400" b="1" i="1" u="none" strike="noStrike">
                          <a:solidFill>
                            <a:srgbClr val="000000"/>
                          </a:solidFill>
                          <a:latin typeface="Calibri"/>
                        </a:rPr>
                        <a:t>S4</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FF0000"/>
                          </a:solidFill>
                          <a:latin typeface="Calibri"/>
                        </a:rPr>
                        <a:t>39 </a:t>
                      </a:r>
                      <a:r>
                        <a:rPr lang="fr-FR" sz="1400" b="1" i="1" u="none" strike="noStrike" dirty="0" smtClean="0">
                          <a:solidFill>
                            <a:srgbClr val="FF0000"/>
                          </a:solidFill>
                          <a:latin typeface="+mn-lt"/>
                        </a:rPr>
                        <a:t>Proche et Moyen Orient</a:t>
                      </a:r>
                      <a:endParaRPr lang="fr-FR" sz="1400" b="0" i="1" u="none" strike="noStrike" dirty="0">
                        <a:solidFill>
                          <a:srgbClr val="FF0000"/>
                        </a:solidFill>
                        <a:latin typeface="Calibri"/>
                      </a:endParaRP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fr-FR" sz="1400" b="0" i="1" u="none" strike="noStrike">
                          <a:solidFill>
                            <a:srgbClr val="002060"/>
                          </a:solidFill>
                          <a:latin typeface="Calibri"/>
                        </a:rPr>
                        <a:t>49 </a:t>
                      </a:r>
                      <a:r>
                        <a:rPr lang="fr-FR" sz="1400" b="1" i="1" u="none" strike="noStrike">
                          <a:solidFill>
                            <a:srgbClr val="002060"/>
                          </a:solidFill>
                          <a:latin typeface="Calibri"/>
                        </a:rPr>
                        <a:t>Les cartes, enjeux politiques</a:t>
                      </a:r>
                      <a:endParaRPr lang="fr-FR" sz="1400" b="0" i="1" u="none" strike="noStrike">
                        <a:solidFill>
                          <a:srgbClr val="00206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0070C0"/>
                          </a:solidFill>
                          <a:latin typeface="Calibri"/>
                        </a:rPr>
                        <a:t>5</a:t>
                      </a:r>
                      <a:r>
                        <a:rPr lang="fr-FR" sz="1400" b="1" i="1" u="none" strike="noStrike" dirty="0">
                          <a:solidFill>
                            <a:srgbClr val="0070C0"/>
                          </a:solidFill>
                          <a:latin typeface="Calibri"/>
                        </a:rPr>
                        <a:t> Représentations et cartes </a:t>
                      </a:r>
                      <a:r>
                        <a:rPr lang="fr-FR" sz="1400" b="1" i="1" u="none" strike="noStrike" dirty="0" smtClean="0">
                          <a:solidFill>
                            <a:srgbClr val="0070C0"/>
                          </a:solidFill>
                          <a:latin typeface="Calibri"/>
                        </a:rPr>
                        <a:t> </a:t>
                      </a:r>
                      <a:r>
                        <a:rPr lang="fr-FR" sz="1400" b="1" i="1" u="none" strike="noStrike" dirty="0" smtClean="0">
                          <a:solidFill>
                            <a:srgbClr val="0070C0"/>
                          </a:solidFill>
                          <a:latin typeface="+mn-lt"/>
                        </a:rPr>
                        <a:t>du monde</a:t>
                      </a:r>
                      <a:endParaRPr lang="fr-FR" sz="1400" b="0" i="1" u="none" strike="noStrike" dirty="0">
                        <a:solidFill>
                          <a:srgbClr val="0070C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a:solidFill>
                            <a:srgbClr val="00B050"/>
                          </a:solidFill>
                          <a:latin typeface="Calibri"/>
                        </a:rPr>
                        <a:t>13 </a:t>
                      </a:r>
                      <a:r>
                        <a:rPr lang="fr-FR" sz="1400" b="1" i="1" u="none" strike="noStrike">
                          <a:solidFill>
                            <a:srgbClr val="00B050"/>
                          </a:solidFill>
                          <a:latin typeface="Calibri"/>
                        </a:rPr>
                        <a:t>La mondialisation</a:t>
                      </a:r>
                      <a:endParaRPr lang="fr-FR" sz="1400" b="0" i="1" u="none" strike="noStrike">
                        <a:solidFill>
                          <a:srgbClr val="00B05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a:solidFill>
                            <a:srgbClr val="00FF00"/>
                          </a:solidFill>
                          <a:latin typeface="Calibri"/>
                        </a:rPr>
                        <a:t>21 </a:t>
                      </a:r>
                      <a:r>
                        <a:rPr lang="fr-FR" sz="1400" b="1" i="1" u="none" strike="noStrike">
                          <a:solidFill>
                            <a:srgbClr val="00FF00"/>
                          </a:solidFill>
                          <a:latin typeface="Calibri"/>
                        </a:rPr>
                        <a:t>Sport, mondialisation</a:t>
                      </a:r>
                      <a:endParaRPr lang="fr-FR" sz="1400" b="0" i="1" u="none" strike="noStrike">
                        <a:solidFill>
                          <a:srgbClr val="00FF0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fr-FR" sz="1400" b="1" i="1" u="none" strike="noStrike">
                          <a:solidFill>
                            <a:srgbClr val="000000"/>
                          </a:solidFill>
                          <a:latin typeface="Calibri"/>
                        </a:rPr>
                        <a:t>S5</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FF0000"/>
                          </a:solidFill>
                          <a:latin typeface="Calibri"/>
                        </a:rPr>
                        <a:t>40 </a:t>
                      </a:r>
                      <a:r>
                        <a:rPr lang="fr-FR" sz="1400" b="1" i="1" u="none" strike="noStrike" dirty="0" smtClean="0">
                          <a:solidFill>
                            <a:srgbClr val="FF0000"/>
                          </a:solidFill>
                          <a:latin typeface="+mn-lt"/>
                        </a:rPr>
                        <a:t>Proche et Moyen Orient</a:t>
                      </a:r>
                      <a:endParaRPr lang="fr-FR" sz="1400" b="0" i="1" u="none" strike="noStrike" dirty="0">
                        <a:solidFill>
                          <a:srgbClr val="FF0000"/>
                        </a:solidFill>
                        <a:latin typeface="Calibri"/>
                      </a:endParaRP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400" b="0" i="1" u="none" strike="noStrike" dirty="0">
                          <a:solidFill>
                            <a:srgbClr val="002060"/>
                          </a:solidFill>
                          <a:latin typeface="Calibri"/>
                        </a:rPr>
                        <a:t>50 </a:t>
                      </a:r>
                      <a:r>
                        <a:rPr lang="fr-FR" sz="1400" b="1" i="1" u="none" strike="noStrike" dirty="0">
                          <a:solidFill>
                            <a:srgbClr val="002060"/>
                          </a:solidFill>
                          <a:latin typeface="Calibri"/>
                        </a:rPr>
                        <a:t>Les cartes, enjeux politiques</a:t>
                      </a:r>
                      <a:endParaRPr lang="fr-FR" sz="1400" b="0" i="1" u="none" strike="noStrike" dirty="0">
                        <a:solidFill>
                          <a:srgbClr val="00206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0070C0"/>
                          </a:solidFill>
                          <a:latin typeface="Calibri"/>
                        </a:rPr>
                        <a:t>6</a:t>
                      </a:r>
                      <a:r>
                        <a:rPr lang="fr-FR" sz="1400" b="1" i="1" u="none" strike="noStrike" dirty="0">
                          <a:solidFill>
                            <a:srgbClr val="0070C0"/>
                          </a:solidFill>
                          <a:latin typeface="Calibri"/>
                        </a:rPr>
                        <a:t> Représentations et cartes </a:t>
                      </a:r>
                      <a:r>
                        <a:rPr lang="fr-FR" sz="1400" b="1" i="1" u="none" strike="noStrike" dirty="0" smtClean="0">
                          <a:solidFill>
                            <a:srgbClr val="0070C0"/>
                          </a:solidFill>
                          <a:latin typeface="Calibri"/>
                        </a:rPr>
                        <a:t> </a:t>
                      </a:r>
                      <a:r>
                        <a:rPr lang="fr-FR" sz="1400" b="1" i="1" u="none" strike="noStrike" dirty="0" smtClean="0">
                          <a:solidFill>
                            <a:srgbClr val="0070C0"/>
                          </a:solidFill>
                          <a:latin typeface="+mn-lt"/>
                        </a:rPr>
                        <a:t>du monde</a:t>
                      </a:r>
                      <a:endParaRPr lang="fr-FR" sz="1400" b="0" i="1" u="none" strike="noStrike" dirty="0">
                        <a:solidFill>
                          <a:srgbClr val="0070C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400" b="0" i="1" u="none" strike="noStrike">
                          <a:solidFill>
                            <a:srgbClr val="00B050"/>
                          </a:solidFill>
                          <a:latin typeface="Calibri"/>
                        </a:rPr>
                        <a:t>14 </a:t>
                      </a:r>
                      <a:r>
                        <a:rPr lang="fr-FR" sz="1400" b="1" i="1" u="none" strike="noStrike">
                          <a:solidFill>
                            <a:srgbClr val="00B050"/>
                          </a:solidFill>
                          <a:latin typeface="Calibri"/>
                        </a:rPr>
                        <a:t>La mondialisation</a:t>
                      </a:r>
                      <a:endParaRPr lang="fr-FR" sz="1400" b="0" i="1" u="none" strike="noStrike">
                        <a:solidFill>
                          <a:srgbClr val="00B05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a:solidFill>
                            <a:srgbClr val="00FF00"/>
                          </a:solidFill>
                          <a:latin typeface="Calibri"/>
                        </a:rPr>
                        <a:t>22 </a:t>
                      </a:r>
                      <a:r>
                        <a:rPr lang="fr-FR" sz="1400" b="1" i="1" u="none" strike="noStrike">
                          <a:solidFill>
                            <a:srgbClr val="00FF00"/>
                          </a:solidFill>
                          <a:latin typeface="Calibri"/>
                        </a:rPr>
                        <a:t>Sport, mondialisation</a:t>
                      </a:r>
                      <a:endParaRPr lang="fr-FR" sz="1400" b="0" i="1" u="none" strike="noStrike">
                        <a:solidFill>
                          <a:srgbClr val="00FF0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fr-FR" sz="1400" b="1" i="1" u="none" strike="noStrike">
                          <a:solidFill>
                            <a:srgbClr val="000000"/>
                          </a:solidFill>
                          <a:latin typeface="Calibri"/>
                        </a:rPr>
                        <a:t>S6</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C00000"/>
                          </a:solidFill>
                          <a:latin typeface="Calibri"/>
                        </a:rPr>
                        <a:t>41 </a:t>
                      </a:r>
                      <a:r>
                        <a:rPr lang="fr-FR" sz="1400" b="1" i="1" u="none" strike="noStrike" dirty="0" smtClean="0">
                          <a:solidFill>
                            <a:srgbClr val="C00000"/>
                          </a:solidFill>
                          <a:latin typeface="Calibri"/>
                        </a:rPr>
                        <a:t>Les</a:t>
                      </a:r>
                      <a:r>
                        <a:rPr lang="fr-FR" sz="1400" b="1" i="1" u="none" strike="noStrike" baseline="0" dirty="0" smtClean="0">
                          <a:solidFill>
                            <a:srgbClr val="C00000"/>
                          </a:solidFill>
                          <a:latin typeface="Calibri"/>
                        </a:rPr>
                        <a:t> Etats-Unis et le monde</a:t>
                      </a:r>
                      <a:endParaRPr lang="fr-FR" sz="1400" b="0" i="1" u="none" strike="noStrike" dirty="0">
                        <a:solidFill>
                          <a:srgbClr val="C00000"/>
                        </a:solidFill>
                        <a:latin typeface="Calibri"/>
                      </a:endParaRP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002060"/>
                          </a:solidFill>
                          <a:latin typeface="Calibri"/>
                        </a:rPr>
                        <a:t>51 </a:t>
                      </a:r>
                      <a:r>
                        <a:rPr lang="fr-FR" sz="1400" b="1" i="1" u="none" strike="noStrike" dirty="0">
                          <a:solidFill>
                            <a:srgbClr val="002060"/>
                          </a:solidFill>
                          <a:latin typeface="Calibri"/>
                        </a:rPr>
                        <a:t>Les cartes, enjeux politiques</a:t>
                      </a:r>
                      <a:endParaRPr lang="fr-FR" sz="1400" b="0" i="1" u="none" strike="noStrike" dirty="0">
                        <a:solidFill>
                          <a:srgbClr val="00206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a:solidFill>
                            <a:srgbClr val="0070C0"/>
                          </a:solidFill>
                          <a:latin typeface="Calibri"/>
                        </a:rPr>
                        <a:t>7</a:t>
                      </a:r>
                      <a:r>
                        <a:rPr lang="fr-FR" sz="1400" b="1" i="1" u="none" strike="noStrike" dirty="0">
                          <a:solidFill>
                            <a:srgbClr val="0070C0"/>
                          </a:solidFill>
                          <a:latin typeface="Calibri"/>
                        </a:rPr>
                        <a:t> Représentations et cartes </a:t>
                      </a:r>
                      <a:r>
                        <a:rPr lang="fr-FR" sz="1400" b="1" i="1" u="none" strike="noStrike" dirty="0" smtClean="0">
                          <a:solidFill>
                            <a:srgbClr val="0070C0"/>
                          </a:solidFill>
                          <a:latin typeface="Calibri"/>
                        </a:rPr>
                        <a:t> </a:t>
                      </a:r>
                      <a:r>
                        <a:rPr lang="fr-FR" sz="1400" b="1" i="1" u="none" strike="noStrike" dirty="0" smtClean="0">
                          <a:solidFill>
                            <a:srgbClr val="0070C0"/>
                          </a:solidFill>
                          <a:latin typeface="+mn-lt"/>
                        </a:rPr>
                        <a:t>du monde</a:t>
                      </a:r>
                      <a:endParaRPr lang="fr-FR" sz="1400" b="0" i="1" u="none" strike="noStrike" dirty="0">
                        <a:solidFill>
                          <a:srgbClr val="0070C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a:solidFill>
                            <a:srgbClr val="00B050"/>
                          </a:solidFill>
                          <a:latin typeface="Calibri"/>
                        </a:rPr>
                        <a:t>15 </a:t>
                      </a:r>
                      <a:r>
                        <a:rPr lang="fr-FR" sz="1400" b="1" i="1" u="none" strike="noStrike">
                          <a:solidFill>
                            <a:srgbClr val="00B050"/>
                          </a:solidFill>
                          <a:latin typeface="Calibri"/>
                        </a:rPr>
                        <a:t>La mondialisation</a:t>
                      </a:r>
                      <a:endParaRPr lang="fr-FR" sz="1400" b="0" i="1" u="none" strike="noStrike">
                        <a:solidFill>
                          <a:srgbClr val="00B05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400" b="0" i="1" u="none" strike="noStrike">
                          <a:solidFill>
                            <a:srgbClr val="00FF00"/>
                          </a:solidFill>
                          <a:latin typeface="Calibri"/>
                        </a:rPr>
                        <a:t>23 </a:t>
                      </a:r>
                      <a:r>
                        <a:rPr lang="fr-FR" sz="1400" b="1" i="1" u="none" strike="noStrike">
                          <a:solidFill>
                            <a:srgbClr val="00FF00"/>
                          </a:solidFill>
                          <a:latin typeface="Calibri"/>
                        </a:rPr>
                        <a:t>Sport, mondialisation</a:t>
                      </a:r>
                      <a:endParaRPr lang="fr-FR" sz="1400" b="0" i="1" u="none" strike="noStrike">
                        <a:solidFill>
                          <a:srgbClr val="00FF00"/>
                        </a:solidFill>
                        <a:latin typeface="Calibri"/>
                      </a:endParaRP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fr-FR" sz="1400" b="1" i="1" u="none" strike="noStrike">
                          <a:solidFill>
                            <a:srgbClr val="000000"/>
                          </a:solidFill>
                          <a:latin typeface="Calibri"/>
                        </a:rPr>
                        <a:t>S7</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smtClean="0">
                          <a:solidFill>
                            <a:srgbClr val="C00000"/>
                          </a:solidFill>
                          <a:latin typeface="Calibri"/>
                        </a:rPr>
                        <a:t>42</a:t>
                      </a:r>
                      <a:r>
                        <a:rPr lang="fr-FR" sz="1400" b="1" i="1" u="none" strike="noStrike" dirty="0" smtClean="0">
                          <a:solidFill>
                            <a:srgbClr val="C00000"/>
                          </a:solidFill>
                          <a:latin typeface="Calibri"/>
                        </a:rPr>
                        <a:t> Les</a:t>
                      </a:r>
                      <a:r>
                        <a:rPr lang="fr-FR" sz="1400" b="1" i="1" u="none" strike="noStrike" baseline="0" dirty="0" smtClean="0">
                          <a:solidFill>
                            <a:srgbClr val="C00000"/>
                          </a:solidFill>
                          <a:latin typeface="Calibri"/>
                        </a:rPr>
                        <a:t> Etats-Unis et le monde</a:t>
                      </a:r>
                      <a:endParaRPr lang="fr-FR" sz="1400" b="0" i="1" u="none" strike="noStrike" dirty="0">
                        <a:solidFill>
                          <a:srgbClr val="C00000"/>
                        </a:solidFill>
                        <a:latin typeface="Calibri"/>
                      </a:endParaRP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400" b="0" i="1" u="none" strike="noStrike" dirty="0">
                          <a:solidFill>
                            <a:srgbClr val="000000"/>
                          </a:solidFill>
                          <a:latin typeface="Calibri"/>
                        </a:rPr>
                        <a:t> </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FR" sz="1400" b="0" i="1" u="none" strike="noStrike">
                          <a:solidFill>
                            <a:srgbClr val="000000"/>
                          </a:solidFill>
                          <a:latin typeface="Calibri"/>
                        </a:rPr>
                        <a:t> </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FR" sz="1400" b="0" i="1" u="none" strike="noStrike" dirty="0">
                          <a:solidFill>
                            <a:srgbClr val="000000"/>
                          </a:solidFill>
                          <a:latin typeface="Calibri"/>
                        </a:rPr>
                        <a:t> </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FR" sz="1400" b="0" i="1" u="none" strike="noStrike">
                          <a:solidFill>
                            <a:srgbClr val="000000"/>
                          </a:solidFill>
                          <a:latin typeface="Calibri"/>
                        </a:rPr>
                        <a:t>24</a:t>
                      </a: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r>
              <a:tr h="297033">
                <a:tc>
                  <a:txBody>
                    <a:bodyPr/>
                    <a:lstStyle/>
                    <a:p>
                      <a:pPr algn="ctr" fontAlgn="ctr"/>
                      <a:r>
                        <a:rPr lang="fr-FR" sz="1400" b="1" i="1" u="none" strike="noStrike">
                          <a:solidFill>
                            <a:srgbClr val="000000"/>
                          </a:solidFill>
                          <a:latin typeface="Calibri"/>
                        </a:rPr>
                        <a:t>S8</a:t>
                      </a:r>
                    </a:p>
                  </a:txBody>
                  <a:tcPr marL="5522" marR="5522" marT="5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0" i="1" u="none" strike="noStrike" dirty="0" smtClean="0">
                          <a:solidFill>
                            <a:srgbClr val="C00000"/>
                          </a:solidFill>
                          <a:latin typeface="Calibri"/>
                        </a:rPr>
                        <a:t>43 </a:t>
                      </a:r>
                      <a:r>
                        <a:rPr lang="fr-FR" sz="1400" b="1" i="1" u="none" strike="noStrike" dirty="0" smtClean="0">
                          <a:solidFill>
                            <a:srgbClr val="C00000"/>
                          </a:solidFill>
                          <a:latin typeface="Calibri"/>
                        </a:rPr>
                        <a:t>Les</a:t>
                      </a:r>
                      <a:r>
                        <a:rPr lang="fr-FR" sz="1400" b="1" i="1" u="none" strike="noStrike" baseline="0" dirty="0" smtClean="0">
                          <a:solidFill>
                            <a:srgbClr val="C00000"/>
                          </a:solidFill>
                          <a:latin typeface="Calibri"/>
                        </a:rPr>
                        <a:t> Etats-Unis et le monde</a:t>
                      </a:r>
                      <a:endParaRPr lang="fr-FR" sz="1400" b="0" i="1" u="none" strike="noStrike" dirty="0">
                        <a:solidFill>
                          <a:srgbClr val="C00000"/>
                        </a:solidFill>
                        <a:latin typeface="Calibri"/>
                      </a:endParaRPr>
                    </a:p>
                  </a:txBody>
                  <a:tcPr marL="5522" marR="5522" marT="5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400" b="0" i="1" u="none" strike="noStrike">
                          <a:solidFill>
                            <a:srgbClr val="000000"/>
                          </a:solidFill>
                          <a:latin typeface="Calibri"/>
                        </a:rPr>
                        <a:t> </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FR" sz="1400" b="0" i="1" u="none" strike="noStrike" dirty="0">
                          <a:solidFill>
                            <a:srgbClr val="000000"/>
                          </a:solidFill>
                          <a:latin typeface="Calibri"/>
                        </a:rPr>
                        <a:t> </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FR" sz="1400" b="0" i="1" u="none" strike="noStrike">
                          <a:solidFill>
                            <a:srgbClr val="000000"/>
                          </a:solidFill>
                          <a:latin typeface="Calibri"/>
                        </a:rPr>
                        <a:t> </a:t>
                      </a:r>
                    </a:p>
                  </a:txBody>
                  <a:tcPr marL="5522" marR="5522" marT="5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fr-FR" sz="1400" b="0" i="1" u="none" strike="noStrike" dirty="0">
                          <a:solidFill>
                            <a:srgbClr val="000000"/>
                          </a:solidFill>
                          <a:latin typeface="Calibri"/>
                        </a:rPr>
                        <a:t> </a:t>
                      </a:r>
                    </a:p>
                  </a:txBody>
                  <a:tcPr marL="5522" marR="5522" marT="5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
        <p:nvSpPr>
          <p:cNvPr id="5" name="Rectangle 4"/>
          <p:cNvSpPr/>
          <p:nvPr/>
        </p:nvSpPr>
        <p:spPr>
          <a:xfrm>
            <a:off x="648072" y="360040"/>
            <a:ext cx="7956376" cy="4766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000" b="1" i="1" dirty="0" smtClean="0"/>
              <a:t>UN EXEMPLE DE PROGRAMMATION ANNUELLE</a:t>
            </a:r>
            <a:endParaRPr lang="fr-FR" sz="2000" b="1" i="1" dirty="0"/>
          </a:p>
        </p:txBody>
      </p:sp>
      <p:sp>
        <p:nvSpPr>
          <p:cNvPr id="8" name="Forme libre 7"/>
          <p:cNvSpPr/>
          <p:nvPr/>
        </p:nvSpPr>
        <p:spPr>
          <a:xfrm>
            <a:off x="434715" y="1565415"/>
            <a:ext cx="3552669" cy="3462728"/>
          </a:xfrm>
          <a:custGeom>
            <a:avLst/>
            <a:gdLst>
              <a:gd name="connsiteX0" fmla="*/ 0 w 3552669"/>
              <a:gd name="connsiteY0" fmla="*/ 0 h 3777522"/>
              <a:gd name="connsiteX1" fmla="*/ 29980 w 3552669"/>
              <a:gd name="connsiteY1" fmla="*/ 3747541 h 3777522"/>
              <a:gd name="connsiteX2" fmla="*/ 1843790 w 3552669"/>
              <a:gd name="connsiteY2" fmla="*/ 3777522 h 3777522"/>
              <a:gd name="connsiteX3" fmla="*/ 1843790 w 3552669"/>
              <a:gd name="connsiteY3" fmla="*/ 1618938 h 3777522"/>
              <a:gd name="connsiteX4" fmla="*/ 3537678 w 3552669"/>
              <a:gd name="connsiteY4" fmla="*/ 1603948 h 3777522"/>
              <a:gd name="connsiteX5" fmla="*/ 3552669 w 3552669"/>
              <a:gd name="connsiteY5" fmla="*/ 314794 h 3777522"/>
              <a:gd name="connsiteX6" fmla="*/ 0 w 3552669"/>
              <a:gd name="connsiteY6" fmla="*/ 314794 h 3777522"/>
              <a:gd name="connsiteX7" fmla="*/ 29980 w 3552669"/>
              <a:gd name="connsiteY7" fmla="*/ 3777522 h 3777522"/>
              <a:gd name="connsiteX8" fmla="*/ 29980 w 3552669"/>
              <a:gd name="connsiteY8" fmla="*/ 3777522 h 3777522"/>
              <a:gd name="connsiteX0" fmla="*/ 29980 w 3552669"/>
              <a:gd name="connsiteY0" fmla="*/ 3432747 h 3462728"/>
              <a:gd name="connsiteX1" fmla="*/ 1843790 w 3552669"/>
              <a:gd name="connsiteY1" fmla="*/ 3462728 h 3462728"/>
              <a:gd name="connsiteX2" fmla="*/ 1843790 w 3552669"/>
              <a:gd name="connsiteY2" fmla="*/ 1304144 h 3462728"/>
              <a:gd name="connsiteX3" fmla="*/ 3537678 w 3552669"/>
              <a:gd name="connsiteY3" fmla="*/ 1289154 h 3462728"/>
              <a:gd name="connsiteX4" fmla="*/ 3552669 w 3552669"/>
              <a:gd name="connsiteY4" fmla="*/ 0 h 3462728"/>
              <a:gd name="connsiteX5" fmla="*/ 0 w 3552669"/>
              <a:gd name="connsiteY5" fmla="*/ 0 h 3462728"/>
              <a:gd name="connsiteX6" fmla="*/ 29980 w 3552669"/>
              <a:gd name="connsiteY6" fmla="*/ 3462728 h 3462728"/>
              <a:gd name="connsiteX7" fmla="*/ 29980 w 3552669"/>
              <a:gd name="connsiteY7" fmla="*/ 3462728 h 346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52669" h="3462728">
                <a:moveTo>
                  <a:pt x="29980" y="3432747"/>
                </a:moveTo>
                <a:lnTo>
                  <a:pt x="1843790" y="3462728"/>
                </a:lnTo>
                <a:lnTo>
                  <a:pt x="1843790" y="1304144"/>
                </a:lnTo>
                <a:lnTo>
                  <a:pt x="3537678" y="1289154"/>
                </a:lnTo>
                <a:lnTo>
                  <a:pt x="3552669" y="0"/>
                </a:lnTo>
                <a:lnTo>
                  <a:pt x="0" y="0"/>
                </a:lnTo>
                <a:lnTo>
                  <a:pt x="29980" y="3462728"/>
                </a:lnTo>
                <a:lnTo>
                  <a:pt x="29980" y="3462728"/>
                </a:lnTo>
              </a:path>
            </a:pathLst>
          </a:cu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Forme libre 8"/>
          <p:cNvSpPr/>
          <p:nvPr/>
        </p:nvSpPr>
        <p:spPr>
          <a:xfrm>
            <a:off x="2263516" y="1565415"/>
            <a:ext cx="5141626" cy="2608288"/>
          </a:xfrm>
          <a:custGeom>
            <a:avLst/>
            <a:gdLst>
              <a:gd name="connsiteX0" fmla="*/ 89941 w 5231567"/>
              <a:gd name="connsiteY0" fmla="*/ 2593298 h 2608288"/>
              <a:gd name="connsiteX1" fmla="*/ 3522688 w 5231567"/>
              <a:gd name="connsiteY1" fmla="*/ 2608288 h 2608288"/>
              <a:gd name="connsiteX2" fmla="*/ 3537678 w 5231567"/>
              <a:gd name="connsiteY2" fmla="*/ 869429 h 2608288"/>
              <a:gd name="connsiteX3" fmla="*/ 5231567 w 5231567"/>
              <a:gd name="connsiteY3" fmla="*/ 869429 h 2608288"/>
              <a:gd name="connsiteX4" fmla="*/ 5231567 w 5231567"/>
              <a:gd name="connsiteY4" fmla="*/ 0 h 2608288"/>
              <a:gd name="connsiteX5" fmla="*/ 1813810 w 5231567"/>
              <a:gd name="connsiteY5" fmla="*/ 0 h 2608288"/>
              <a:gd name="connsiteX6" fmla="*/ 1813810 w 5231567"/>
              <a:gd name="connsiteY6" fmla="*/ 1289154 h 2608288"/>
              <a:gd name="connsiteX7" fmla="*/ 0 w 5231567"/>
              <a:gd name="connsiteY7" fmla="*/ 1304144 h 2608288"/>
              <a:gd name="connsiteX8" fmla="*/ 89941 w 5231567"/>
              <a:gd name="connsiteY8" fmla="*/ 2593298 h 2608288"/>
              <a:gd name="connsiteX0" fmla="*/ 0 w 5141626"/>
              <a:gd name="connsiteY0" fmla="*/ 2593298 h 2608288"/>
              <a:gd name="connsiteX1" fmla="*/ 3432747 w 5141626"/>
              <a:gd name="connsiteY1" fmla="*/ 2608288 h 2608288"/>
              <a:gd name="connsiteX2" fmla="*/ 3447737 w 5141626"/>
              <a:gd name="connsiteY2" fmla="*/ 869429 h 2608288"/>
              <a:gd name="connsiteX3" fmla="*/ 5141626 w 5141626"/>
              <a:gd name="connsiteY3" fmla="*/ 869429 h 2608288"/>
              <a:gd name="connsiteX4" fmla="*/ 5141626 w 5141626"/>
              <a:gd name="connsiteY4" fmla="*/ 0 h 2608288"/>
              <a:gd name="connsiteX5" fmla="*/ 1723869 w 5141626"/>
              <a:gd name="connsiteY5" fmla="*/ 0 h 2608288"/>
              <a:gd name="connsiteX6" fmla="*/ 1723869 w 5141626"/>
              <a:gd name="connsiteY6" fmla="*/ 1289154 h 2608288"/>
              <a:gd name="connsiteX7" fmla="*/ 4229 w 5141626"/>
              <a:gd name="connsiteY7" fmla="*/ 1287521 h 2608288"/>
              <a:gd name="connsiteX8" fmla="*/ 0 w 5141626"/>
              <a:gd name="connsiteY8" fmla="*/ 2593298 h 260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626" h="2608288">
                <a:moveTo>
                  <a:pt x="0" y="2593298"/>
                </a:moveTo>
                <a:lnTo>
                  <a:pt x="3432747" y="2608288"/>
                </a:lnTo>
                <a:lnTo>
                  <a:pt x="3447737" y="869429"/>
                </a:lnTo>
                <a:lnTo>
                  <a:pt x="5141626" y="869429"/>
                </a:lnTo>
                <a:lnTo>
                  <a:pt x="5141626" y="0"/>
                </a:lnTo>
                <a:lnTo>
                  <a:pt x="1723869" y="0"/>
                </a:lnTo>
                <a:lnTo>
                  <a:pt x="1723869" y="1289154"/>
                </a:lnTo>
                <a:lnTo>
                  <a:pt x="4229" y="1287521"/>
                </a:lnTo>
                <a:cubicBezTo>
                  <a:pt x="2819" y="1722780"/>
                  <a:pt x="1410" y="2158039"/>
                  <a:pt x="0" y="2593298"/>
                </a:cubicBezTo>
                <a:close/>
              </a:path>
            </a:pathLst>
          </a:cu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 name="Groupe 28"/>
          <p:cNvGrpSpPr/>
          <p:nvPr/>
        </p:nvGrpSpPr>
        <p:grpSpPr>
          <a:xfrm>
            <a:off x="5724128" y="1555052"/>
            <a:ext cx="3419872" cy="3034699"/>
            <a:chOff x="5724128" y="1340768"/>
            <a:chExt cx="3419872" cy="3034699"/>
          </a:xfrm>
        </p:grpSpPr>
        <p:cxnSp>
          <p:nvCxnSpPr>
            <p:cNvPr id="17" name="Connecteur droit 16"/>
            <p:cNvCxnSpPr/>
            <p:nvPr/>
          </p:nvCxnSpPr>
          <p:spPr>
            <a:xfrm flipV="1">
              <a:off x="7405142" y="1340768"/>
              <a:ext cx="1738858" cy="8623"/>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V="1">
              <a:off x="5724128" y="3934796"/>
              <a:ext cx="1656184" cy="8624"/>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V="1">
              <a:off x="7405142" y="4366844"/>
              <a:ext cx="1738858" cy="8623"/>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flipV="1">
              <a:off x="7380312" y="3934796"/>
              <a:ext cx="0" cy="432048"/>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9144000" y="1342508"/>
              <a:ext cx="0" cy="302433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8" name="ZoneTexte 27"/>
          <p:cNvSpPr txBox="1"/>
          <p:nvPr/>
        </p:nvSpPr>
        <p:spPr>
          <a:xfrm>
            <a:off x="755576" y="5445225"/>
            <a:ext cx="8064896" cy="646331"/>
          </a:xfrm>
          <a:prstGeom prst="rect">
            <a:avLst/>
          </a:prstGeom>
          <a:noFill/>
        </p:spPr>
        <p:txBody>
          <a:bodyPr wrap="square" rtlCol="0">
            <a:spAutoFit/>
          </a:bodyPr>
          <a:lstStyle/>
          <a:p>
            <a:pPr algn="ctr"/>
            <a:r>
              <a:rPr lang="fr-FR" b="1" i="1" dirty="0" smtClean="0"/>
              <a:t>Une programmation organisée par trimestre, qui libère 3 semaines d’entraînement aux épreuves orales et qui fixent périodiquement des évaluations écrites.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187624" y="908720"/>
          <a:ext cx="7056784" cy="2639776"/>
        </p:xfrm>
        <a:graphic>
          <a:graphicData uri="http://schemas.openxmlformats.org/drawingml/2006/table">
            <a:tbl>
              <a:tblPr/>
              <a:tblGrid>
                <a:gridCol w="455276"/>
                <a:gridCol w="1827801"/>
                <a:gridCol w="4773707"/>
              </a:tblGrid>
              <a:tr h="519736">
                <a:tc>
                  <a:txBody>
                    <a:bodyPr/>
                    <a:lstStyle/>
                    <a:p>
                      <a:pPr algn="ctr">
                        <a:lnSpc>
                          <a:spcPct val="115000"/>
                        </a:lnSpc>
                        <a:spcAft>
                          <a:spcPts val="0"/>
                        </a:spcAft>
                      </a:pPr>
                      <a:r>
                        <a:rPr lang="fr-FR" sz="1600" b="1" i="1" dirty="0">
                          <a:latin typeface="Calibri"/>
                          <a:ea typeface="Calibri"/>
                          <a:cs typeface="Times New Roman"/>
                        </a:rPr>
                        <a:t>36</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lnSpc>
                          <a:spcPct val="115000"/>
                        </a:lnSpc>
                        <a:spcAft>
                          <a:spcPts val="0"/>
                        </a:spcAft>
                      </a:pPr>
                      <a:r>
                        <a:rPr lang="fr-FR" sz="1800" b="1" i="1" dirty="0" smtClean="0">
                          <a:solidFill>
                            <a:srgbClr val="7030A0"/>
                          </a:solidFill>
                        </a:rPr>
                        <a:t>Le Proche et le Moyen-Orient, un foyer de conflits depuis la fin de la Première Guerre mondiale </a:t>
                      </a:r>
                      <a:r>
                        <a:rPr lang="fr-FR" sz="1800" b="1" i="1" baseline="0" dirty="0" smtClean="0">
                          <a:solidFill>
                            <a:srgbClr val="7030A0"/>
                          </a:solidFill>
                          <a:latin typeface="Calibri"/>
                          <a:ea typeface="Calibri"/>
                          <a:cs typeface="Times New Roman"/>
                        </a:rPr>
                        <a:t> </a:t>
                      </a:r>
                      <a:endParaRPr lang="fr-FR" sz="1800" b="1" i="1" dirty="0">
                        <a:solidFill>
                          <a:srgbClr val="7030A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1600" b="1" i="1" dirty="0" smtClean="0">
                          <a:solidFill>
                            <a:srgbClr val="002060"/>
                          </a:solidFill>
                          <a:latin typeface="Calibri"/>
                          <a:ea typeface="Calibri"/>
                          <a:cs typeface="Times New Roman"/>
                        </a:rPr>
                        <a:t>Présentation de l’année, des épreuves</a:t>
                      </a:r>
                    </a:p>
                    <a:p>
                      <a:pPr algn="l">
                        <a:lnSpc>
                          <a:spcPct val="115000"/>
                        </a:lnSpc>
                        <a:spcAft>
                          <a:spcPts val="0"/>
                        </a:spcAft>
                      </a:pPr>
                      <a:r>
                        <a:rPr lang="fr-FR" sz="1600" b="1" i="1" dirty="0" smtClean="0">
                          <a:solidFill>
                            <a:srgbClr val="002060"/>
                          </a:solidFill>
                          <a:latin typeface="Calibri"/>
                          <a:ea typeface="Calibri"/>
                          <a:cs typeface="Times New Roman"/>
                        </a:rPr>
                        <a:t>1.</a:t>
                      </a:r>
                      <a:r>
                        <a:rPr lang="fr-FR" sz="1600" b="1" i="1" baseline="0" dirty="0" smtClean="0">
                          <a:solidFill>
                            <a:srgbClr val="002060"/>
                          </a:solidFill>
                          <a:latin typeface="Calibri"/>
                          <a:ea typeface="Calibri"/>
                          <a:cs typeface="Times New Roman"/>
                        </a:rPr>
                        <a:t> </a:t>
                      </a:r>
                      <a:r>
                        <a:rPr lang="fr-FR" sz="1600" b="1" i="1" kern="1200" dirty="0" smtClean="0">
                          <a:solidFill>
                            <a:srgbClr val="002060"/>
                          </a:solidFill>
                          <a:latin typeface="+mn-lt"/>
                          <a:ea typeface="+mn-ea"/>
                          <a:cs typeface="+mn-cs"/>
                        </a:rPr>
                        <a:t>Une région à forts enjeux</a:t>
                      </a:r>
                      <a:endParaRPr lang="fr-FR" sz="1600" b="1" i="1" dirty="0">
                        <a:solidFill>
                          <a:srgbClr val="00206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736">
                <a:tc>
                  <a:txBody>
                    <a:bodyPr/>
                    <a:lstStyle/>
                    <a:p>
                      <a:pPr algn="ctr">
                        <a:lnSpc>
                          <a:spcPct val="115000"/>
                        </a:lnSpc>
                        <a:spcAft>
                          <a:spcPts val="0"/>
                        </a:spcAft>
                      </a:pPr>
                      <a:r>
                        <a:rPr lang="fr-FR" sz="1600" b="1" i="1" dirty="0">
                          <a:latin typeface="Calibri"/>
                          <a:ea typeface="Calibri"/>
                          <a:cs typeface="Times New Roman"/>
                        </a:rPr>
                        <a:t>37</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600" b="1" i="1" dirty="0" smtClean="0">
                          <a:solidFill>
                            <a:srgbClr val="002060"/>
                          </a:solidFill>
                          <a:latin typeface="+mn-lt"/>
                          <a:ea typeface="Calibri"/>
                          <a:cs typeface="Times New Roman"/>
                        </a:rPr>
                        <a:t>1.</a:t>
                      </a:r>
                      <a:r>
                        <a:rPr lang="fr-FR" sz="1600" b="1" i="1" baseline="0" dirty="0" smtClean="0">
                          <a:solidFill>
                            <a:srgbClr val="002060"/>
                          </a:solidFill>
                          <a:latin typeface="+mn-lt"/>
                          <a:ea typeface="Calibri"/>
                          <a:cs typeface="Times New Roman"/>
                        </a:rPr>
                        <a:t> </a:t>
                      </a:r>
                      <a:r>
                        <a:rPr lang="fr-FR" sz="1600" b="1" i="1" kern="1200" dirty="0" smtClean="0">
                          <a:solidFill>
                            <a:srgbClr val="002060"/>
                          </a:solidFill>
                          <a:latin typeface="+mn-lt"/>
                          <a:ea typeface="+mn-ea"/>
                          <a:cs typeface="+mn-cs"/>
                        </a:rPr>
                        <a:t>Une région à forts enjeux</a:t>
                      </a:r>
                      <a:endParaRPr lang="fr-FR" sz="1600" b="1" i="1" dirty="0" smtClean="0">
                        <a:solidFill>
                          <a:srgbClr val="002060"/>
                        </a:solidFill>
                        <a:latin typeface="+mn-lt"/>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736">
                <a:tc>
                  <a:txBody>
                    <a:bodyPr/>
                    <a:lstStyle/>
                    <a:p>
                      <a:pPr algn="ctr">
                        <a:lnSpc>
                          <a:spcPct val="115000"/>
                        </a:lnSpc>
                        <a:spcAft>
                          <a:spcPts val="0"/>
                        </a:spcAft>
                      </a:pPr>
                      <a:r>
                        <a:rPr lang="fr-FR" sz="1600" b="1" i="1" dirty="0">
                          <a:latin typeface="Calibri"/>
                          <a:ea typeface="Calibri"/>
                          <a:cs typeface="Times New Roman"/>
                        </a:rPr>
                        <a:t>38</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1600" b="1" i="1" dirty="0" smtClean="0">
                          <a:solidFill>
                            <a:srgbClr val="002060"/>
                          </a:solidFill>
                          <a:latin typeface="Calibri"/>
                          <a:ea typeface="Calibri"/>
                          <a:cs typeface="Times New Roman"/>
                        </a:rPr>
                        <a:t>2. Une histoire</a:t>
                      </a:r>
                      <a:r>
                        <a:rPr lang="fr-FR" sz="1600" b="1" i="1" baseline="0" dirty="0" smtClean="0">
                          <a:solidFill>
                            <a:srgbClr val="002060"/>
                          </a:solidFill>
                          <a:latin typeface="Calibri"/>
                          <a:ea typeface="Calibri"/>
                          <a:cs typeface="Times New Roman"/>
                        </a:rPr>
                        <a:t> politique et diplomatique complexe</a:t>
                      </a:r>
                      <a:endParaRPr lang="fr-FR" sz="1600" b="1" i="1" dirty="0">
                        <a:solidFill>
                          <a:srgbClr val="00206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736">
                <a:tc>
                  <a:txBody>
                    <a:bodyPr/>
                    <a:lstStyle/>
                    <a:p>
                      <a:pPr algn="ctr">
                        <a:lnSpc>
                          <a:spcPct val="115000"/>
                        </a:lnSpc>
                        <a:spcAft>
                          <a:spcPts val="0"/>
                        </a:spcAft>
                      </a:pPr>
                      <a:r>
                        <a:rPr lang="fr-FR" sz="1600" b="1" i="1" dirty="0">
                          <a:solidFill>
                            <a:schemeClr val="tx1"/>
                          </a:solidFill>
                          <a:latin typeface="Calibri"/>
                          <a:ea typeface="Calibri"/>
                          <a:cs typeface="Times New Roman"/>
                        </a:rPr>
                        <a:t>39</a:t>
                      </a:r>
                      <a:endParaRPr lang="fr-FR" sz="1600" dirty="0">
                        <a:solidFill>
                          <a:schemeClr val="tx1"/>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i="1" dirty="0" smtClean="0">
                          <a:solidFill>
                            <a:srgbClr val="002060"/>
                          </a:solidFill>
                          <a:latin typeface="+mn-lt"/>
                          <a:ea typeface="Calibri"/>
                          <a:cs typeface="Times New Roman"/>
                        </a:rPr>
                        <a:t>3.  La montée</a:t>
                      </a:r>
                      <a:r>
                        <a:rPr lang="fr-FR" sz="1600" b="1" i="1" baseline="0" dirty="0" smtClean="0">
                          <a:solidFill>
                            <a:srgbClr val="002060"/>
                          </a:solidFill>
                          <a:latin typeface="+mn-lt"/>
                          <a:ea typeface="Calibri"/>
                          <a:cs typeface="Times New Roman"/>
                        </a:rPr>
                        <a:t> de l’islamisme politique</a:t>
                      </a:r>
                      <a:endParaRPr lang="fr-FR" sz="1600" b="1" i="1" dirty="0" smtClean="0">
                        <a:solidFill>
                          <a:srgbClr val="002060"/>
                        </a:solidFill>
                        <a:latin typeface="+mn-lt"/>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736">
                <a:tc>
                  <a:txBody>
                    <a:bodyPr/>
                    <a:lstStyle/>
                    <a:p>
                      <a:pPr algn="ctr">
                        <a:lnSpc>
                          <a:spcPct val="115000"/>
                        </a:lnSpc>
                        <a:spcAft>
                          <a:spcPts val="0"/>
                        </a:spcAft>
                      </a:pPr>
                      <a:r>
                        <a:rPr lang="fr-FR" sz="1600" b="1" i="1" dirty="0">
                          <a:solidFill>
                            <a:srgbClr val="C00000"/>
                          </a:solidFill>
                          <a:latin typeface="Calibri"/>
                          <a:ea typeface="Calibri"/>
                          <a:cs typeface="Times New Roman"/>
                        </a:rPr>
                        <a:t>40</a:t>
                      </a:r>
                      <a:endParaRPr lang="fr-FR" sz="1600" dirty="0">
                        <a:solidFill>
                          <a:srgbClr val="C0000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600" b="1" i="1" kern="1200" dirty="0" smtClean="0">
                          <a:solidFill>
                            <a:srgbClr val="C00000"/>
                          </a:solidFill>
                          <a:latin typeface="+mn-lt"/>
                          <a:ea typeface="+mn-ea"/>
                          <a:cs typeface="+mn-cs"/>
                        </a:rPr>
                        <a:t>Faire un plan détaillé (1h)</a:t>
                      </a:r>
                    </a:p>
                    <a:p>
                      <a:pPr algn="ctr"/>
                      <a:r>
                        <a:rPr lang="fr-FR" sz="1600" b="1" i="1" kern="1200" dirty="0" smtClean="0">
                          <a:solidFill>
                            <a:srgbClr val="C00000"/>
                          </a:solidFill>
                          <a:latin typeface="+mn-lt"/>
                          <a:ea typeface="+mn-ea"/>
                          <a:cs typeface="+mn-cs"/>
                        </a:rPr>
                        <a:t>Exercice d’application – évaluation – correction (1h)</a:t>
                      </a:r>
                      <a:endParaRPr lang="fr-FR" sz="1600" b="1" i="1" dirty="0" smtClean="0">
                        <a:solidFill>
                          <a:srgbClr val="C00000"/>
                        </a:solidFill>
                        <a:latin typeface="+mn-lt"/>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au 4"/>
          <p:cNvGraphicFramePr>
            <a:graphicFrameLocks noGrp="1"/>
          </p:cNvGraphicFramePr>
          <p:nvPr/>
        </p:nvGraphicFramePr>
        <p:xfrm>
          <a:off x="1187624" y="3634680"/>
          <a:ext cx="7056784" cy="3034680"/>
        </p:xfrm>
        <a:graphic>
          <a:graphicData uri="http://schemas.openxmlformats.org/drawingml/2006/table">
            <a:tbl>
              <a:tblPr/>
              <a:tblGrid>
                <a:gridCol w="455276"/>
                <a:gridCol w="1827801"/>
                <a:gridCol w="4773707"/>
              </a:tblGrid>
              <a:tr h="476244">
                <a:tc>
                  <a:txBody>
                    <a:bodyPr/>
                    <a:lstStyle/>
                    <a:p>
                      <a:pPr algn="ctr">
                        <a:lnSpc>
                          <a:spcPct val="115000"/>
                        </a:lnSpc>
                        <a:spcAft>
                          <a:spcPts val="0"/>
                        </a:spcAft>
                      </a:pPr>
                      <a:r>
                        <a:rPr lang="fr-FR" sz="1600" b="1" i="1" dirty="0" smtClean="0">
                          <a:latin typeface="Calibri"/>
                          <a:ea typeface="Calibri"/>
                          <a:cs typeface="Times New Roman"/>
                        </a:rPr>
                        <a:t>41</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lnSpc>
                          <a:spcPct val="115000"/>
                        </a:lnSpc>
                        <a:spcAft>
                          <a:spcPts val="0"/>
                        </a:spcAft>
                      </a:pPr>
                      <a:r>
                        <a:rPr lang="fr-FR" sz="1800" b="1" i="1" kern="1200" dirty="0" smtClean="0">
                          <a:solidFill>
                            <a:srgbClr val="7030A0"/>
                          </a:solidFill>
                          <a:latin typeface="+mn-lt"/>
                          <a:ea typeface="+mn-ea"/>
                          <a:cs typeface="+mn-cs"/>
                        </a:rPr>
                        <a:t>Les chemins de la puissance : </a:t>
                      </a:r>
                      <a:br>
                        <a:rPr lang="fr-FR" sz="1800" b="1" i="1" kern="1200" dirty="0" smtClean="0">
                          <a:solidFill>
                            <a:srgbClr val="7030A0"/>
                          </a:solidFill>
                          <a:latin typeface="+mn-lt"/>
                          <a:ea typeface="+mn-ea"/>
                          <a:cs typeface="+mn-cs"/>
                        </a:rPr>
                      </a:br>
                      <a:r>
                        <a:rPr lang="fr-FR" sz="1800" b="1" i="1" kern="1200" dirty="0" smtClean="0">
                          <a:solidFill>
                            <a:srgbClr val="7030A0"/>
                          </a:solidFill>
                          <a:latin typeface="+mn-lt"/>
                          <a:ea typeface="+mn-ea"/>
                          <a:cs typeface="+mn-cs"/>
                        </a:rPr>
                        <a:t>les États-Unis et le monde depuis </a:t>
                      </a:r>
                      <a:br>
                        <a:rPr lang="fr-FR" sz="1800" b="1" i="1" kern="1200" dirty="0" smtClean="0">
                          <a:solidFill>
                            <a:srgbClr val="7030A0"/>
                          </a:solidFill>
                          <a:latin typeface="+mn-lt"/>
                          <a:ea typeface="+mn-ea"/>
                          <a:cs typeface="+mn-cs"/>
                        </a:rPr>
                      </a:br>
                      <a:r>
                        <a:rPr lang="fr-FR" sz="1800" b="1" i="1" kern="1200" dirty="0" smtClean="0">
                          <a:solidFill>
                            <a:srgbClr val="7030A0"/>
                          </a:solidFill>
                          <a:latin typeface="+mn-lt"/>
                          <a:ea typeface="+mn-ea"/>
                          <a:cs typeface="+mn-cs"/>
                        </a:rPr>
                        <a:t>les « Quatorze points » du Président Wilson </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600" b="1" i="1" kern="1200" dirty="0" smtClean="0">
                          <a:solidFill>
                            <a:srgbClr val="002060"/>
                          </a:solidFill>
                          <a:latin typeface="Calibri"/>
                          <a:ea typeface="Calibri"/>
                          <a:cs typeface="Times New Roman"/>
                        </a:rPr>
                        <a:t>1. Les moments-clefs de la puissance de 1918 à nos jours</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44">
                <a:tc>
                  <a:txBody>
                    <a:bodyPr/>
                    <a:lstStyle/>
                    <a:p>
                      <a:pPr algn="ctr">
                        <a:lnSpc>
                          <a:spcPct val="115000"/>
                        </a:lnSpc>
                        <a:spcAft>
                          <a:spcPts val="0"/>
                        </a:spcAft>
                      </a:pPr>
                      <a:r>
                        <a:rPr lang="fr-FR" sz="1600" b="1" i="1" dirty="0" smtClean="0">
                          <a:latin typeface="Calibri"/>
                          <a:ea typeface="Calibri"/>
                          <a:cs typeface="Times New Roman"/>
                        </a:rPr>
                        <a:t>42</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600" b="1" i="1" kern="1200" dirty="0" smtClean="0">
                          <a:solidFill>
                            <a:srgbClr val="002060"/>
                          </a:solidFill>
                          <a:latin typeface="Calibri"/>
                          <a:ea typeface="Calibri"/>
                          <a:cs typeface="Times New Roman"/>
                        </a:rPr>
                        <a:t>2. Les instruments de la puissance : les interventions militaires  </a:t>
                      </a:r>
                      <a:r>
                        <a:rPr lang="fr-FR" sz="1600" b="1" i="1" kern="1200" dirty="0" smtClean="0">
                          <a:solidFill>
                            <a:srgbClr val="C00000"/>
                          </a:solidFill>
                          <a:latin typeface="Calibri"/>
                          <a:ea typeface="Calibri"/>
                          <a:cs typeface="Times New Roman"/>
                        </a:rPr>
                        <a:t>(travail à préparer sur le cinéma</a:t>
                      </a:r>
                      <a:r>
                        <a:rPr lang="fr-FR" sz="1600" b="1" i="1" kern="1200" baseline="0" dirty="0" smtClean="0">
                          <a:solidFill>
                            <a:srgbClr val="C00000"/>
                          </a:solidFill>
                          <a:latin typeface="Calibri"/>
                          <a:ea typeface="Calibri"/>
                          <a:cs typeface="Times New Roman"/>
                        </a:rPr>
                        <a:t> américain)</a:t>
                      </a:r>
                      <a:endParaRPr lang="fr-FR" sz="1600" b="1" i="1" kern="1200" dirty="0" smtClean="0">
                        <a:solidFill>
                          <a:srgbClr val="C0000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2">
                <a:tc>
                  <a:txBody>
                    <a:bodyPr/>
                    <a:lstStyle/>
                    <a:p>
                      <a:pPr algn="ctr">
                        <a:lnSpc>
                          <a:spcPct val="115000"/>
                        </a:lnSpc>
                        <a:spcAft>
                          <a:spcPts val="0"/>
                        </a:spcAft>
                      </a:pPr>
                      <a:r>
                        <a:rPr lang="fr-FR" sz="1600" b="1" i="1" dirty="0" smtClean="0">
                          <a:solidFill>
                            <a:srgbClr val="C00000"/>
                          </a:solidFill>
                          <a:latin typeface="Calibri"/>
                          <a:ea typeface="Calibri"/>
                          <a:cs typeface="Times New Roman"/>
                        </a:rPr>
                        <a:t>43</a:t>
                      </a:r>
                      <a:endParaRPr lang="fr-FR" sz="1600" dirty="0">
                        <a:solidFill>
                          <a:srgbClr val="C0000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i="1" kern="1200" dirty="0" smtClean="0">
                          <a:solidFill>
                            <a:srgbClr val="C00000"/>
                          </a:solidFill>
                          <a:latin typeface="+mn-lt"/>
                          <a:ea typeface="Calibri"/>
                          <a:cs typeface="Times New Roman"/>
                        </a:rPr>
                        <a:t>Evaluation</a:t>
                      </a:r>
                      <a:r>
                        <a:rPr lang="fr-FR" sz="1600" b="1" i="1" kern="1200" baseline="0" dirty="0" smtClean="0">
                          <a:solidFill>
                            <a:srgbClr val="C00000"/>
                          </a:solidFill>
                          <a:latin typeface="+mn-lt"/>
                          <a:ea typeface="Calibri"/>
                          <a:cs typeface="Times New Roman"/>
                        </a:rPr>
                        <a:t> sur le cinéma 1h avec sa correction</a:t>
                      </a:r>
                      <a:endParaRPr lang="fr-FR" sz="1600" b="1" i="1" kern="1200" dirty="0" smtClean="0">
                        <a:solidFill>
                          <a:srgbClr val="C00000"/>
                        </a:solidFill>
                        <a:latin typeface="+mn-lt"/>
                        <a:ea typeface="Calibri"/>
                        <a:cs typeface="Times New Roman"/>
                      </a:endParaRPr>
                    </a:p>
                    <a:p>
                      <a:pPr algn="l"/>
                      <a:r>
                        <a:rPr lang="fr-FR" sz="1600" b="1" i="1" kern="1200" dirty="0" smtClean="0">
                          <a:solidFill>
                            <a:srgbClr val="002060"/>
                          </a:solidFill>
                          <a:latin typeface="+mn-lt"/>
                          <a:ea typeface="Calibri"/>
                          <a:cs typeface="Times New Roman"/>
                        </a:rPr>
                        <a:t>3. Les instruments de la puissance :  le soft power</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2">
                <a:tc>
                  <a:txBody>
                    <a:bodyPr/>
                    <a:lstStyle/>
                    <a:p>
                      <a:pPr algn="ctr">
                        <a:lnSpc>
                          <a:spcPct val="115000"/>
                        </a:lnSpc>
                        <a:spcAft>
                          <a:spcPts val="0"/>
                        </a:spcAft>
                      </a:pPr>
                      <a:r>
                        <a:rPr lang="fr-FR" sz="1600" b="1" i="1" dirty="0" smtClean="0">
                          <a:solidFill>
                            <a:schemeClr val="tx1"/>
                          </a:solidFill>
                          <a:latin typeface="Calibri"/>
                          <a:ea typeface="Calibri"/>
                          <a:cs typeface="Times New Roman"/>
                        </a:rPr>
                        <a:t>46</a:t>
                      </a:r>
                      <a:endParaRPr lang="fr-FR" sz="1600" dirty="0">
                        <a:solidFill>
                          <a:schemeClr val="tx1"/>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i="1" kern="1200" dirty="0" smtClean="0">
                          <a:solidFill>
                            <a:srgbClr val="002060"/>
                          </a:solidFill>
                          <a:latin typeface="+mn-lt"/>
                          <a:ea typeface="Calibri"/>
                          <a:cs typeface="Times New Roman"/>
                        </a:rPr>
                        <a:t>4. La puissance économique des Etats-Unis et le monde</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2">
                <a:tc>
                  <a:txBody>
                    <a:bodyPr/>
                    <a:lstStyle/>
                    <a:p>
                      <a:pPr algn="ctr">
                        <a:lnSpc>
                          <a:spcPct val="115000"/>
                        </a:lnSpc>
                        <a:spcAft>
                          <a:spcPts val="0"/>
                        </a:spcAft>
                      </a:pPr>
                      <a:r>
                        <a:rPr lang="fr-FR" sz="1600" b="1" i="1" dirty="0" smtClean="0">
                          <a:latin typeface="Calibri"/>
                          <a:ea typeface="Calibri"/>
                          <a:cs typeface="Times New Roman"/>
                        </a:rPr>
                        <a:t>47</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1600" b="1" i="1" dirty="0" smtClean="0">
                          <a:solidFill>
                            <a:srgbClr val="002060"/>
                          </a:solidFill>
                          <a:latin typeface="Calibri"/>
                          <a:ea typeface="Calibri"/>
                          <a:cs typeface="Times New Roman"/>
                        </a:rPr>
                        <a:t>5. L’</a:t>
                      </a:r>
                      <a:r>
                        <a:rPr lang="fr-FR" sz="1600" b="1" i="1" dirty="0" err="1" smtClean="0">
                          <a:solidFill>
                            <a:srgbClr val="002060"/>
                          </a:solidFill>
                          <a:latin typeface="Calibri"/>
                          <a:ea typeface="Calibri"/>
                          <a:cs typeface="Times New Roman"/>
                        </a:rPr>
                        <a:t>hyperpuissance</a:t>
                      </a:r>
                      <a:r>
                        <a:rPr lang="fr-FR" sz="1600" b="1" i="1" dirty="0" smtClean="0">
                          <a:solidFill>
                            <a:srgbClr val="002060"/>
                          </a:solidFill>
                          <a:latin typeface="Calibri"/>
                          <a:ea typeface="Calibri"/>
                          <a:cs typeface="Times New Roman"/>
                        </a:rPr>
                        <a:t> des</a:t>
                      </a:r>
                      <a:r>
                        <a:rPr lang="fr-FR" sz="1600" b="1" i="1" baseline="0" dirty="0" smtClean="0">
                          <a:solidFill>
                            <a:srgbClr val="002060"/>
                          </a:solidFill>
                          <a:latin typeface="Calibri"/>
                          <a:ea typeface="Calibri"/>
                          <a:cs typeface="Times New Roman"/>
                        </a:rPr>
                        <a:t> Etats-Unis en question</a:t>
                      </a:r>
                      <a:endParaRPr lang="fr-FR" sz="1600" b="1" i="1" dirty="0">
                        <a:solidFill>
                          <a:srgbClr val="00206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2">
                <a:tc>
                  <a:txBody>
                    <a:bodyPr/>
                    <a:lstStyle/>
                    <a:p>
                      <a:pPr algn="ctr">
                        <a:lnSpc>
                          <a:spcPct val="115000"/>
                        </a:lnSpc>
                        <a:spcAft>
                          <a:spcPts val="0"/>
                        </a:spcAft>
                      </a:pPr>
                      <a:r>
                        <a:rPr lang="fr-FR" sz="1800" b="1" i="1" kern="1200" dirty="0" smtClean="0">
                          <a:solidFill>
                            <a:srgbClr val="C00000"/>
                          </a:solidFill>
                          <a:latin typeface="Calibri"/>
                          <a:ea typeface="Calibri"/>
                          <a:cs typeface="Times New Roman"/>
                        </a:rPr>
                        <a:t>48</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fr-FR" sz="1800" b="1" i="1" kern="1200" dirty="0" smtClean="0">
                          <a:solidFill>
                            <a:srgbClr val="C00000"/>
                          </a:solidFill>
                          <a:latin typeface="Calibri"/>
                          <a:ea typeface="Calibri"/>
                          <a:cs typeface="Times New Roman"/>
                        </a:rPr>
                        <a:t>Evaluation à l’oral 1</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a:lnSpc>
                          <a:spcPct val="115000"/>
                        </a:lnSpc>
                        <a:spcAft>
                          <a:spcPts val="0"/>
                        </a:spcAft>
                      </a:pPr>
                      <a:endParaRPr lang="fr-FR" sz="1600" b="1" i="1" dirty="0">
                        <a:solidFill>
                          <a:srgbClr val="00206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187624" y="188640"/>
            <a:ext cx="698477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000" b="1" i="1" dirty="0" smtClean="0"/>
              <a:t>EXEMPLE DE PROGRAMMATION </a:t>
            </a:r>
            <a:r>
              <a:rPr lang="fr-FR" sz="2000" b="1" i="1" dirty="0" smtClean="0"/>
              <a:t>DU PREMIER TRIMESTRE </a:t>
            </a:r>
            <a:endParaRPr lang="fr-FR" sz="2000" b="1" i="1" dirty="0" smtClean="0"/>
          </a:p>
          <a:p>
            <a:pPr algn="ctr"/>
            <a:r>
              <a:rPr lang="fr-FR" sz="1400" b="1" i="1" dirty="0" smtClean="0"/>
              <a:t>SEMAINE </a:t>
            </a:r>
            <a:r>
              <a:rPr lang="fr-FR" sz="1400" b="1" i="1" dirty="0" smtClean="0"/>
              <a:t>PAR SEMAINE</a:t>
            </a:r>
            <a:endParaRPr lang="fr-FR" sz="20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827584" y="940856"/>
          <a:ext cx="7704856" cy="2920192"/>
        </p:xfrm>
        <a:graphic>
          <a:graphicData uri="http://schemas.openxmlformats.org/drawingml/2006/table">
            <a:tbl>
              <a:tblPr/>
              <a:tblGrid>
                <a:gridCol w="497087"/>
                <a:gridCol w="1995660"/>
                <a:gridCol w="5212109"/>
              </a:tblGrid>
              <a:tr h="519736">
                <a:tc>
                  <a:txBody>
                    <a:bodyPr/>
                    <a:lstStyle/>
                    <a:p>
                      <a:pPr algn="ctr">
                        <a:lnSpc>
                          <a:spcPct val="115000"/>
                        </a:lnSpc>
                        <a:spcAft>
                          <a:spcPts val="0"/>
                        </a:spcAft>
                      </a:pPr>
                      <a:r>
                        <a:rPr lang="fr-FR" sz="1600" b="1" i="1" dirty="0" smtClean="0">
                          <a:latin typeface="Calibri"/>
                          <a:ea typeface="Calibri"/>
                          <a:cs typeface="Times New Roman"/>
                        </a:rPr>
                        <a:t>49</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endParaRPr lang="fr-FR" sz="1800" b="1" i="1" kern="1200" dirty="0" smtClean="0">
                        <a:solidFill>
                          <a:srgbClr val="7030A0"/>
                        </a:solidFill>
                        <a:latin typeface="+mn-lt"/>
                        <a:ea typeface="+mn-ea"/>
                        <a:cs typeface="+mn-cs"/>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600" b="1" i="1" dirty="0" smtClean="0">
                          <a:solidFill>
                            <a:srgbClr val="00B050"/>
                          </a:solidFill>
                          <a:latin typeface="Calibri"/>
                          <a:ea typeface="Calibri"/>
                          <a:cs typeface="Times New Roman"/>
                        </a:rPr>
                        <a:t>Analyse d’une représentation antique du monde, comme modèle pour la préparation</a:t>
                      </a:r>
                      <a:r>
                        <a:rPr lang="fr-FR" sz="1600" b="1" i="1" baseline="0" dirty="0" smtClean="0">
                          <a:solidFill>
                            <a:srgbClr val="00B050"/>
                          </a:solidFill>
                          <a:latin typeface="Calibri"/>
                          <a:ea typeface="Calibri"/>
                          <a:cs typeface="Times New Roman"/>
                        </a:rPr>
                        <a:t> d’un poster scientifique et d’un exposé sur d’autres représentations du monde</a:t>
                      </a:r>
                      <a:endParaRPr lang="fr-FR" sz="1600" b="1" i="1" dirty="0">
                        <a:solidFill>
                          <a:srgbClr val="00B05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19736">
                <a:tc>
                  <a:txBody>
                    <a:bodyPr/>
                    <a:lstStyle/>
                    <a:p>
                      <a:pPr algn="ctr">
                        <a:lnSpc>
                          <a:spcPct val="115000"/>
                        </a:lnSpc>
                        <a:spcAft>
                          <a:spcPts val="0"/>
                        </a:spcAft>
                      </a:pPr>
                      <a:r>
                        <a:rPr lang="fr-FR" sz="1600" b="1" i="1" dirty="0" smtClean="0">
                          <a:latin typeface="Calibri"/>
                          <a:ea typeface="Calibri"/>
                          <a:cs typeface="Times New Roman"/>
                        </a:rPr>
                        <a:t>50</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4">
                  <a:txBody>
                    <a:bodyPr/>
                    <a:lstStyle/>
                    <a:p>
                      <a:pPr algn="ctr"/>
                      <a:r>
                        <a:rPr lang="fr-FR" sz="1800" b="1" i="1" kern="1200" dirty="0" smtClean="0">
                          <a:solidFill>
                            <a:srgbClr val="7030A0"/>
                          </a:solidFill>
                          <a:latin typeface="+mn-lt"/>
                          <a:ea typeface="+mn-ea"/>
                          <a:cs typeface="+mn-cs"/>
                        </a:rPr>
                        <a:t> </a:t>
                      </a:r>
                    </a:p>
                    <a:p>
                      <a:pPr algn="ctr"/>
                      <a:r>
                        <a:rPr lang="fr-FR" sz="1800" b="1" i="1" kern="1200" dirty="0" smtClean="0">
                          <a:solidFill>
                            <a:srgbClr val="7030A0"/>
                          </a:solidFill>
                          <a:latin typeface="+mn-lt"/>
                          <a:ea typeface="+mn-ea"/>
                          <a:cs typeface="+mn-cs"/>
                        </a:rPr>
                        <a:t>Les cartes, enjeux politiques: approche critique </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fr-FR" sz="1600" b="1" i="1" dirty="0" smtClean="0">
                          <a:solidFill>
                            <a:srgbClr val="002060"/>
                          </a:solidFill>
                          <a:latin typeface="+mn-lt"/>
                          <a:ea typeface="Calibri"/>
                          <a:cs typeface="Times New Roman"/>
                        </a:rPr>
                        <a:t>1. Les cartes, porteuses d’enjeux</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9736">
                <a:tc>
                  <a:txBody>
                    <a:bodyPr/>
                    <a:lstStyle/>
                    <a:p>
                      <a:pPr algn="ctr">
                        <a:lnSpc>
                          <a:spcPct val="115000"/>
                        </a:lnSpc>
                        <a:spcAft>
                          <a:spcPts val="0"/>
                        </a:spcAft>
                      </a:pPr>
                      <a:r>
                        <a:rPr lang="fr-FR" sz="1600" b="1" i="1" kern="1200" dirty="0" smtClean="0">
                          <a:solidFill>
                            <a:schemeClr val="tx1"/>
                          </a:solidFill>
                          <a:latin typeface="Calibri"/>
                          <a:ea typeface="Calibri"/>
                          <a:cs typeface="Times New Roman"/>
                        </a:rPr>
                        <a:t>51</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1600" b="1" i="1" dirty="0" smtClean="0">
                          <a:solidFill>
                            <a:srgbClr val="002060"/>
                          </a:solidFill>
                          <a:latin typeface="Calibri"/>
                          <a:ea typeface="Calibri"/>
                          <a:cs typeface="Times New Roman"/>
                        </a:rPr>
                        <a:t>2. S’interroger sur la conception des cartes</a:t>
                      </a:r>
                      <a:endParaRPr lang="fr-FR" sz="1600" b="1" i="1" dirty="0">
                        <a:solidFill>
                          <a:srgbClr val="00206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9736">
                <a:tc>
                  <a:txBody>
                    <a:bodyPr/>
                    <a:lstStyle/>
                    <a:p>
                      <a:pPr algn="ctr">
                        <a:lnSpc>
                          <a:spcPct val="115000"/>
                        </a:lnSpc>
                        <a:spcAft>
                          <a:spcPts val="0"/>
                        </a:spcAft>
                      </a:pPr>
                      <a:r>
                        <a:rPr lang="fr-FR" sz="1600" b="1" i="1" kern="1200" dirty="0" smtClean="0">
                          <a:solidFill>
                            <a:srgbClr val="C00000"/>
                          </a:solidFill>
                          <a:latin typeface="Calibri"/>
                          <a:ea typeface="Calibri"/>
                          <a:cs typeface="Times New Roman"/>
                        </a:rPr>
                        <a:t>2</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600" b="1" i="1" kern="1200" dirty="0" smtClean="0">
                          <a:solidFill>
                            <a:srgbClr val="C00000"/>
                          </a:solidFill>
                          <a:latin typeface="+mn-lt"/>
                          <a:ea typeface="+mn-ea"/>
                          <a:cs typeface="+mn-cs"/>
                        </a:rPr>
                        <a:t>Méthodologie</a:t>
                      </a:r>
                      <a:r>
                        <a:rPr lang="fr-FR" sz="1600" b="1" i="1" kern="1200" baseline="0" dirty="0" smtClean="0">
                          <a:solidFill>
                            <a:srgbClr val="C00000"/>
                          </a:solidFill>
                          <a:latin typeface="+mn-lt"/>
                          <a:ea typeface="+mn-ea"/>
                          <a:cs typeface="+mn-cs"/>
                        </a:rPr>
                        <a:t> </a:t>
                      </a:r>
                      <a:r>
                        <a:rPr lang="fr-FR" sz="1600" b="1" i="1" kern="1200" dirty="0" smtClean="0">
                          <a:solidFill>
                            <a:srgbClr val="C00000"/>
                          </a:solidFill>
                          <a:latin typeface="+mn-lt"/>
                          <a:ea typeface="+mn-ea"/>
                          <a:cs typeface="+mn-cs"/>
                        </a:rPr>
                        <a:t>(1h)</a:t>
                      </a:r>
                    </a:p>
                    <a:p>
                      <a:pPr algn="ctr"/>
                      <a:r>
                        <a:rPr lang="fr-FR" sz="1600" b="1" i="1" kern="1200" dirty="0" smtClean="0">
                          <a:solidFill>
                            <a:srgbClr val="C00000"/>
                          </a:solidFill>
                          <a:latin typeface="+mn-lt"/>
                          <a:ea typeface="+mn-ea"/>
                          <a:cs typeface="+mn-cs"/>
                        </a:rPr>
                        <a:t>Exercice d’application – évaluation – correction (1h)</a:t>
                      </a:r>
                      <a:endParaRPr lang="fr-FR" sz="1600" b="1" i="1" dirty="0" smtClean="0">
                        <a:solidFill>
                          <a:srgbClr val="C00000"/>
                        </a:solidFill>
                        <a:latin typeface="+mn-lt"/>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9736">
                <a:tc>
                  <a:txBody>
                    <a:bodyPr/>
                    <a:lstStyle/>
                    <a:p>
                      <a:pPr algn="ctr">
                        <a:lnSpc>
                          <a:spcPct val="115000"/>
                        </a:lnSpc>
                        <a:spcAft>
                          <a:spcPts val="0"/>
                        </a:spcAft>
                      </a:pPr>
                      <a:r>
                        <a:rPr lang="fr-FR" sz="1600" b="1" i="1" kern="1200" dirty="0" smtClean="0">
                          <a:solidFill>
                            <a:schemeClr val="tx1"/>
                          </a:solidFill>
                          <a:latin typeface="Calibri"/>
                          <a:ea typeface="Calibri"/>
                          <a:cs typeface="Times New Roman"/>
                        </a:rPr>
                        <a:t>3</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1600" b="1" i="1" dirty="0" smtClean="0">
                          <a:solidFill>
                            <a:srgbClr val="002060"/>
                          </a:solidFill>
                          <a:latin typeface="Calibri"/>
                          <a:ea typeface="Calibri"/>
                          <a:cs typeface="Times New Roman"/>
                        </a:rPr>
                        <a:t>3. Le découpage</a:t>
                      </a:r>
                      <a:r>
                        <a:rPr lang="fr-FR" sz="1600" b="1" i="1" baseline="0" dirty="0" smtClean="0">
                          <a:solidFill>
                            <a:srgbClr val="002060"/>
                          </a:solidFill>
                          <a:latin typeface="Calibri"/>
                          <a:ea typeface="Calibri"/>
                          <a:cs typeface="Times New Roman"/>
                        </a:rPr>
                        <a:t> culturel du monde</a:t>
                      </a:r>
                      <a:endParaRPr lang="fr-FR" sz="1600" b="1" i="1" dirty="0">
                        <a:solidFill>
                          <a:srgbClr val="00206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5" name="Tableau 4"/>
          <p:cNvGraphicFramePr>
            <a:graphicFrameLocks noGrp="1"/>
          </p:cNvGraphicFramePr>
          <p:nvPr/>
        </p:nvGraphicFramePr>
        <p:xfrm>
          <a:off x="827584" y="3816424"/>
          <a:ext cx="7704856" cy="2852936"/>
        </p:xfrm>
        <a:graphic>
          <a:graphicData uri="http://schemas.openxmlformats.org/drawingml/2006/table">
            <a:tbl>
              <a:tblPr/>
              <a:tblGrid>
                <a:gridCol w="497087"/>
                <a:gridCol w="1995660"/>
                <a:gridCol w="5212109"/>
              </a:tblGrid>
              <a:tr h="476244">
                <a:tc>
                  <a:txBody>
                    <a:bodyPr/>
                    <a:lstStyle/>
                    <a:p>
                      <a:pPr algn="ctr">
                        <a:lnSpc>
                          <a:spcPct val="115000"/>
                        </a:lnSpc>
                        <a:spcAft>
                          <a:spcPts val="0"/>
                        </a:spcAft>
                      </a:pPr>
                      <a:r>
                        <a:rPr lang="fr-FR" sz="1600" b="1" i="1" dirty="0" smtClean="0">
                          <a:latin typeface="Calibri"/>
                          <a:ea typeface="Calibri"/>
                          <a:cs typeface="Times New Roman"/>
                        </a:rPr>
                        <a:t>4</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fr-FR" sz="1800" kern="1200" baseline="0" dirty="0" smtClean="0">
                        <a:solidFill>
                          <a:schemeClr val="tx1"/>
                        </a:solidFill>
                        <a:latin typeface="+mn-lt"/>
                        <a:ea typeface="+mn-ea"/>
                        <a:cs typeface="+mn-cs"/>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600" b="1" i="1" dirty="0" smtClean="0">
                          <a:solidFill>
                            <a:srgbClr val="C00000"/>
                          </a:solidFill>
                          <a:latin typeface="+mn-lt"/>
                          <a:ea typeface="Calibri"/>
                          <a:cs typeface="Times New Roman"/>
                        </a:rPr>
                        <a:t>Marge</a:t>
                      </a:r>
                      <a:r>
                        <a:rPr lang="fr-FR" sz="1600" b="1" i="1" baseline="0" dirty="0" smtClean="0">
                          <a:solidFill>
                            <a:srgbClr val="C00000"/>
                          </a:solidFill>
                          <a:latin typeface="+mn-lt"/>
                          <a:ea typeface="Calibri"/>
                          <a:cs typeface="Times New Roman"/>
                        </a:rPr>
                        <a:t> de temps</a:t>
                      </a:r>
                      <a:endParaRPr lang="fr-FR" sz="1600" b="1" i="1" dirty="0" smtClean="0">
                        <a:solidFill>
                          <a:srgbClr val="C00000"/>
                        </a:solidFill>
                        <a:latin typeface="+mn-lt"/>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6244">
                <a:tc>
                  <a:txBody>
                    <a:bodyPr/>
                    <a:lstStyle/>
                    <a:p>
                      <a:pPr algn="ctr">
                        <a:lnSpc>
                          <a:spcPct val="115000"/>
                        </a:lnSpc>
                        <a:spcAft>
                          <a:spcPts val="0"/>
                        </a:spcAft>
                      </a:pPr>
                      <a:r>
                        <a:rPr lang="fr-FR" sz="1600" b="1" i="1" dirty="0" smtClean="0">
                          <a:latin typeface="Calibri"/>
                          <a:ea typeface="Calibri"/>
                          <a:cs typeface="Times New Roman"/>
                        </a:rPr>
                        <a:t>5</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r>
                        <a:rPr lang="fr-FR" sz="1800" b="1" i="1" kern="1200" dirty="0" smtClean="0">
                          <a:solidFill>
                            <a:srgbClr val="7030A0"/>
                          </a:solidFill>
                          <a:latin typeface="+mn-lt"/>
                          <a:ea typeface="+mn-ea"/>
                          <a:cs typeface="+mn-cs"/>
                        </a:rPr>
                        <a:t>Représentations et cartes du monde depuis l’Antiquité </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600" b="1" i="1" kern="1200" dirty="0" smtClean="0">
                          <a:solidFill>
                            <a:srgbClr val="00B050"/>
                          </a:solidFill>
                          <a:latin typeface="Calibri"/>
                          <a:ea typeface="Calibri"/>
                          <a:cs typeface="Times New Roman"/>
                        </a:rPr>
                        <a:t>Finalisation du poster scientifique</a:t>
                      </a:r>
                      <a:endParaRPr lang="fr-FR" sz="1600" b="1" i="1" kern="1200" dirty="0">
                        <a:solidFill>
                          <a:srgbClr val="00B05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2">
                <a:tc>
                  <a:txBody>
                    <a:bodyPr/>
                    <a:lstStyle/>
                    <a:p>
                      <a:pPr algn="ctr">
                        <a:lnSpc>
                          <a:spcPct val="115000"/>
                        </a:lnSpc>
                        <a:spcAft>
                          <a:spcPts val="0"/>
                        </a:spcAft>
                      </a:pPr>
                      <a:r>
                        <a:rPr lang="fr-FR" sz="1600" b="1" i="1" dirty="0" smtClean="0">
                          <a:latin typeface="Calibri"/>
                          <a:ea typeface="Calibri"/>
                          <a:cs typeface="Times New Roman"/>
                        </a:rPr>
                        <a:t>6</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600" b="1" i="1" kern="1200" dirty="0" smtClean="0">
                          <a:solidFill>
                            <a:srgbClr val="00B050"/>
                          </a:solidFill>
                          <a:latin typeface="Calibri"/>
                          <a:ea typeface="Calibri"/>
                          <a:cs typeface="Times New Roman"/>
                        </a:rPr>
                        <a:t>Exposé des différents groupes et leur reprise</a:t>
                      </a:r>
                      <a:endParaRPr lang="fr-FR" sz="1600" b="1" i="1" kern="1200" dirty="0">
                        <a:solidFill>
                          <a:srgbClr val="00B05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2">
                <a:tc>
                  <a:txBody>
                    <a:bodyPr/>
                    <a:lstStyle/>
                    <a:p>
                      <a:pPr algn="ctr">
                        <a:lnSpc>
                          <a:spcPct val="115000"/>
                        </a:lnSpc>
                        <a:spcAft>
                          <a:spcPts val="0"/>
                        </a:spcAft>
                      </a:pPr>
                      <a:r>
                        <a:rPr lang="fr-FR" sz="1600" b="1" i="1" dirty="0" smtClean="0">
                          <a:latin typeface="Calibri"/>
                          <a:ea typeface="Calibri"/>
                          <a:cs typeface="Times New Roman"/>
                        </a:rPr>
                        <a:t>7</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i="1" kern="1200" dirty="0" smtClean="0">
                          <a:solidFill>
                            <a:srgbClr val="00B050"/>
                          </a:solidFill>
                          <a:latin typeface="Calibri"/>
                          <a:ea typeface="Calibri"/>
                          <a:cs typeface="Times New Roman"/>
                        </a:rPr>
                        <a:t>Exposé des différents groupes et leur reprise</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2">
                <a:tc>
                  <a:txBody>
                    <a:bodyPr/>
                    <a:lstStyle/>
                    <a:p>
                      <a:pPr algn="ctr">
                        <a:lnSpc>
                          <a:spcPct val="115000"/>
                        </a:lnSpc>
                        <a:spcAft>
                          <a:spcPts val="0"/>
                        </a:spcAft>
                      </a:pPr>
                      <a:r>
                        <a:rPr lang="fr-FR" sz="1600" b="1" i="1" dirty="0" smtClean="0">
                          <a:latin typeface="Calibri"/>
                          <a:ea typeface="Calibri"/>
                          <a:cs typeface="Times New Roman"/>
                        </a:rPr>
                        <a:t>10</a:t>
                      </a:r>
                      <a:endParaRPr lang="fr-FR" sz="1600" dirty="0">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16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600" b="1" i="1" kern="1200" dirty="0" smtClean="0">
                          <a:solidFill>
                            <a:srgbClr val="002060"/>
                          </a:solidFill>
                          <a:latin typeface="Calibri"/>
                          <a:ea typeface="Calibri"/>
                          <a:cs typeface="Times New Roman"/>
                        </a:rPr>
                        <a:t>Synthèse sur l’évolution des représentations du monde</a:t>
                      </a:r>
                      <a:endParaRPr lang="fr-FR" sz="1600" b="1" i="1" kern="1200" dirty="0">
                        <a:solidFill>
                          <a:srgbClr val="00206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12">
                <a:tc>
                  <a:txBody>
                    <a:bodyPr/>
                    <a:lstStyle/>
                    <a:p>
                      <a:pPr algn="ctr">
                        <a:lnSpc>
                          <a:spcPct val="115000"/>
                        </a:lnSpc>
                        <a:spcAft>
                          <a:spcPts val="0"/>
                        </a:spcAft>
                      </a:pPr>
                      <a:r>
                        <a:rPr lang="fr-FR" sz="1800" b="1" i="1" kern="1200" dirty="0" smtClean="0">
                          <a:solidFill>
                            <a:srgbClr val="C00000"/>
                          </a:solidFill>
                          <a:latin typeface="Calibri"/>
                          <a:ea typeface="Calibri"/>
                          <a:cs typeface="Times New Roman"/>
                        </a:rPr>
                        <a:t>11</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fr-FR" sz="1800" b="1" i="1" kern="1200" dirty="0" smtClean="0">
                          <a:solidFill>
                            <a:srgbClr val="C00000"/>
                          </a:solidFill>
                          <a:latin typeface="Calibri"/>
                          <a:ea typeface="Calibri"/>
                          <a:cs typeface="Times New Roman"/>
                        </a:rPr>
                        <a:t>Evaluation à l’oral 2</a:t>
                      </a: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a:lnSpc>
                          <a:spcPct val="115000"/>
                        </a:lnSpc>
                        <a:spcAft>
                          <a:spcPts val="0"/>
                        </a:spcAft>
                      </a:pPr>
                      <a:endParaRPr lang="fr-FR" sz="1600" b="1" i="1" dirty="0">
                        <a:solidFill>
                          <a:srgbClr val="002060"/>
                        </a:solidFill>
                        <a:latin typeface="Calibri"/>
                        <a:ea typeface="Calibri"/>
                        <a:cs typeface="Times New Roman"/>
                      </a:endParaRPr>
                    </a:p>
                  </a:txBody>
                  <a:tcPr marL="65713" marR="65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827584" y="188640"/>
            <a:ext cx="770485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000" b="1" i="1" dirty="0" smtClean="0"/>
              <a:t>EXEMPLE DE PROGRAMMATION </a:t>
            </a:r>
            <a:r>
              <a:rPr lang="fr-FR" sz="2000" b="1" i="1" dirty="0" smtClean="0"/>
              <a:t>DU DEUXIEME TRIMESTRE </a:t>
            </a:r>
            <a:endParaRPr lang="fr-FR" sz="2000" b="1" i="1" dirty="0" smtClean="0"/>
          </a:p>
          <a:p>
            <a:pPr algn="ctr"/>
            <a:r>
              <a:rPr lang="fr-FR" sz="1400" b="1" i="1" dirty="0" smtClean="0"/>
              <a:t>SEMAINE </a:t>
            </a:r>
            <a:r>
              <a:rPr lang="fr-FR" sz="1400" b="1" i="1" dirty="0" smtClean="0"/>
              <a:t>PAR SEMAINE</a:t>
            </a:r>
            <a:endParaRPr lang="fr-FR" sz="2000" b="1" i="1" dirty="0"/>
          </a:p>
        </p:txBody>
      </p:sp>
      <p:sp>
        <p:nvSpPr>
          <p:cNvPr id="9" name="Arc 8"/>
          <p:cNvSpPr/>
          <p:nvPr/>
        </p:nvSpPr>
        <p:spPr>
          <a:xfrm rot="13972544">
            <a:off x="524660" y="1436305"/>
            <a:ext cx="4854314" cy="3821332"/>
          </a:xfrm>
          <a:prstGeom prst="arc">
            <a:avLst>
              <a:gd name="adj1" fmla="val 15467050"/>
              <a:gd name="adj2" fmla="val 915094"/>
            </a:avLst>
          </a:prstGeom>
          <a:ln>
            <a:headEnd type="triangle" w="med" len="med"/>
            <a:tailEnd type="triangle" w="med" len="med"/>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fr-FR" b="1" dirty="0" smtClean="0"/>
              <a:t>3. L’esprit de l’épreuve</a:t>
            </a:r>
            <a:endParaRPr lang="fr-FR" b="1"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363272" cy="5616624"/>
          </a:xfrm>
        </p:spPr>
        <p:txBody>
          <a:bodyPr>
            <a:normAutofit fontScale="92500" lnSpcReduction="10000"/>
          </a:bodyPr>
          <a:lstStyle/>
          <a:p>
            <a:pPr>
              <a:buFont typeface="Wingdings 3" pitchFamily="18" charset="2"/>
              <a:buChar char="c"/>
            </a:pPr>
            <a:r>
              <a:rPr lang="fr-FR" sz="1600" b="1" i="1" u="sng" dirty="0" smtClean="0"/>
              <a:t>Épreuve orale</a:t>
            </a:r>
          </a:p>
          <a:p>
            <a:pPr>
              <a:buFont typeface="Wingdings 3" pitchFamily="18" charset="2"/>
              <a:buChar char="c"/>
            </a:pPr>
            <a:endParaRPr lang="fr-FR" sz="1600" dirty="0" smtClean="0"/>
          </a:p>
          <a:p>
            <a:pPr>
              <a:buFont typeface="Wingdings 3" pitchFamily="18" charset="2"/>
              <a:buChar char="c"/>
            </a:pPr>
            <a:r>
              <a:rPr lang="fr-FR" sz="1600" dirty="0" smtClean="0"/>
              <a:t>Le candidat choisit </a:t>
            </a:r>
            <a:r>
              <a:rPr lang="fr-FR" sz="1600" b="1" i="1" u="sng" dirty="0" smtClean="0"/>
              <a:t>un sujet parmi deux proposés</a:t>
            </a:r>
            <a:r>
              <a:rPr lang="fr-FR" sz="1600" u="sng" dirty="0" smtClean="0"/>
              <a:t> </a:t>
            </a:r>
            <a:r>
              <a:rPr lang="fr-FR" sz="1600" dirty="0" smtClean="0"/>
              <a:t>par l'examinateur. Les sujets portent </a:t>
            </a:r>
            <a:r>
              <a:rPr lang="fr-FR" sz="1600" b="1" i="1" dirty="0" smtClean="0"/>
              <a:t>sur les questions et les études traitées en classe</a:t>
            </a:r>
            <a:r>
              <a:rPr lang="fr-FR" sz="1600" dirty="0" smtClean="0"/>
              <a:t>, figurant sur </a:t>
            </a:r>
            <a:r>
              <a:rPr lang="fr-FR" sz="1600" b="1" i="1" u="sng" dirty="0" smtClean="0"/>
              <a:t>une liste</a:t>
            </a:r>
            <a:r>
              <a:rPr lang="fr-FR" sz="1600" dirty="0" smtClean="0"/>
              <a:t> conforme au programme, signée par le professeur et le chef d'établissement et portant le cachet du lycée.</a:t>
            </a:r>
          </a:p>
          <a:p>
            <a:pPr>
              <a:buFont typeface="Wingdings 3" pitchFamily="18" charset="2"/>
              <a:buChar char="c"/>
            </a:pPr>
            <a:endParaRPr lang="fr-FR" sz="1600" dirty="0" smtClean="0"/>
          </a:p>
          <a:p>
            <a:pPr>
              <a:buFont typeface="Wingdings 3" pitchFamily="18" charset="2"/>
              <a:buChar char="c"/>
            </a:pPr>
            <a:r>
              <a:rPr lang="fr-FR" sz="1600" b="1" i="1" dirty="0" smtClean="0"/>
              <a:t>20 minutes de préparation </a:t>
            </a:r>
          </a:p>
          <a:p>
            <a:pPr>
              <a:buFont typeface="Wingdings 3" pitchFamily="18" charset="2"/>
              <a:buChar char="c"/>
            </a:pPr>
            <a:endParaRPr lang="fr-FR" sz="1600" dirty="0" smtClean="0"/>
          </a:p>
          <a:p>
            <a:pPr>
              <a:buFont typeface="Wingdings 3" pitchFamily="18" charset="2"/>
              <a:buChar char="c"/>
            </a:pPr>
            <a:r>
              <a:rPr lang="fr-FR" sz="1600" b="1" i="1" dirty="0" smtClean="0"/>
              <a:t>20 minutes de passage </a:t>
            </a:r>
            <a:r>
              <a:rPr lang="fr-FR" sz="1600" dirty="0" smtClean="0"/>
              <a:t>devant un jury d’une personne</a:t>
            </a:r>
          </a:p>
          <a:p>
            <a:pPr>
              <a:buNone/>
            </a:pPr>
            <a:endParaRPr lang="fr-FR" sz="1600" dirty="0" smtClean="0"/>
          </a:p>
          <a:p>
            <a:pPr>
              <a:buFont typeface="Wingdings 3" pitchFamily="18" charset="2"/>
              <a:buChar char="c"/>
            </a:pPr>
            <a:r>
              <a:rPr lang="fr-FR" sz="1600" dirty="0" smtClean="0"/>
              <a:t>L'épreuve est </a:t>
            </a:r>
            <a:r>
              <a:rPr lang="fr-FR" sz="1600" b="1" i="1" dirty="0" smtClean="0"/>
              <a:t>notée sur 20 </a:t>
            </a:r>
            <a:r>
              <a:rPr lang="fr-FR" sz="1600" dirty="0" smtClean="0"/>
              <a:t>(seuls comptent les points au dessus de 10 puis multipliés par 2). </a:t>
            </a:r>
          </a:p>
          <a:p>
            <a:pPr>
              <a:buFont typeface="Wingdings 3" pitchFamily="18" charset="2"/>
              <a:buChar char="c"/>
            </a:pPr>
            <a:endParaRPr lang="fr-FR" sz="1600" dirty="0" smtClean="0"/>
          </a:p>
          <a:p>
            <a:pPr>
              <a:buFont typeface="Wingdings 3" pitchFamily="18" charset="2"/>
              <a:buChar char="c"/>
            </a:pPr>
            <a:r>
              <a:rPr lang="fr-FR" sz="1600" dirty="0" smtClean="0"/>
              <a:t>L'épreuve porte sur le programme de l'enseignement facultatif d'histoire-géographie </a:t>
            </a:r>
            <a:r>
              <a:rPr lang="fr-FR" sz="1600" b="1" i="1" dirty="0" smtClean="0"/>
              <a:t>de la classe de terminale de la série S</a:t>
            </a:r>
            <a:r>
              <a:rPr lang="fr-FR" sz="1600" dirty="0" smtClean="0"/>
              <a:t>.</a:t>
            </a:r>
          </a:p>
          <a:p>
            <a:pPr>
              <a:buNone/>
            </a:pPr>
            <a:endParaRPr lang="fr-FR" sz="1600" dirty="0" smtClean="0"/>
          </a:p>
          <a:p>
            <a:pPr>
              <a:buFont typeface="Wingdings 3" pitchFamily="18" charset="2"/>
              <a:buChar char="c"/>
            </a:pPr>
            <a:r>
              <a:rPr lang="fr-FR" sz="1600" dirty="0" smtClean="0"/>
              <a:t>Si </a:t>
            </a:r>
            <a:r>
              <a:rPr lang="fr-FR" sz="1600" b="1" i="1" dirty="0" smtClean="0"/>
              <a:t>une production personnelle </a:t>
            </a:r>
            <a:r>
              <a:rPr lang="fr-FR" sz="1600" dirty="0" smtClean="0"/>
              <a:t>a été réalisée au cours de l'année, elle peut être mentionnée sur cette liste et, dans ce cas, </a:t>
            </a:r>
            <a:r>
              <a:rPr lang="fr-FR" sz="1600" b="1" i="1" u="sng" dirty="0" smtClean="0"/>
              <a:t>le candidat s'en munit</a:t>
            </a:r>
            <a:r>
              <a:rPr lang="fr-FR" sz="1600" dirty="0" smtClean="0"/>
              <a:t>.</a:t>
            </a:r>
          </a:p>
          <a:p>
            <a:pPr>
              <a:buNone/>
            </a:pPr>
            <a:endParaRPr lang="fr-FR" sz="1600" dirty="0" smtClean="0"/>
          </a:p>
          <a:p>
            <a:pPr>
              <a:buFont typeface="Wingdings 3" pitchFamily="18" charset="2"/>
              <a:buChar char="c"/>
            </a:pPr>
            <a:r>
              <a:rPr lang="fr-FR" sz="1600" dirty="0" smtClean="0"/>
              <a:t>Le questionnement qui suit l'exposé du candidat </a:t>
            </a:r>
            <a:r>
              <a:rPr lang="fr-FR" sz="1600" b="1" i="1" dirty="0" smtClean="0"/>
              <a:t>peut déborder le cadre strict du sujet choisi</a:t>
            </a:r>
            <a:r>
              <a:rPr lang="fr-FR" sz="1600" dirty="0" smtClean="0"/>
              <a:t>.</a:t>
            </a:r>
          </a:p>
          <a:p>
            <a:pPr>
              <a:buFont typeface="Wingdings 3" pitchFamily="18" charset="2"/>
              <a:buChar char="c"/>
            </a:pPr>
            <a:endParaRPr lang="fr-FR" sz="1600" dirty="0"/>
          </a:p>
          <a:p>
            <a:pPr>
              <a:buFont typeface="Wingdings 3" pitchFamily="18" charset="2"/>
              <a:buChar char="c"/>
            </a:pPr>
            <a:r>
              <a:rPr lang="fr-FR" sz="1600" dirty="0" smtClean="0"/>
              <a:t>Les candidats individuels ou les candidats issus des établissements scolaires privés hors contrat présentent l'épreuve dans les mêmes conditions que les candidats scolaires. La liste est alors constituée par le candidat lui-même en conformité avec le programme de la classe de terminale.</a:t>
            </a:r>
          </a:p>
          <a:p>
            <a:pPr>
              <a:buFont typeface="Wingdings 3" pitchFamily="18" charset="2"/>
              <a:buChar char="c"/>
            </a:pPr>
            <a:endParaRPr lang="fr-FR" sz="1600" dirty="0" smtClean="0"/>
          </a:p>
          <a:p>
            <a:endParaRPr lang="fr-FR" sz="1600" dirty="0"/>
          </a:p>
        </p:txBody>
      </p:sp>
      <p:sp>
        <p:nvSpPr>
          <p:cNvPr id="4" name="Titre 1"/>
          <p:cNvSpPr txBox="1">
            <a:spLocks/>
          </p:cNvSpPr>
          <p:nvPr/>
        </p:nvSpPr>
        <p:spPr>
          <a:xfrm>
            <a:off x="611560" y="188640"/>
            <a:ext cx="7772400" cy="620688"/>
          </a:xfrm>
          <a:prstGeom prst="rect">
            <a:avLst/>
          </a:prstGeom>
          <a:ln w="28575">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000" b="1" i="1" u="none" strike="noStrike" kern="1200" cap="none" spc="0" normalizeH="0" baseline="0" noProof="0" dirty="0" smtClean="0">
                <a:ln>
                  <a:noFill/>
                </a:ln>
                <a:solidFill>
                  <a:schemeClr val="tx1"/>
                </a:solidFill>
                <a:effectLst/>
                <a:uLnTx/>
                <a:uFillTx/>
                <a:latin typeface="+mj-lt"/>
                <a:ea typeface="+mj-ea"/>
                <a:cs typeface="+mj-cs"/>
              </a:rPr>
              <a:t>L’ÉPREUVE D’HISTOIRE-GÉOGRAPHIE</a:t>
            </a:r>
            <a:r>
              <a:rPr kumimoji="0" lang="fr-FR" sz="2000" b="1" i="1" u="none" strike="noStrike" kern="1200" cap="none" spc="0" normalizeH="0" noProof="0" dirty="0" smtClean="0">
                <a:ln>
                  <a:noFill/>
                </a:ln>
                <a:solidFill>
                  <a:schemeClr val="tx1"/>
                </a:solidFill>
                <a:effectLst/>
                <a:uLnTx/>
                <a:uFillTx/>
                <a:latin typeface="+mj-lt"/>
                <a:ea typeface="+mj-ea"/>
                <a:cs typeface="+mj-cs"/>
              </a:rPr>
              <a:t> </a:t>
            </a:r>
            <a:r>
              <a:rPr kumimoji="0" lang="fr-FR" sz="2000" b="1" i="1" u="none" strike="noStrike" kern="1200" cap="none" spc="0" normalizeH="0" baseline="0" noProof="0" dirty="0" smtClean="0">
                <a:ln>
                  <a:noFill/>
                </a:ln>
                <a:solidFill>
                  <a:schemeClr val="tx1"/>
                </a:solidFill>
                <a:effectLst/>
                <a:uLnTx/>
                <a:uFillTx/>
                <a:latin typeface="+mj-lt"/>
                <a:ea typeface="+mj-ea"/>
                <a:cs typeface="+mj-cs"/>
              </a:rPr>
              <a:t>OPTION TERMINALE 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76672"/>
            <a:ext cx="8229600" cy="5328592"/>
          </a:xfrm>
        </p:spPr>
        <p:txBody>
          <a:bodyPr>
            <a:normAutofit fontScale="77500" lnSpcReduction="20000"/>
          </a:bodyPr>
          <a:lstStyle/>
          <a:p>
            <a:pPr>
              <a:buNone/>
            </a:pPr>
            <a:r>
              <a:rPr lang="fr-FR" sz="3600" b="1" i="1" dirty="0" smtClean="0"/>
              <a:t>Quelques éléments sur l’oral …</a:t>
            </a:r>
          </a:p>
          <a:p>
            <a:pPr>
              <a:buNone/>
            </a:pPr>
            <a:r>
              <a:rPr lang="fr-FR" dirty="0" smtClean="0"/>
              <a:t> </a:t>
            </a:r>
          </a:p>
          <a:p>
            <a:r>
              <a:rPr lang="fr-FR" b="1" i="1" dirty="0" smtClean="0">
                <a:solidFill>
                  <a:srgbClr val="7030A0"/>
                </a:solidFill>
              </a:rPr>
              <a:t>La liste pour l'épreuve orale renseigne :</a:t>
            </a:r>
          </a:p>
          <a:p>
            <a:pPr lvl="1"/>
            <a:r>
              <a:rPr lang="fr-FR" b="1" dirty="0" smtClean="0"/>
              <a:t>la liste des questions étudiées</a:t>
            </a:r>
            <a:r>
              <a:rPr lang="fr-FR" dirty="0" smtClean="0"/>
              <a:t> par le professeur durant l'année : puisqu'il y a choix de 3 questions parmi 4. L'enseignant indique les 3 questions étudiées</a:t>
            </a:r>
          </a:p>
          <a:p>
            <a:pPr lvl="1"/>
            <a:endParaRPr lang="fr-FR" dirty="0" smtClean="0"/>
          </a:p>
          <a:p>
            <a:pPr lvl="1"/>
            <a:r>
              <a:rPr lang="fr-FR" b="1" dirty="0" smtClean="0"/>
              <a:t>la liste des études réalisées</a:t>
            </a:r>
            <a:r>
              <a:rPr lang="fr-FR" dirty="0" smtClean="0"/>
              <a:t>. Puisque chaque question se compose de deux études : le professeur indique l'intitulé de l</a:t>
            </a:r>
            <a:r>
              <a:rPr lang="fr-FR" u="sng" dirty="0" smtClean="0"/>
              <a:t>'étude obligatoire</a:t>
            </a:r>
            <a:r>
              <a:rPr lang="fr-FR" dirty="0" smtClean="0"/>
              <a:t> et l'intitulé de l</a:t>
            </a:r>
            <a:r>
              <a:rPr lang="fr-FR" u="sng" dirty="0" smtClean="0"/>
              <a:t>'étude au choix </a:t>
            </a:r>
            <a:r>
              <a:rPr lang="fr-FR" dirty="0" smtClean="0"/>
              <a:t>réalisée avec la classe</a:t>
            </a:r>
          </a:p>
          <a:p>
            <a:pPr lvl="1"/>
            <a:endParaRPr lang="fr-FR" dirty="0" smtClean="0"/>
          </a:p>
          <a:p>
            <a:pPr lvl="1"/>
            <a:r>
              <a:rPr lang="fr-FR" b="1" dirty="0" smtClean="0"/>
              <a:t>les éventuelles productions personnelles</a:t>
            </a:r>
            <a:r>
              <a:rPr lang="fr-FR" dirty="0" smtClean="0"/>
              <a:t> en lien avec chaque question et études. Ce qui signifie d'une certaine manière que chaque candidat a sa propre liste si des productions ont été réalisées dans l'année.</a:t>
            </a:r>
          </a:p>
          <a:p>
            <a:endParaRPr lang="fr-FR" dirty="0"/>
          </a:p>
        </p:txBody>
      </p:sp>
      <p:sp>
        <p:nvSpPr>
          <p:cNvPr id="4" name="Rectangle à coins arrondis 3">
            <a:hlinkClick r:id="rId2" action="ppaction://hlinkfile"/>
          </p:cNvPr>
          <p:cNvSpPr/>
          <p:nvPr/>
        </p:nvSpPr>
        <p:spPr>
          <a:xfrm>
            <a:off x="4644008" y="5949280"/>
            <a:ext cx="302433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t>Exemple de liste, a minima </a:t>
            </a:r>
            <a:endParaRPr lang="fr-FR"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77500" lnSpcReduction="20000"/>
          </a:bodyPr>
          <a:lstStyle/>
          <a:p>
            <a:pPr>
              <a:buNone/>
            </a:pPr>
            <a:r>
              <a:rPr lang="fr-FR" dirty="0" smtClean="0"/>
              <a:t> </a:t>
            </a:r>
          </a:p>
          <a:p>
            <a:r>
              <a:rPr lang="fr-FR" sz="3100" b="1" i="1" dirty="0" smtClean="0">
                <a:solidFill>
                  <a:srgbClr val="7030A0"/>
                </a:solidFill>
              </a:rPr>
              <a:t>Intitulés des sujets</a:t>
            </a:r>
            <a:r>
              <a:rPr lang="fr-FR" sz="2800" b="1" i="1" dirty="0" smtClean="0">
                <a:solidFill>
                  <a:srgbClr val="7030A0"/>
                </a:solidFill>
              </a:rPr>
              <a:t> </a:t>
            </a:r>
            <a:r>
              <a:rPr lang="fr-FR" dirty="0" smtClean="0"/>
              <a:t>proposés par l'examinateur à l'oral. </a:t>
            </a:r>
          </a:p>
          <a:p>
            <a:pPr lvl="1"/>
            <a:r>
              <a:rPr lang="fr-FR" dirty="0" smtClean="0"/>
              <a:t>Si l'on regarde les sujets zéros pour les terminales ES et L, les intitulés de croquis ou de composition sont généralement les intitulés des questions au programme. </a:t>
            </a:r>
          </a:p>
          <a:p>
            <a:pPr lvl="1"/>
            <a:r>
              <a:rPr lang="fr-FR" dirty="0" smtClean="0"/>
              <a:t>Pour des TS passant l'épreuve en option, poser des sujets larges, reprenant les intitulés des questions, des études vues en classe. A mon avis, il n'est pas question de poser des sujets plus précis ou avec un angle d'attaque plus pointu.</a:t>
            </a:r>
          </a:p>
          <a:p>
            <a:pPr>
              <a:buNone/>
            </a:pPr>
            <a:endParaRPr lang="fr-FR" dirty="0" smtClean="0"/>
          </a:p>
          <a:p>
            <a:r>
              <a:rPr lang="fr-FR" dirty="0" smtClean="0"/>
              <a:t>Concernant les </a:t>
            </a:r>
            <a:r>
              <a:rPr lang="fr-FR" sz="3100" b="1" i="1" dirty="0" smtClean="0">
                <a:solidFill>
                  <a:srgbClr val="7030A0"/>
                </a:solidFill>
              </a:rPr>
              <a:t>productions personnelles</a:t>
            </a:r>
            <a:r>
              <a:rPr lang="fr-FR" dirty="0" smtClean="0"/>
              <a:t>, il ne s'agit pas en effet : ni de faire un mini-TPE, ni de faire une compilation de documents. Il s'agit bien de produire quelque chose, de </a:t>
            </a:r>
            <a:r>
              <a:rPr lang="fr-FR" b="1" dirty="0" smtClean="0"/>
              <a:t>manière personnelle</a:t>
            </a:r>
            <a:r>
              <a:rPr lang="fr-FR" dirty="0" smtClean="0"/>
              <a:t> : l'élève  doit s'emparer du sujet qu'il choisit de traiter.</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92500" lnSpcReduction="20000"/>
          </a:bodyPr>
          <a:lstStyle/>
          <a:p>
            <a:r>
              <a:rPr lang="fr-FR" b="1" i="1" dirty="0" smtClean="0">
                <a:solidFill>
                  <a:srgbClr val="7030A0"/>
                </a:solidFill>
              </a:rPr>
              <a:t>Déroulement de l'oral: </a:t>
            </a:r>
          </a:p>
          <a:p>
            <a:pPr lvl="1"/>
            <a:r>
              <a:rPr lang="fr-FR" dirty="0" smtClean="0"/>
              <a:t>L'examinateur propose un sujet large. </a:t>
            </a:r>
          </a:p>
          <a:p>
            <a:pPr lvl="1"/>
            <a:r>
              <a:rPr lang="fr-FR" dirty="0" smtClean="0"/>
              <a:t>L'élève propose une réponse argumentée à l'oral sur ce sujet. Il peut, en soutien à son argumentation, s'appuyer sur sa production personnelle, mais l'oral ne doit pas être non plus une simple présentation de sa production. </a:t>
            </a:r>
          </a:p>
          <a:p>
            <a:pPr lvl="1">
              <a:buNone/>
            </a:pPr>
            <a:endParaRPr lang="fr-FR" dirty="0" smtClean="0"/>
          </a:p>
          <a:p>
            <a:r>
              <a:rPr lang="fr-FR" dirty="0" smtClean="0"/>
              <a:t>Concernant les </a:t>
            </a:r>
            <a:r>
              <a:rPr lang="fr-FR" b="1" i="1" dirty="0" smtClean="0">
                <a:solidFill>
                  <a:srgbClr val="7030A0"/>
                </a:solidFill>
              </a:rPr>
              <a:t>modalités techniques</a:t>
            </a:r>
            <a:r>
              <a:rPr lang="fr-FR" i="1" dirty="0" smtClean="0">
                <a:solidFill>
                  <a:srgbClr val="7030A0"/>
                </a:solidFill>
              </a:rPr>
              <a:t> </a:t>
            </a:r>
            <a:r>
              <a:rPr lang="fr-FR" dirty="0" smtClean="0"/>
              <a:t>: </a:t>
            </a:r>
          </a:p>
          <a:p>
            <a:pPr lvl="1"/>
            <a:r>
              <a:rPr lang="fr-FR" dirty="0" smtClean="0"/>
              <a:t>Les élèves ne pourront sans doute pas présenter un diaporama</a:t>
            </a:r>
            <a:r>
              <a:rPr lang="fr-FR" smtClean="0"/>
              <a:t>. </a:t>
            </a:r>
            <a:endParaRPr lang="fr-FR" i="1" dirty="0" smtClean="0">
              <a:solidFill>
                <a:srgbClr val="7030A0"/>
              </a:solidFill>
            </a:endParaRPr>
          </a:p>
          <a:p>
            <a:pPr lvl="1"/>
            <a:r>
              <a:rPr lang="fr-FR" dirty="0" smtClean="0"/>
              <a:t>Pour cette question de l'option des TS que l'idée est quand même : faire simple, faire au mieux, </a:t>
            </a:r>
            <a:r>
              <a:rPr lang="fr-FR" b="1" dirty="0" smtClean="0"/>
              <a:t>valoriser les élèves</a:t>
            </a:r>
            <a:r>
              <a:rPr lang="fr-FR" dirty="0" smtClean="0"/>
              <a:t>, ne pas pinailler.</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fr-FR" b="1" dirty="0" smtClean="0"/>
              <a:t>4. L’esprit de l’option et les pratiques encouragées</a:t>
            </a:r>
            <a:endParaRPr lang="fr-FR" b="1" dirty="0"/>
          </a:p>
        </p:txBody>
      </p:sp>
      <p:sp>
        <p:nvSpPr>
          <p:cNvPr id="3" name="Sous-titre 2"/>
          <p:cNvSpPr>
            <a:spLocks noGrp="1"/>
          </p:cNvSpPr>
          <p:nvPr>
            <p:ph type="subTitle" idx="1"/>
          </p:nvPr>
        </p:nvSpPr>
        <p:spPr/>
        <p:txBody>
          <a:bodyPr>
            <a:normAutofit/>
          </a:bodyPr>
          <a:lstStyle/>
          <a:p>
            <a:r>
              <a:rPr lang="fr-FR" b="1" dirty="0" smtClean="0"/>
              <a:t>« Une démarche privilégiant l’activité des élèves »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32656"/>
            <a:ext cx="8435280" cy="562074"/>
          </a:xfrm>
        </p:spPr>
        <p:txBody>
          <a:bodyPr>
            <a:noAutofit/>
          </a:bodyPr>
          <a:lstStyle/>
          <a:p>
            <a:r>
              <a:rPr lang="fr-FR" sz="2000" b="1" i="1" dirty="0" smtClean="0">
                <a:solidFill>
                  <a:srgbClr val="FF0000"/>
                </a:solidFill>
              </a:rPr>
              <a:t>LES PRINCIPES GÉNÉRAUX RAPPELÉS DANS CHACUNE DES FICHES RESSOURCES</a:t>
            </a:r>
            <a:endParaRPr lang="fr-FR" sz="2000" b="1" i="1" dirty="0">
              <a:solidFill>
                <a:srgbClr val="FF0000"/>
              </a:solidFill>
            </a:endParaRPr>
          </a:p>
        </p:txBody>
      </p:sp>
      <p:sp>
        <p:nvSpPr>
          <p:cNvPr id="3" name="Espace réservé du contenu 2"/>
          <p:cNvSpPr>
            <a:spLocks noGrp="1"/>
          </p:cNvSpPr>
          <p:nvPr>
            <p:ph idx="1"/>
          </p:nvPr>
        </p:nvSpPr>
        <p:spPr>
          <a:xfrm>
            <a:off x="457200" y="1124744"/>
            <a:ext cx="8229600" cy="5001419"/>
          </a:xfrm>
        </p:spPr>
        <p:txBody>
          <a:bodyPr>
            <a:normAutofit fontScale="77500" lnSpcReduction="20000"/>
          </a:bodyPr>
          <a:lstStyle/>
          <a:p>
            <a:r>
              <a:rPr lang="fr-FR" dirty="0" smtClean="0"/>
              <a:t>Un enseignement « </a:t>
            </a:r>
            <a:r>
              <a:rPr lang="fr-FR" b="1" i="1" dirty="0" smtClean="0"/>
              <a:t>fondé sur une démarche de recherche et de réflexion des élèves</a:t>
            </a:r>
            <a:r>
              <a:rPr lang="fr-FR" dirty="0" smtClean="0"/>
              <a:t> »</a:t>
            </a:r>
          </a:p>
          <a:p>
            <a:endParaRPr lang="fr-FR" dirty="0" smtClean="0"/>
          </a:p>
          <a:p>
            <a:r>
              <a:rPr lang="fr-FR" dirty="0" smtClean="0"/>
              <a:t>Un caractère optionnel et des modalités de l’épreuve qui « </a:t>
            </a:r>
            <a:r>
              <a:rPr lang="fr-FR" b="1" i="1" dirty="0" smtClean="0"/>
              <a:t>doivent conduire à privilégier la mise en activité des élèves</a:t>
            </a:r>
            <a:r>
              <a:rPr lang="fr-FR" dirty="0" smtClean="0"/>
              <a:t> » (recherches documentaires, constitutions de dossiers, autonomie …) </a:t>
            </a:r>
          </a:p>
          <a:p>
            <a:endParaRPr lang="fr-FR" dirty="0" smtClean="0"/>
          </a:p>
          <a:p>
            <a:r>
              <a:rPr lang="fr-FR" dirty="0" smtClean="0"/>
              <a:t>Une « </a:t>
            </a:r>
            <a:r>
              <a:rPr lang="fr-FR" b="1" i="1" dirty="0" smtClean="0"/>
              <a:t>restitution fréquente du travail sous forme orale</a:t>
            </a:r>
            <a:r>
              <a:rPr lang="fr-FR" dirty="0" smtClean="0"/>
              <a:t> »</a:t>
            </a:r>
          </a:p>
          <a:p>
            <a:endParaRPr lang="fr-FR" dirty="0" smtClean="0"/>
          </a:p>
          <a:p>
            <a:r>
              <a:rPr lang="fr-FR" dirty="0" smtClean="0"/>
              <a:t>une « </a:t>
            </a:r>
            <a:r>
              <a:rPr lang="fr-FR" b="1" i="1" dirty="0" smtClean="0"/>
              <a:t>grande liberté pédagogique</a:t>
            </a:r>
            <a:r>
              <a:rPr lang="fr-FR" dirty="0" smtClean="0"/>
              <a:t> » pour le professeur</a:t>
            </a:r>
          </a:p>
          <a:p>
            <a:endParaRPr lang="fr-FR" dirty="0" smtClean="0"/>
          </a:p>
          <a:p>
            <a:r>
              <a:rPr lang="fr-FR" dirty="0" smtClean="0"/>
              <a:t>Un recours fréquent à </a:t>
            </a:r>
            <a:r>
              <a:rPr lang="fr-FR" b="1" i="1" dirty="0" smtClean="0"/>
              <a:t>l’Histoire des Arts</a:t>
            </a:r>
            <a:r>
              <a:rPr lang="fr-FR" dirty="0" smtClean="0"/>
              <a:t> pour traiter les différents thèmes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916832"/>
            <a:ext cx="7772400" cy="1470025"/>
          </a:xfrm>
        </p:spPr>
        <p:style>
          <a:lnRef idx="1">
            <a:schemeClr val="accent2"/>
          </a:lnRef>
          <a:fillRef idx="2">
            <a:schemeClr val="accent2"/>
          </a:fillRef>
          <a:effectRef idx="1">
            <a:schemeClr val="accent2"/>
          </a:effectRef>
          <a:fontRef idx="minor">
            <a:schemeClr val="dk1"/>
          </a:fontRef>
        </p:style>
        <p:txBody>
          <a:bodyPr/>
          <a:lstStyle/>
          <a:p>
            <a:r>
              <a:rPr lang="fr-FR" b="1" dirty="0"/>
              <a:t>1</a:t>
            </a:r>
            <a:r>
              <a:rPr lang="fr-FR" b="1" dirty="0" smtClean="0"/>
              <a:t>. L’esprit du programme</a:t>
            </a:r>
            <a:endParaRPr lang="fr-FR" b="1" dirty="0"/>
          </a:p>
        </p:txBody>
      </p:sp>
      <p:sp>
        <p:nvSpPr>
          <p:cNvPr id="3" name="Sous-titre 2"/>
          <p:cNvSpPr>
            <a:spLocks noGrp="1"/>
          </p:cNvSpPr>
          <p:nvPr>
            <p:ph type="subTitle" idx="1"/>
          </p:nvPr>
        </p:nvSpPr>
        <p:spPr>
          <a:xfrm>
            <a:off x="1371600" y="3886200"/>
            <a:ext cx="6400800" cy="1198984"/>
          </a:xfrm>
        </p:spPr>
        <p:txBody>
          <a:bodyPr/>
          <a:lstStyle/>
          <a:p>
            <a:r>
              <a:rPr lang="fr-FR" b="1" dirty="0" smtClean="0"/>
              <a:t>« Des clés historiques et géographiques pour lire le monde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23528" y="2060848"/>
            <a:ext cx="8305800" cy="439102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195736" y="116632"/>
            <a:ext cx="6278463" cy="1800200"/>
          </a:xfrm>
          <a:prstGeom prst="rect">
            <a:avLst/>
          </a:prstGeom>
          <a:noFill/>
          <a:ln w="9525">
            <a:noFill/>
            <a:miter lim="800000"/>
            <a:headEnd/>
            <a:tailEnd/>
          </a:ln>
        </p:spPr>
      </p:pic>
      <p:sp>
        <p:nvSpPr>
          <p:cNvPr id="6" name="ZoneTexte 5"/>
          <p:cNvSpPr txBox="1"/>
          <p:nvPr/>
        </p:nvSpPr>
        <p:spPr>
          <a:xfrm>
            <a:off x="395536" y="188640"/>
            <a:ext cx="1512168" cy="461665"/>
          </a:xfrm>
          <a:prstGeom prst="rect">
            <a:avLst/>
          </a:prstGeom>
          <a:noFill/>
        </p:spPr>
        <p:txBody>
          <a:bodyPr wrap="square" rtlCol="0">
            <a:spAutoFit/>
          </a:bodyPr>
          <a:lstStyle/>
          <a:p>
            <a:pPr algn="ctr"/>
            <a:r>
              <a:rPr lang="fr-FR" sz="2400" b="1" dirty="0" smtClean="0">
                <a:solidFill>
                  <a:srgbClr val="7030A0"/>
                </a:solidFill>
              </a:rPr>
              <a:t>EXEMPLE</a:t>
            </a:r>
            <a:endParaRPr lang="fr-FR" sz="2400" b="1" dirty="0">
              <a:solidFill>
                <a:srgbClr val="7030A0"/>
              </a:solidFill>
            </a:endParaRPr>
          </a:p>
        </p:txBody>
      </p:sp>
      <p:sp>
        <p:nvSpPr>
          <p:cNvPr id="5" name="Rectangle à coins arrondis 4">
            <a:hlinkClick r:id="rId4" action="ppaction://hlinkpres?slideindex=1&amp;slidetitle="/>
          </p:cNvPr>
          <p:cNvSpPr/>
          <p:nvPr/>
        </p:nvSpPr>
        <p:spPr>
          <a:xfrm>
            <a:off x="971600" y="4221088"/>
            <a:ext cx="7704856" cy="720080"/>
          </a:xfrm>
          <a:prstGeom prst="roundRect">
            <a:avLst/>
          </a:prstGeom>
          <a:solidFill>
            <a:schemeClr val="accent2">
              <a:lumMod val="20000"/>
              <a:lumOff val="80000"/>
              <a:alpha val="29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548680"/>
            <a:ext cx="7488832" cy="5400600"/>
          </a:xfrm>
          <a:prstGeom prst="rect">
            <a:avLst/>
          </a:prstGeom>
          <a:noFill/>
          <a:ln w="9525">
            <a:noFill/>
            <a:miter lim="800000"/>
            <a:headEnd/>
            <a:tailEnd/>
          </a:ln>
        </p:spPr>
      </p:pic>
      <p:sp>
        <p:nvSpPr>
          <p:cNvPr id="5" name="ZoneTexte 4"/>
          <p:cNvSpPr txBox="1"/>
          <p:nvPr/>
        </p:nvSpPr>
        <p:spPr>
          <a:xfrm>
            <a:off x="4716016" y="345430"/>
            <a:ext cx="2808312" cy="923330"/>
          </a:xfrm>
          <a:prstGeom prst="rect">
            <a:avLst/>
          </a:prstGeom>
          <a:solidFill>
            <a:schemeClr val="accent6">
              <a:lumMod val="40000"/>
              <a:lumOff val="60000"/>
              <a:alpha val="35000"/>
            </a:schemeClr>
          </a:solidFill>
          <a:ln w="28575">
            <a:solidFill>
              <a:srgbClr val="FF0000"/>
            </a:solidFill>
            <a:prstDash val="dash"/>
          </a:ln>
        </p:spPr>
        <p:txBody>
          <a:bodyPr wrap="square" rtlCol="0">
            <a:spAutoFit/>
          </a:bodyPr>
          <a:lstStyle/>
          <a:p>
            <a:pPr algn="ctr"/>
            <a:r>
              <a:rPr lang="fr-FR" dirty="0" smtClean="0">
                <a:solidFill>
                  <a:srgbClr val="FF0000"/>
                </a:solidFill>
              </a:rPr>
              <a:t>Programme léger, </a:t>
            </a:r>
          </a:p>
          <a:p>
            <a:pPr algn="ctr"/>
            <a:r>
              <a:rPr lang="fr-FR" dirty="0" smtClean="0">
                <a:solidFill>
                  <a:srgbClr val="FF0000"/>
                </a:solidFill>
              </a:rPr>
              <a:t>rentable en terme investissement/note au bac</a:t>
            </a:r>
          </a:p>
        </p:txBody>
      </p:sp>
      <p:sp>
        <p:nvSpPr>
          <p:cNvPr id="6" name="ZoneTexte 5"/>
          <p:cNvSpPr txBox="1"/>
          <p:nvPr/>
        </p:nvSpPr>
        <p:spPr>
          <a:xfrm>
            <a:off x="6660232" y="1556792"/>
            <a:ext cx="2376264" cy="1477328"/>
          </a:xfrm>
          <a:prstGeom prst="rect">
            <a:avLst/>
          </a:prstGeom>
          <a:solidFill>
            <a:schemeClr val="accent6">
              <a:lumMod val="40000"/>
              <a:lumOff val="60000"/>
              <a:alpha val="35000"/>
            </a:schemeClr>
          </a:solidFill>
          <a:ln w="28575">
            <a:solidFill>
              <a:srgbClr val="FF0000"/>
            </a:solidFill>
            <a:prstDash val="dash"/>
          </a:ln>
        </p:spPr>
        <p:txBody>
          <a:bodyPr wrap="square" rtlCol="0">
            <a:spAutoFit/>
          </a:bodyPr>
          <a:lstStyle/>
          <a:p>
            <a:pPr algn="ctr"/>
            <a:r>
              <a:rPr lang="fr-FR" dirty="0" smtClean="0">
                <a:solidFill>
                  <a:srgbClr val="FF0000"/>
                </a:solidFill>
              </a:rPr>
              <a:t>Programme qui prépare au post-bac des élèves scientifiques</a:t>
            </a:r>
          </a:p>
          <a:p>
            <a:pPr algn="ctr"/>
            <a:r>
              <a:rPr lang="fr-FR" dirty="0" smtClean="0">
                <a:solidFill>
                  <a:srgbClr val="FF0000"/>
                </a:solidFill>
              </a:rPr>
              <a:t>(géopolitique, culture générale) </a:t>
            </a:r>
          </a:p>
        </p:txBody>
      </p:sp>
      <p:sp>
        <p:nvSpPr>
          <p:cNvPr id="7" name="ZoneTexte 6"/>
          <p:cNvSpPr txBox="1"/>
          <p:nvPr/>
        </p:nvSpPr>
        <p:spPr>
          <a:xfrm>
            <a:off x="6444208" y="3789040"/>
            <a:ext cx="2016224" cy="1477328"/>
          </a:xfrm>
          <a:prstGeom prst="rect">
            <a:avLst/>
          </a:prstGeom>
          <a:solidFill>
            <a:schemeClr val="accent6">
              <a:lumMod val="40000"/>
              <a:lumOff val="60000"/>
              <a:alpha val="35000"/>
            </a:schemeClr>
          </a:solidFill>
          <a:ln w="28575">
            <a:solidFill>
              <a:srgbClr val="FF0000"/>
            </a:solidFill>
            <a:prstDash val="dash"/>
          </a:ln>
        </p:spPr>
        <p:txBody>
          <a:bodyPr wrap="square" rtlCol="0">
            <a:spAutoFit/>
          </a:bodyPr>
          <a:lstStyle/>
          <a:p>
            <a:pPr algn="ctr"/>
            <a:r>
              <a:rPr lang="fr-FR" dirty="0" smtClean="0">
                <a:solidFill>
                  <a:srgbClr val="FF0000"/>
                </a:solidFill>
              </a:rPr>
              <a:t>Programme qui fait réfléchir les élèves sur les outils</a:t>
            </a:r>
            <a:r>
              <a:rPr lang="fr-FR" dirty="0">
                <a:solidFill>
                  <a:srgbClr val="FF0000"/>
                </a:solidFill>
              </a:rPr>
              <a:t> </a:t>
            </a:r>
            <a:r>
              <a:rPr lang="fr-FR" dirty="0" smtClean="0">
                <a:solidFill>
                  <a:srgbClr val="FF0000"/>
                </a:solidFill>
              </a:rPr>
              <a:t>fondamentaux de nos disciplines</a:t>
            </a:r>
          </a:p>
        </p:txBody>
      </p:sp>
      <p:sp>
        <p:nvSpPr>
          <p:cNvPr id="8" name="ZoneTexte 7"/>
          <p:cNvSpPr txBox="1"/>
          <p:nvPr/>
        </p:nvSpPr>
        <p:spPr>
          <a:xfrm>
            <a:off x="4427984" y="5661248"/>
            <a:ext cx="2880320" cy="923330"/>
          </a:xfrm>
          <a:prstGeom prst="rect">
            <a:avLst/>
          </a:prstGeom>
          <a:solidFill>
            <a:schemeClr val="accent6">
              <a:lumMod val="40000"/>
              <a:lumOff val="60000"/>
              <a:alpha val="35000"/>
            </a:schemeClr>
          </a:solidFill>
          <a:ln w="28575">
            <a:solidFill>
              <a:srgbClr val="FF0000"/>
            </a:solidFill>
            <a:prstDash val="dash"/>
          </a:ln>
        </p:spPr>
        <p:txBody>
          <a:bodyPr wrap="square" rtlCol="0">
            <a:spAutoFit/>
          </a:bodyPr>
          <a:lstStyle/>
          <a:p>
            <a:pPr algn="ctr"/>
            <a:r>
              <a:rPr lang="fr-FR" dirty="0" smtClean="0">
                <a:solidFill>
                  <a:srgbClr val="FF0000"/>
                </a:solidFill>
              </a:rPr>
              <a:t>Programme qui approche des thématiques qui intéressent les scientifiques</a:t>
            </a:r>
          </a:p>
        </p:txBody>
      </p:sp>
      <p:cxnSp>
        <p:nvCxnSpPr>
          <p:cNvPr id="14" name="Connecteur droit avec flèche 13"/>
          <p:cNvCxnSpPr/>
          <p:nvPr/>
        </p:nvCxnSpPr>
        <p:spPr>
          <a:xfrm>
            <a:off x="4572000" y="4149080"/>
            <a:ext cx="1728192" cy="0"/>
          </a:xfrm>
          <a:prstGeom prst="straightConnector1">
            <a:avLst/>
          </a:prstGeom>
          <a:ln w="28575">
            <a:solidFill>
              <a:srgbClr val="FF00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419872" y="5373216"/>
            <a:ext cx="864096" cy="504056"/>
          </a:xfrm>
          <a:prstGeom prst="straightConnector1">
            <a:avLst/>
          </a:prstGeom>
          <a:ln w="28575">
            <a:solidFill>
              <a:srgbClr val="FF00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4427984" y="2132856"/>
            <a:ext cx="2088232" cy="0"/>
          </a:xfrm>
          <a:prstGeom prst="straightConnector1">
            <a:avLst/>
          </a:prstGeom>
          <a:ln w="28575">
            <a:solidFill>
              <a:srgbClr val="FF0000"/>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V="1">
            <a:off x="3563888" y="836712"/>
            <a:ext cx="1008112" cy="216024"/>
          </a:xfrm>
          <a:prstGeom prst="straightConnector1">
            <a:avLst/>
          </a:prstGeom>
          <a:ln w="28575">
            <a:solidFill>
              <a:srgbClr val="FF0000"/>
            </a:solidFill>
            <a:headEnd type="none" w="med" len="me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229600" cy="634082"/>
          </a:xfrm>
        </p:spPr>
        <p:style>
          <a:lnRef idx="1">
            <a:schemeClr val="accent4"/>
          </a:lnRef>
          <a:fillRef idx="2">
            <a:schemeClr val="accent4"/>
          </a:fillRef>
          <a:effectRef idx="1">
            <a:schemeClr val="accent4"/>
          </a:effectRef>
          <a:fontRef idx="minor">
            <a:schemeClr val="dk1"/>
          </a:fontRef>
        </p:style>
        <p:txBody>
          <a:bodyPr>
            <a:normAutofit/>
          </a:bodyPr>
          <a:lstStyle/>
          <a:p>
            <a:r>
              <a:rPr lang="fr-FR" sz="3200" b="1" i="1" dirty="0" smtClean="0"/>
              <a:t>1. Principes généraux</a:t>
            </a:r>
            <a:endParaRPr lang="fr-FR" sz="3200" b="1" i="1" dirty="0"/>
          </a:p>
        </p:txBody>
      </p:sp>
      <p:sp>
        <p:nvSpPr>
          <p:cNvPr id="3" name="Espace réservé du contenu 2"/>
          <p:cNvSpPr>
            <a:spLocks noGrp="1"/>
          </p:cNvSpPr>
          <p:nvPr>
            <p:ph idx="1"/>
          </p:nvPr>
        </p:nvSpPr>
        <p:spPr>
          <a:xfrm>
            <a:off x="395536" y="1196752"/>
            <a:ext cx="8352928" cy="5472608"/>
          </a:xfrm>
        </p:spPr>
        <p:txBody>
          <a:bodyPr>
            <a:normAutofit/>
          </a:bodyPr>
          <a:lstStyle/>
          <a:p>
            <a:r>
              <a:rPr lang="fr-FR" sz="2000" dirty="0" smtClean="0"/>
              <a:t>Grande </a:t>
            </a:r>
            <a:r>
              <a:rPr lang="fr-FR" sz="2000" b="1" i="1" dirty="0" smtClean="0"/>
              <a:t>continuité dans les démarches et les méthodes </a:t>
            </a:r>
            <a:r>
              <a:rPr lang="fr-FR" sz="2000" dirty="0" smtClean="0"/>
              <a:t>avec les programmes de Seconde et de Première</a:t>
            </a:r>
          </a:p>
          <a:p>
            <a:pPr lvl="1">
              <a:buFont typeface="Symbol" pitchFamily="18" charset="2"/>
              <a:buChar char="®"/>
            </a:pPr>
            <a:r>
              <a:rPr lang="fr-FR" sz="1700" b="1" i="1" dirty="0"/>
              <a:t>Etudes de cas </a:t>
            </a:r>
            <a:r>
              <a:rPr lang="fr-FR" sz="1700" b="1" i="1" dirty="0" smtClean="0"/>
              <a:t>délimitées </a:t>
            </a:r>
            <a:r>
              <a:rPr lang="fr-FR" sz="1700" b="1" i="1" dirty="0"/>
              <a:t>et mises en </a:t>
            </a:r>
            <a:r>
              <a:rPr lang="fr-FR" sz="1700" b="1" i="1" dirty="0" smtClean="0"/>
              <a:t>perspectives</a:t>
            </a:r>
            <a:endParaRPr lang="fr-FR" sz="1700" dirty="0"/>
          </a:p>
          <a:p>
            <a:pPr>
              <a:buNone/>
            </a:pPr>
            <a:endParaRPr lang="fr-FR" sz="2000" dirty="0"/>
          </a:p>
          <a:p>
            <a:r>
              <a:rPr lang="fr-FR" sz="2000" dirty="0" smtClean="0"/>
              <a:t>Accent mis sur le </a:t>
            </a:r>
            <a:r>
              <a:rPr lang="fr-FR" sz="2000" b="1" i="1" dirty="0" smtClean="0"/>
              <a:t>développement du sens critique</a:t>
            </a:r>
          </a:p>
          <a:p>
            <a:pPr lvl="1">
              <a:buFont typeface="Symbol" pitchFamily="18" charset="2"/>
              <a:buChar char="®"/>
            </a:pPr>
            <a:r>
              <a:rPr lang="fr-FR" sz="1700" dirty="0"/>
              <a:t>Volonté affichée et nouvelle de </a:t>
            </a:r>
            <a:r>
              <a:rPr lang="fr-FR" sz="1700" b="1" i="1" dirty="0"/>
              <a:t>préparer aux études supérieures </a:t>
            </a:r>
            <a:r>
              <a:rPr lang="fr-FR" sz="1700" dirty="0"/>
              <a:t>(la Terminale n’est plus l’achèvement d’un cycle d’étude mais une passerelle vers le post-bac) </a:t>
            </a:r>
          </a:p>
          <a:p>
            <a:endParaRPr lang="fr-FR" sz="2000" dirty="0" smtClean="0"/>
          </a:p>
          <a:p>
            <a:r>
              <a:rPr lang="fr-FR" sz="2000" dirty="0" smtClean="0"/>
              <a:t>Focalisation du programme sur :</a:t>
            </a:r>
          </a:p>
          <a:p>
            <a:pPr lvl="1">
              <a:buFont typeface="Symbol" pitchFamily="18" charset="2"/>
              <a:buChar char="®"/>
            </a:pPr>
            <a:r>
              <a:rPr lang="fr-FR" sz="1700" dirty="0"/>
              <a:t>Une </a:t>
            </a:r>
            <a:r>
              <a:rPr lang="fr-FR" sz="1700" b="1" i="1" dirty="0"/>
              <a:t>réflexion sur les objets, les méthodes et les outils </a:t>
            </a:r>
            <a:r>
              <a:rPr lang="fr-FR" sz="1700" dirty="0"/>
              <a:t>de nos disciplines</a:t>
            </a:r>
          </a:p>
          <a:p>
            <a:pPr lvl="1">
              <a:buFont typeface="Symbol" pitchFamily="18" charset="2"/>
              <a:buChar char="®"/>
            </a:pPr>
            <a:r>
              <a:rPr lang="fr-FR" sz="1700" dirty="0" smtClean="0"/>
              <a:t>Les </a:t>
            </a:r>
            <a:r>
              <a:rPr lang="fr-FR" sz="1700" b="1" i="1" dirty="0" smtClean="0"/>
              <a:t>enjeux du monde actuel </a:t>
            </a:r>
            <a:r>
              <a:rPr lang="fr-FR" sz="1700" dirty="0" smtClean="0"/>
              <a:t>(</a:t>
            </a:r>
            <a:r>
              <a:rPr lang="fr-FR" sz="1700" b="1" i="1" dirty="0" smtClean="0"/>
              <a:t>histoire du temps présent </a:t>
            </a:r>
            <a:r>
              <a:rPr lang="fr-FR" sz="1700" dirty="0"/>
              <a:t>et </a:t>
            </a:r>
            <a:r>
              <a:rPr lang="fr-FR" sz="1700" b="1" i="1" dirty="0" smtClean="0"/>
              <a:t>questions géopolitiques)</a:t>
            </a:r>
            <a:endParaRPr lang="fr-FR" sz="1700" b="1" i="1" dirty="0"/>
          </a:p>
          <a:p>
            <a:endParaRPr lang="fr-FR" sz="2000" dirty="0" smtClean="0"/>
          </a:p>
          <a:p>
            <a:r>
              <a:rPr lang="fr-FR" sz="2000" dirty="0"/>
              <a:t>Un programme </a:t>
            </a:r>
            <a:r>
              <a:rPr lang="fr-FR" sz="2000" b="1" i="1" dirty="0"/>
              <a:t>qui croise dans tous les thèmes les approches historique et géographique</a:t>
            </a:r>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3040" y="1340768"/>
            <a:ext cx="8640960" cy="3761656"/>
          </a:xfrm>
        </p:spPr>
        <p:txBody>
          <a:bodyPr>
            <a:normAutofit fontScale="90000"/>
          </a:bodyPr>
          <a:lstStyle/>
          <a:p>
            <a:r>
              <a:rPr lang="fr-FR" sz="2400" b="1" i="1" dirty="0" smtClean="0">
                <a:solidFill>
                  <a:schemeClr val="accent2">
                    <a:lumMod val="75000"/>
                  </a:schemeClr>
                </a:solidFill>
              </a:rPr>
              <a:t>Il s’agit d’aborder les  recompositions actuelles et complexes du monde en les interrogeant à partir des outils spécifiques de nos disciplines </a:t>
            </a:r>
            <a:r>
              <a:rPr lang="fr-FR" sz="2400" b="1" i="1" dirty="0" smtClean="0"/>
              <a:t/>
            </a:r>
            <a:br>
              <a:rPr lang="fr-FR" sz="2400" b="1" i="1" dirty="0" smtClean="0"/>
            </a:br>
            <a:r>
              <a:rPr lang="fr-FR" sz="2400" b="1" i="1" dirty="0"/>
              <a:t/>
            </a:r>
            <a:br>
              <a:rPr lang="fr-FR" sz="2400" b="1" i="1" dirty="0"/>
            </a:br>
            <a:r>
              <a:rPr lang="fr-FR" sz="2400" b="1" i="1" dirty="0" smtClean="0">
                <a:solidFill>
                  <a:schemeClr val="accent2">
                    <a:lumMod val="75000"/>
                  </a:schemeClr>
                </a:solidFill>
              </a:rPr>
              <a:t>L’approche historique  = </a:t>
            </a:r>
            <a:r>
              <a:rPr lang="fr-FR" sz="2400" b="1" i="1" dirty="0" smtClean="0"/>
              <a:t>le regard critique et vigilant de l’historien et l’analyse de la profondeur historique des enjeux actuels</a:t>
            </a:r>
            <a:br>
              <a:rPr lang="fr-FR" sz="2400" b="1" i="1" dirty="0" smtClean="0"/>
            </a:br>
            <a:r>
              <a:rPr lang="fr-FR" sz="2400" b="1" i="1" dirty="0"/>
              <a:t/>
            </a:r>
            <a:br>
              <a:rPr lang="fr-FR" sz="2400" b="1" i="1" dirty="0"/>
            </a:br>
            <a:r>
              <a:rPr lang="fr-FR" sz="2400" b="1" i="1" dirty="0">
                <a:solidFill>
                  <a:schemeClr val="accent2">
                    <a:lumMod val="75000"/>
                  </a:schemeClr>
                </a:solidFill>
              </a:rPr>
              <a:t>L’approche </a:t>
            </a:r>
            <a:r>
              <a:rPr lang="fr-FR" sz="2400" b="1" i="1" dirty="0" smtClean="0">
                <a:solidFill>
                  <a:schemeClr val="accent2">
                    <a:lumMod val="75000"/>
                  </a:schemeClr>
                </a:solidFill>
              </a:rPr>
              <a:t>géographique = </a:t>
            </a:r>
            <a:r>
              <a:rPr lang="fr-FR" sz="2400" b="1" i="1" dirty="0" smtClean="0"/>
              <a:t>l’analyse cartographique et la prise en compte de la complexité des échelles pour étudier ces enjeux </a:t>
            </a:r>
            <a:br>
              <a:rPr lang="fr-FR" sz="2400" b="1" i="1" dirty="0" smtClean="0"/>
            </a:br>
            <a:r>
              <a:rPr lang="fr-FR" sz="2400" b="1" i="1" dirty="0"/>
              <a:t/>
            </a:r>
            <a:br>
              <a:rPr lang="fr-FR" sz="2400" b="1" i="1" dirty="0"/>
            </a:br>
            <a:r>
              <a:rPr lang="fr-FR" sz="2400" b="1" i="1" dirty="0" smtClean="0"/>
              <a:t> </a:t>
            </a:r>
            <a:endParaRPr lang="fr-FR" sz="2400" b="1"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ChangeArrowheads="1"/>
          </p:cNvSpPr>
          <p:nvPr/>
        </p:nvSpPr>
        <p:spPr bwMode="auto">
          <a:xfrm>
            <a:off x="4787900" y="4076700"/>
            <a:ext cx="865188" cy="647700"/>
          </a:xfrm>
          <a:prstGeom prst="irregularSeal2">
            <a:avLst/>
          </a:prstGeom>
          <a:solidFill>
            <a:srgbClr val="00CCFF"/>
          </a:solidFill>
          <a:ln w="9525">
            <a:solidFill>
              <a:schemeClr val="tx1"/>
            </a:solidFill>
            <a:miter lim="800000"/>
            <a:headEnd/>
            <a:tailEnd/>
          </a:ln>
        </p:spPr>
        <p:txBody>
          <a:bodyPr wrap="none" anchor="ctr"/>
          <a:lstStyle/>
          <a:p>
            <a:endParaRPr lang="fr-FR"/>
          </a:p>
        </p:txBody>
      </p:sp>
      <p:sp>
        <p:nvSpPr>
          <p:cNvPr id="4099" name="Line 3"/>
          <p:cNvSpPr>
            <a:spLocks noChangeShapeType="1"/>
          </p:cNvSpPr>
          <p:nvPr/>
        </p:nvSpPr>
        <p:spPr bwMode="auto">
          <a:xfrm>
            <a:off x="5219700" y="4437063"/>
            <a:ext cx="1582738" cy="0"/>
          </a:xfrm>
          <a:prstGeom prst="line">
            <a:avLst/>
          </a:prstGeom>
          <a:noFill/>
          <a:ln w="38100">
            <a:solidFill>
              <a:schemeClr val="tx1"/>
            </a:solidFill>
            <a:prstDash val="sysDot"/>
            <a:round/>
            <a:headEnd type="triangle" w="med" len="med"/>
            <a:tailEnd type="triangle" w="med" len="med"/>
          </a:ln>
        </p:spPr>
        <p:txBody>
          <a:bodyPr/>
          <a:lstStyle/>
          <a:p>
            <a:endParaRPr lang="fr-FR"/>
          </a:p>
        </p:txBody>
      </p:sp>
      <p:sp>
        <p:nvSpPr>
          <p:cNvPr id="4100" name="Line 4"/>
          <p:cNvSpPr>
            <a:spLocks noChangeShapeType="1"/>
          </p:cNvSpPr>
          <p:nvPr/>
        </p:nvSpPr>
        <p:spPr bwMode="auto">
          <a:xfrm>
            <a:off x="323850" y="4437063"/>
            <a:ext cx="4895850" cy="0"/>
          </a:xfrm>
          <a:prstGeom prst="line">
            <a:avLst/>
          </a:prstGeom>
          <a:noFill/>
          <a:ln w="38100">
            <a:solidFill>
              <a:schemeClr val="tx1"/>
            </a:solidFill>
            <a:round/>
            <a:headEnd type="triangle" w="med" len="med"/>
            <a:tailEnd type="triangle" w="med" len="med"/>
          </a:ln>
        </p:spPr>
        <p:txBody>
          <a:bodyPr/>
          <a:lstStyle/>
          <a:p>
            <a:endParaRPr lang="fr-FR"/>
          </a:p>
        </p:txBody>
      </p:sp>
      <p:sp>
        <p:nvSpPr>
          <p:cNvPr id="18437" name="Text Box 5"/>
          <p:cNvSpPr txBox="1">
            <a:spLocks noChangeArrowheads="1"/>
          </p:cNvSpPr>
          <p:nvPr/>
        </p:nvSpPr>
        <p:spPr bwMode="auto">
          <a:xfrm>
            <a:off x="4427984" y="5267325"/>
            <a:ext cx="3528392" cy="923330"/>
          </a:xfrm>
          <a:prstGeom prst="rect">
            <a:avLst/>
          </a:prstGeom>
          <a:noFill/>
          <a:ln w="9525" algn="ctr">
            <a:solidFill>
              <a:schemeClr val="tx1"/>
            </a:solidFill>
            <a:miter lim="800000"/>
            <a:headEnd/>
            <a:tailEnd/>
          </a:ln>
        </p:spPr>
        <p:txBody>
          <a:bodyPr wrap="square">
            <a:spAutoFit/>
          </a:bodyPr>
          <a:lstStyle/>
          <a:p>
            <a:pPr algn="ctr"/>
            <a:r>
              <a:rPr lang="fr-FR" b="1" i="1" dirty="0" smtClean="0">
                <a:latin typeface="Comic Sans MS" pitchFamily="66" charset="0"/>
              </a:rPr>
              <a:t>Etudier la profondeur historique  pour </a:t>
            </a:r>
            <a:r>
              <a:rPr lang="fr-FR" b="1" i="1" dirty="0">
                <a:latin typeface="Comic Sans MS" pitchFamily="66" charset="0"/>
              </a:rPr>
              <a:t>comprendre les événements </a:t>
            </a:r>
            <a:r>
              <a:rPr lang="fr-FR" b="1" i="1" dirty="0" smtClean="0">
                <a:latin typeface="Comic Sans MS" pitchFamily="66" charset="0"/>
              </a:rPr>
              <a:t>récents</a:t>
            </a:r>
            <a:endParaRPr lang="fr-FR" b="1" i="1" dirty="0">
              <a:latin typeface="Comic Sans MS" pitchFamily="66" charset="0"/>
            </a:endParaRPr>
          </a:p>
        </p:txBody>
      </p:sp>
      <p:sp>
        <p:nvSpPr>
          <p:cNvPr id="4102" name="Line 6"/>
          <p:cNvSpPr>
            <a:spLocks noChangeShapeType="1"/>
          </p:cNvSpPr>
          <p:nvPr/>
        </p:nvSpPr>
        <p:spPr bwMode="auto">
          <a:xfrm>
            <a:off x="5219700" y="1341438"/>
            <a:ext cx="0" cy="3024187"/>
          </a:xfrm>
          <a:prstGeom prst="line">
            <a:avLst/>
          </a:prstGeom>
          <a:noFill/>
          <a:ln w="38100">
            <a:solidFill>
              <a:schemeClr val="tx1"/>
            </a:solidFill>
            <a:round/>
            <a:headEnd type="triangle" w="med" len="med"/>
            <a:tailEnd type="triangle" w="med" len="med"/>
          </a:ln>
        </p:spPr>
        <p:txBody>
          <a:bodyPr/>
          <a:lstStyle/>
          <a:p>
            <a:endParaRPr lang="fr-FR"/>
          </a:p>
        </p:txBody>
      </p:sp>
      <p:sp>
        <p:nvSpPr>
          <p:cNvPr id="18439" name="Text Box 7"/>
          <p:cNvSpPr txBox="1">
            <a:spLocks noChangeArrowheads="1"/>
          </p:cNvSpPr>
          <p:nvPr/>
        </p:nvSpPr>
        <p:spPr bwMode="auto">
          <a:xfrm>
            <a:off x="1403648" y="404813"/>
            <a:ext cx="7508577" cy="646331"/>
          </a:xfrm>
          <a:prstGeom prst="rect">
            <a:avLst/>
          </a:prstGeom>
          <a:noFill/>
          <a:ln w="9525">
            <a:solidFill>
              <a:schemeClr val="tx1"/>
            </a:solidFill>
            <a:miter lim="800000"/>
            <a:headEnd/>
            <a:tailEnd/>
          </a:ln>
        </p:spPr>
        <p:txBody>
          <a:bodyPr wrap="square">
            <a:spAutoFit/>
          </a:bodyPr>
          <a:lstStyle/>
          <a:p>
            <a:pPr algn="ctr"/>
            <a:r>
              <a:rPr lang="fr-FR" b="1" i="1" dirty="0" smtClean="0">
                <a:latin typeface="Comic Sans MS" pitchFamily="66" charset="0"/>
              </a:rPr>
              <a:t>Travailler sur </a:t>
            </a:r>
            <a:r>
              <a:rPr lang="fr-FR" b="1" i="1" dirty="0">
                <a:latin typeface="Comic Sans MS" pitchFamily="66" charset="0"/>
              </a:rPr>
              <a:t>les échelles et les espaces </a:t>
            </a:r>
            <a:r>
              <a:rPr lang="fr-FR" b="1" i="1" dirty="0" smtClean="0">
                <a:latin typeface="Comic Sans MS" pitchFamily="66" charset="0"/>
              </a:rPr>
              <a:t>pour </a:t>
            </a:r>
            <a:r>
              <a:rPr lang="fr-FR" b="1" i="1" dirty="0">
                <a:latin typeface="Comic Sans MS" pitchFamily="66" charset="0"/>
              </a:rPr>
              <a:t>prendre de la </a:t>
            </a:r>
            <a:r>
              <a:rPr lang="fr-FR" b="1" i="1" dirty="0" smtClean="0">
                <a:latin typeface="Comic Sans MS" pitchFamily="66" charset="0"/>
              </a:rPr>
              <a:t>hauteur et comprendre la complexité des enjeux</a:t>
            </a:r>
            <a:endParaRPr lang="fr-FR" b="1" i="1" dirty="0">
              <a:latin typeface="Comic Sans MS" pitchFamily="66" charset="0"/>
            </a:endParaRPr>
          </a:p>
        </p:txBody>
      </p:sp>
      <p:sp>
        <p:nvSpPr>
          <p:cNvPr id="4104" name="Arc 8"/>
          <p:cNvSpPr>
            <a:spLocks/>
          </p:cNvSpPr>
          <p:nvPr/>
        </p:nvSpPr>
        <p:spPr bwMode="auto">
          <a:xfrm rot="10800000">
            <a:off x="3203575" y="3500438"/>
            <a:ext cx="914400" cy="1803400"/>
          </a:xfrm>
          <a:custGeom>
            <a:avLst/>
            <a:gdLst>
              <a:gd name="T0" fmla="*/ 0 w 21600"/>
              <a:gd name="T1" fmla="*/ 0 h 42588"/>
              <a:gd name="T2" fmla="*/ 9145142 w 21600"/>
              <a:gd name="T3" fmla="*/ 76365438 h 42588"/>
              <a:gd name="T4" fmla="*/ 0 w 21600"/>
              <a:gd name="T5" fmla="*/ 38731429 h 42588"/>
              <a:gd name="T6" fmla="*/ 0 60000 65536"/>
              <a:gd name="T7" fmla="*/ 0 60000 65536"/>
              <a:gd name="T8" fmla="*/ 0 60000 65536"/>
              <a:gd name="T9" fmla="*/ 0 w 21600"/>
              <a:gd name="T10" fmla="*/ 0 h 42588"/>
              <a:gd name="T11" fmla="*/ 21600 w 21600"/>
              <a:gd name="T12" fmla="*/ 42588 h 42588"/>
            </a:gdLst>
            <a:ahLst/>
            <a:cxnLst>
              <a:cxn ang="T6">
                <a:pos x="T0" y="T1"/>
              </a:cxn>
              <a:cxn ang="T7">
                <a:pos x="T2" y="T3"/>
              </a:cxn>
              <a:cxn ang="T8">
                <a:pos x="T4" y="T5"/>
              </a:cxn>
            </a:cxnLst>
            <a:rect l="T9" t="T10" r="T11" b="T12"/>
            <a:pathLst>
              <a:path w="21600" h="42588" fill="none" extrusionOk="0">
                <a:moveTo>
                  <a:pt x="-1" y="0"/>
                </a:moveTo>
                <a:cubicBezTo>
                  <a:pt x="11929" y="0"/>
                  <a:pt x="21600" y="9670"/>
                  <a:pt x="21600" y="21600"/>
                </a:cubicBezTo>
                <a:cubicBezTo>
                  <a:pt x="21600" y="31563"/>
                  <a:pt x="14784" y="40234"/>
                  <a:pt x="5103" y="42588"/>
                </a:cubicBezTo>
              </a:path>
              <a:path w="21600" h="42588" stroke="0" extrusionOk="0">
                <a:moveTo>
                  <a:pt x="-1" y="0"/>
                </a:moveTo>
                <a:cubicBezTo>
                  <a:pt x="11929" y="0"/>
                  <a:pt x="21600" y="9670"/>
                  <a:pt x="21600" y="21600"/>
                </a:cubicBezTo>
                <a:cubicBezTo>
                  <a:pt x="21600" y="31563"/>
                  <a:pt x="14784" y="40234"/>
                  <a:pt x="5103" y="42588"/>
                </a:cubicBezTo>
                <a:lnTo>
                  <a:pt x="0" y="21600"/>
                </a:lnTo>
                <a:close/>
              </a:path>
            </a:pathLst>
          </a:custGeom>
          <a:noFill/>
          <a:ln w="9525">
            <a:solidFill>
              <a:schemeClr val="tx1"/>
            </a:solidFill>
            <a:prstDash val="dash"/>
            <a:round/>
            <a:headEnd/>
            <a:tailEnd/>
          </a:ln>
        </p:spPr>
        <p:txBody>
          <a:bodyPr wrap="none" anchor="ctr"/>
          <a:lstStyle/>
          <a:p>
            <a:endParaRPr lang="fr-FR"/>
          </a:p>
        </p:txBody>
      </p:sp>
      <p:sp>
        <p:nvSpPr>
          <p:cNvPr id="4105" name="Arc 9"/>
          <p:cNvSpPr>
            <a:spLocks/>
          </p:cNvSpPr>
          <p:nvPr/>
        </p:nvSpPr>
        <p:spPr bwMode="auto">
          <a:xfrm rot="10800000">
            <a:off x="1908175" y="3213100"/>
            <a:ext cx="914400" cy="2447925"/>
          </a:xfrm>
          <a:custGeom>
            <a:avLst/>
            <a:gdLst>
              <a:gd name="T0" fmla="*/ 0 w 21600"/>
              <a:gd name="T1" fmla="*/ 0 h 42588"/>
              <a:gd name="T2" fmla="*/ 9145142 w 21600"/>
              <a:gd name="T3" fmla="*/ 140704767 h 42588"/>
              <a:gd name="T4" fmla="*/ 0 w 21600"/>
              <a:gd name="T5" fmla="*/ 71363385 h 42588"/>
              <a:gd name="T6" fmla="*/ 0 60000 65536"/>
              <a:gd name="T7" fmla="*/ 0 60000 65536"/>
              <a:gd name="T8" fmla="*/ 0 60000 65536"/>
              <a:gd name="T9" fmla="*/ 0 w 21600"/>
              <a:gd name="T10" fmla="*/ 0 h 42588"/>
              <a:gd name="T11" fmla="*/ 21600 w 21600"/>
              <a:gd name="T12" fmla="*/ 42588 h 42588"/>
            </a:gdLst>
            <a:ahLst/>
            <a:cxnLst>
              <a:cxn ang="T6">
                <a:pos x="T0" y="T1"/>
              </a:cxn>
              <a:cxn ang="T7">
                <a:pos x="T2" y="T3"/>
              </a:cxn>
              <a:cxn ang="T8">
                <a:pos x="T4" y="T5"/>
              </a:cxn>
            </a:cxnLst>
            <a:rect l="T9" t="T10" r="T11" b="T12"/>
            <a:pathLst>
              <a:path w="21600" h="42588" fill="none" extrusionOk="0">
                <a:moveTo>
                  <a:pt x="-1" y="0"/>
                </a:moveTo>
                <a:cubicBezTo>
                  <a:pt x="11929" y="0"/>
                  <a:pt x="21600" y="9670"/>
                  <a:pt x="21600" y="21600"/>
                </a:cubicBezTo>
                <a:cubicBezTo>
                  <a:pt x="21600" y="31563"/>
                  <a:pt x="14784" y="40234"/>
                  <a:pt x="5103" y="42588"/>
                </a:cubicBezTo>
              </a:path>
              <a:path w="21600" h="42588" stroke="0" extrusionOk="0">
                <a:moveTo>
                  <a:pt x="-1" y="0"/>
                </a:moveTo>
                <a:cubicBezTo>
                  <a:pt x="11929" y="0"/>
                  <a:pt x="21600" y="9670"/>
                  <a:pt x="21600" y="21600"/>
                </a:cubicBezTo>
                <a:cubicBezTo>
                  <a:pt x="21600" y="31563"/>
                  <a:pt x="14784" y="40234"/>
                  <a:pt x="5103" y="42588"/>
                </a:cubicBezTo>
                <a:lnTo>
                  <a:pt x="0" y="21600"/>
                </a:lnTo>
                <a:close/>
              </a:path>
            </a:pathLst>
          </a:custGeom>
          <a:noFill/>
          <a:ln w="9525">
            <a:solidFill>
              <a:schemeClr val="tx1"/>
            </a:solidFill>
            <a:prstDash val="dash"/>
            <a:round/>
            <a:headEnd/>
            <a:tailEnd/>
          </a:ln>
        </p:spPr>
        <p:txBody>
          <a:bodyPr wrap="none" anchor="ctr"/>
          <a:lstStyle/>
          <a:p>
            <a:endParaRPr lang="fr-FR"/>
          </a:p>
        </p:txBody>
      </p:sp>
      <p:sp>
        <p:nvSpPr>
          <p:cNvPr id="4106" name="Arc 10"/>
          <p:cNvSpPr>
            <a:spLocks/>
          </p:cNvSpPr>
          <p:nvPr/>
        </p:nvSpPr>
        <p:spPr bwMode="auto">
          <a:xfrm rot="10800000">
            <a:off x="684213" y="2852738"/>
            <a:ext cx="914400" cy="3097212"/>
          </a:xfrm>
          <a:custGeom>
            <a:avLst/>
            <a:gdLst>
              <a:gd name="T0" fmla="*/ 0 w 21600"/>
              <a:gd name="T1" fmla="*/ 0 h 42588"/>
              <a:gd name="T2" fmla="*/ 9145142 w 21600"/>
              <a:gd name="T3" fmla="*/ 225244711 h 42588"/>
              <a:gd name="T4" fmla="*/ 0 w 21600"/>
              <a:gd name="T5" fmla="*/ 114240777 h 42588"/>
              <a:gd name="T6" fmla="*/ 0 60000 65536"/>
              <a:gd name="T7" fmla="*/ 0 60000 65536"/>
              <a:gd name="T8" fmla="*/ 0 60000 65536"/>
              <a:gd name="T9" fmla="*/ 0 w 21600"/>
              <a:gd name="T10" fmla="*/ 0 h 42588"/>
              <a:gd name="T11" fmla="*/ 21600 w 21600"/>
              <a:gd name="T12" fmla="*/ 42588 h 42588"/>
            </a:gdLst>
            <a:ahLst/>
            <a:cxnLst>
              <a:cxn ang="T6">
                <a:pos x="T0" y="T1"/>
              </a:cxn>
              <a:cxn ang="T7">
                <a:pos x="T2" y="T3"/>
              </a:cxn>
              <a:cxn ang="T8">
                <a:pos x="T4" y="T5"/>
              </a:cxn>
            </a:cxnLst>
            <a:rect l="T9" t="T10" r="T11" b="T12"/>
            <a:pathLst>
              <a:path w="21600" h="42588" fill="none" extrusionOk="0">
                <a:moveTo>
                  <a:pt x="-1" y="0"/>
                </a:moveTo>
                <a:cubicBezTo>
                  <a:pt x="11929" y="0"/>
                  <a:pt x="21600" y="9670"/>
                  <a:pt x="21600" y="21600"/>
                </a:cubicBezTo>
                <a:cubicBezTo>
                  <a:pt x="21600" y="31563"/>
                  <a:pt x="14784" y="40234"/>
                  <a:pt x="5103" y="42588"/>
                </a:cubicBezTo>
              </a:path>
              <a:path w="21600" h="42588" stroke="0" extrusionOk="0">
                <a:moveTo>
                  <a:pt x="-1" y="0"/>
                </a:moveTo>
                <a:cubicBezTo>
                  <a:pt x="11929" y="0"/>
                  <a:pt x="21600" y="9670"/>
                  <a:pt x="21600" y="21600"/>
                </a:cubicBezTo>
                <a:cubicBezTo>
                  <a:pt x="21600" y="31563"/>
                  <a:pt x="14784" y="40234"/>
                  <a:pt x="5103" y="42588"/>
                </a:cubicBezTo>
                <a:lnTo>
                  <a:pt x="0" y="21600"/>
                </a:lnTo>
                <a:close/>
              </a:path>
            </a:pathLst>
          </a:custGeom>
          <a:noFill/>
          <a:ln w="9525">
            <a:solidFill>
              <a:schemeClr val="tx1"/>
            </a:solidFill>
            <a:prstDash val="dash"/>
            <a:round/>
            <a:headEnd/>
            <a:tailEnd/>
          </a:ln>
        </p:spPr>
        <p:txBody>
          <a:bodyPr wrap="none" anchor="ctr"/>
          <a:lstStyle/>
          <a:p>
            <a:endParaRPr lang="fr-FR"/>
          </a:p>
        </p:txBody>
      </p:sp>
      <p:sp>
        <p:nvSpPr>
          <p:cNvPr id="4107" name="Arc 11"/>
          <p:cNvSpPr>
            <a:spLocks/>
          </p:cNvSpPr>
          <p:nvPr/>
        </p:nvSpPr>
        <p:spPr bwMode="auto">
          <a:xfrm>
            <a:off x="5940425" y="3789363"/>
            <a:ext cx="504825" cy="1223962"/>
          </a:xfrm>
          <a:custGeom>
            <a:avLst/>
            <a:gdLst>
              <a:gd name="T0" fmla="*/ 0 w 21600"/>
              <a:gd name="T1" fmla="*/ 0 h 42588"/>
              <a:gd name="T2" fmla="*/ 2787405 w 21600"/>
              <a:gd name="T3" fmla="*/ 35176177 h 42588"/>
              <a:gd name="T4" fmla="*/ 0 w 21600"/>
              <a:gd name="T5" fmla="*/ 17840825 h 42588"/>
              <a:gd name="T6" fmla="*/ 0 60000 65536"/>
              <a:gd name="T7" fmla="*/ 0 60000 65536"/>
              <a:gd name="T8" fmla="*/ 0 60000 65536"/>
              <a:gd name="T9" fmla="*/ 0 w 21600"/>
              <a:gd name="T10" fmla="*/ 0 h 42588"/>
              <a:gd name="T11" fmla="*/ 21600 w 21600"/>
              <a:gd name="T12" fmla="*/ 42588 h 42588"/>
            </a:gdLst>
            <a:ahLst/>
            <a:cxnLst>
              <a:cxn ang="T6">
                <a:pos x="T0" y="T1"/>
              </a:cxn>
              <a:cxn ang="T7">
                <a:pos x="T2" y="T3"/>
              </a:cxn>
              <a:cxn ang="T8">
                <a:pos x="T4" y="T5"/>
              </a:cxn>
            </a:cxnLst>
            <a:rect l="T9" t="T10" r="T11" b="T12"/>
            <a:pathLst>
              <a:path w="21600" h="42588" fill="none" extrusionOk="0">
                <a:moveTo>
                  <a:pt x="-1" y="0"/>
                </a:moveTo>
                <a:cubicBezTo>
                  <a:pt x="11929" y="0"/>
                  <a:pt x="21600" y="9670"/>
                  <a:pt x="21600" y="21600"/>
                </a:cubicBezTo>
                <a:cubicBezTo>
                  <a:pt x="21600" y="31563"/>
                  <a:pt x="14784" y="40234"/>
                  <a:pt x="5103" y="42588"/>
                </a:cubicBezTo>
              </a:path>
              <a:path w="21600" h="42588" stroke="0" extrusionOk="0">
                <a:moveTo>
                  <a:pt x="-1" y="0"/>
                </a:moveTo>
                <a:cubicBezTo>
                  <a:pt x="11929" y="0"/>
                  <a:pt x="21600" y="9670"/>
                  <a:pt x="21600" y="21600"/>
                </a:cubicBezTo>
                <a:cubicBezTo>
                  <a:pt x="21600" y="31563"/>
                  <a:pt x="14784" y="40234"/>
                  <a:pt x="5103" y="42588"/>
                </a:cubicBezTo>
                <a:lnTo>
                  <a:pt x="0" y="21600"/>
                </a:lnTo>
                <a:close/>
              </a:path>
            </a:pathLst>
          </a:custGeom>
          <a:noFill/>
          <a:ln w="9525">
            <a:solidFill>
              <a:schemeClr val="tx1"/>
            </a:solidFill>
            <a:prstDash val="dash"/>
            <a:round/>
            <a:headEnd/>
            <a:tailEnd/>
          </a:ln>
        </p:spPr>
        <p:txBody>
          <a:bodyPr wrap="none" anchor="ctr"/>
          <a:lstStyle/>
          <a:p>
            <a:endParaRPr lang="fr-FR"/>
          </a:p>
        </p:txBody>
      </p:sp>
      <p:sp>
        <p:nvSpPr>
          <p:cNvPr id="4108" name="AutoShape 18"/>
          <p:cNvSpPr>
            <a:spLocks noChangeArrowheads="1"/>
          </p:cNvSpPr>
          <p:nvPr/>
        </p:nvSpPr>
        <p:spPr bwMode="auto">
          <a:xfrm>
            <a:off x="2916238" y="1268413"/>
            <a:ext cx="5616575" cy="647700"/>
          </a:xfrm>
          <a:prstGeom prst="parallelogram">
            <a:avLst>
              <a:gd name="adj" fmla="val 189490"/>
            </a:avLst>
          </a:prstGeom>
          <a:solidFill>
            <a:srgbClr val="B0A4FA">
              <a:alpha val="38823"/>
            </a:srgbClr>
          </a:solidFill>
          <a:ln w="9525">
            <a:solidFill>
              <a:schemeClr val="tx1"/>
            </a:solidFill>
            <a:prstDash val="dash"/>
            <a:miter lim="800000"/>
            <a:headEnd/>
            <a:tailEnd/>
          </a:ln>
        </p:spPr>
        <p:txBody>
          <a:bodyPr wrap="none" anchor="ctr"/>
          <a:lstStyle/>
          <a:p>
            <a:endParaRPr lang="fr-FR"/>
          </a:p>
        </p:txBody>
      </p:sp>
      <p:sp>
        <p:nvSpPr>
          <p:cNvPr id="4109" name="AutoShape 19"/>
          <p:cNvSpPr>
            <a:spLocks noChangeArrowheads="1"/>
          </p:cNvSpPr>
          <p:nvPr/>
        </p:nvSpPr>
        <p:spPr bwMode="auto">
          <a:xfrm>
            <a:off x="3636963" y="2276475"/>
            <a:ext cx="3671887" cy="431800"/>
          </a:xfrm>
          <a:prstGeom prst="parallelogram">
            <a:avLst>
              <a:gd name="adj" fmla="val 185821"/>
            </a:avLst>
          </a:prstGeom>
          <a:solidFill>
            <a:srgbClr val="B0A4FA">
              <a:alpha val="38823"/>
            </a:srgbClr>
          </a:solidFill>
          <a:ln w="9525">
            <a:solidFill>
              <a:schemeClr val="tx1"/>
            </a:solidFill>
            <a:prstDash val="dash"/>
            <a:miter lim="800000"/>
            <a:headEnd/>
            <a:tailEnd/>
          </a:ln>
        </p:spPr>
        <p:txBody>
          <a:bodyPr wrap="none" anchor="ctr"/>
          <a:lstStyle/>
          <a:p>
            <a:endParaRPr lang="fr-FR"/>
          </a:p>
        </p:txBody>
      </p:sp>
      <p:sp>
        <p:nvSpPr>
          <p:cNvPr id="4110" name="AutoShape 20"/>
          <p:cNvSpPr>
            <a:spLocks noChangeArrowheads="1"/>
          </p:cNvSpPr>
          <p:nvPr/>
        </p:nvSpPr>
        <p:spPr bwMode="auto">
          <a:xfrm>
            <a:off x="4427538" y="3141663"/>
            <a:ext cx="2087562" cy="360362"/>
          </a:xfrm>
          <a:prstGeom prst="parallelogram">
            <a:avLst>
              <a:gd name="adj" fmla="val 126587"/>
            </a:avLst>
          </a:prstGeom>
          <a:solidFill>
            <a:srgbClr val="B0A4FA">
              <a:alpha val="38823"/>
            </a:srgbClr>
          </a:solidFill>
          <a:ln w="9525">
            <a:solidFill>
              <a:schemeClr val="tx1"/>
            </a:solidFill>
            <a:prstDash val="dash"/>
            <a:miter lim="800000"/>
            <a:headEnd/>
            <a:tailEnd/>
          </a:ln>
        </p:spPr>
        <p:txBody>
          <a:bodyPr wrap="none" anchor="ctr"/>
          <a:lstStyle/>
          <a:p>
            <a:endParaRPr lang="fr-FR"/>
          </a:p>
        </p:txBody>
      </p:sp>
      <p:sp>
        <p:nvSpPr>
          <p:cNvPr id="15" name="ZoneTexte 14"/>
          <p:cNvSpPr txBox="1"/>
          <p:nvPr/>
        </p:nvSpPr>
        <p:spPr>
          <a:xfrm>
            <a:off x="7092280" y="4077072"/>
            <a:ext cx="360040" cy="707886"/>
          </a:xfrm>
          <a:prstGeom prst="rect">
            <a:avLst/>
          </a:prstGeom>
          <a:noFill/>
        </p:spPr>
        <p:txBody>
          <a:bodyPr wrap="square" rtlCol="0">
            <a:spAutoFit/>
          </a:bodyPr>
          <a:lstStyle/>
          <a:p>
            <a:r>
              <a:rPr lang="fr-FR" sz="4000" b="1" dirty="0" smtClean="0"/>
              <a:t>?</a:t>
            </a:r>
            <a:endParaRPr lang="fr-FR"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0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0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0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0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0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4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10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099" grpId="0" animBg="1"/>
      <p:bldP spid="4100" grpId="0" animBg="1"/>
      <p:bldP spid="18437" grpId="0" animBg="1"/>
      <p:bldP spid="4102" grpId="0" animBg="1"/>
      <p:bldP spid="18439" grpId="0" animBg="1"/>
      <p:bldP spid="4104" grpId="0" animBg="1"/>
      <p:bldP spid="4105" grpId="0" animBg="1"/>
      <p:bldP spid="4106" grpId="0" animBg="1"/>
      <p:bldP spid="4107" grpId="0" animBg="1"/>
      <p:bldP spid="4108" grpId="0" animBg="1"/>
      <p:bldP spid="4109" grpId="0" animBg="1"/>
      <p:bldP spid="4110"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00563" y="260350"/>
            <a:ext cx="4392612" cy="6337300"/>
          </a:xfrm>
        </p:spPr>
        <p:txBody>
          <a:bodyPr>
            <a:normAutofit lnSpcReduction="10000"/>
          </a:bodyPr>
          <a:lstStyle/>
          <a:p>
            <a:pPr algn="ctr" eaLnBrk="1" hangingPunct="1">
              <a:lnSpc>
                <a:spcPct val="90000"/>
              </a:lnSpc>
              <a:buFontTx/>
              <a:buNone/>
            </a:pPr>
            <a:r>
              <a:rPr lang="fr-FR" sz="2800" dirty="0" smtClean="0">
                <a:latin typeface="Comic Sans MS" pitchFamily="66" charset="0"/>
              </a:rPr>
              <a:t>Un programme qui soulève les problèmes typiques de l’"</a:t>
            </a:r>
            <a:r>
              <a:rPr lang="fr-FR" sz="2800" i="1" dirty="0" smtClean="0">
                <a:latin typeface="Comic Sans MS" pitchFamily="66" charset="0"/>
              </a:rPr>
              <a:t>histoire immédiate</a:t>
            </a:r>
            <a:r>
              <a:rPr lang="fr-FR" sz="2800" dirty="0" smtClean="0">
                <a:latin typeface="Comic Sans MS" pitchFamily="66" charset="0"/>
              </a:rPr>
              <a:t>"</a:t>
            </a:r>
          </a:p>
          <a:p>
            <a:pPr eaLnBrk="1" hangingPunct="1">
              <a:lnSpc>
                <a:spcPct val="90000"/>
              </a:lnSpc>
            </a:pPr>
            <a:endParaRPr lang="fr-FR" sz="2400" dirty="0" smtClean="0">
              <a:latin typeface="Comic Sans MS" pitchFamily="66" charset="0"/>
            </a:endParaRPr>
          </a:p>
          <a:p>
            <a:pPr eaLnBrk="1" hangingPunct="1">
              <a:lnSpc>
                <a:spcPct val="90000"/>
              </a:lnSpc>
            </a:pPr>
            <a:endParaRPr lang="fr-FR" sz="2000" dirty="0" smtClean="0">
              <a:latin typeface="Comic Sans MS" pitchFamily="66" charset="0"/>
            </a:endParaRPr>
          </a:p>
          <a:p>
            <a:pPr eaLnBrk="1" hangingPunct="1">
              <a:lnSpc>
                <a:spcPct val="90000"/>
              </a:lnSpc>
              <a:buFont typeface="Arial" charset="0"/>
              <a:buChar char="→"/>
            </a:pPr>
            <a:r>
              <a:rPr lang="fr-FR" sz="2000" dirty="0" smtClean="0">
                <a:latin typeface="Comic Sans MS" pitchFamily="66" charset="0"/>
              </a:rPr>
              <a:t>Les sources et leur fiabilité</a:t>
            </a:r>
          </a:p>
          <a:p>
            <a:pPr eaLnBrk="1" hangingPunct="1">
              <a:lnSpc>
                <a:spcPct val="90000"/>
              </a:lnSpc>
              <a:buFont typeface="Arial" charset="0"/>
              <a:buChar char="→"/>
            </a:pPr>
            <a:endParaRPr lang="fr-FR" sz="2000" dirty="0" smtClean="0">
              <a:latin typeface="Comic Sans MS" pitchFamily="66" charset="0"/>
            </a:endParaRPr>
          </a:p>
          <a:p>
            <a:pPr eaLnBrk="1" hangingPunct="1">
              <a:lnSpc>
                <a:spcPct val="90000"/>
              </a:lnSpc>
              <a:buFont typeface="Arial" charset="0"/>
              <a:buChar char="→"/>
            </a:pPr>
            <a:r>
              <a:rPr lang="fr-FR" sz="2000" dirty="0" smtClean="0">
                <a:latin typeface="Comic Sans MS" pitchFamily="66" charset="0"/>
              </a:rPr>
              <a:t>L'écueil de sombrer dans le journalisme</a:t>
            </a:r>
          </a:p>
          <a:p>
            <a:pPr eaLnBrk="1" hangingPunct="1">
              <a:lnSpc>
                <a:spcPct val="90000"/>
              </a:lnSpc>
              <a:buFont typeface="Arial" charset="0"/>
              <a:buChar char="→"/>
            </a:pPr>
            <a:endParaRPr lang="fr-FR" sz="2000" dirty="0" smtClean="0">
              <a:latin typeface="Comic Sans MS" pitchFamily="66" charset="0"/>
            </a:endParaRPr>
          </a:p>
          <a:p>
            <a:pPr eaLnBrk="1" hangingPunct="1">
              <a:lnSpc>
                <a:spcPct val="90000"/>
              </a:lnSpc>
              <a:buFont typeface="Arial" charset="0"/>
              <a:buChar char="→"/>
            </a:pPr>
            <a:r>
              <a:rPr lang="fr-FR" sz="2000" dirty="0" smtClean="0">
                <a:latin typeface="Comic Sans MS" pitchFamily="66" charset="0"/>
              </a:rPr>
              <a:t>Le risque de l'à-peu-près et de l'erreur</a:t>
            </a:r>
          </a:p>
          <a:p>
            <a:pPr eaLnBrk="1" hangingPunct="1">
              <a:lnSpc>
                <a:spcPct val="90000"/>
              </a:lnSpc>
              <a:buFont typeface="Arial" charset="0"/>
              <a:buChar char="→"/>
            </a:pPr>
            <a:endParaRPr lang="fr-FR" sz="2000" dirty="0" smtClean="0">
              <a:latin typeface="Comic Sans MS" pitchFamily="66" charset="0"/>
            </a:endParaRPr>
          </a:p>
          <a:p>
            <a:pPr eaLnBrk="1" hangingPunct="1">
              <a:lnSpc>
                <a:spcPct val="90000"/>
              </a:lnSpc>
              <a:buFont typeface="Arial" charset="0"/>
              <a:buChar char="→"/>
            </a:pPr>
            <a:r>
              <a:rPr lang="fr-FR" sz="2000" dirty="0" smtClean="0">
                <a:latin typeface="Comic Sans MS" pitchFamily="66" charset="0"/>
              </a:rPr>
              <a:t>Le risque de la contestation de la part des élèves sur des sujets sensibles</a:t>
            </a:r>
          </a:p>
          <a:p>
            <a:pPr eaLnBrk="1" hangingPunct="1">
              <a:lnSpc>
                <a:spcPct val="90000"/>
              </a:lnSpc>
            </a:pPr>
            <a:endParaRPr lang="fr-FR" sz="2000" dirty="0" smtClean="0">
              <a:latin typeface="Comic Sans MS" pitchFamily="66" charset="0"/>
            </a:endParaRPr>
          </a:p>
          <a:p>
            <a:pPr algn="ctr" eaLnBrk="1" hangingPunct="1">
              <a:lnSpc>
                <a:spcPct val="90000"/>
              </a:lnSpc>
              <a:buFontTx/>
              <a:buNone/>
            </a:pPr>
            <a:r>
              <a:rPr lang="fr-FR" sz="2000" dirty="0" smtClean="0">
                <a:latin typeface="Comic Sans MS" pitchFamily="66" charset="0"/>
              </a:rPr>
              <a:t>…</a:t>
            </a:r>
          </a:p>
        </p:txBody>
      </p:sp>
      <p:pic>
        <p:nvPicPr>
          <p:cNvPr id="7171" name="Picture 3"/>
          <p:cNvPicPr>
            <a:picLocks noChangeAspect="1" noChangeArrowheads="1"/>
          </p:cNvPicPr>
          <p:nvPr/>
        </p:nvPicPr>
        <p:blipFill>
          <a:blip r:embed="rId2" cstate="print"/>
          <a:srcRect t="1260" r="1701" b="1701"/>
          <a:stretch>
            <a:fillRect/>
          </a:stretch>
        </p:blipFill>
        <p:spPr bwMode="auto">
          <a:xfrm>
            <a:off x="319088" y="403225"/>
            <a:ext cx="4037012" cy="5978525"/>
          </a:xfrm>
          <a:prstGeom prst="rect">
            <a:avLst/>
          </a:prstGeom>
          <a:noFill/>
          <a:ln w="9525" algn="ctr">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0">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0">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fr-FR" b="1" dirty="0" smtClean="0"/>
              <a:t>2. Des itinéraires de programmation multiples</a:t>
            </a:r>
            <a:endParaRPr lang="fr-F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144016"/>
            <a:ext cx="4572000" cy="4766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2000" b="1" i="1" dirty="0" smtClean="0"/>
              <a:t>UN EXEMPLE D’ITINERAIRE</a:t>
            </a:r>
            <a:endParaRPr lang="fr-FR" sz="2000" b="1" i="1" dirty="0"/>
          </a:p>
        </p:txBody>
      </p:sp>
      <p:sp>
        <p:nvSpPr>
          <p:cNvPr id="13" name="Rectangle 12"/>
          <p:cNvSpPr/>
          <p:nvPr/>
        </p:nvSpPr>
        <p:spPr>
          <a:xfrm>
            <a:off x="1115616" y="1426323"/>
            <a:ext cx="2592288" cy="113858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spcAft>
                <a:spcPts val="0"/>
              </a:spcAft>
            </a:pPr>
            <a:r>
              <a:rPr lang="fr-FR" sz="1500" b="1" i="1" dirty="0">
                <a:solidFill>
                  <a:schemeClr val="tx1"/>
                </a:solidFill>
              </a:rPr>
              <a:t>Le Proche et le Moyen-Orient, un foyer de conflits depuis la fin de la Première Guerre mondiale </a:t>
            </a:r>
            <a:r>
              <a:rPr lang="fr-FR" sz="1500" b="1" i="1" dirty="0">
                <a:solidFill>
                  <a:schemeClr val="tx1"/>
                </a:solidFill>
                <a:ea typeface="Calibri"/>
                <a:cs typeface="Times New Roman"/>
              </a:rPr>
              <a:t> </a:t>
            </a:r>
          </a:p>
        </p:txBody>
      </p:sp>
      <p:sp>
        <p:nvSpPr>
          <p:cNvPr id="14" name="Rectangle 13"/>
          <p:cNvSpPr/>
          <p:nvPr/>
        </p:nvSpPr>
        <p:spPr>
          <a:xfrm>
            <a:off x="4572000" y="1412776"/>
            <a:ext cx="2736304" cy="115416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lnSpc>
                <a:spcPct val="115000"/>
              </a:lnSpc>
            </a:pPr>
            <a:r>
              <a:rPr lang="fr-FR" sz="1500" b="1" i="1" dirty="0">
                <a:solidFill>
                  <a:schemeClr val="tx1"/>
                </a:solidFill>
              </a:rPr>
              <a:t>Les chemins de la puissance : </a:t>
            </a:r>
            <a:br>
              <a:rPr lang="fr-FR" sz="1500" b="1" i="1" dirty="0">
                <a:solidFill>
                  <a:schemeClr val="tx1"/>
                </a:solidFill>
              </a:rPr>
            </a:br>
            <a:r>
              <a:rPr lang="fr-FR" sz="1500" b="1" i="1" dirty="0">
                <a:solidFill>
                  <a:schemeClr val="tx1"/>
                </a:solidFill>
              </a:rPr>
              <a:t>les États-Unis et le monde depuis </a:t>
            </a:r>
            <a:r>
              <a:rPr lang="fr-FR" sz="1500" b="1" i="1" dirty="0" smtClean="0">
                <a:solidFill>
                  <a:schemeClr val="tx1"/>
                </a:solidFill>
              </a:rPr>
              <a:t> les </a:t>
            </a:r>
            <a:r>
              <a:rPr lang="fr-FR" sz="1500" b="1" i="1" dirty="0">
                <a:solidFill>
                  <a:schemeClr val="tx1"/>
                </a:solidFill>
              </a:rPr>
              <a:t>« Quatorze points » du Président Wilson </a:t>
            </a:r>
          </a:p>
        </p:txBody>
      </p:sp>
      <p:sp>
        <p:nvSpPr>
          <p:cNvPr id="15" name="Flèche droite 14"/>
          <p:cNvSpPr/>
          <p:nvPr/>
        </p:nvSpPr>
        <p:spPr>
          <a:xfrm>
            <a:off x="3923928" y="1700808"/>
            <a:ext cx="432048" cy="432048"/>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sz="1500"/>
          </a:p>
        </p:txBody>
      </p:sp>
      <p:sp>
        <p:nvSpPr>
          <p:cNvPr id="21" name="Rectangle 20"/>
          <p:cNvSpPr/>
          <p:nvPr/>
        </p:nvSpPr>
        <p:spPr>
          <a:xfrm>
            <a:off x="5076056" y="3277433"/>
            <a:ext cx="1944216" cy="7848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1500" b="1" i="1" dirty="0">
                <a:solidFill>
                  <a:schemeClr val="tx1"/>
                </a:solidFill>
              </a:rPr>
              <a:t>Les cartes, enjeux politiques: approche critique </a:t>
            </a:r>
            <a:endParaRPr lang="fr-FR" sz="1500" dirty="0">
              <a:solidFill>
                <a:schemeClr val="tx1"/>
              </a:solidFill>
            </a:endParaRPr>
          </a:p>
        </p:txBody>
      </p:sp>
      <p:sp>
        <p:nvSpPr>
          <p:cNvPr id="22" name="Flèche droite 21"/>
          <p:cNvSpPr/>
          <p:nvPr/>
        </p:nvSpPr>
        <p:spPr>
          <a:xfrm rot="5400000">
            <a:off x="6012160" y="2708920"/>
            <a:ext cx="432048" cy="43204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500"/>
          </a:p>
        </p:txBody>
      </p:sp>
      <p:sp>
        <p:nvSpPr>
          <p:cNvPr id="26" name="Flèche droite 25"/>
          <p:cNvSpPr/>
          <p:nvPr/>
        </p:nvSpPr>
        <p:spPr>
          <a:xfrm rot="10800000">
            <a:off x="4283968" y="3349441"/>
            <a:ext cx="432048" cy="43204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500"/>
          </a:p>
        </p:txBody>
      </p:sp>
      <p:sp>
        <p:nvSpPr>
          <p:cNvPr id="27" name="Rectangle 26"/>
          <p:cNvSpPr/>
          <p:nvPr/>
        </p:nvSpPr>
        <p:spPr>
          <a:xfrm>
            <a:off x="2411760" y="3349441"/>
            <a:ext cx="1620688"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1500" b="1" i="1" dirty="0" smtClean="0">
                <a:solidFill>
                  <a:schemeClr val="tx1"/>
                </a:solidFill>
              </a:rPr>
              <a:t>Représentations et cartes du monde depuis l’Antiquité</a:t>
            </a:r>
            <a:endParaRPr lang="fr-FR" sz="1500" dirty="0">
              <a:solidFill>
                <a:schemeClr val="tx1"/>
              </a:solidFill>
            </a:endParaRPr>
          </a:p>
        </p:txBody>
      </p:sp>
      <p:sp>
        <p:nvSpPr>
          <p:cNvPr id="29" name="Rectangle 28"/>
          <p:cNvSpPr/>
          <p:nvPr/>
        </p:nvSpPr>
        <p:spPr>
          <a:xfrm>
            <a:off x="1043608" y="5373216"/>
            <a:ext cx="2664296" cy="55399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1500" b="1" i="1" dirty="0" smtClean="0">
                <a:solidFill>
                  <a:schemeClr val="tx1"/>
                </a:solidFill>
              </a:rPr>
              <a:t>La </a:t>
            </a:r>
            <a:r>
              <a:rPr lang="fr-FR" sz="1500" b="1" i="1" dirty="0">
                <a:solidFill>
                  <a:schemeClr val="tx1"/>
                </a:solidFill>
              </a:rPr>
              <a:t>mondialisation : processus, acteurs et territoires </a:t>
            </a:r>
          </a:p>
        </p:txBody>
      </p:sp>
      <p:sp>
        <p:nvSpPr>
          <p:cNvPr id="30" name="Flèche droite 29"/>
          <p:cNvSpPr/>
          <p:nvPr/>
        </p:nvSpPr>
        <p:spPr>
          <a:xfrm rot="5400000">
            <a:off x="2782740" y="4653136"/>
            <a:ext cx="432048" cy="432048"/>
          </a:xfrm>
          <a:prstGeom prst="rightArrow">
            <a:avLst/>
          </a:prstGeom>
          <a:solidFill>
            <a:srgbClr val="00B050"/>
          </a:solidFill>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sz="1500"/>
          </a:p>
        </p:txBody>
      </p:sp>
      <p:sp>
        <p:nvSpPr>
          <p:cNvPr id="31" name="Flèche droite 30"/>
          <p:cNvSpPr/>
          <p:nvPr/>
        </p:nvSpPr>
        <p:spPr>
          <a:xfrm>
            <a:off x="3923928" y="5445224"/>
            <a:ext cx="432048" cy="432048"/>
          </a:xfrm>
          <a:prstGeom prst="rightArrow">
            <a:avLst/>
          </a:prstGeom>
          <a:solidFill>
            <a:srgbClr val="00B050"/>
          </a:solidFill>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sz="1500"/>
          </a:p>
        </p:txBody>
      </p:sp>
      <p:sp>
        <p:nvSpPr>
          <p:cNvPr id="33" name="Rectangle 32"/>
          <p:cNvSpPr/>
          <p:nvPr/>
        </p:nvSpPr>
        <p:spPr>
          <a:xfrm>
            <a:off x="4572000" y="5373216"/>
            <a:ext cx="2232248" cy="7848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1500" b="1" i="1" dirty="0" smtClean="0"/>
              <a:t>Sport, mondialisation et géopolitique depuis les années 1930</a:t>
            </a:r>
            <a:endParaRPr lang="fr-FR" sz="1500" b="1" i="1" dirty="0">
              <a:solidFill>
                <a:schemeClr val="tx1"/>
              </a:solidFill>
            </a:endParaRPr>
          </a:p>
        </p:txBody>
      </p:sp>
      <p:sp>
        <p:nvSpPr>
          <p:cNvPr id="34" name="Rectangle 33"/>
          <p:cNvSpPr/>
          <p:nvPr/>
        </p:nvSpPr>
        <p:spPr>
          <a:xfrm>
            <a:off x="899592" y="1196752"/>
            <a:ext cx="7560840" cy="1584176"/>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7596336" y="980728"/>
            <a:ext cx="1080120" cy="9387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fr-FR" sz="1100" b="1" i="1" dirty="0" smtClean="0">
                <a:solidFill>
                  <a:schemeClr val="bg1"/>
                </a:solidFill>
              </a:rPr>
              <a:t>Question 2 : Enjeux </a:t>
            </a:r>
            <a:r>
              <a:rPr lang="fr-FR" sz="1100" b="1" i="1" dirty="0">
                <a:solidFill>
                  <a:schemeClr val="bg1"/>
                </a:solidFill>
              </a:rPr>
              <a:t>et recompositions géopolitiques du monde </a:t>
            </a:r>
          </a:p>
        </p:txBody>
      </p:sp>
      <p:sp>
        <p:nvSpPr>
          <p:cNvPr id="37" name="Rectangle 36"/>
          <p:cNvSpPr/>
          <p:nvPr/>
        </p:nvSpPr>
        <p:spPr>
          <a:xfrm>
            <a:off x="2195736" y="3140968"/>
            <a:ext cx="5544616" cy="1440160"/>
          </a:xfrm>
          <a:prstGeom prst="rect">
            <a:avLst/>
          </a:prstGeom>
          <a:noFill/>
          <a:ln>
            <a:solidFill>
              <a:schemeClr val="tx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7236296" y="4196988"/>
            <a:ext cx="1008112" cy="600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r-FR" sz="1100" b="1" i="1" dirty="0">
                <a:solidFill>
                  <a:schemeClr val="bg1"/>
                </a:solidFill>
              </a:rPr>
              <a:t>Question 3 : Représenter le monde </a:t>
            </a:r>
          </a:p>
        </p:txBody>
      </p:sp>
      <p:sp>
        <p:nvSpPr>
          <p:cNvPr id="38" name="Rectangle 37"/>
          <p:cNvSpPr/>
          <p:nvPr/>
        </p:nvSpPr>
        <p:spPr>
          <a:xfrm>
            <a:off x="611560" y="5157192"/>
            <a:ext cx="6768752" cy="1296144"/>
          </a:xfrm>
          <a:prstGeom prst="rect">
            <a:avLst/>
          </a:pr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38"/>
          <p:cNvSpPr/>
          <p:nvPr/>
        </p:nvSpPr>
        <p:spPr>
          <a:xfrm>
            <a:off x="1619672" y="6237312"/>
            <a:ext cx="2376264" cy="430887"/>
          </a:xfrm>
          <a:prstGeom prst="rect">
            <a:avLst/>
          </a:prstGeom>
          <a:solidFill>
            <a:srgbClr val="00B050"/>
          </a:solidFill>
          <a:ln>
            <a:solidFill>
              <a:srgbClr val="003A1A"/>
            </a:solid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fr-FR" sz="1100" b="1" i="1" dirty="0" smtClean="0">
                <a:solidFill>
                  <a:schemeClr val="bg1"/>
                </a:solidFill>
              </a:rPr>
              <a:t>Question 1 : La mondialisation en fonctionnement</a:t>
            </a:r>
            <a:endParaRPr lang="fr-FR" sz="1100" b="1" i="1" dirty="0">
              <a:solidFill>
                <a:schemeClr val="bg1"/>
              </a:solidFill>
            </a:endParaRPr>
          </a:p>
        </p:txBody>
      </p:sp>
      <p:sp>
        <p:nvSpPr>
          <p:cNvPr id="40" name="Rectangle à coins arrondis 39"/>
          <p:cNvSpPr/>
          <p:nvPr/>
        </p:nvSpPr>
        <p:spPr>
          <a:xfrm>
            <a:off x="5364088" y="260648"/>
            <a:ext cx="2016224" cy="792088"/>
          </a:xfrm>
          <a:prstGeom prst="wedgeRoundRectCallout">
            <a:avLst>
              <a:gd name="adj1" fmla="val 65555"/>
              <a:gd name="adj2" fmla="val 103713"/>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600" b="1" i="1" dirty="0" smtClean="0"/>
              <a:t>Pouvoir s’appuyer sur les acquis de la Première</a:t>
            </a:r>
            <a:endParaRPr lang="fr-FR" sz="1600" b="1" i="1" dirty="0"/>
          </a:p>
        </p:txBody>
      </p:sp>
      <p:sp>
        <p:nvSpPr>
          <p:cNvPr id="41" name="Rectangle à coins arrondis 40"/>
          <p:cNvSpPr/>
          <p:nvPr/>
        </p:nvSpPr>
        <p:spPr>
          <a:xfrm>
            <a:off x="144016" y="2780928"/>
            <a:ext cx="1835696" cy="1800200"/>
          </a:xfrm>
          <a:prstGeom prst="wedgeRoundRectCallout">
            <a:avLst>
              <a:gd name="adj1" fmla="val 46866"/>
              <a:gd name="adj2" fmla="val -76386"/>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600" b="1" i="1" dirty="0" smtClean="0"/>
              <a:t>Aborder un sujet sensible à objectiver tout en posant la démarche </a:t>
            </a:r>
            <a:r>
              <a:rPr lang="fr-FR" sz="1600" b="1" i="1" dirty="0" err="1" smtClean="0"/>
              <a:t>géohistorique</a:t>
            </a:r>
            <a:endParaRPr lang="fr-FR" sz="1600" b="1" i="1" dirty="0"/>
          </a:p>
        </p:txBody>
      </p:sp>
      <p:sp>
        <p:nvSpPr>
          <p:cNvPr id="42" name="Rectangle à coins arrondis 41"/>
          <p:cNvSpPr/>
          <p:nvPr/>
        </p:nvSpPr>
        <p:spPr>
          <a:xfrm>
            <a:off x="5004048" y="188640"/>
            <a:ext cx="2411760" cy="980728"/>
          </a:xfrm>
          <a:prstGeom prst="wedgeRoundRectCallout">
            <a:avLst>
              <a:gd name="adj1" fmla="val -89082"/>
              <a:gd name="adj2" fmla="val 120465"/>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600" b="1" i="1" dirty="0" smtClean="0"/>
              <a:t>Un espace instable mais stratégique pour l’</a:t>
            </a:r>
            <a:r>
              <a:rPr lang="fr-FR" sz="1600" b="1" i="1" dirty="0" err="1" smtClean="0"/>
              <a:t>hyperpuissance</a:t>
            </a:r>
            <a:r>
              <a:rPr lang="fr-FR" sz="1600" b="1" i="1" dirty="0" smtClean="0"/>
              <a:t> américaine</a:t>
            </a:r>
          </a:p>
        </p:txBody>
      </p:sp>
      <p:sp>
        <p:nvSpPr>
          <p:cNvPr id="43" name="Rectangle à coins arrondis 42"/>
          <p:cNvSpPr/>
          <p:nvPr/>
        </p:nvSpPr>
        <p:spPr>
          <a:xfrm>
            <a:off x="7236296" y="2132856"/>
            <a:ext cx="1907704" cy="1800200"/>
          </a:xfrm>
          <a:prstGeom prst="wedgeRoundRectCallout">
            <a:avLst>
              <a:gd name="adj1" fmla="val -91196"/>
              <a:gd name="adj2" fmla="val -9828"/>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600" b="1" i="1" dirty="0" smtClean="0"/>
              <a:t>Montrer que les cartes de l’</a:t>
            </a:r>
            <a:r>
              <a:rPr lang="fr-FR" sz="1600" b="1" i="1" dirty="0" err="1" smtClean="0"/>
              <a:t>hyperpuissance</a:t>
            </a:r>
            <a:r>
              <a:rPr lang="fr-FR" sz="1600" b="1" i="1" dirty="0" smtClean="0"/>
              <a:t> des Etats-Unis sont sujettes à caution</a:t>
            </a:r>
            <a:endParaRPr lang="fr-FR" sz="1600" b="1" i="1" dirty="0"/>
          </a:p>
        </p:txBody>
      </p:sp>
      <p:sp>
        <p:nvSpPr>
          <p:cNvPr id="44" name="Rectangle à coins arrondis 43"/>
          <p:cNvSpPr/>
          <p:nvPr/>
        </p:nvSpPr>
        <p:spPr>
          <a:xfrm>
            <a:off x="4860032" y="4581128"/>
            <a:ext cx="2304256" cy="1224136"/>
          </a:xfrm>
          <a:prstGeom prst="wedgeRoundRectCallout">
            <a:avLst>
              <a:gd name="adj1" fmla="val -63783"/>
              <a:gd name="adj2" fmla="val -120123"/>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600" b="1" i="1" dirty="0" smtClean="0"/>
              <a:t>Les cartes sont porteuses d’une vision idéologique du monde</a:t>
            </a:r>
            <a:endParaRPr lang="fr-FR" sz="1600" b="1" i="1" dirty="0"/>
          </a:p>
        </p:txBody>
      </p:sp>
      <p:sp>
        <p:nvSpPr>
          <p:cNvPr id="45" name="Rectangle à coins arrondis 44"/>
          <p:cNvSpPr/>
          <p:nvPr/>
        </p:nvSpPr>
        <p:spPr>
          <a:xfrm>
            <a:off x="0" y="3284984"/>
            <a:ext cx="2123728" cy="1512168"/>
          </a:xfrm>
          <a:prstGeom prst="wedgeRoundRectCallout">
            <a:avLst>
              <a:gd name="adj1" fmla="val 82061"/>
              <a:gd name="adj2" fmla="val 53742"/>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600" b="1" i="1" dirty="0" smtClean="0"/>
              <a:t>Les représentations passées du monde comme expression de la géohistoire de la mondialisation</a:t>
            </a:r>
            <a:endParaRPr lang="fr-FR" sz="1600" b="1" i="1" dirty="0"/>
          </a:p>
        </p:txBody>
      </p:sp>
      <p:sp>
        <p:nvSpPr>
          <p:cNvPr id="46" name="Rectangle à coins arrondis 45"/>
          <p:cNvSpPr/>
          <p:nvPr/>
        </p:nvSpPr>
        <p:spPr>
          <a:xfrm>
            <a:off x="7092280" y="5157192"/>
            <a:ext cx="2051720" cy="1700808"/>
          </a:xfrm>
          <a:prstGeom prst="wedgeRoundRectCallout">
            <a:avLst>
              <a:gd name="adj1" fmla="val -71309"/>
              <a:gd name="adj2" fmla="val -23531"/>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600" b="1" i="1" dirty="0" smtClean="0"/>
              <a:t>Un objet croisant mondialisation et géopolitique dans le temps long en guise de conclusion</a:t>
            </a:r>
            <a:endParaRPr lang="fr-FR" sz="16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ox(in)">
                                      <p:cBhvr>
                                        <p:cTn id="7" dur="500"/>
                                        <p:tgtEl>
                                          <p:spTgt spid="3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ox(in)">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ox(in)">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xit" presetSubtype="16" fill="hold" grpId="1" nodeType="clickEffect">
                                  <p:stCondLst>
                                    <p:cond delay="0"/>
                                  </p:stCondLst>
                                  <p:childTnLst>
                                    <p:animEffect transition="out" filter="box(in)">
                                      <p:cBhvr>
                                        <p:cTn id="19" dur="500"/>
                                        <p:tgtEl>
                                          <p:spTgt spid="40"/>
                                        </p:tgtEl>
                                      </p:cBhvr>
                                    </p:animEffect>
                                    <p:set>
                                      <p:cBhvr>
                                        <p:cTn id="20" dur="1" fill="hold">
                                          <p:stCondLst>
                                            <p:cond delay="499"/>
                                          </p:stCondLst>
                                        </p:cTn>
                                        <p:tgtEl>
                                          <p:spTgt spid="4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ox(in)">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box(in)">
                                      <p:cBhvr>
                                        <p:cTn id="30" dur="500"/>
                                        <p:tgtEl>
                                          <p:spTgt spid="41"/>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xit" presetSubtype="16" fill="hold" grpId="1" nodeType="clickEffect">
                                  <p:stCondLst>
                                    <p:cond delay="0"/>
                                  </p:stCondLst>
                                  <p:childTnLst>
                                    <p:animEffect transition="out" filter="box(in)">
                                      <p:cBhvr>
                                        <p:cTn id="34" dur="500"/>
                                        <p:tgtEl>
                                          <p:spTgt spid="41"/>
                                        </p:tgtEl>
                                      </p:cBhvr>
                                    </p:animEffect>
                                    <p:set>
                                      <p:cBhvr>
                                        <p:cTn id="35" dur="1" fill="hold">
                                          <p:stCondLst>
                                            <p:cond delay="499"/>
                                          </p:stCondLst>
                                        </p:cTn>
                                        <p:tgtEl>
                                          <p:spTgt spid="4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ox(in)">
                                      <p:cBhvr>
                                        <p:cTn id="40" dur="500"/>
                                        <p:tgtEl>
                                          <p:spTgt spid="15"/>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ox(in)">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box(in)">
                                      <p:cBhvr>
                                        <p:cTn id="48" dur="500"/>
                                        <p:tgtEl>
                                          <p:spTgt spid="42"/>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xit" presetSubtype="16" fill="hold" grpId="1" nodeType="clickEffect">
                                  <p:stCondLst>
                                    <p:cond delay="0"/>
                                  </p:stCondLst>
                                  <p:childTnLst>
                                    <p:animEffect transition="out" filter="box(in)">
                                      <p:cBhvr>
                                        <p:cTn id="52" dur="500"/>
                                        <p:tgtEl>
                                          <p:spTgt spid="42"/>
                                        </p:tgtEl>
                                      </p:cBhvr>
                                    </p:animEffect>
                                    <p:set>
                                      <p:cBhvr>
                                        <p:cTn id="53" dur="1" fill="hold">
                                          <p:stCondLst>
                                            <p:cond delay="499"/>
                                          </p:stCondLst>
                                        </p:cTn>
                                        <p:tgtEl>
                                          <p:spTgt spid="4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box(in)">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box(in)">
                                      <p:cBhvr>
                                        <p:cTn id="63" dur="500"/>
                                        <p:tgtEl>
                                          <p:spTgt spid="43"/>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xit" presetSubtype="16" fill="hold" grpId="1" nodeType="clickEffect">
                                  <p:stCondLst>
                                    <p:cond delay="0"/>
                                  </p:stCondLst>
                                  <p:childTnLst>
                                    <p:animEffect transition="out" filter="box(in)">
                                      <p:cBhvr>
                                        <p:cTn id="67" dur="500"/>
                                        <p:tgtEl>
                                          <p:spTgt spid="43"/>
                                        </p:tgtEl>
                                      </p:cBhvr>
                                    </p:animEffect>
                                    <p:set>
                                      <p:cBhvr>
                                        <p:cTn id="68" dur="1" fill="hold">
                                          <p:stCondLst>
                                            <p:cond delay="499"/>
                                          </p:stCondLst>
                                        </p:cTn>
                                        <p:tgtEl>
                                          <p:spTgt spid="43"/>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box(in)">
                                      <p:cBhvr>
                                        <p:cTn id="73" dur="500"/>
                                        <p:tgtEl>
                                          <p:spTgt spid="37"/>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box(in)">
                                      <p:cBhvr>
                                        <p:cTn id="76" dur="500"/>
                                        <p:tgtEl>
                                          <p:spTgt spid="36"/>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box(in)">
                                      <p:cBhvr>
                                        <p:cTn id="81" dur="500"/>
                                        <p:tgtEl>
                                          <p:spTgt spid="21"/>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box(in)">
                                      <p:cBhvr>
                                        <p:cTn id="84" dur="500"/>
                                        <p:tgtEl>
                                          <p:spTgt spid="26"/>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box(in)">
                                      <p:cBhvr>
                                        <p:cTn id="89" dur="500"/>
                                        <p:tgtEl>
                                          <p:spTgt spid="44"/>
                                        </p:tgtEl>
                                      </p:cBhvr>
                                    </p:animEffect>
                                  </p:childTnLst>
                                </p:cTn>
                              </p:par>
                            </p:childTnLst>
                          </p:cTn>
                        </p:par>
                      </p:childTnLst>
                    </p:cTn>
                  </p:par>
                  <p:par>
                    <p:cTn id="90" fill="hold">
                      <p:stCondLst>
                        <p:cond delay="indefinite"/>
                      </p:stCondLst>
                      <p:childTnLst>
                        <p:par>
                          <p:cTn id="91" fill="hold">
                            <p:stCondLst>
                              <p:cond delay="0"/>
                            </p:stCondLst>
                            <p:childTnLst>
                              <p:par>
                                <p:cTn id="92" presetID="4" presetClass="exit" presetSubtype="16" fill="hold" grpId="1" nodeType="clickEffect">
                                  <p:stCondLst>
                                    <p:cond delay="0"/>
                                  </p:stCondLst>
                                  <p:childTnLst>
                                    <p:animEffect transition="out" filter="box(in)">
                                      <p:cBhvr>
                                        <p:cTn id="93" dur="500"/>
                                        <p:tgtEl>
                                          <p:spTgt spid="44"/>
                                        </p:tgtEl>
                                      </p:cBhvr>
                                    </p:animEffect>
                                    <p:set>
                                      <p:cBhvr>
                                        <p:cTn id="94" dur="1" fill="hold">
                                          <p:stCondLst>
                                            <p:cond delay="499"/>
                                          </p:stCondLst>
                                        </p:cTn>
                                        <p:tgtEl>
                                          <p:spTgt spid="4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box(in)">
                                      <p:cBhvr>
                                        <p:cTn id="99" dur="500"/>
                                        <p:tgtEl>
                                          <p:spTgt spid="27"/>
                                        </p:tgtEl>
                                      </p:cBhvr>
                                    </p:animEffec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box(in)">
                                      <p:cBhvr>
                                        <p:cTn id="104" dur="500"/>
                                        <p:tgtEl>
                                          <p:spTgt spid="30"/>
                                        </p:tgtEl>
                                      </p:cBhvr>
                                    </p:animEffec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grpId="0" nodeType="click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box(in)">
                                      <p:cBhvr>
                                        <p:cTn id="109" dur="500"/>
                                        <p:tgtEl>
                                          <p:spTgt spid="45"/>
                                        </p:tgtEl>
                                      </p:cBhvr>
                                    </p:animEffect>
                                  </p:childTnLst>
                                </p:cTn>
                              </p:par>
                            </p:childTnLst>
                          </p:cTn>
                        </p:par>
                      </p:childTnLst>
                    </p:cTn>
                  </p:par>
                  <p:par>
                    <p:cTn id="110" fill="hold">
                      <p:stCondLst>
                        <p:cond delay="indefinite"/>
                      </p:stCondLst>
                      <p:childTnLst>
                        <p:par>
                          <p:cTn id="111" fill="hold">
                            <p:stCondLst>
                              <p:cond delay="0"/>
                            </p:stCondLst>
                            <p:childTnLst>
                              <p:par>
                                <p:cTn id="112" presetID="4" presetClass="exit" presetSubtype="16" fill="hold" grpId="1" nodeType="clickEffect">
                                  <p:stCondLst>
                                    <p:cond delay="0"/>
                                  </p:stCondLst>
                                  <p:childTnLst>
                                    <p:animEffect transition="out" filter="box(in)">
                                      <p:cBhvr>
                                        <p:cTn id="113" dur="500"/>
                                        <p:tgtEl>
                                          <p:spTgt spid="45"/>
                                        </p:tgtEl>
                                      </p:cBhvr>
                                    </p:animEffect>
                                    <p:set>
                                      <p:cBhvr>
                                        <p:cTn id="114" dur="1" fill="hold">
                                          <p:stCondLst>
                                            <p:cond delay="499"/>
                                          </p:stCondLst>
                                        </p:cTn>
                                        <p:tgtEl>
                                          <p:spTgt spid="45"/>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4" presetClass="entr" presetSubtype="16" fill="hold" grpId="0" nodeType="clickEffect">
                                  <p:stCondLst>
                                    <p:cond delay="0"/>
                                  </p:stCondLst>
                                  <p:childTnLst>
                                    <p:set>
                                      <p:cBhvr>
                                        <p:cTn id="118" dur="1" fill="hold">
                                          <p:stCondLst>
                                            <p:cond delay="0"/>
                                          </p:stCondLst>
                                        </p:cTn>
                                        <p:tgtEl>
                                          <p:spTgt spid="38"/>
                                        </p:tgtEl>
                                        <p:attrNameLst>
                                          <p:attrName>style.visibility</p:attrName>
                                        </p:attrNameLst>
                                      </p:cBhvr>
                                      <p:to>
                                        <p:strVal val="visible"/>
                                      </p:to>
                                    </p:set>
                                    <p:animEffect transition="in" filter="box(in)">
                                      <p:cBhvr>
                                        <p:cTn id="119" dur="500"/>
                                        <p:tgtEl>
                                          <p:spTgt spid="38"/>
                                        </p:tgtEl>
                                      </p:cBhvr>
                                    </p:animEffect>
                                  </p:childTnLst>
                                </p:cTn>
                              </p:par>
                              <p:par>
                                <p:cTn id="120" presetID="4" presetClass="entr" presetSubtype="16" fill="hold" grpId="0"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box(in)">
                                      <p:cBhvr>
                                        <p:cTn id="122" dur="500"/>
                                        <p:tgtEl>
                                          <p:spTgt spid="39"/>
                                        </p:tgtEl>
                                      </p:cBhvr>
                                    </p:animEffect>
                                  </p:childTnLst>
                                </p:cTn>
                              </p:par>
                            </p:childTnLst>
                          </p:cTn>
                        </p:par>
                      </p:childTnLst>
                    </p:cTn>
                  </p:par>
                  <p:par>
                    <p:cTn id="123" fill="hold">
                      <p:stCondLst>
                        <p:cond delay="indefinite"/>
                      </p:stCondLst>
                      <p:childTnLst>
                        <p:par>
                          <p:cTn id="124" fill="hold">
                            <p:stCondLst>
                              <p:cond delay="0"/>
                            </p:stCondLst>
                            <p:childTnLst>
                              <p:par>
                                <p:cTn id="125" presetID="4" presetClass="entr" presetSubtype="16" fill="hold" grpId="0" nodeType="clickEffect">
                                  <p:stCondLst>
                                    <p:cond delay="0"/>
                                  </p:stCondLst>
                                  <p:childTnLst>
                                    <p:set>
                                      <p:cBhvr>
                                        <p:cTn id="126" dur="1" fill="hold">
                                          <p:stCondLst>
                                            <p:cond delay="0"/>
                                          </p:stCondLst>
                                        </p:cTn>
                                        <p:tgtEl>
                                          <p:spTgt spid="29"/>
                                        </p:tgtEl>
                                        <p:attrNameLst>
                                          <p:attrName>style.visibility</p:attrName>
                                        </p:attrNameLst>
                                      </p:cBhvr>
                                      <p:to>
                                        <p:strVal val="visible"/>
                                      </p:to>
                                    </p:set>
                                    <p:animEffect transition="in" filter="box(in)">
                                      <p:cBhvr>
                                        <p:cTn id="127" dur="500"/>
                                        <p:tgtEl>
                                          <p:spTgt spid="29"/>
                                        </p:tgtEl>
                                      </p:cBhvr>
                                    </p:animEffect>
                                  </p:childTnLst>
                                </p:cTn>
                              </p:par>
                              <p:par>
                                <p:cTn id="128" presetID="4" presetClass="entr" presetSubtype="16" fill="hold" grpId="0" nodeType="withEffect">
                                  <p:stCondLst>
                                    <p:cond delay="0"/>
                                  </p:stCondLst>
                                  <p:childTnLst>
                                    <p:set>
                                      <p:cBhvr>
                                        <p:cTn id="129" dur="1" fill="hold">
                                          <p:stCondLst>
                                            <p:cond delay="0"/>
                                          </p:stCondLst>
                                        </p:cTn>
                                        <p:tgtEl>
                                          <p:spTgt spid="31"/>
                                        </p:tgtEl>
                                        <p:attrNameLst>
                                          <p:attrName>style.visibility</p:attrName>
                                        </p:attrNameLst>
                                      </p:cBhvr>
                                      <p:to>
                                        <p:strVal val="visible"/>
                                      </p:to>
                                    </p:set>
                                    <p:animEffect transition="in" filter="box(in)">
                                      <p:cBhvr>
                                        <p:cTn id="130" dur="500"/>
                                        <p:tgtEl>
                                          <p:spTgt spid="31"/>
                                        </p:tgtEl>
                                      </p:cBhvr>
                                    </p:animEffect>
                                  </p:childTnLst>
                                </p:cTn>
                              </p:par>
                              <p:par>
                                <p:cTn id="131" presetID="4" presetClass="entr" presetSubtype="16" fill="hold" grpId="0" nodeType="withEffect">
                                  <p:stCondLst>
                                    <p:cond delay="0"/>
                                  </p:stCondLst>
                                  <p:childTnLst>
                                    <p:set>
                                      <p:cBhvr>
                                        <p:cTn id="132" dur="1" fill="hold">
                                          <p:stCondLst>
                                            <p:cond delay="0"/>
                                          </p:stCondLst>
                                        </p:cTn>
                                        <p:tgtEl>
                                          <p:spTgt spid="33"/>
                                        </p:tgtEl>
                                        <p:attrNameLst>
                                          <p:attrName>style.visibility</p:attrName>
                                        </p:attrNameLst>
                                      </p:cBhvr>
                                      <p:to>
                                        <p:strVal val="visible"/>
                                      </p:to>
                                    </p:set>
                                    <p:animEffect transition="in" filter="box(in)">
                                      <p:cBhvr>
                                        <p:cTn id="133" dur="500"/>
                                        <p:tgtEl>
                                          <p:spTgt spid="33"/>
                                        </p:tgtEl>
                                      </p:cBhvr>
                                    </p:animEffect>
                                  </p:childTnLst>
                                </p:cTn>
                              </p:par>
                            </p:childTnLst>
                          </p:cTn>
                        </p:par>
                      </p:childTnLst>
                    </p:cTn>
                  </p:par>
                  <p:par>
                    <p:cTn id="134" fill="hold">
                      <p:stCondLst>
                        <p:cond delay="indefinite"/>
                      </p:stCondLst>
                      <p:childTnLst>
                        <p:par>
                          <p:cTn id="135" fill="hold">
                            <p:stCondLst>
                              <p:cond delay="0"/>
                            </p:stCondLst>
                            <p:childTnLst>
                              <p:par>
                                <p:cTn id="136" presetID="4" presetClass="entr" presetSubtype="16" fill="hold" grpId="0" nodeType="clickEffect">
                                  <p:stCondLst>
                                    <p:cond delay="0"/>
                                  </p:stCondLst>
                                  <p:childTnLst>
                                    <p:set>
                                      <p:cBhvr>
                                        <p:cTn id="137" dur="1" fill="hold">
                                          <p:stCondLst>
                                            <p:cond delay="0"/>
                                          </p:stCondLst>
                                        </p:cTn>
                                        <p:tgtEl>
                                          <p:spTgt spid="46"/>
                                        </p:tgtEl>
                                        <p:attrNameLst>
                                          <p:attrName>style.visibility</p:attrName>
                                        </p:attrNameLst>
                                      </p:cBhvr>
                                      <p:to>
                                        <p:strVal val="visible"/>
                                      </p:to>
                                    </p:set>
                                    <p:animEffect transition="in" filter="box(in)">
                                      <p:cBhvr>
                                        <p:cTn id="138" dur="500"/>
                                        <p:tgtEl>
                                          <p:spTgt spid="46"/>
                                        </p:tgtEl>
                                      </p:cBhvr>
                                    </p:animEffect>
                                  </p:childTnLst>
                                </p:cTn>
                              </p:par>
                            </p:childTnLst>
                          </p:cTn>
                        </p:par>
                      </p:childTnLst>
                    </p:cTn>
                  </p:par>
                  <p:par>
                    <p:cTn id="139" fill="hold">
                      <p:stCondLst>
                        <p:cond delay="indefinite"/>
                      </p:stCondLst>
                      <p:childTnLst>
                        <p:par>
                          <p:cTn id="140" fill="hold">
                            <p:stCondLst>
                              <p:cond delay="0"/>
                            </p:stCondLst>
                            <p:childTnLst>
                              <p:par>
                                <p:cTn id="141" presetID="4" presetClass="exit" presetSubtype="16" fill="hold" grpId="1" nodeType="clickEffect">
                                  <p:stCondLst>
                                    <p:cond delay="0"/>
                                  </p:stCondLst>
                                  <p:childTnLst>
                                    <p:animEffect transition="out" filter="box(in)">
                                      <p:cBhvr>
                                        <p:cTn id="142" dur="500"/>
                                        <p:tgtEl>
                                          <p:spTgt spid="46"/>
                                        </p:tgtEl>
                                      </p:cBhvr>
                                    </p:animEffect>
                                    <p:set>
                                      <p:cBhvr>
                                        <p:cTn id="143" dur="1" fill="hold">
                                          <p:stCondLst>
                                            <p:cond delay="49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1" grpId="0" animBg="1"/>
      <p:bldP spid="22" grpId="0" animBg="1"/>
      <p:bldP spid="26" grpId="0" animBg="1"/>
      <p:bldP spid="27" grpId="0" animBg="1"/>
      <p:bldP spid="29" grpId="0" animBg="1"/>
      <p:bldP spid="30" grpId="0" animBg="1"/>
      <p:bldP spid="31" grpId="0" animBg="1"/>
      <p:bldP spid="33" grpId="0" animBg="1"/>
      <p:bldP spid="34" grpId="0" animBg="1"/>
      <p:bldP spid="35" grpId="0" animBg="1"/>
      <p:bldP spid="37" grpId="0" animBg="1"/>
      <p:bldP spid="36" grpId="0" animBg="1"/>
      <p:bldP spid="38" grpId="0" animBg="1"/>
      <p:bldP spid="39" grpId="0"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rgbClr val="FF0000"/>
          </a:solidFill>
          <a:headEnd type="none" w="med" len="med"/>
          <a:tailEnd type="triangl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TotalTime>
  <Words>1201</Words>
  <Application>Microsoft Office PowerPoint</Application>
  <PresentationFormat>Affichage à l'écran (4:3)</PresentationFormat>
  <Paragraphs>223</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Nouveaux programmes de l’option Histoire Géographie en Terminales S </vt:lpstr>
      <vt:lpstr>1. L’esprit du programme</vt:lpstr>
      <vt:lpstr>Diapositive 3</vt:lpstr>
      <vt:lpstr>1. Principes généraux</vt:lpstr>
      <vt:lpstr>Il s’agit d’aborder les  recompositions actuelles et complexes du monde en les interrogeant à partir des outils spécifiques de nos disciplines   L’approche historique  = le regard critique et vigilant de l’historien et l’analyse de la profondeur historique des enjeux actuels  L’approche géographique = l’analyse cartographique et la prise en compte de la complexité des échelles pour étudier ces enjeux    </vt:lpstr>
      <vt:lpstr>Diapositive 6</vt:lpstr>
      <vt:lpstr>Diapositive 7</vt:lpstr>
      <vt:lpstr>2. Des itinéraires de programmation multiples</vt:lpstr>
      <vt:lpstr>Diapositive 9</vt:lpstr>
      <vt:lpstr>Diapositive 10</vt:lpstr>
      <vt:lpstr>Diapositive 11</vt:lpstr>
      <vt:lpstr>Diapositive 12</vt:lpstr>
      <vt:lpstr>3. L’esprit de l’épreuve</vt:lpstr>
      <vt:lpstr>Diapositive 14</vt:lpstr>
      <vt:lpstr>Diapositive 15</vt:lpstr>
      <vt:lpstr>Diapositive 16</vt:lpstr>
      <vt:lpstr>Diapositive 17</vt:lpstr>
      <vt:lpstr>4. L’esprit de l’option et les pratiques encouragées</vt:lpstr>
      <vt:lpstr>LES PRINCIPES GÉNÉRAUX RAPPELÉS DANS CHACUNE DES FICHES RESSOURCES</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Esprit du programme</dc:title>
  <dc:creator>christophe</dc:creator>
  <cp:lastModifiedBy>Julien EBERSOLD</cp:lastModifiedBy>
  <cp:revision>16</cp:revision>
  <dcterms:created xsi:type="dcterms:W3CDTF">2012-09-06T08:14:50Z</dcterms:created>
  <dcterms:modified xsi:type="dcterms:W3CDTF">2012-10-21T19:32:33Z</dcterms:modified>
</cp:coreProperties>
</file>