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2" r:id="rId5"/>
    <p:sldId id="259" r:id="rId6"/>
    <p:sldId id="260" r:id="rId7"/>
    <p:sldId id="261" r:id="rId8"/>
    <p:sldId id="263" r:id="rId9"/>
    <p:sldId id="265" r:id="rId10"/>
    <p:sldId id="267" r:id="rId11"/>
    <p:sldId id="264" r:id="rId12"/>
    <p:sldId id="266" r:id="rId13"/>
    <p:sldId id="281" r:id="rId14"/>
    <p:sldId id="268" r:id="rId15"/>
    <p:sldId id="269" r:id="rId16"/>
    <p:sldId id="279" r:id="rId17"/>
    <p:sldId id="280" r:id="rId18"/>
    <p:sldId id="278" r:id="rId19"/>
    <p:sldId id="271" r:id="rId20"/>
    <p:sldId id="272" r:id="rId21"/>
    <p:sldId id="276"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84EFF-9124-4945-93F6-C3D96EE95047}" type="datetimeFigureOut">
              <a:rPr lang="fr-FR" smtClean="0"/>
              <a:pPr/>
              <a:t>16/09/2012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4B07D-652F-4525-9515-DA6734834CF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4D025-66B8-448A-9E3D-47639BB7B15F}" type="slidenum">
              <a:rPr lang="fr-FR" smtClean="0"/>
              <a:pPr fontAlgn="base">
                <a:spcBef>
                  <a:spcPct val="0"/>
                </a:spcBef>
                <a:spcAft>
                  <a:spcPct val="0"/>
                </a:spcAft>
                <a:defRPr/>
              </a:pPr>
              <a:t>20</a:t>
            </a:fld>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35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787DC-52F3-4557-959B-D6083E3DA9CC}" type="slidenum">
              <a:rPr lang="fr-FR" smtClean="0"/>
              <a:pPr fontAlgn="base">
                <a:spcBef>
                  <a:spcPct val="0"/>
                </a:spcBef>
                <a:spcAft>
                  <a:spcPct val="0"/>
                </a:spcAft>
                <a:defRPr/>
              </a:pPr>
              <a:t>21</a:t>
            </a:fld>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15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CF821-E1B6-4915-8846-45F62DDA4167}" type="slidenum">
              <a:rPr lang="fr-FR" smtClean="0"/>
              <a:pPr fontAlgn="base">
                <a:spcBef>
                  <a:spcPct val="0"/>
                </a:spcBef>
                <a:spcAft>
                  <a:spcPct val="0"/>
                </a:spcAft>
                <a:defRPr/>
              </a:pPr>
              <a:t>22</a:t>
            </a:fld>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793B51-4F99-4C7E-A32C-0B5E90EBDD84}" type="datetimeFigureOut">
              <a:rPr lang="fr-FR" smtClean="0"/>
              <a:pPr/>
              <a:t>16/09/2012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E7288E-CA4B-4185-AD99-7681D7D137A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93B51-4F99-4C7E-A32C-0B5E90EBDD84}" type="datetimeFigureOut">
              <a:rPr lang="fr-FR" smtClean="0"/>
              <a:pPr/>
              <a:t>16/09/2012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7288E-CA4B-4185-AD99-7681D7D137A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0.xml"/><Relationship Id="rId7" Type="http://schemas.openxmlformats.org/officeDocument/2006/relationships/slide" Target="slide14.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slide" Target="slide2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12776"/>
            <a:ext cx="7740352" cy="1946647"/>
          </a:xfrm>
        </p:spPr>
        <p:style>
          <a:lnRef idx="1">
            <a:schemeClr val="accent2"/>
          </a:lnRef>
          <a:fillRef idx="2">
            <a:schemeClr val="accent2"/>
          </a:fillRef>
          <a:effectRef idx="1">
            <a:schemeClr val="accent2"/>
          </a:effectRef>
          <a:fontRef idx="minor">
            <a:schemeClr val="dk1"/>
          </a:fontRef>
        </p:style>
        <p:txBody>
          <a:bodyPr>
            <a:normAutofit/>
          </a:bodyPr>
          <a:lstStyle/>
          <a:p>
            <a:r>
              <a:rPr lang="fr-FR" sz="2800" i="1" dirty="0" smtClean="0"/>
              <a:t>Chapitre 4 </a:t>
            </a:r>
            <a:r>
              <a:rPr lang="fr-FR" sz="3600" dirty="0" smtClean="0"/>
              <a:t/>
            </a:r>
            <a:br>
              <a:rPr lang="fr-FR" sz="3600" dirty="0" smtClean="0"/>
            </a:br>
            <a:r>
              <a:rPr lang="fr-FR" sz="3200" b="1" i="1" dirty="0" smtClean="0"/>
              <a:t>LES INSTRUMENTS DE LA PUISSANCE : </a:t>
            </a:r>
            <a:br>
              <a:rPr lang="fr-FR" sz="3200" b="1" i="1" dirty="0" smtClean="0"/>
            </a:br>
            <a:r>
              <a:rPr lang="fr-FR" sz="3200" b="1" i="1" dirty="0" smtClean="0"/>
              <a:t>LE SOFT POWER</a:t>
            </a:r>
            <a:endParaRPr lang="fr-FR" sz="3600" b="1" i="1" dirty="0"/>
          </a:p>
        </p:txBody>
      </p:sp>
      <p:sp>
        <p:nvSpPr>
          <p:cNvPr id="3" name="Sous-titre 2"/>
          <p:cNvSpPr>
            <a:spLocks noGrp="1"/>
          </p:cNvSpPr>
          <p:nvPr>
            <p:ph type="subTitle" idx="1"/>
          </p:nvPr>
        </p:nvSpPr>
        <p:spPr>
          <a:xfrm>
            <a:off x="467544" y="3861048"/>
            <a:ext cx="8496944" cy="982960"/>
          </a:xfrm>
        </p:spPr>
        <p:txBody>
          <a:bodyPr>
            <a:normAutofit lnSpcReduction="10000"/>
          </a:bodyPr>
          <a:lstStyle/>
          <a:p>
            <a:r>
              <a:rPr lang="fr-FR" sz="2800" b="1" i="1" dirty="0" smtClean="0"/>
              <a:t>En quoi l’attractivité culturelle du modèle américain </a:t>
            </a:r>
          </a:p>
          <a:p>
            <a:r>
              <a:rPr lang="fr-FR" sz="2800" b="1" i="1" dirty="0" smtClean="0"/>
              <a:t>est-elle une composante de leur </a:t>
            </a:r>
            <a:r>
              <a:rPr lang="fr-FR" sz="2800" b="1" i="1" dirty="0"/>
              <a:t>puissance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467544" y="404664"/>
            <a:ext cx="4181475" cy="2838450"/>
          </a:xfrm>
          <a:prstGeom prst="rect">
            <a:avLst/>
          </a:prstGeom>
          <a:ln w="3175">
            <a:solidFill>
              <a:schemeClr val="tx1"/>
            </a:solidFill>
            <a:headEnd/>
            <a:tailEnd/>
          </a:ln>
        </p:spPr>
        <p:style>
          <a:lnRef idx="2">
            <a:schemeClr val="accent1"/>
          </a:lnRef>
          <a:fillRef idx="1">
            <a:schemeClr val="lt1"/>
          </a:fillRef>
          <a:effectRef idx="0">
            <a:schemeClr val="accent1"/>
          </a:effectRef>
          <a:fontRef idx="minor">
            <a:schemeClr val="dk1"/>
          </a:fontRef>
        </p:style>
      </p:pic>
      <p:pic>
        <p:nvPicPr>
          <p:cNvPr id="5123" name="Picture 3"/>
          <p:cNvPicPr>
            <a:picLocks noChangeAspect="1" noChangeArrowheads="1"/>
          </p:cNvPicPr>
          <p:nvPr/>
        </p:nvPicPr>
        <p:blipFill>
          <a:blip r:embed="rId3" cstate="email"/>
          <a:srcRect/>
          <a:stretch>
            <a:fillRect/>
          </a:stretch>
        </p:blipFill>
        <p:spPr bwMode="auto">
          <a:xfrm>
            <a:off x="323528" y="3933056"/>
            <a:ext cx="5067300" cy="2066925"/>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5868144" y="4725144"/>
            <a:ext cx="2455049" cy="1512168"/>
          </a:xfrm>
          <a:prstGeom prst="rect">
            <a:avLst/>
          </a:prstGeom>
          <a:noFill/>
          <a:ln w="9525">
            <a:noFill/>
            <a:miter lim="800000"/>
            <a:headEnd/>
            <a:tailEnd/>
          </a:ln>
        </p:spPr>
      </p:pic>
      <p:pic>
        <p:nvPicPr>
          <p:cNvPr id="5125" name="Picture 5"/>
          <p:cNvPicPr>
            <a:picLocks noChangeAspect="1" noChangeArrowheads="1"/>
          </p:cNvPicPr>
          <p:nvPr/>
        </p:nvPicPr>
        <p:blipFill>
          <a:blip r:embed="rId5" cstate="email"/>
          <a:srcRect/>
          <a:stretch>
            <a:fillRect/>
          </a:stretch>
        </p:blipFill>
        <p:spPr bwMode="auto">
          <a:xfrm>
            <a:off x="5868144" y="3140968"/>
            <a:ext cx="2088232" cy="1290112"/>
          </a:xfrm>
          <a:prstGeom prst="rect">
            <a:avLst/>
          </a:prstGeom>
          <a:noFill/>
          <a:ln w="9525">
            <a:noFill/>
            <a:miter lim="800000"/>
            <a:headEnd/>
            <a:tailEnd/>
          </a:ln>
        </p:spPr>
      </p:pic>
      <p:pic>
        <p:nvPicPr>
          <p:cNvPr id="5126" name="Picture 6"/>
          <p:cNvPicPr>
            <a:picLocks noChangeAspect="1" noChangeArrowheads="1"/>
          </p:cNvPicPr>
          <p:nvPr/>
        </p:nvPicPr>
        <p:blipFill>
          <a:blip r:embed="rId6" cstate="email"/>
          <a:srcRect/>
          <a:stretch>
            <a:fillRect/>
          </a:stretch>
        </p:blipFill>
        <p:spPr bwMode="auto">
          <a:xfrm>
            <a:off x="5580112" y="764704"/>
            <a:ext cx="2771775" cy="2057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62805" y="645368"/>
            <a:ext cx="8829675" cy="6096000"/>
          </a:xfrm>
          <a:prstGeom prst="rect">
            <a:avLst/>
          </a:prstGeom>
          <a:noFill/>
          <a:ln w="9525">
            <a:solidFill>
              <a:schemeClr val="tx2"/>
            </a:solidFill>
            <a:miter lim="800000"/>
            <a:headEnd/>
            <a:tailEnd/>
          </a:ln>
        </p:spPr>
      </p:pic>
      <p:pic>
        <p:nvPicPr>
          <p:cNvPr id="1027" name="Picture 3"/>
          <p:cNvPicPr>
            <a:picLocks noChangeAspect="1" noChangeArrowheads="1"/>
          </p:cNvPicPr>
          <p:nvPr/>
        </p:nvPicPr>
        <p:blipFill>
          <a:blip r:embed="rId3" cstate="email">
            <a:grayscl/>
            <a:lum bright="-2000" contrast="29000"/>
          </a:blip>
          <a:srcRect/>
          <a:stretch>
            <a:fillRect/>
          </a:stretch>
        </p:blipFill>
        <p:spPr bwMode="auto">
          <a:xfrm>
            <a:off x="7164288" y="0"/>
            <a:ext cx="1979712" cy="212516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133350" y="395288"/>
            <a:ext cx="8877300" cy="606742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634082"/>
          </a:xfrm>
        </p:spPr>
        <p:style>
          <a:lnRef idx="1">
            <a:schemeClr val="accent4"/>
          </a:lnRef>
          <a:fillRef idx="2">
            <a:schemeClr val="accent4"/>
          </a:fillRef>
          <a:effectRef idx="1">
            <a:schemeClr val="accent4"/>
          </a:effectRef>
          <a:fontRef idx="minor">
            <a:schemeClr val="dk1"/>
          </a:fontRef>
        </p:style>
        <p:txBody>
          <a:bodyPr>
            <a:noAutofit/>
          </a:bodyPr>
          <a:lstStyle/>
          <a:p>
            <a:r>
              <a:rPr lang="fr-FR" sz="3200" b="1" dirty="0" smtClean="0"/>
              <a:t>III) Un soft power contesté : l’antiaméricanisme</a:t>
            </a:r>
            <a:endParaRPr lang="fr-FR" sz="3200" b="1" dirty="0"/>
          </a:p>
        </p:txBody>
      </p:sp>
      <p:pic>
        <p:nvPicPr>
          <p:cNvPr id="2053" name="Picture 5"/>
          <p:cNvPicPr>
            <a:picLocks noChangeAspect="1" noChangeArrowheads="1"/>
          </p:cNvPicPr>
          <p:nvPr/>
        </p:nvPicPr>
        <p:blipFill>
          <a:blip r:embed="rId2" cstate="email"/>
          <a:srcRect/>
          <a:stretch>
            <a:fillRect/>
          </a:stretch>
        </p:blipFill>
        <p:spPr bwMode="auto">
          <a:xfrm>
            <a:off x="3059832" y="1484784"/>
            <a:ext cx="2808312" cy="4387234"/>
          </a:xfrm>
          <a:prstGeom prst="rect">
            <a:avLst/>
          </a:prstGeom>
          <a:noFill/>
          <a:ln w="9525">
            <a:noFill/>
            <a:miter lim="800000"/>
            <a:headEnd/>
            <a:tailEnd/>
          </a:ln>
        </p:spPr>
      </p:pic>
      <p:pic>
        <p:nvPicPr>
          <p:cNvPr id="2054" name="Picture 6"/>
          <p:cNvPicPr>
            <a:picLocks noChangeAspect="1" noChangeArrowheads="1"/>
          </p:cNvPicPr>
          <p:nvPr/>
        </p:nvPicPr>
        <p:blipFill>
          <a:blip r:embed="rId3" cstate="email"/>
          <a:srcRect/>
          <a:stretch>
            <a:fillRect/>
          </a:stretch>
        </p:blipFill>
        <p:spPr bwMode="auto">
          <a:xfrm>
            <a:off x="251520" y="3321449"/>
            <a:ext cx="2304256" cy="3441585"/>
          </a:xfrm>
          <a:prstGeom prst="rect">
            <a:avLst/>
          </a:prstGeom>
          <a:noFill/>
          <a:ln w="9525">
            <a:noFill/>
            <a:miter lim="800000"/>
            <a:headEnd/>
            <a:tailEnd/>
          </a:ln>
        </p:spPr>
      </p:pic>
      <p:pic>
        <p:nvPicPr>
          <p:cNvPr id="2055" name="Picture 7"/>
          <p:cNvPicPr>
            <a:picLocks noChangeAspect="1" noChangeArrowheads="1"/>
          </p:cNvPicPr>
          <p:nvPr/>
        </p:nvPicPr>
        <p:blipFill>
          <a:blip r:embed="rId4" cstate="email"/>
          <a:srcRect/>
          <a:stretch>
            <a:fillRect/>
          </a:stretch>
        </p:blipFill>
        <p:spPr bwMode="auto">
          <a:xfrm>
            <a:off x="251520" y="836712"/>
            <a:ext cx="2600325" cy="2457450"/>
          </a:xfrm>
          <a:prstGeom prst="rect">
            <a:avLst/>
          </a:prstGeom>
          <a:noFill/>
          <a:ln w="9525">
            <a:noFill/>
            <a:miter lim="800000"/>
            <a:headEnd/>
            <a:tailEnd/>
          </a:ln>
        </p:spPr>
      </p:pic>
      <p:pic>
        <p:nvPicPr>
          <p:cNvPr id="2056" name="Picture 8"/>
          <p:cNvPicPr>
            <a:picLocks noChangeAspect="1" noChangeArrowheads="1"/>
          </p:cNvPicPr>
          <p:nvPr/>
        </p:nvPicPr>
        <p:blipFill>
          <a:blip r:embed="rId5" cstate="email"/>
          <a:srcRect/>
          <a:stretch>
            <a:fillRect/>
          </a:stretch>
        </p:blipFill>
        <p:spPr bwMode="auto">
          <a:xfrm>
            <a:off x="6084168" y="1052736"/>
            <a:ext cx="2562225" cy="2495550"/>
          </a:xfrm>
          <a:prstGeom prst="rect">
            <a:avLst/>
          </a:prstGeom>
          <a:noFill/>
          <a:ln w="9525">
            <a:noFill/>
            <a:miter lim="800000"/>
            <a:headEnd/>
            <a:tailEnd/>
          </a:ln>
        </p:spPr>
      </p:pic>
      <p:pic>
        <p:nvPicPr>
          <p:cNvPr id="2057" name="Picture 9"/>
          <p:cNvPicPr>
            <a:picLocks noChangeAspect="1" noChangeArrowheads="1"/>
          </p:cNvPicPr>
          <p:nvPr/>
        </p:nvPicPr>
        <p:blipFill>
          <a:blip r:embed="rId6" cstate="email"/>
          <a:srcRect/>
          <a:stretch>
            <a:fillRect/>
          </a:stretch>
        </p:blipFill>
        <p:spPr bwMode="auto">
          <a:xfrm>
            <a:off x="6012160" y="3573016"/>
            <a:ext cx="2733675"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634082"/>
          </a:xfrm>
        </p:spPr>
        <p:style>
          <a:lnRef idx="1">
            <a:schemeClr val="accent4"/>
          </a:lnRef>
          <a:fillRef idx="2">
            <a:schemeClr val="accent4"/>
          </a:fillRef>
          <a:effectRef idx="1">
            <a:schemeClr val="accent4"/>
          </a:effectRef>
          <a:fontRef idx="minor">
            <a:schemeClr val="dk1"/>
          </a:fontRef>
        </p:style>
        <p:txBody>
          <a:bodyPr>
            <a:noAutofit/>
          </a:bodyPr>
          <a:lstStyle/>
          <a:p>
            <a:r>
              <a:rPr lang="fr-FR" sz="2000" b="1" dirty="0" smtClean="0"/>
              <a:t>Histoire des Arts : l’antiaméricanisme du peintre </a:t>
            </a:r>
            <a:r>
              <a:rPr lang="fr-FR" sz="2000" b="1" dirty="0" err="1" smtClean="0"/>
              <a:t>Fougeron</a:t>
            </a:r>
            <a:r>
              <a:rPr lang="fr-FR" sz="2000" b="1" dirty="0" smtClean="0"/>
              <a:t> dans les années 1950</a:t>
            </a:r>
            <a:endParaRPr lang="fr-FR" sz="2000" b="1" dirty="0"/>
          </a:p>
        </p:txBody>
      </p:sp>
      <p:sp>
        <p:nvSpPr>
          <p:cNvPr id="3" name="Rectangle 2"/>
          <p:cNvSpPr/>
          <p:nvPr/>
        </p:nvSpPr>
        <p:spPr>
          <a:xfrm>
            <a:off x="179512" y="908720"/>
            <a:ext cx="6030416" cy="37548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1400" b="1" dirty="0" smtClean="0"/>
              <a:t>ANDRÉ FOUGERON (1913-1998)</a:t>
            </a:r>
          </a:p>
          <a:p>
            <a:pPr algn="just"/>
            <a:endParaRPr lang="fr-FR" sz="1400" b="1" dirty="0" smtClean="0"/>
          </a:p>
          <a:p>
            <a:pPr algn="just"/>
            <a:r>
              <a:rPr lang="fr-FR" sz="1400" dirty="0" smtClean="0"/>
              <a:t>Issu d'une </a:t>
            </a:r>
            <a:r>
              <a:rPr lang="fr-FR" sz="1400" b="1" i="1" dirty="0" smtClean="0">
                <a:solidFill>
                  <a:schemeClr val="accent4">
                    <a:lumMod val="75000"/>
                  </a:schemeClr>
                </a:solidFill>
              </a:rPr>
              <a:t>famille ouvrière originaire de la Creuse</a:t>
            </a:r>
            <a:r>
              <a:rPr lang="fr-FR" sz="1400" dirty="0" smtClean="0"/>
              <a:t>, André </a:t>
            </a:r>
            <a:r>
              <a:rPr lang="fr-FR" sz="1400" dirty="0" err="1" smtClean="0"/>
              <a:t>Fougeron</a:t>
            </a:r>
            <a:r>
              <a:rPr lang="fr-FR" sz="1400" dirty="0" smtClean="0"/>
              <a:t> est né à Paris. Il travaille, après l'obtention de son certificat d'études, comme </a:t>
            </a:r>
            <a:r>
              <a:rPr lang="fr-FR" sz="1400" b="1" i="1" dirty="0" smtClean="0">
                <a:solidFill>
                  <a:schemeClr val="accent4">
                    <a:lumMod val="75000"/>
                  </a:schemeClr>
                </a:solidFill>
              </a:rPr>
              <a:t>apprenti dessinateur </a:t>
            </a:r>
            <a:r>
              <a:rPr lang="fr-FR" sz="1400" dirty="0" smtClean="0"/>
              <a:t>puis gagne sa vie comme </a:t>
            </a:r>
            <a:r>
              <a:rPr lang="fr-FR" sz="1400" b="1" i="1" dirty="0" smtClean="0">
                <a:solidFill>
                  <a:schemeClr val="accent4">
                    <a:lumMod val="75000"/>
                  </a:schemeClr>
                </a:solidFill>
              </a:rPr>
              <a:t>métallurgiste</a:t>
            </a:r>
            <a:r>
              <a:rPr lang="fr-FR" sz="1400" dirty="0" smtClean="0"/>
              <a:t>. Ses premiers travaux sont déjà l'occasion d'</a:t>
            </a:r>
            <a:r>
              <a:rPr lang="fr-FR" sz="1400" b="1" i="1" dirty="0" smtClean="0">
                <a:solidFill>
                  <a:schemeClr val="accent4">
                    <a:lumMod val="75000"/>
                  </a:schemeClr>
                </a:solidFill>
              </a:rPr>
              <a:t>œuvres engagées</a:t>
            </a:r>
            <a:r>
              <a:rPr lang="fr-FR" sz="1400" dirty="0" smtClean="0"/>
              <a:t>, au moment de la guerre civile espagnole (</a:t>
            </a:r>
            <a:r>
              <a:rPr lang="fr-FR" sz="1400" i="1" dirty="0" smtClean="0"/>
              <a:t>Mort et faim, Espagne</a:t>
            </a:r>
            <a:r>
              <a:rPr lang="fr-FR" sz="1400" dirty="0" smtClean="0"/>
              <a:t>, 1937) puis lors de la résistance au nazisme (</a:t>
            </a:r>
            <a:r>
              <a:rPr lang="fr-FR" sz="1400" i="1" dirty="0" smtClean="0"/>
              <a:t>À mort la bête</a:t>
            </a:r>
            <a:r>
              <a:rPr lang="fr-FR" sz="1400" dirty="0" smtClean="0"/>
              <a:t>, 1944). </a:t>
            </a:r>
          </a:p>
          <a:p>
            <a:pPr algn="just"/>
            <a:endParaRPr lang="fr-FR" sz="1400" dirty="0" smtClean="0"/>
          </a:p>
          <a:p>
            <a:pPr algn="just"/>
            <a:r>
              <a:rPr lang="fr-FR" sz="1400" dirty="0" smtClean="0"/>
              <a:t>André </a:t>
            </a:r>
            <a:r>
              <a:rPr lang="fr-FR" sz="1400" dirty="0" err="1" smtClean="0"/>
              <a:t>Fougeron</a:t>
            </a:r>
            <a:r>
              <a:rPr lang="fr-FR" sz="1400" dirty="0" smtClean="0"/>
              <a:t> trouve sa place dans l'histoire de l'art de l'immédiat après-guerre, précisément dans la chronique des années 1947-1953, lorsque </a:t>
            </a:r>
            <a:r>
              <a:rPr lang="fr-FR" sz="1400" b="1" i="1" dirty="0" smtClean="0">
                <a:solidFill>
                  <a:schemeClr val="accent4">
                    <a:lumMod val="75000"/>
                  </a:schemeClr>
                </a:solidFill>
              </a:rPr>
              <a:t>le Parti communiste </a:t>
            </a:r>
            <a:r>
              <a:rPr lang="fr-FR" sz="1400" dirty="0" smtClean="0"/>
              <a:t>tente d'imposer </a:t>
            </a:r>
            <a:r>
              <a:rPr lang="fr-FR" sz="1400" b="1" i="1" dirty="0" smtClean="0">
                <a:solidFill>
                  <a:schemeClr val="accent4">
                    <a:lumMod val="75000"/>
                  </a:schemeClr>
                </a:solidFill>
              </a:rPr>
              <a:t>un art social</a:t>
            </a:r>
            <a:r>
              <a:rPr lang="fr-FR" sz="1400" dirty="0" smtClean="0"/>
              <a:t>, au service de la classe ouvrière et de ses luttes, un art de propagande directement lié aux événements de la politique intérieure française : </a:t>
            </a:r>
            <a:r>
              <a:rPr lang="fr-FR" sz="1400" b="1" i="1" dirty="0" smtClean="0">
                <a:solidFill>
                  <a:schemeClr val="accent4">
                    <a:lumMod val="75000"/>
                  </a:schemeClr>
                </a:solidFill>
              </a:rPr>
              <a:t>le « réalisme socialiste ». </a:t>
            </a:r>
            <a:r>
              <a:rPr lang="fr-FR" sz="1400" dirty="0" smtClean="0"/>
              <a:t>Il en sera la figure officielle pendant cette brève période avant que son œuvre ne soit peu à peu oubliée.</a:t>
            </a:r>
          </a:p>
          <a:p>
            <a:pPr algn="just"/>
            <a:endParaRPr lang="fr-FR" sz="1400" dirty="0" smtClean="0"/>
          </a:p>
          <a:p>
            <a:pPr algn="r"/>
            <a:r>
              <a:rPr lang="fr-FR" sz="1400" dirty="0" smtClean="0"/>
              <a:t>D’après </a:t>
            </a:r>
            <a:r>
              <a:rPr lang="fr-FR" sz="1400" b="1" i="1" dirty="0" err="1" smtClean="0"/>
              <a:t>Encyclopaedia</a:t>
            </a:r>
            <a:r>
              <a:rPr lang="fr-FR" sz="1400" b="1" i="1" dirty="0" smtClean="0"/>
              <a:t> </a:t>
            </a:r>
            <a:r>
              <a:rPr lang="fr-FR" sz="1400" b="1" i="1" dirty="0" err="1" smtClean="0"/>
              <a:t>Universalis</a:t>
            </a:r>
            <a:endParaRPr lang="fr-FR" sz="1400" b="1" i="1" dirty="0" smtClean="0"/>
          </a:p>
        </p:txBody>
      </p:sp>
      <p:pic>
        <p:nvPicPr>
          <p:cNvPr id="1026" name="Picture 2"/>
          <p:cNvPicPr>
            <a:picLocks noChangeAspect="1" noChangeArrowheads="1"/>
          </p:cNvPicPr>
          <p:nvPr/>
        </p:nvPicPr>
        <p:blipFill>
          <a:blip r:embed="rId2" cstate="email"/>
          <a:srcRect/>
          <a:stretch>
            <a:fillRect/>
          </a:stretch>
        </p:blipFill>
        <p:spPr bwMode="auto">
          <a:xfrm>
            <a:off x="6228184" y="836712"/>
            <a:ext cx="2767090" cy="3888432"/>
          </a:xfrm>
          <a:prstGeom prst="rect">
            <a:avLst/>
          </a:prstGeom>
          <a:noFill/>
          <a:ln w="9525">
            <a:noFill/>
            <a:miter lim="800000"/>
            <a:headEnd/>
            <a:tailEnd/>
          </a:ln>
        </p:spPr>
      </p:pic>
      <p:pic>
        <p:nvPicPr>
          <p:cNvPr id="1027" name="Picture 3">
            <a:hlinkClick r:id="rId3" action="ppaction://hlinksldjump"/>
          </p:cNvPr>
          <p:cNvPicPr>
            <a:picLocks noChangeAspect="1" noChangeArrowheads="1"/>
          </p:cNvPicPr>
          <p:nvPr/>
        </p:nvPicPr>
        <p:blipFill>
          <a:blip r:embed="rId4" cstate="email"/>
          <a:srcRect/>
          <a:stretch>
            <a:fillRect/>
          </a:stretch>
        </p:blipFill>
        <p:spPr bwMode="auto">
          <a:xfrm>
            <a:off x="179511" y="4869160"/>
            <a:ext cx="2804225" cy="1800200"/>
          </a:xfrm>
          <a:prstGeom prst="rect">
            <a:avLst/>
          </a:prstGeom>
          <a:noFill/>
          <a:ln w="9525">
            <a:noFill/>
            <a:miter lim="800000"/>
            <a:headEnd/>
            <a:tailEnd/>
          </a:ln>
        </p:spPr>
      </p:pic>
      <p:pic>
        <p:nvPicPr>
          <p:cNvPr id="1028" name="Picture 4">
            <a:hlinkClick r:id="rId5" action="ppaction://hlinksldjump"/>
          </p:cNvPr>
          <p:cNvPicPr>
            <a:picLocks noChangeAspect="1" noChangeArrowheads="1"/>
          </p:cNvPicPr>
          <p:nvPr/>
        </p:nvPicPr>
        <p:blipFill>
          <a:blip r:embed="rId6" cstate="email"/>
          <a:srcRect/>
          <a:stretch>
            <a:fillRect/>
          </a:stretch>
        </p:blipFill>
        <p:spPr bwMode="auto">
          <a:xfrm>
            <a:off x="3347864" y="4941168"/>
            <a:ext cx="3080023" cy="1530118"/>
          </a:xfrm>
          <a:prstGeom prst="rect">
            <a:avLst/>
          </a:prstGeom>
          <a:noFill/>
          <a:ln w="9525">
            <a:noFill/>
            <a:miter lim="800000"/>
            <a:headEnd/>
            <a:tailEnd/>
          </a:ln>
        </p:spPr>
      </p:pic>
      <p:pic>
        <p:nvPicPr>
          <p:cNvPr id="7" name="Picture 3">
            <a:hlinkClick r:id="rId7" action="ppaction://hlinksldjump"/>
          </p:cNvPr>
          <p:cNvPicPr>
            <a:picLocks noChangeAspect="1" noChangeArrowheads="1"/>
          </p:cNvPicPr>
          <p:nvPr/>
        </p:nvPicPr>
        <p:blipFill>
          <a:blip r:embed="rId8" cstate="email"/>
          <a:srcRect/>
          <a:stretch>
            <a:fillRect/>
          </a:stretch>
        </p:blipFill>
        <p:spPr bwMode="auto">
          <a:xfrm>
            <a:off x="6804248" y="5085184"/>
            <a:ext cx="1872208" cy="1283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35496" y="521965"/>
            <a:ext cx="9015662" cy="6075387"/>
          </a:xfrm>
          <a:prstGeom prst="rect">
            <a:avLst/>
          </a:prstGeom>
          <a:noFill/>
          <a:ln w="9525">
            <a:noFill/>
            <a:miter lim="800000"/>
            <a:headEnd/>
            <a:tailEnd/>
          </a:ln>
        </p:spPr>
      </p:pic>
      <p:sp>
        <p:nvSpPr>
          <p:cNvPr id="3" name="Rectangle 2"/>
          <p:cNvSpPr/>
          <p:nvPr/>
        </p:nvSpPr>
        <p:spPr>
          <a:xfrm>
            <a:off x="0" y="0"/>
            <a:ext cx="6079934" cy="461665"/>
          </a:xfrm>
          <a:prstGeom prst="rect">
            <a:avLst/>
          </a:prstGeom>
        </p:spPr>
        <p:txBody>
          <a:bodyPr wrap="none">
            <a:spAutoFit/>
          </a:bodyPr>
          <a:lstStyle/>
          <a:p>
            <a:r>
              <a:rPr lang="fr-FR" sz="2400" b="1" i="1" dirty="0" smtClean="0">
                <a:latin typeface="Calibri" pitchFamily="34" charset="0"/>
                <a:cs typeface="Calibri" pitchFamily="34" charset="0"/>
              </a:rPr>
              <a:t>Civilisation atlantique </a:t>
            </a:r>
            <a:r>
              <a:rPr lang="fr-FR" b="1" i="1" dirty="0" smtClean="0">
                <a:latin typeface="Calibri" pitchFamily="34" charset="0"/>
                <a:cs typeface="Calibri" pitchFamily="34" charset="0"/>
              </a:rPr>
              <a:t>, 1953, Huile sur toile, 380 x 559</a:t>
            </a:r>
            <a:endParaRPr lang="fr-F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grayscl/>
          </a:blip>
          <a:srcRect/>
          <a:stretch>
            <a:fillRect/>
          </a:stretch>
        </p:blipFill>
        <p:spPr bwMode="auto">
          <a:xfrm>
            <a:off x="35496" y="521965"/>
            <a:ext cx="9015662" cy="6075387"/>
          </a:xfrm>
          <a:prstGeom prst="rect">
            <a:avLst/>
          </a:prstGeom>
          <a:noFill/>
          <a:ln w="9525">
            <a:noFill/>
            <a:miter lim="800000"/>
            <a:headEnd/>
            <a:tailEnd/>
          </a:ln>
        </p:spPr>
      </p:pic>
      <p:sp>
        <p:nvSpPr>
          <p:cNvPr id="3" name="Rectangle 2"/>
          <p:cNvSpPr/>
          <p:nvPr/>
        </p:nvSpPr>
        <p:spPr>
          <a:xfrm>
            <a:off x="0" y="0"/>
            <a:ext cx="6079934" cy="461665"/>
          </a:xfrm>
          <a:prstGeom prst="rect">
            <a:avLst/>
          </a:prstGeom>
        </p:spPr>
        <p:txBody>
          <a:bodyPr wrap="none">
            <a:spAutoFit/>
          </a:bodyPr>
          <a:lstStyle/>
          <a:p>
            <a:r>
              <a:rPr lang="fr-FR" sz="2400" b="1" i="1" dirty="0" smtClean="0">
                <a:latin typeface="Calibri" pitchFamily="34" charset="0"/>
                <a:cs typeface="Calibri" pitchFamily="34" charset="0"/>
              </a:rPr>
              <a:t>Civilisation atlantique </a:t>
            </a:r>
            <a:r>
              <a:rPr lang="fr-FR" b="1" i="1" dirty="0" smtClean="0">
                <a:latin typeface="Calibri" pitchFamily="34" charset="0"/>
                <a:cs typeface="Calibri" pitchFamily="34" charset="0"/>
              </a:rPr>
              <a:t>, 1953, Huile sur toile, 380 x 559</a:t>
            </a:r>
            <a:endParaRPr lang="fr-FR" b="1" dirty="0">
              <a:latin typeface="Calibri" pitchFamily="34" charset="0"/>
              <a:cs typeface="Calibri" pitchFamily="34" charset="0"/>
            </a:endParaRPr>
          </a:p>
        </p:txBody>
      </p:sp>
      <p:sp>
        <p:nvSpPr>
          <p:cNvPr id="6" name="Ellipse 5"/>
          <p:cNvSpPr/>
          <p:nvPr/>
        </p:nvSpPr>
        <p:spPr>
          <a:xfrm>
            <a:off x="4860032" y="393305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1</a:t>
            </a:r>
            <a:endParaRPr lang="fr-FR" sz="4000" dirty="0"/>
          </a:p>
        </p:txBody>
      </p:sp>
      <p:sp>
        <p:nvSpPr>
          <p:cNvPr id="7" name="Ellipse 6"/>
          <p:cNvSpPr/>
          <p:nvPr/>
        </p:nvSpPr>
        <p:spPr>
          <a:xfrm>
            <a:off x="5292080" y="285293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2</a:t>
            </a:r>
            <a:endParaRPr lang="fr-FR" sz="4000" dirty="0"/>
          </a:p>
        </p:txBody>
      </p:sp>
      <p:sp>
        <p:nvSpPr>
          <p:cNvPr id="8" name="Ellipse 7"/>
          <p:cNvSpPr/>
          <p:nvPr/>
        </p:nvSpPr>
        <p:spPr>
          <a:xfrm>
            <a:off x="2699792" y="3284984"/>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3</a:t>
            </a:r>
            <a:endParaRPr lang="fr-FR" sz="4000" dirty="0"/>
          </a:p>
        </p:txBody>
      </p:sp>
      <p:sp>
        <p:nvSpPr>
          <p:cNvPr id="9" name="Ellipse 8"/>
          <p:cNvSpPr/>
          <p:nvPr/>
        </p:nvSpPr>
        <p:spPr>
          <a:xfrm>
            <a:off x="6228184" y="4797152"/>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4</a:t>
            </a:r>
            <a:endParaRPr lang="fr-FR" sz="4000" dirty="0"/>
          </a:p>
        </p:txBody>
      </p:sp>
      <p:sp>
        <p:nvSpPr>
          <p:cNvPr id="10" name="Ellipse 9"/>
          <p:cNvSpPr/>
          <p:nvPr/>
        </p:nvSpPr>
        <p:spPr>
          <a:xfrm>
            <a:off x="4067944" y="2060848"/>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5</a:t>
            </a:r>
            <a:endParaRPr lang="fr-FR" sz="4000" dirty="0"/>
          </a:p>
        </p:txBody>
      </p:sp>
      <p:sp>
        <p:nvSpPr>
          <p:cNvPr id="11" name="Ellipse 10"/>
          <p:cNvSpPr/>
          <p:nvPr/>
        </p:nvSpPr>
        <p:spPr>
          <a:xfrm>
            <a:off x="6876256" y="2564904"/>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6</a:t>
            </a:r>
            <a:endParaRPr lang="fr-FR" sz="4000" dirty="0"/>
          </a:p>
        </p:txBody>
      </p:sp>
      <p:sp>
        <p:nvSpPr>
          <p:cNvPr id="12" name="Ellipse 11"/>
          <p:cNvSpPr/>
          <p:nvPr/>
        </p:nvSpPr>
        <p:spPr>
          <a:xfrm>
            <a:off x="8388424" y="4005064"/>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7</a:t>
            </a:r>
            <a:endParaRPr lang="fr-FR" sz="4000" dirty="0"/>
          </a:p>
        </p:txBody>
      </p:sp>
      <p:sp>
        <p:nvSpPr>
          <p:cNvPr id="13" name="Ellipse 12"/>
          <p:cNvSpPr/>
          <p:nvPr/>
        </p:nvSpPr>
        <p:spPr>
          <a:xfrm>
            <a:off x="8244408" y="5301208"/>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8</a:t>
            </a:r>
            <a:endParaRPr lang="fr-FR" sz="4000" dirty="0"/>
          </a:p>
        </p:txBody>
      </p:sp>
      <p:sp>
        <p:nvSpPr>
          <p:cNvPr id="14" name="Ellipse 13"/>
          <p:cNvSpPr/>
          <p:nvPr/>
        </p:nvSpPr>
        <p:spPr>
          <a:xfrm>
            <a:off x="5076056" y="573325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40000" lnSpcReduction="20000"/>
          </a:bodyPr>
          <a:lstStyle/>
          <a:p>
            <a:pPr algn="ctr"/>
            <a:r>
              <a:rPr lang="fr-FR" sz="4000" dirty="0" smtClean="0"/>
              <a:t>9</a:t>
            </a:r>
            <a:endParaRPr lang="fr-FR" sz="4000" dirty="0"/>
          </a:p>
        </p:txBody>
      </p:sp>
      <p:sp>
        <p:nvSpPr>
          <p:cNvPr id="15" name="Ellipse 14"/>
          <p:cNvSpPr/>
          <p:nvPr/>
        </p:nvSpPr>
        <p:spPr>
          <a:xfrm>
            <a:off x="3059832" y="5301208"/>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16</a:t>
            </a:r>
            <a:endParaRPr lang="fr-FR" sz="4000" dirty="0"/>
          </a:p>
        </p:txBody>
      </p:sp>
      <p:sp>
        <p:nvSpPr>
          <p:cNvPr id="16" name="Ellipse 15"/>
          <p:cNvSpPr/>
          <p:nvPr/>
        </p:nvSpPr>
        <p:spPr>
          <a:xfrm>
            <a:off x="1547664" y="836712"/>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15</a:t>
            </a:r>
            <a:endParaRPr lang="fr-FR" sz="4000" dirty="0"/>
          </a:p>
        </p:txBody>
      </p:sp>
      <p:sp>
        <p:nvSpPr>
          <p:cNvPr id="17" name="Ellipse 16"/>
          <p:cNvSpPr/>
          <p:nvPr/>
        </p:nvSpPr>
        <p:spPr>
          <a:xfrm>
            <a:off x="1979712" y="177281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14</a:t>
            </a:r>
            <a:endParaRPr lang="fr-FR" sz="4000" dirty="0"/>
          </a:p>
        </p:txBody>
      </p:sp>
      <p:sp>
        <p:nvSpPr>
          <p:cNvPr id="18" name="Ellipse 17"/>
          <p:cNvSpPr/>
          <p:nvPr/>
        </p:nvSpPr>
        <p:spPr>
          <a:xfrm>
            <a:off x="971600" y="321297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13</a:t>
            </a:r>
            <a:endParaRPr lang="fr-FR" sz="4000" dirty="0"/>
          </a:p>
        </p:txBody>
      </p:sp>
      <p:sp>
        <p:nvSpPr>
          <p:cNvPr id="19" name="Ellipse 18"/>
          <p:cNvSpPr/>
          <p:nvPr/>
        </p:nvSpPr>
        <p:spPr>
          <a:xfrm>
            <a:off x="1187624" y="429309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12</a:t>
            </a:r>
            <a:endParaRPr lang="fr-FR" sz="4000" dirty="0"/>
          </a:p>
        </p:txBody>
      </p:sp>
      <p:sp>
        <p:nvSpPr>
          <p:cNvPr id="20" name="Ellipse 19"/>
          <p:cNvSpPr/>
          <p:nvPr/>
        </p:nvSpPr>
        <p:spPr>
          <a:xfrm>
            <a:off x="1115616" y="5733256"/>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11</a:t>
            </a:r>
            <a:endParaRPr lang="fr-FR" sz="4000" dirty="0"/>
          </a:p>
        </p:txBody>
      </p:sp>
      <p:sp>
        <p:nvSpPr>
          <p:cNvPr id="21" name="Ellipse 20"/>
          <p:cNvSpPr/>
          <p:nvPr/>
        </p:nvSpPr>
        <p:spPr>
          <a:xfrm>
            <a:off x="4355976" y="5877272"/>
            <a:ext cx="504056" cy="410344"/>
          </a:xfrm>
          <a:prstGeom prst="ellipse">
            <a:avLst/>
          </a:prstGeom>
        </p:spPr>
        <p:style>
          <a:lnRef idx="2">
            <a:schemeClr val="dk1"/>
          </a:lnRef>
          <a:fillRef idx="1">
            <a:schemeClr val="lt1"/>
          </a:fillRef>
          <a:effectRef idx="0">
            <a:schemeClr val="dk1"/>
          </a:effectRef>
          <a:fontRef idx="minor">
            <a:schemeClr val="dk1"/>
          </a:fontRef>
        </p:style>
        <p:txBody>
          <a:bodyPr rtlCol="0" anchor="ctr">
            <a:normAutofit fontScale="32500" lnSpcReduction="20000"/>
          </a:bodyPr>
          <a:lstStyle/>
          <a:p>
            <a:pPr algn="ctr"/>
            <a:r>
              <a:rPr lang="fr-FR" sz="4000" dirty="0" smtClean="0"/>
              <a:t>10</a:t>
            </a:r>
            <a:endParaRPr lang="fr-F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71" name="Group 55"/>
          <p:cNvGraphicFramePr>
            <a:graphicFrameLocks noGrp="1"/>
          </p:cNvGraphicFramePr>
          <p:nvPr/>
        </p:nvGraphicFramePr>
        <p:xfrm>
          <a:off x="0" y="3"/>
          <a:ext cx="9144000" cy="6857998"/>
        </p:xfrm>
        <a:graphic>
          <a:graphicData uri="http://schemas.openxmlformats.org/drawingml/2006/table">
            <a:tbl>
              <a:tblPr/>
              <a:tblGrid>
                <a:gridCol w="2195736"/>
                <a:gridCol w="288032"/>
                <a:gridCol w="288032"/>
                <a:gridCol w="2232248"/>
                <a:gridCol w="2304256"/>
                <a:gridCol w="1835696"/>
              </a:tblGrid>
              <a:tr h="5380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PRESENTATION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Fiche d'indenté de l‘œuvre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DESCRIPTION &amp; ANALYSE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Les différentes composantes du tableau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INTERPRETATION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Ce qu'a voulu montrer l'artiste</a:t>
                      </a:r>
                      <a:endParaRPr kumimoji="0" lang="fr-FR" sz="1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BILAN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071">
                <a:tc rowSpan="1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TITRE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AUTEUR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NATURE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DATE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DIMENSIONS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LIEU DE CONSERVATION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SUJET  ET CONTEXTE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¨PARTIE CENTRALE</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kern="1200" cap="none" normalizeH="0" baseline="0" dirty="0" smtClean="0">
                          <a:ln>
                            <a:noFill/>
                          </a:ln>
                          <a:solidFill>
                            <a:schemeClr val="tx1"/>
                          </a:solidFill>
                          <a:effectLst/>
                          <a:latin typeface="Comic Sans MS" pitchFamily="66" charset="0"/>
                          <a:ea typeface="+mn-ea"/>
                          <a:cs typeface="Arial" charset="0"/>
                        </a:rPr>
                        <a:t>LE SENS GÉNÉRAL DE L’ŒUVRE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kern="1200" cap="none" normalizeH="0" baseline="0" dirty="0" smtClean="0">
                          <a:ln>
                            <a:noFill/>
                          </a:ln>
                          <a:solidFill>
                            <a:schemeClr val="tx1"/>
                          </a:solidFill>
                          <a:effectLst/>
                          <a:latin typeface="Comic Sans MS" pitchFamily="66" charset="0"/>
                          <a:ea typeface="+mn-ea"/>
                          <a:cs typeface="Arial" charset="0"/>
                        </a:rPr>
                        <a:t>LA RÉCEPTION DE L’ŒUVRE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0">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1" i="0" u="none" strike="noStrike" cap="none" normalizeH="0" baseline="0" dirty="0" smtClean="0">
                          <a:ln>
                            <a:noFill/>
                          </a:ln>
                          <a:solidFill>
                            <a:schemeClr val="tx1"/>
                          </a:solidFill>
                          <a:effectLst/>
                          <a:latin typeface="Comic Sans MS" pitchFamily="66" charset="0"/>
                          <a:cs typeface="Arial" charset="0"/>
                        </a:rPr>
                        <a:t>PARTIE DROITE</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4">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4">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Partie gauche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et Arrière-plan</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66848">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71" name="Group 55"/>
          <p:cNvGraphicFramePr>
            <a:graphicFrameLocks noGrp="1"/>
          </p:cNvGraphicFramePr>
          <p:nvPr/>
        </p:nvGraphicFramePr>
        <p:xfrm>
          <a:off x="0" y="3"/>
          <a:ext cx="9144000" cy="6857998"/>
        </p:xfrm>
        <a:graphic>
          <a:graphicData uri="http://schemas.openxmlformats.org/drawingml/2006/table">
            <a:tbl>
              <a:tblPr/>
              <a:tblGrid>
                <a:gridCol w="2195736"/>
                <a:gridCol w="288032"/>
                <a:gridCol w="288032"/>
                <a:gridCol w="2232248"/>
                <a:gridCol w="2304256"/>
                <a:gridCol w="1835696"/>
              </a:tblGrid>
              <a:tr h="5380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PRESENTATION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Fiche d'indenté de l‘œuvre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DESCRIPTION &amp; ANALYSE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Les différentes composantes du tableau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INTERPRETATION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0" i="0" u="none" strike="noStrike" cap="none" normalizeH="0" baseline="0" dirty="0" smtClean="0">
                          <a:ln>
                            <a:noFill/>
                          </a:ln>
                          <a:solidFill>
                            <a:schemeClr val="tx1"/>
                          </a:solidFill>
                          <a:effectLst/>
                          <a:latin typeface="Comic Sans MS" pitchFamily="66" charset="0"/>
                          <a:cs typeface="Arial" charset="0"/>
                        </a:rPr>
                        <a:t>Ce qu'a voulu montrer l'artiste</a:t>
                      </a:r>
                      <a:endParaRPr kumimoji="0" lang="fr-FR" sz="1000" b="0" i="0" u="none" strike="noStrike" cap="none" normalizeH="0" baseline="0" dirty="0" smtClean="0">
                        <a:ln>
                          <a:noFill/>
                        </a:ln>
                        <a:solidFill>
                          <a:schemeClr val="tx1"/>
                        </a:solidFill>
                        <a:effectLst/>
                        <a:latin typeface="Comic Sans MS" pitchFamily="66"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000" b="1" i="0" u="none" strike="noStrike" cap="none" normalizeH="0" baseline="0" dirty="0" smtClean="0">
                          <a:ln>
                            <a:noFill/>
                          </a:ln>
                          <a:solidFill>
                            <a:schemeClr val="tx1"/>
                          </a:solidFill>
                          <a:effectLst/>
                          <a:latin typeface="Comic Sans MS" pitchFamily="66" charset="0"/>
                          <a:cs typeface="Arial" charset="0"/>
                        </a:rPr>
                        <a:t>BILAN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071">
                <a:tc rowSpan="1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TITRE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AUTEUR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NATURE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DATE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DIMENSIONS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LIEU DE CONSERVATION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cap="none" normalizeH="0" baseline="0" dirty="0" smtClean="0">
                          <a:ln>
                            <a:noFill/>
                          </a:ln>
                          <a:solidFill>
                            <a:schemeClr val="tx1"/>
                          </a:solidFill>
                          <a:effectLst/>
                          <a:latin typeface="Comic Sans MS" pitchFamily="66" charset="0"/>
                          <a:cs typeface="Arial" charset="0"/>
                        </a:rPr>
                        <a:t>SUJET  ET CONTEXTE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¨PARTIE CENTRALE</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kern="1200" cap="none" normalizeH="0" baseline="0" dirty="0" smtClean="0">
                          <a:ln>
                            <a:noFill/>
                          </a:ln>
                          <a:solidFill>
                            <a:schemeClr val="tx1"/>
                          </a:solidFill>
                          <a:effectLst/>
                          <a:latin typeface="Comic Sans MS" pitchFamily="66" charset="0"/>
                          <a:ea typeface="+mn-ea"/>
                          <a:cs typeface="Arial" charset="0"/>
                        </a:rPr>
                        <a:t>LE SENS GÉNÉRAL DE L’ŒUVRE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800" b="1" i="1" u="none" strike="noStrike" kern="1200" cap="none" normalizeH="0" baseline="0" dirty="0" smtClean="0">
                        <a:ln>
                          <a:noFill/>
                        </a:ln>
                        <a:solidFill>
                          <a:schemeClr val="tx1"/>
                        </a:solidFill>
                        <a:effectLst/>
                        <a:latin typeface="Comic Sans MS" pitchFamily="66"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800" b="1" i="1" u="none" strike="noStrike" kern="1200" cap="none" normalizeH="0" baseline="0" dirty="0" smtClean="0">
                          <a:ln>
                            <a:noFill/>
                          </a:ln>
                          <a:solidFill>
                            <a:schemeClr val="tx1"/>
                          </a:solidFill>
                          <a:effectLst/>
                          <a:latin typeface="Comic Sans MS" pitchFamily="66" charset="0"/>
                          <a:ea typeface="+mn-ea"/>
                          <a:cs typeface="Arial" charset="0"/>
                          <a:hlinkClick r:id="rId2" action="ppaction://hlinksldjump"/>
                        </a:rPr>
                        <a:t>LA RÉCEPTION DE L’ŒUVRE  </a:t>
                      </a:r>
                      <a:r>
                        <a:rPr kumimoji="0" lang="fr-FR" sz="800" b="1" i="1" u="none" strike="noStrike" kern="1200" cap="none" normalizeH="0" baseline="0" dirty="0" smtClean="0">
                          <a:ln>
                            <a:noFill/>
                          </a:ln>
                          <a:solidFill>
                            <a:schemeClr val="tx1"/>
                          </a:solidFill>
                          <a:effectLst/>
                          <a:latin typeface="Comic Sans MS" pitchFamily="66" charset="0"/>
                          <a:ea typeface="+mn-ea"/>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0">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09071">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500" b="1" i="1"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800" b="1" i="0" u="none" strike="noStrike" cap="none" normalizeH="0" baseline="0" dirty="0" smtClean="0">
                          <a:ln>
                            <a:noFill/>
                          </a:ln>
                          <a:solidFill>
                            <a:schemeClr val="tx1"/>
                          </a:solidFill>
                          <a:effectLst/>
                          <a:latin typeface="Comic Sans MS" pitchFamily="66" charset="0"/>
                          <a:cs typeface="Arial" charset="0"/>
                        </a:rPr>
                        <a:t>PARTIE DROITE</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4">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4">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411545">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kern="1200" cap="none" normalizeH="0" baseline="0" dirty="0" smtClean="0">
                          <a:ln>
                            <a:noFill/>
                          </a:ln>
                          <a:solidFill>
                            <a:schemeClr val="tx1"/>
                          </a:solidFill>
                          <a:effectLst/>
                          <a:latin typeface="Arial" charset="0"/>
                          <a:ea typeface="+mn-ea"/>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Partie gauche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00" b="1" i="0" u="none" strike="noStrike" cap="none" normalizeH="0" baseline="0" dirty="0" smtClean="0">
                          <a:ln>
                            <a:noFill/>
                          </a:ln>
                          <a:solidFill>
                            <a:schemeClr val="tx1"/>
                          </a:solidFill>
                          <a:effectLst/>
                          <a:latin typeface="Comic Sans MS" pitchFamily="66" charset="0"/>
                          <a:cs typeface="Arial" charset="0"/>
                        </a:rPr>
                        <a:t>et Arrière-plan</a:t>
                      </a:r>
                    </a:p>
                  </a:txBody>
                  <a:tcPr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70006">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366848">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00" b="1" i="0" u="none" strike="noStrike" cap="none" normalizeH="0" baseline="0" dirty="0" smtClean="0">
                          <a:ln>
                            <a:noFill/>
                          </a:ln>
                          <a:solidFill>
                            <a:schemeClr val="tx1"/>
                          </a:solidFill>
                          <a:effectLst/>
                          <a:latin typeface="Arial" charset="0"/>
                          <a:cs typeface="Arial"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sp>
        <p:nvSpPr>
          <p:cNvPr id="10" name="Rectangle 9"/>
          <p:cNvSpPr/>
          <p:nvPr/>
        </p:nvSpPr>
        <p:spPr>
          <a:xfrm>
            <a:off x="7358961" y="980728"/>
            <a:ext cx="1785039" cy="2677656"/>
          </a:xfrm>
          <a:prstGeom prst="rect">
            <a:avLst/>
          </a:prstGeom>
        </p:spPr>
        <p:txBody>
          <a:bodyPr wrap="square">
            <a:spAutoFit/>
          </a:bodyPr>
          <a:lstStyle/>
          <a:p>
            <a:r>
              <a:rPr lang="fr-FR" sz="1400" b="1" i="1" dirty="0" smtClean="0">
                <a:solidFill>
                  <a:srgbClr val="002060"/>
                </a:solidFill>
              </a:rPr>
              <a:t>Le message d’un militant communiste qui utilise son art pour dénoncer et diaboliser l’ennemi</a:t>
            </a:r>
          </a:p>
          <a:p>
            <a:endParaRPr lang="fr-FR" sz="1400" b="1" i="1" dirty="0" smtClean="0">
              <a:solidFill>
                <a:srgbClr val="002060"/>
              </a:solidFill>
            </a:endParaRPr>
          </a:p>
          <a:p>
            <a:r>
              <a:rPr lang="fr-FR" sz="1400" b="1" i="1" dirty="0" smtClean="0">
                <a:solidFill>
                  <a:srgbClr val="002060"/>
                </a:solidFill>
              </a:rPr>
              <a:t>Un art de propagande au service d’une cause politique dans le</a:t>
            </a:r>
          </a:p>
          <a:p>
            <a:r>
              <a:rPr lang="fr-FR" sz="1400" b="1" i="1" dirty="0" smtClean="0">
                <a:solidFill>
                  <a:srgbClr val="002060"/>
                </a:solidFill>
              </a:rPr>
              <a:t> contexte manichéen de la guerre froide </a:t>
            </a:r>
          </a:p>
        </p:txBody>
      </p:sp>
      <p:sp>
        <p:nvSpPr>
          <p:cNvPr id="11" name="Rectangle 10"/>
          <p:cNvSpPr/>
          <p:nvPr/>
        </p:nvSpPr>
        <p:spPr>
          <a:xfrm>
            <a:off x="107504" y="4925486"/>
            <a:ext cx="2088232" cy="1692771"/>
          </a:xfrm>
          <a:prstGeom prst="rect">
            <a:avLst/>
          </a:prstGeom>
        </p:spPr>
        <p:txBody>
          <a:bodyPr wrap="square">
            <a:spAutoFit/>
          </a:bodyPr>
          <a:lstStyle/>
          <a:p>
            <a:r>
              <a:rPr lang="fr-FR" sz="1300" b="1" dirty="0" smtClean="0">
                <a:solidFill>
                  <a:srgbClr val="FF0000"/>
                </a:solidFill>
              </a:rPr>
              <a:t>Une des œuvres majeures du peintre, qui s’attaque à l’américanisation de l’Europe  et du monde</a:t>
            </a:r>
          </a:p>
          <a:p>
            <a:endParaRPr lang="fr-FR" sz="1300" b="1" dirty="0" smtClean="0">
              <a:solidFill>
                <a:srgbClr val="FF0000"/>
              </a:solidFill>
            </a:endParaRPr>
          </a:p>
          <a:p>
            <a:r>
              <a:rPr lang="fr-FR" sz="1300" b="1" dirty="0" smtClean="0">
                <a:solidFill>
                  <a:srgbClr val="FF0000"/>
                </a:solidFill>
              </a:rPr>
              <a:t>Thème récurrent de la rhétorique communiste des années 1950</a:t>
            </a:r>
          </a:p>
        </p:txBody>
      </p:sp>
      <p:sp>
        <p:nvSpPr>
          <p:cNvPr id="12" name="Rectangle 11"/>
          <p:cNvSpPr/>
          <p:nvPr/>
        </p:nvSpPr>
        <p:spPr>
          <a:xfrm>
            <a:off x="179512" y="3356992"/>
            <a:ext cx="1835696" cy="492443"/>
          </a:xfrm>
          <a:prstGeom prst="rect">
            <a:avLst/>
          </a:prstGeom>
        </p:spPr>
        <p:txBody>
          <a:bodyPr wrap="square">
            <a:spAutoFit/>
          </a:bodyPr>
          <a:lstStyle/>
          <a:p>
            <a:r>
              <a:rPr lang="fr-FR" sz="1300" b="1" dirty="0" smtClean="0">
                <a:solidFill>
                  <a:srgbClr val="FF0000"/>
                </a:solidFill>
              </a:rPr>
              <a:t>1953, présentée au Salon d’Automne</a:t>
            </a:r>
          </a:p>
        </p:txBody>
      </p:sp>
      <p:sp>
        <p:nvSpPr>
          <p:cNvPr id="13" name="Rectangle 12"/>
          <p:cNvSpPr/>
          <p:nvPr/>
        </p:nvSpPr>
        <p:spPr>
          <a:xfrm>
            <a:off x="323528" y="3861048"/>
            <a:ext cx="848309" cy="292388"/>
          </a:xfrm>
          <a:prstGeom prst="rect">
            <a:avLst/>
          </a:prstGeom>
        </p:spPr>
        <p:txBody>
          <a:bodyPr wrap="none">
            <a:spAutoFit/>
          </a:bodyPr>
          <a:lstStyle/>
          <a:p>
            <a:r>
              <a:rPr lang="fr-FR" sz="1300" b="1" dirty="0" smtClean="0">
                <a:solidFill>
                  <a:srgbClr val="FF0000"/>
                </a:solidFill>
              </a:rPr>
              <a:t>380 x 559</a:t>
            </a:r>
          </a:p>
        </p:txBody>
      </p:sp>
      <p:sp>
        <p:nvSpPr>
          <p:cNvPr id="14" name="Rectangle 13"/>
          <p:cNvSpPr/>
          <p:nvPr/>
        </p:nvSpPr>
        <p:spPr>
          <a:xfrm>
            <a:off x="179512" y="4365104"/>
            <a:ext cx="1692643" cy="292388"/>
          </a:xfrm>
          <a:prstGeom prst="rect">
            <a:avLst/>
          </a:prstGeom>
        </p:spPr>
        <p:txBody>
          <a:bodyPr wrap="none">
            <a:spAutoFit/>
          </a:bodyPr>
          <a:lstStyle/>
          <a:p>
            <a:r>
              <a:rPr lang="fr-FR" sz="1300" b="1" dirty="0" smtClean="0">
                <a:solidFill>
                  <a:srgbClr val="FF0000"/>
                </a:solidFill>
              </a:rPr>
              <a:t>Tate Modern Londres </a:t>
            </a:r>
          </a:p>
        </p:txBody>
      </p:sp>
      <p:sp>
        <p:nvSpPr>
          <p:cNvPr id="15" name="Rectangle 14"/>
          <p:cNvSpPr/>
          <p:nvPr/>
        </p:nvSpPr>
        <p:spPr>
          <a:xfrm>
            <a:off x="179512" y="2924944"/>
            <a:ext cx="1151277" cy="292388"/>
          </a:xfrm>
          <a:prstGeom prst="rect">
            <a:avLst/>
          </a:prstGeom>
        </p:spPr>
        <p:txBody>
          <a:bodyPr wrap="none">
            <a:spAutoFit/>
          </a:bodyPr>
          <a:lstStyle/>
          <a:p>
            <a:r>
              <a:rPr lang="fr-FR" sz="1300" b="1" dirty="0" smtClean="0">
                <a:solidFill>
                  <a:srgbClr val="FF0000"/>
                </a:solidFill>
              </a:rPr>
              <a:t>Huile sur toile</a:t>
            </a:r>
          </a:p>
        </p:txBody>
      </p:sp>
      <p:sp>
        <p:nvSpPr>
          <p:cNvPr id="16" name="Rectangle 15"/>
          <p:cNvSpPr/>
          <p:nvPr/>
        </p:nvSpPr>
        <p:spPr>
          <a:xfrm>
            <a:off x="179512" y="692696"/>
            <a:ext cx="1731756" cy="292388"/>
          </a:xfrm>
          <a:prstGeom prst="rect">
            <a:avLst/>
          </a:prstGeom>
        </p:spPr>
        <p:txBody>
          <a:bodyPr wrap="none">
            <a:spAutoFit/>
          </a:bodyPr>
          <a:lstStyle/>
          <a:p>
            <a:r>
              <a:rPr lang="fr-FR" sz="1300" b="1" i="1" dirty="0" smtClean="0">
                <a:solidFill>
                  <a:srgbClr val="FF0000"/>
                </a:solidFill>
              </a:rPr>
              <a:t>Civilisation atlantique </a:t>
            </a:r>
          </a:p>
        </p:txBody>
      </p:sp>
      <p:sp>
        <p:nvSpPr>
          <p:cNvPr id="17" name="ZoneTexte 16"/>
          <p:cNvSpPr txBox="1"/>
          <p:nvPr/>
        </p:nvSpPr>
        <p:spPr>
          <a:xfrm>
            <a:off x="0" y="1196752"/>
            <a:ext cx="2016224" cy="1492716"/>
          </a:xfrm>
          <a:prstGeom prst="rect">
            <a:avLst/>
          </a:prstGeom>
          <a:noFill/>
        </p:spPr>
        <p:txBody>
          <a:bodyPr wrap="square" rtlCol="0">
            <a:spAutoFit/>
          </a:bodyPr>
          <a:lstStyle/>
          <a:p>
            <a:r>
              <a:rPr lang="fr-FR" sz="1300" b="1" dirty="0" smtClean="0">
                <a:solidFill>
                  <a:srgbClr val="FF0000"/>
                </a:solidFill>
              </a:rPr>
              <a:t>Un des peintres officiels du Parti communiste français</a:t>
            </a:r>
          </a:p>
          <a:p>
            <a:endParaRPr lang="fr-FR" sz="1300" b="1" dirty="0" smtClean="0">
              <a:solidFill>
                <a:srgbClr val="FF0000"/>
              </a:solidFill>
            </a:endParaRPr>
          </a:p>
          <a:p>
            <a:r>
              <a:rPr lang="fr-FR" sz="1300" b="1" dirty="0" smtClean="0">
                <a:solidFill>
                  <a:srgbClr val="FF0000"/>
                </a:solidFill>
              </a:rPr>
              <a:t>Artiste engagé, représentant du « Réalisme socialiste »</a:t>
            </a:r>
          </a:p>
        </p:txBody>
      </p:sp>
      <p:sp>
        <p:nvSpPr>
          <p:cNvPr id="18" name="Rectangle 17"/>
          <p:cNvSpPr/>
          <p:nvPr/>
        </p:nvSpPr>
        <p:spPr>
          <a:xfrm>
            <a:off x="2843808" y="548680"/>
            <a:ext cx="2160240" cy="430887"/>
          </a:xfrm>
          <a:prstGeom prst="rect">
            <a:avLst/>
          </a:prstGeom>
        </p:spPr>
        <p:txBody>
          <a:bodyPr wrap="square">
            <a:spAutoFit/>
          </a:bodyPr>
          <a:lstStyle/>
          <a:p>
            <a:r>
              <a:rPr lang="fr-FR" sz="1100" b="1" i="1" dirty="0" smtClean="0">
                <a:solidFill>
                  <a:schemeClr val="accent5">
                    <a:lumMod val="50000"/>
                  </a:schemeClr>
                </a:solidFill>
              </a:rPr>
              <a:t>Une Cadillac, symbole de la société capitaliste américaine</a:t>
            </a:r>
          </a:p>
        </p:txBody>
      </p:sp>
      <p:sp>
        <p:nvSpPr>
          <p:cNvPr id="19" name="Rectangle 18"/>
          <p:cNvSpPr/>
          <p:nvPr/>
        </p:nvSpPr>
        <p:spPr>
          <a:xfrm>
            <a:off x="2843808" y="5085184"/>
            <a:ext cx="2146742" cy="261610"/>
          </a:xfrm>
          <a:prstGeom prst="rect">
            <a:avLst/>
          </a:prstGeom>
        </p:spPr>
        <p:txBody>
          <a:bodyPr wrap="none">
            <a:spAutoFit/>
          </a:bodyPr>
          <a:lstStyle/>
          <a:p>
            <a:r>
              <a:rPr lang="fr-FR" sz="1100" b="1" i="1" dirty="0" smtClean="0">
                <a:solidFill>
                  <a:schemeClr val="accent2">
                    <a:lumMod val="75000"/>
                  </a:schemeClr>
                </a:solidFill>
              </a:rPr>
              <a:t>un couple de vieillards misérables</a:t>
            </a:r>
          </a:p>
        </p:txBody>
      </p:sp>
      <p:sp>
        <p:nvSpPr>
          <p:cNvPr id="20" name="Rectangle 19"/>
          <p:cNvSpPr/>
          <p:nvPr/>
        </p:nvSpPr>
        <p:spPr>
          <a:xfrm>
            <a:off x="2843808" y="5733256"/>
            <a:ext cx="2088232" cy="430887"/>
          </a:xfrm>
          <a:prstGeom prst="rect">
            <a:avLst/>
          </a:prstGeom>
        </p:spPr>
        <p:txBody>
          <a:bodyPr wrap="square">
            <a:spAutoFit/>
          </a:bodyPr>
          <a:lstStyle/>
          <a:p>
            <a:r>
              <a:rPr lang="fr-FR" sz="1100" b="1" i="1" dirty="0" smtClean="0">
                <a:solidFill>
                  <a:schemeClr val="accent2">
                    <a:lumMod val="75000"/>
                  </a:schemeClr>
                </a:solidFill>
              </a:rPr>
              <a:t>enfants jouant dans la fumée délétère des usines</a:t>
            </a:r>
          </a:p>
        </p:txBody>
      </p:sp>
      <p:sp>
        <p:nvSpPr>
          <p:cNvPr id="21" name="Rectangle 20"/>
          <p:cNvSpPr/>
          <p:nvPr/>
        </p:nvSpPr>
        <p:spPr>
          <a:xfrm>
            <a:off x="2771800" y="3430161"/>
            <a:ext cx="2232248" cy="430887"/>
          </a:xfrm>
          <a:prstGeom prst="rect">
            <a:avLst/>
          </a:prstGeom>
        </p:spPr>
        <p:txBody>
          <a:bodyPr wrap="square">
            <a:spAutoFit/>
          </a:bodyPr>
          <a:lstStyle/>
          <a:p>
            <a:r>
              <a:rPr lang="fr-FR" sz="1100" b="1" i="1" dirty="0" smtClean="0">
                <a:solidFill>
                  <a:srgbClr val="7030A0"/>
                </a:solidFill>
              </a:rPr>
              <a:t>des cercueils avec  des soldats tués dans les guerres coloniales</a:t>
            </a:r>
          </a:p>
        </p:txBody>
      </p:sp>
      <p:sp>
        <p:nvSpPr>
          <p:cNvPr id="22" name="Rectangle 21"/>
          <p:cNvSpPr/>
          <p:nvPr/>
        </p:nvSpPr>
        <p:spPr>
          <a:xfrm>
            <a:off x="2699792" y="2132856"/>
            <a:ext cx="2520280" cy="430887"/>
          </a:xfrm>
          <a:prstGeom prst="rect">
            <a:avLst/>
          </a:prstGeom>
        </p:spPr>
        <p:txBody>
          <a:bodyPr wrap="square">
            <a:spAutoFit/>
          </a:bodyPr>
          <a:lstStyle/>
          <a:p>
            <a:r>
              <a:rPr lang="fr-FR" sz="1100" b="1" i="1" dirty="0" smtClean="0">
                <a:solidFill>
                  <a:schemeClr val="accent5">
                    <a:lumMod val="50000"/>
                  </a:schemeClr>
                </a:solidFill>
              </a:rPr>
              <a:t>une chaise électrique sur un piédestal rappelant les Rosenberg</a:t>
            </a:r>
          </a:p>
        </p:txBody>
      </p:sp>
      <p:sp>
        <p:nvSpPr>
          <p:cNvPr id="23" name="Rectangle 22"/>
          <p:cNvSpPr/>
          <p:nvPr/>
        </p:nvSpPr>
        <p:spPr>
          <a:xfrm>
            <a:off x="2771800" y="1772816"/>
            <a:ext cx="2376264" cy="430887"/>
          </a:xfrm>
          <a:prstGeom prst="rect">
            <a:avLst/>
          </a:prstGeom>
        </p:spPr>
        <p:txBody>
          <a:bodyPr wrap="square">
            <a:spAutoFit/>
          </a:bodyPr>
          <a:lstStyle/>
          <a:p>
            <a:r>
              <a:rPr lang="fr-FR" sz="1100" b="1" i="1" dirty="0" smtClean="0">
                <a:solidFill>
                  <a:schemeClr val="accent5">
                    <a:lumMod val="50000"/>
                  </a:schemeClr>
                </a:solidFill>
              </a:rPr>
              <a:t>un militaire  américain alcoolique avec une revue pornographique</a:t>
            </a:r>
          </a:p>
        </p:txBody>
      </p:sp>
      <p:sp>
        <p:nvSpPr>
          <p:cNvPr id="24" name="Rectangle 23"/>
          <p:cNvSpPr/>
          <p:nvPr/>
        </p:nvSpPr>
        <p:spPr>
          <a:xfrm>
            <a:off x="2771800" y="1340768"/>
            <a:ext cx="2215671" cy="430887"/>
          </a:xfrm>
          <a:prstGeom prst="rect">
            <a:avLst/>
          </a:prstGeom>
        </p:spPr>
        <p:txBody>
          <a:bodyPr wrap="none">
            <a:spAutoFit/>
          </a:bodyPr>
          <a:lstStyle/>
          <a:p>
            <a:r>
              <a:rPr lang="fr-FR" sz="1100" b="1" i="1" dirty="0" smtClean="0">
                <a:solidFill>
                  <a:schemeClr val="accent5">
                    <a:lumMod val="50000"/>
                  </a:schemeClr>
                </a:solidFill>
              </a:rPr>
              <a:t>L’image type du patron capitaliste </a:t>
            </a:r>
          </a:p>
          <a:p>
            <a:r>
              <a:rPr lang="fr-FR" sz="1100" b="1" i="1" dirty="0" smtClean="0">
                <a:solidFill>
                  <a:schemeClr val="accent5">
                    <a:lumMod val="50000"/>
                  </a:schemeClr>
                </a:solidFill>
              </a:rPr>
              <a:t>qui s’incline devant le soldat</a:t>
            </a:r>
          </a:p>
        </p:txBody>
      </p:sp>
      <p:sp>
        <p:nvSpPr>
          <p:cNvPr id="25" name="Rectangle 24"/>
          <p:cNvSpPr/>
          <p:nvPr/>
        </p:nvSpPr>
        <p:spPr>
          <a:xfrm>
            <a:off x="2699792" y="908720"/>
            <a:ext cx="2448272" cy="430887"/>
          </a:xfrm>
          <a:prstGeom prst="rect">
            <a:avLst/>
          </a:prstGeom>
        </p:spPr>
        <p:txBody>
          <a:bodyPr wrap="square">
            <a:spAutoFit/>
          </a:bodyPr>
          <a:lstStyle/>
          <a:p>
            <a:r>
              <a:rPr lang="fr-FR" sz="1100" b="1" i="1" dirty="0" smtClean="0">
                <a:solidFill>
                  <a:schemeClr val="accent5">
                    <a:lumMod val="50000"/>
                  </a:schemeClr>
                </a:solidFill>
              </a:rPr>
              <a:t>un soldat nazi, symbolisant l’alliance du capitalisme avec le fascisme</a:t>
            </a:r>
          </a:p>
        </p:txBody>
      </p:sp>
      <p:sp>
        <p:nvSpPr>
          <p:cNvPr id="26" name="Rectangle 25"/>
          <p:cNvSpPr/>
          <p:nvPr/>
        </p:nvSpPr>
        <p:spPr>
          <a:xfrm>
            <a:off x="2771800" y="2566065"/>
            <a:ext cx="2376264" cy="430887"/>
          </a:xfrm>
          <a:prstGeom prst="rect">
            <a:avLst/>
          </a:prstGeom>
        </p:spPr>
        <p:txBody>
          <a:bodyPr wrap="square">
            <a:spAutoFit/>
          </a:bodyPr>
          <a:lstStyle/>
          <a:p>
            <a:r>
              <a:rPr lang="fr-FR" sz="1100" b="1" i="1" dirty="0" smtClean="0">
                <a:solidFill>
                  <a:srgbClr val="7030A0"/>
                </a:solidFill>
              </a:rPr>
              <a:t>Des affiches  qui vantent les guerres coloniales</a:t>
            </a:r>
          </a:p>
        </p:txBody>
      </p:sp>
      <p:sp>
        <p:nvSpPr>
          <p:cNvPr id="27" name="Rectangle 26"/>
          <p:cNvSpPr/>
          <p:nvPr/>
        </p:nvSpPr>
        <p:spPr>
          <a:xfrm>
            <a:off x="5076056" y="692696"/>
            <a:ext cx="2232248" cy="1815882"/>
          </a:xfrm>
          <a:prstGeom prst="rect">
            <a:avLst/>
          </a:prstGeom>
        </p:spPr>
        <p:txBody>
          <a:bodyPr wrap="square">
            <a:spAutoFit/>
          </a:bodyPr>
          <a:lstStyle/>
          <a:p>
            <a:pPr algn="ctr"/>
            <a:r>
              <a:rPr lang="fr-FR" sz="1400" b="1" i="1" dirty="0" smtClean="0">
                <a:solidFill>
                  <a:schemeClr val="accent5">
                    <a:lumMod val="50000"/>
                  </a:schemeClr>
                </a:solidFill>
              </a:rPr>
              <a:t>Le peintre associe dans un même groupe le capitalisme, le fascisme, la violence guerrière et la violence d’un État qui a condamné à mort des innocents d’après la propagande communiste</a:t>
            </a:r>
            <a:endParaRPr lang="fr-FR" sz="1200" b="1" i="1" dirty="0" smtClean="0">
              <a:solidFill>
                <a:schemeClr val="accent5">
                  <a:lumMod val="50000"/>
                </a:schemeClr>
              </a:solidFill>
            </a:endParaRPr>
          </a:p>
        </p:txBody>
      </p:sp>
      <p:sp>
        <p:nvSpPr>
          <p:cNvPr id="28" name="Rectangle 27"/>
          <p:cNvSpPr/>
          <p:nvPr/>
        </p:nvSpPr>
        <p:spPr>
          <a:xfrm>
            <a:off x="2771800" y="4581128"/>
            <a:ext cx="2448272" cy="430887"/>
          </a:xfrm>
          <a:prstGeom prst="rect">
            <a:avLst/>
          </a:prstGeom>
        </p:spPr>
        <p:txBody>
          <a:bodyPr wrap="square">
            <a:spAutoFit/>
          </a:bodyPr>
          <a:lstStyle/>
          <a:p>
            <a:r>
              <a:rPr lang="fr-FR" sz="1100" b="1" i="1" dirty="0" smtClean="0">
                <a:solidFill>
                  <a:schemeClr val="accent2">
                    <a:lumMod val="75000"/>
                  </a:schemeClr>
                </a:solidFill>
              </a:rPr>
              <a:t>deux immigrés qui couchent sous une tôle ondulée</a:t>
            </a:r>
          </a:p>
        </p:txBody>
      </p:sp>
      <p:sp>
        <p:nvSpPr>
          <p:cNvPr id="30" name="Rectangle 29"/>
          <p:cNvSpPr/>
          <p:nvPr/>
        </p:nvSpPr>
        <p:spPr>
          <a:xfrm>
            <a:off x="2771800" y="3862209"/>
            <a:ext cx="2376264" cy="430887"/>
          </a:xfrm>
          <a:prstGeom prst="rect">
            <a:avLst/>
          </a:prstGeom>
        </p:spPr>
        <p:txBody>
          <a:bodyPr wrap="square">
            <a:spAutoFit/>
          </a:bodyPr>
          <a:lstStyle/>
          <a:p>
            <a:r>
              <a:rPr lang="fr-FR" sz="1100" b="1" i="1" dirty="0" smtClean="0">
                <a:solidFill>
                  <a:srgbClr val="7030A0"/>
                </a:solidFill>
              </a:rPr>
              <a:t>un enfant africain au travail pour survivre</a:t>
            </a:r>
          </a:p>
        </p:txBody>
      </p:sp>
      <p:sp>
        <p:nvSpPr>
          <p:cNvPr id="31" name="Rectangle 30"/>
          <p:cNvSpPr/>
          <p:nvPr/>
        </p:nvSpPr>
        <p:spPr>
          <a:xfrm>
            <a:off x="2771800" y="5374377"/>
            <a:ext cx="2232248" cy="430887"/>
          </a:xfrm>
          <a:prstGeom prst="rect">
            <a:avLst/>
          </a:prstGeom>
        </p:spPr>
        <p:txBody>
          <a:bodyPr wrap="square">
            <a:spAutoFit/>
          </a:bodyPr>
          <a:lstStyle/>
          <a:p>
            <a:r>
              <a:rPr lang="fr-FR" sz="1100" b="1" i="1" dirty="0" smtClean="0">
                <a:solidFill>
                  <a:schemeClr val="accent2">
                    <a:lumMod val="75000"/>
                  </a:schemeClr>
                </a:solidFill>
              </a:rPr>
              <a:t>une mère de famille réduite à vivre sous la tente avec ses deux enfants </a:t>
            </a:r>
          </a:p>
        </p:txBody>
      </p:sp>
      <p:sp>
        <p:nvSpPr>
          <p:cNvPr id="32" name="Rectangle 31"/>
          <p:cNvSpPr/>
          <p:nvPr/>
        </p:nvSpPr>
        <p:spPr>
          <a:xfrm>
            <a:off x="2771800" y="4293096"/>
            <a:ext cx="2291012" cy="261610"/>
          </a:xfrm>
          <a:prstGeom prst="rect">
            <a:avLst/>
          </a:prstGeom>
        </p:spPr>
        <p:txBody>
          <a:bodyPr wrap="none">
            <a:spAutoFit/>
          </a:bodyPr>
          <a:lstStyle/>
          <a:p>
            <a:r>
              <a:rPr lang="fr-FR" sz="1100" b="1" i="1" dirty="0" smtClean="0">
                <a:solidFill>
                  <a:srgbClr val="7030A0"/>
                </a:solidFill>
              </a:rPr>
              <a:t>des chiens vêtus de petits manteaux</a:t>
            </a:r>
          </a:p>
        </p:txBody>
      </p:sp>
      <p:sp>
        <p:nvSpPr>
          <p:cNvPr id="34" name="Rectangle 33"/>
          <p:cNvSpPr/>
          <p:nvPr/>
        </p:nvSpPr>
        <p:spPr>
          <a:xfrm>
            <a:off x="2699792" y="2996952"/>
            <a:ext cx="2376264" cy="430887"/>
          </a:xfrm>
          <a:prstGeom prst="rect">
            <a:avLst/>
          </a:prstGeom>
        </p:spPr>
        <p:txBody>
          <a:bodyPr wrap="square">
            <a:spAutoFit/>
          </a:bodyPr>
          <a:lstStyle/>
          <a:p>
            <a:r>
              <a:rPr lang="fr-FR" sz="1100" b="1" i="1" dirty="0" smtClean="0">
                <a:solidFill>
                  <a:srgbClr val="7030A0"/>
                </a:solidFill>
              </a:rPr>
              <a:t>Une mère dans un pays colonisé avec son nouveau-né mort</a:t>
            </a:r>
          </a:p>
        </p:txBody>
      </p:sp>
      <p:sp>
        <p:nvSpPr>
          <p:cNvPr id="35" name="Rectangle 34"/>
          <p:cNvSpPr/>
          <p:nvPr/>
        </p:nvSpPr>
        <p:spPr>
          <a:xfrm>
            <a:off x="2771800" y="6093296"/>
            <a:ext cx="2376264" cy="430887"/>
          </a:xfrm>
          <a:prstGeom prst="rect">
            <a:avLst/>
          </a:prstGeom>
        </p:spPr>
        <p:txBody>
          <a:bodyPr wrap="square">
            <a:spAutoFit/>
          </a:bodyPr>
          <a:lstStyle/>
          <a:p>
            <a:r>
              <a:rPr lang="fr-FR" sz="1100" b="1" i="1" dirty="0" smtClean="0">
                <a:solidFill>
                  <a:schemeClr val="accent2">
                    <a:lumMod val="75000"/>
                  </a:schemeClr>
                </a:solidFill>
              </a:rPr>
              <a:t>Des usines polluantes juxtaposées à un pénitencier</a:t>
            </a:r>
          </a:p>
        </p:txBody>
      </p:sp>
      <p:sp>
        <p:nvSpPr>
          <p:cNvPr id="36" name="Rectangle 35"/>
          <p:cNvSpPr/>
          <p:nvPr/>
        </p:nvSpPr>
        <p:spPr>
          <a:xfrm>
            <a:off x="2843808" y="6427113"/>
            <a:ext cx="2016224" cy="430887"/>
          </a:xfrm>
          <a:prstGeom prst="rect">
            <a:avLst/>
          </a:prstGeom>
        </p:spPr>
        <p:txBody>
          <a:bodyPr wrap="square">
            <a:spAutoFit/>
          </a:bodyPr>
          <a:lstStyle/>
          <a:p>
            <a:r>
              <a:rPr lang="fr-FR" sz="1100" b="1" i="1" dirty="0" smtClean="0">
                <a:solidFill>
                  <a:schemeClr val="accent2">
                    <a:lumMod val="75000"/>
                  </a:schemeClr>
                </a:solidFill>
              </a:rPr>
              <a:t>Le risque atomique qui pèse sur les populations</a:t>
            </a:r>
          </a:p>
        </p:txBody>
      </p:sp>
      <p:sp>
        <p:nvSpPr>
          <p:cNvPr id="37" name="Rectangle 36"/>
          <p:cNvSpPr/>
          <p:nvPr/>
        </p:nvSpPr>
        <p:spPr>
          <a:xfrm>
            <a:off x="5148064" y="2852936"/>
            <a:ext cx="2232248" cy="1600438"/>
          </a:xfrm>
          <a:prstGeom prst="rect">
            <a:avLst/>
          </a:prstGeom>
        </p:spPr>
        <p:txBody>
          <a:bodyPr wrap="square">
            <a:spAutoFit/>
          </a:bodyPr>
          <a:lstStyle/>
          <a:p>
            <a:pPr algn="ctr"/>
            <a:r>
              <a:rPr lang="fr-FR" sz="1400" b="1" i="1" dirty="0" smtClean="0">
                <a:solidFill>
                  <a:srgbClr val="7030A0"/>
                </a:solidFill>
              </a:rPr>
              <a:t>L’impérialisme, stade suprême du capitalisme, plonge l’Europe dans de « sales guerres » coloniales et conduit à des inégalités scandaleuses à l’échelle mondiale</a:t>
            </a:r>
          </a:p>
        </p:txBody>
      </p:sp>
      <p:sp>
        <p:nvSpPr>
          <p:cNvPr id="38" name="Rectangle 37"/>
          <p:cNvSpPr/>
          <p:nvPr/>
        </p:nvSpPr>
        <p:spPr>
          <a:xfrm>
            <a:off x="5076056" y="4869160"/>
            <a:ext cx="2160240" cy="1600438"/>
          </a:xfrm>
          <a:prstGeom prst="rect">
            <a:avLst/>
          </a:prstGeom>
        </p:spPr>
        <p:txBody>
          <a:bodyPr wrap="square">
            <a:spAutoFit/>
          </a:bodyPr>
          <a:lstStyle/>
          <a:p>
            <a:pPr algn="ctr"/>
            <a:r>
              <a:rPr lang="fr-FR" sz="1400" b="1" i="1" dirty="0" smtClean="0">
                <a:solidFill>
                  <a:schemeClr val="accent2">
                    <a:lumMod val="75000"/>
                  </a:schemeClr>
                </a:solidFill>
              </a:rPr>
              <a:t>Une dénonciation des inégalités sociale de la société capitaliste présentée comme oppressante et responsable du malheur des populations </a:t>
            </a:r>
          </a:p>
        </p:txBody>
      </p:sp>
      <p:sp>
        <p:nvSpPr>
          <p:cNvPr id="39" name="Rectangle 38"/>
          <p:cNvSpPr/>
          <p:nvPr/>
        </p:nvSpPr>
        <p:spPr>
          <a:xfrm>
            <a:off x="7358961" y="4077072"/>
            <a:ext cx="1785039" cy="2677656"/>
          </a:xfrm>
          <a:prstGeom prst="rect">
            <a:avLst/>
          </a:prstGeom>
        </p:spPr>
        <p:txBody>
          <a:bodyPr wrap="square">
            <a:spAutoFit/>
          </a:bodyPr>
          <a:lstStyle/>
          <a:p>
            <a:r>
              <a:rPr lang="fr-FR" sz="1400" b="1" i="1" dirty="0" smtClean="0">
                <a:solidFill>
                  <a:srgbClr val="002060"/>
                </a:solidFill>
              </a:rPr>
              <a:t>Une œuvre qui a été dénoncée pour son aspect caricatural, mais aussi parce que </a:t>
            </a:r>
            <a:r>
              <a:rPr lang="fr-FR" sz="1400" b="1" i="1" dirty="0" err="1" smtClean="0">
                <a:solidFill>
                  <a:srgbClr val="002060"/>
                </a:solidFill>
              </a:rPr>
              <a:t>Fougeron</a:t>
            </a:r>
            <a:r>
              <a:rPr lang="fr-FR" sz="1400" b="1" i="1" dirty="0" smtClean="0">
                <a:solidFill>
                  <a:srgbClr val="002060"/>
                </a:solidFill>
              </a:rPr>
              <a:t> prend des libertés par rapport à la conception officielle du « réalisme socialiste » définie par l’Union Soviétique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p:bldP spid="31" grpId="0"/>
      <p:bldP spid="32"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ction="ppaction://hlinksldjump"/>
          </p:cNvPr>
          <p:cNvPicPr>
            <a:picLocks noChangeAspect="1" noChangeArrowheads="1"/>
          </p:cNvPicPr>
          <p:nvPr/>
        </p:nvPicPr>
        <p:blipFill>
          <a:blip r:embed="rId3" cstate="email"/>
          <a:srcRect/>
          <a:stretch>
            <a:fillRect/>
          </a:stretch>
        </p:blipFill>
        <p:spPr bwMode="auto">
          <a:xfrm>
            <a:off x="323528" y="332656"/>
            <a:ext cx="7773632" cy="5328592"/>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1403648" y="5661248"/>
            <a:ext cx="644842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79512" y="176825"/>
            <a:ext cx="5184576" cy="6391629"/>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 name="ZoneTexte 3"/>
          <p:cNvSpPr txBox="1"/>
          <p:nvPr/>
        </p:nvSpPr>
        <p:spPr>
          <a:xfrm>
            <a:off x="5580112" y="188640"/>
            <a:ext cx="324036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b="1" i="1" dirty="0" smtClean="0"/>
              <a:t>I. L’exemple du cinéma hollywoodien </a:t>
            </a:r>
            <a:endParaRPr lang="fr-FR" sz="2400" b="1" i="1" dirty="0"/>
          </a:p>
        </p:txBody>
      </p:sp>
      <p:pic>
        <p:nvPicPr>
          <p:cNvPr id="2050" name="Picture 2"/>
          <p:cNvPicPr>
            <a:picLocks noChangeAspect="1" noChangeArrowheads="1"/>
          </p:cNvPicPr>
          <p:nvPr/>
        </p:nvPicPr>
        <p:blipFill>
          <a:blip r:embed="rId3" cstate="email"/>
          <a:srcRect/>
          <a:stretch>
            <a:fillRect/>
          </a:stretch>
        </p:blipFill>
        <p:spPr bwMode="auto">
          <a:xfrm>
            <a:off x="5580112" y="1340768"/>
            <a:ext cx="1632127" cy="4896544"/>
          </a:xfrm>
          <a:prstGeom prst="rect">
            <a:avLst/>
          </a:prstGeom>
          <a:noFill/>
          <a:ln w="9525">
            <a:noFill/>
            <a:miter lim="800000"/>
            <a:headEnd/>
            <a:tailEnd/>
          </a:ln>
        </p:spPr>
      </p:pic>
      <p:pic>
        <p:nvPicPr>
          <p:cNvPr id="6" name="Picture 2"/>
          <p:cNvPicPr>
            <a:picLocks noChangeAspect="1" noChangeArrowheads="1"/>
          </p:cNvPicPr>
          <p:nvPr/>
        </p:nvPicPr>
        <p:blipFill>
          <a:blip r:embed="rId4" cstate="email"/>
          <a:srcRect/>
          <a:stretch>
            <a:fillRect/>
          </a:stretch>
        </p:blipFill>
        <p:spPr bwMode="auto">
          <a:xfrm>
            <a:off x="7308304" y="3933056"/>
            <a:ext cx="1632127" cy="2304256"/>
          </a:xfrm>
          <a:prstGeom prst="rect">
            <a:avLst/>
          </a:prstGeom>
          <a:noFill/>
          <a:ln w="9525">
            <a:noFill/>
            <a:miter lim="800000"/>
            <a:headEnd/>
            <a:tailEnd/>
          </a:ln>
        </p:spPr>
      </p:pic>
      <p:pic>
        <p:nvPicPr>
          <p:cNvPr id="2051" name="Picture 3"/>
          <p:cNvPicPr>
            <a:picLocks noChangeAspect="1" noChangeArrowheads="1"/>
          </p:cNvPicPr>
          <p:nvPr/>
        </p:nvPicPr>
        <p:blipFill>
          <a:blip r:embed="rId5" cstate="email"/>
          <a:srcRect/>
          <a:stretch>
            <a:fillRect/>
          </a:stretch>
        </p:blipFill>
        <p:spPr bwMode="auto">
          <a:xfrm>
            <a:off x="7308304" y="1628800"/>
            <a:ext cx="1519176" cy="208823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contenu 3"/>
          <p:cNvSpPr>
            <a:spLocks noGrp="1"/>
          </p:cNvSpPr>
          <p:nvPr>
            <p:ph idx="1"/>
          </p:nvPr>
        </p:nvSpPr>
        <p:spPr>
          <a:xfrm>
            <a:off x="683568" y="5301208"/>
            <a:ext cx="3095625" cy="1366528"/>
          </a:xfrm>
        </p:spPr>
        <p:txBody>
          <a:bodyPr>
            <a:spAutoFit/>
          </a:bodyPr>
          <a:lstStyle/>
          <a:p>
            <a:pPr eaLnBrk="1" hangingPunct="1">
              <a:buFont typeface="Wingdings 2" pitchFamily="18" charset="2"/>
              <a:buNone/>
            </a:pPr>
            <a:r>
              <a:rPr lang="fr-FR" sz="1800" i="1" dirty="0" smtClean="0"/>
              <a:t>Espagne martyre</a:t>
            </a:r>
          </a:p>
          <a:p>
            <a:pPr eaLnBrk="1" hangingPunct="1">
              <a:buFont typeface="Wingdings 2" pitchFamily="18" charset="2"/>
              <a:buNone/>
            </a:pPr>
            <a:r>
              <a:rPr lang="fr-FR" sz="1800" dirty="0" smtClean="0"/>
              <a:t>janvier à juin 1937</a:t>
            </a:r>
          </a:p>
          <a:p>
            <a:pPr eaLnBrk="1" hangingPunct="1">
              <a:buFont typeface="Wingdings 2" pitchFamily="18" charset="2"/>
              <a:buNone/>
            </a:pPr>
            <a:r>
              <a:rPr lang="fr-FR" sz="1800" dirty="0" smtClean="0"/>
              <a:t>98 x 154 cm</a:t>
            </a:r>
          </a:p>
          <a:p>
            <a:pPr eaLnBrk="1" hangingPunct="1">
              <a:buFont typeface="Wingdings 2" pitchFamily="18" charset="2"/>
              <a:buNone/>
            </a:pPr>
            <a:r>
              <a:rPr lang="fr-FR" sz="1800" dirty="0" smtClean="0"/>
              <a:t>huile sur toile</a:t>
            </a:r>
          </a:p>
        </p:txBody>
      </p:sp>
      <p:pic>
        <p:nvPicPr>
          <p:cNvPr id="7172" name="Image 4" descr="T07703_10.jpg">
            <a:hlinkClick r:id="rId3" action="ppaction://hlinksldjump"/>
          </p:cNvPr>
          <p:cNvPicPr>
            <a:picLocks noChangeAspect="1"/>
          </p:cNvPicPr>
          <p:nvPr/>
        </p:nvPicPr>
        <p:blipFill>
          <a:blip r:embed="rId4" cstate="email"/>
          <a:srcRect/>
          <a:stretch>
            <a:fillRect/>
          </a:stretch>
        </p:blipFill>
        <p:spPr bwMode="auto">
          <a:xfrm>
            <a:off x="683568" y="260648"/>
            <a:ext cx="7488832" cy="4811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Espace réservé du contenu 3" descr="T07706_10.jpg">
            <a:hlinkClick r:id="rId3" action="ppaction://hlinksldjump"/>
          </p:cNvPr>
          <p:cNvPicPr>
            <a:picLocks noGrp="1" noChangeAspect="1"/>
          </p:cNvPicPr>
          <p:nvPr>
            <p:ph idx="1"/>
          </p:nvPr>
        </p:nvPicPr>
        <p:blipFill>
          <a:blip r:embed="rId4" cstate="email"/>
          <a:srcRect/>
          <a:stretch>
            <a:fillRect/>
          </a:stretch>
        </p:blipFill>
        <p:spPr>
          <a:xfrm>
            <a:off x="179512" y="332656"/>
            <a:ext cx="8568952" cy="4216432"/>
          </a:xfrm>
        </p:spPr>
      </p:pic>
      <p:sp>
        <p:nvSpPr>
          <p:cNvPr id="12292" name="ZoneTexte 4"/>
          <p:cNvSpPr txBox="1">
            <a:spLocks noChangeArrowheads="1"/>
          </p:cNvSpPr>
          <p:nvPr/>
        </p:nvSpPr>
        <p:spPr bwMode="auto">
          <a:xfrm>
            <a:off x="395536" y="5013176"/>
            <a:ext cx="3960440" cy="1477328"/>
          </a:xfrm>
          <a:prstGeom prst="rect">
            <a:avLst/>
          </a:prstGeom>
          <a:noFill/>
          <a:ln w="9525">
            <a:noFill/>
            <a:miter lim="800000"/>
            <a:headEnd/>
            <a:tailEnd/>
          </a:ln>
        </p:spPr>
        <p:txBody>
          <a:bodyPr wrap="square">
            <a:spAutoFit/>
          </a:bodyPr>
          <a:lstStyle/>
          <a:p>
            <a:r>
              <a:rPr lang="fr-FR" i="1" dirty="0" smtClean="0">
                <a:latin typeface="Constantia" pitchFamily="18" charset="0"/>
              </a:rPr>
              <a:t>Massacre </a:t>
            </a:r>
            <a:r>
              <a:rPr lang="fr-FR" i="1" dirty="0">
                <a:latin typeface="Constantia" pitchFamily="18" charset="0"/>
              </a:rPr>
              <a:t>de </a:t>
            </a:r>
            <a:r>
              <a:rPr lang="fr-FR" i="1" dirty="0" err="1" smtClean="0">
                <a:latin typeface="Constantia" pitchFamily="18" charset="0"/>
              </a:rPr>
              <a:t>Sakiet</a:t>
            </a:r>
            <a:r>
              <a:rPr lang="fr-FR" i="1" dirty="0" smtClean="0">
                <a:latin typeface="Constantia" pitchFamily="18" charset="0"/>
              </a:rPr>
              <a:t> </a:t>
            </a:r>
            <a:r>
              <a:rPr lang="fr-FR" i="1" dirty="0">
                <a:latin typeface="Constantia" pitchFamily="18" charset="0"/>
              </a:rPr>
              <a:t>III</a:t>
            </a:r>
          </a:p>
          <a:p>
            <a:r>
              <a:rPr lang="fr-FR" dirty="0" smtClean="0">
                <a:latin typeface="Constantia" pitchFamily="18" charset="0"/>
              </a:rPr>
              <a:t>1958</a:t>
            </a:r>
            <a:endParaRPr lang="fr-FR" dirty="0">
              <a:latin typeface="Constantia" pitchFamily="18" charset="0"/>
            </a:endParaRPr>
          </a:p>
          <a:p>
            <a:r>
              <a:rPr lang="fr-FR" dirty="0" smtClean="0">
                <a:latin typeface="Constantia" pitchFamily="18" charset="0"/>
              </a:rPr>
              <a:t>97 </a:t>
            </a:r>
            <a:r>
              <a:rPr lang="fr-FR" dirty="0">
                <a:latin typeface="Constantia" pitchFamily="18" charset="0"/>
              </a:rPr>
              <a:t>x 195 cm</a:t>
            </a:r>
          </a:p>
          <a:p>
            <a:r>
              <a:rPr lang="fr-FR" dirty="0" smtClean="0">
                <a:latin typeface="Constantia" pitchFamily="18" charset="0"/>
              </a:rPr>
              <a:t>huile </a:t>
            </a:r>
            <a:r>
              <a:rPr lang="fr-FR" dirty="0">
                <a:latin typeface="Constantia" pitchFamily="18" charset="0"/>
              </a:rPr>
              <a:t>sur toile</a:t>
            </a:r>
          </a:p>
          <a:p>
            <a:endParaRPr lang="fr-FR" dirty="0">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492125"/>
          </a:xfrm>
        </p:spPr>
        <p:txBody>
          <a:bodyPr>
            <a:normAutofit fontScale="90000"/>
          </a:bodyPr>
          <a:lstStyle/>
          <a:p>
            <a:pPr algn="ctr" eaLnBrk="1" fontAlgn="auto" hangingPunct="1">
              <a:spcAft>
                <a:spcPts val="0"/>
              </a:spcAft>
              <a:defRPr/>
            </a:pPr>
            <a:r>
              <a:rPr lang="fr-FR" sz="3200" dirty="0" smtClean="0"/>
              <a:t>La réception de l’œuvre</a:t>
            </a:r>
            <a:endParaRPr lang="fr-FR" sz="3200" dirty="0"/>
          </a:p>
        </p:txBody>
      </p:sp>
      <p:sp>
        <p:nvSpPr>
          <p:cNvPr id="3" name="Espace réservé du contenu 2"/>
          <p:cNvSpPr>
            <a:spLocks noGrp="1"/>
          </p:cNvSpPr>
          <p:nvPr>
            <p:ph idx="1"/>
          </p:nvPr>
        </p:nvSpPr>
        <p:spPr>
          <a:xfrm>
            <a:off x="457200" y="1341438"/>
            <a:ext cx="8229600" cy="4983162"/>
          </a:xfrm>
        </p:spPr>
        <p:txBody>
          <a:bodyPr>
            <a:normAutofit/>
          </a:bodyPr>
          <a:lstStyle/>
          <a:p>
            <a:pPr marL="274320" indent="-274320" algn="just" eaLnBrk="1" fontAlgn="auto" hangingPunct="1">
              <a:spcAft>
                <a:spcPts val="0"/>
              </a:spcAft>
              <a:buClr>
                <a:schemeClr val="accent3"/>
              </a:buClr>
              <a:buFont typeface="Wingdings 2"/>
              <a:buChar char=""/>
              <a:defRPr/>
            </a:pPr>
            <a:r>
              <a:rPr lang="fr-FR" sz="2000" dirty="0" smtClean="0"/>
              <a:t>Présenté au Salon de 1953, le tableau provoque des controverses au sein même du Parte communiste, dans le contexte de l’après-Staline. Louis Aragon attaque violemment Fougeron, tête de file du réalisme socialiste à la française. Dans les années qui suivent, le Parti met fin à son soutien à ce mouvement artistique. </a:t>
            </a:r>
            <a:r>
              <a:rPr lang="fr-FR" sz="2000" i="1" dirty="0" smtClean="0"/>
              <a:t>La Civilisation atlantique </a:t>
            </a:r>
            <a:r>
              <a:rPr lang="fr-FR" sz="2000" dirty="0" smtClean="0"/>
              <a:t>peut donc être considéré comme la dernière grande œuvre française relevant de ce courant.</a:t>
            </a:r>
          </a:p>
          <a:p>
            <a:pPr marL="274320" indent="-274320" algn="just" eaLnBrk="1" fontAlgn="auto" hangingPunct="1">
              <a:spcAft>
                <a:spcPts val="0"/>
              </a:spcAft>
              <a:buClr>
                <a:schemeClr val="accent3"/>
              </a:buClr>
              <a:buFont typeface="Wingdings 2"/>
              <a:buChar char=""/>
              <a:defRPr/>
            </a:pPr>
            <a:endParaRPr lang="fr-FR" sz="2000" dirty="0" smtClean="0"/>
          </a:p>
          <a:p>
            <a:pPr marL="274320" indent="-274320" algn="just" eaLnBrk="1" fontAlgn="auto" hangingPunct="1">
              <a:spcAft>
                <a:spcPts val="0"/>
              </a:spcAft>
              <a:buClr>
                <a:schemeClr val="accent3"/>
              </a:buClr>
              <a:buFont typeface="Wingdings 2"/>
              <a:buChar char=""/>
              <a:defRPr/>
            </a:pPr>
            <a:r>
              <a:rPr lang="fr-FR" sz="2000" dirty="0" smtClean="0"/>
              <a:t>« Je ne veux pas me livrer à la description de ce tableau parce que, ramené aux mots, il deviendrait plus consternant que nature. […] Mais l’invraisemblable ici […] c’est la peinture même, hâtive, grossière, méprisante, du haut d’une maîtrise que l’on croit posséder une fois pour toutes, la composition antiréaliste, sans perspective vraie, par énumération de symboles, sans lien, sans respect de la crédibilité. […] Il faut dire halte-là à André Fougeron ! »</a:t>
            </a:r>
          </a:p>
          <a:p>
            <a:pPr marL="274320" indent="-274320" algn="just" eaLnBrk="1" fontAlgn="auto" hangingPunct="1">
              <a:spcAft>
                <a:spcPts val="0"/>
              </a:spcAft>
              <a:buClr>
                <a:schemeClr val="accent3"/>
              </a:buClr>
              <a:buFont typeface="Wingdings 2"/>
              <a:buNone/>
              <a:defRPr/>
            </a:pPr>
            <a:r>
              <a:rPr lang="fr-FR" sz="2000" dirty="0" smtClean="0"/>
              <a:t>          </a:t>
            </a:r>
            <a:r>
              <a:rPr lang="fr-FR" sz="1400" dirty="0" smtClean="0"/>
              <a:t>Louis Aragon, « Toutes les couleurs de l’automne », dans </a:t>
            </a:r>
            <a:r>
              <a:rPr lang="fr-FR" sz="1400" i="1" dirty="0" smtClean="0"/>
              <a:t>Les Lettres françaises</a:t>
            </a:r>
            <a:r>
              <a:rPr lang="fr-FR" sz="1400" dirty="0" smtClean="0"/>
              <a:t>, 12 novembre 1953.</a:t>
            </a:r>
            <a:endParaRPr lang="fr-FR" sz="1400" dirty="0"/>
          </a:p>
        </p:txBody>
      </p:sp>
      <p:sp>
        <p:nvSpPr>
          <p:cNvPr id="4" name="Rectangle 3">
            <a:hlinkClick r:id="rId3" action="ppaction://hlinksldjump"/>
          </p:cNvPr>
          <p:cNvSpPr/>
          <p:nvPr/>
        </p:nvSpPr>
        <p:spPr>
          <a:xfrm>
            <a:off x="467544" y="404664"/>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fr-FR" sz="3200" i="1" u="sng" dirty="0" smtClean="0"/>
              <a:t>Sujet </a:t>
            </a:r>
            <a:r>
              <a:rPr lang="fr-FR" sz="3200" i="1" dirty="0" smtClean="0"/>
              <a:t>: </a:t>
            </a:r>
            <a:r>
              <a:rPr lang="fr-FR" sz="3200" b="1" i="1" dirty="0" smtClean="0"/>
              <a:t>Montrez que le cinéma hollywoodien est un instrument de la puissance des Etats-Unis</a:t>
            </a:r>
            <a:endParaRPr lang="fr-FR" sz="3200" b="1" i="1" dirty="0"/>
          </a:p>
        </p:txBody>
      </p:sp>
      <p:sp>
        <p:nvSpPr>
          <p:cNvPr id="3" name="Espace réservé du contenu 2"/>
          <p:cNvSpPr>
            <a:spLocks noGrp="1"/>
          </p:cNvSpPr>
          <p:nvPr>
            <p:ph idx="1"/>
          </p:nvPr>
        </p:nvSpPr>
        <p:spPr>
          <a:xfrm>
            <a:off x="539552" y="2276872"/>
            <a:ext cx="8229600" cy="3744416"/>
          </a:xfrm>
        </p:spPr>
        <p:style>
          <a:lnRef idx="2">
            <a:schemeClr val="accent1"/>
          </a:lnRef>
          <a:fillRef idx="1">
            <a:schemeClr val="lt1"/>
          </a:fillRef>
          <a:effectRef idx="0">
            <a:schemeClr val="accent1"/>
          </a:effectRef>
          <a:fontRef idx="minor">
            <a:schemeClr val="dk1"/>
          </a:fontRef>
        </p:style>
        <p:txBody>
          <a:bodyPr/>
          <a:lstStyle/>
          <a:p>
            <a:pPr marL="514350" indent="-514350">
              <a:buFont typeface="+mj-lt"/>
              <a:buAutoNum type="arabicPeriod"/>
            </a:pPr>
            <a:endParaRPr lang="fr-FR" sz="2400" b="1" i="1" dirty="0" smtClean="0"/>
          </a:p>
          <a:p>
            <a:pPr marL="514350" indent="-514350">
              <a:buFont typeface="+mj-lt"/>
              <a:buAutoNum type="arabicPeriod"/>
            </a:pPr>
            <a:r>
              <a:rPr lang="fr-FR" b="1" i="1" dirty="0" smtClean="0"/>
              <a:t>Un instrument de puissance économique</a:t>
            </a:r>
          </a:p>
          <a:p>
            <a:pPr marL="514350" indent="-514350">
              <a:buFont typeface="+mj-lt"/>
              <a:buAutoNum type="arabicPeriod"/>
            </a:pPr>
            <a:endParaRPr lang="fr-FR" b="1" i="1" dirty="0"/>
          </a:p>
          <a:p>
            <a:pPr marL="514350" indent="-514350">
              <a:buFont typeface="+mj-lt"/>
              <a:buAutoNum type="arabicPeriod"/>
            </a:pPr>
            <a:r>
              <a:rPr lang="fr-FR" b="1" i="1" dirty="0" smtClean="0"/>
              <a:t>Un instrument de puissance culturelle </a:t>
            </a:r>
          </a:p>
          <a:p>
            <a:pPr marL="514350" indent="-514350">
              <a:buFont typeface="+mj-lt"/>
              <a:buAutoNum type="arabicPeriod"/>
            </a:pPr>
            <a:endParaRPr lang="fr-FR" b="1" i="1" dirty="0"/>
          </a:p>
          <a:p>
            <a:pPr marL="514350" indent="-514350">
              <a:buFont typeface="+mj-lt"/>
              <a:buAutoNum type="arabicPeriod"/>
            </a:pPr>
            <a:r>
              <a:rPr lang="fr-FR" b="1" i="1" dirty="0" smtClean="0"/>
              <a:t>Les limites de cet instrument de puissance</a:t>
            </a:r>
            <a:endParaRPr lang="fr-FR" b="1" i="1" dirty="0"/>
          </a:p>
        </p:txBody>
      </p:sp>
      <p:sp>
        <p:nvSpPr>
          <p:cNvPr id="4" name="Rectangle à coins arrondis 3"/>
          <p:cNvSpPr/>
          <p:nvPr/>
        </p:nvSpPr>
        <p:spPr>
          <a:xfrm>
            <a:off x="971600" y="2060848"/>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CORRECTION</a:t>
            </a:r>
            <a:r>
              <a:rPr lang="fr-FR" dirty="0" smtClean="0"/>
              <a:t>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268760"/>
            <a:ext cx="8856984" cy="4896544"/>
          </a:xfrm>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
              <a:buNone/>
            </a:pPr>
            <a:r>
              <a:rPr lang="fr-FR" i="1" dirty="0" smtClean="0">
                <a:solidFill>
                  <a:srgbClr val="FF0000"/>
                </a:solidFill>
              </a:rPr>
              <a:t>     </a:t>
            </a:r>
          </a:p>
          <a:p>
            <a:pPr algn="just">
              <a:buNone/>
            </a:pPr>
            <a:r>
              <a:rPr lang="fr-FR" sz="2300" i="1" dirty="0">
                <a:solidFill>
                  <a:srgbClr val="FF0000"/>
                </a:solidFill>
              </a:rPr>
              <a:t> </a:t>
            </a:r>
            <a:r>
              <a:rPr lang="fr-FR" sz="2300" i="1" dirty="0" smtClean="0">
                <a:solidFill>
                  <a:srgbClr val="FF0000"/>
                </a:solidFill>
              </a:rPr>
              <a:t>      Présenter le sujet </a:t>
            </a:r>
            <a:endParaRPr lang="fr-FR" i="1" dirty="0" smtClean="0">
              <a:solidFill>
                <a:srgbClr val="FF0000"/>
              </a:solidFill>
            </a:endParaRPr>
          </a:p>
          <a:p>
            <a:pPr algn="just">
              <a:buNone/>
            </a:pPr>
            <a:r>
              <a:rPr lang="fr-FR" dirty="0" smtClean="0"/>
              <a:t>     Le cinéma américain, pour l’essentiel produit en Californie à Hollywood, occupe depuis les années 1930 une position dominante à l’échelle mondiale. Les superproductions américaines sont aujourd’hui vues par des dizaines de millions de spectateurs à travers le monde. </a:t>
            </a:r>
          </a:p>
          <a:p>
            <a:pPr algn="just">
              <a:buNone/>
            </a:pPr>
            <a:endParaRPr lang="fr-FR" dirty="0" smtClean="0"/>
          </a:p>
          <a:p>
            <a:pPr algn="just">
              <a:buNone/>
            </a:pPr>
            <a:r>
              <a:rPr lang="fr-FR" dirty="0" smtClean="0"/>
              <a:t>     </a:t>
            </a:r>
            <a:r>
              <a:rPr lang="fr-FR" sz="2300" i="1" dirty="0" smtClean="0">
                <a:solidFill>
                  <a:srgbClr val="FF0000"/>
                </a:solidFill>
              </a:rPr>
              <a:t>Poser la problématique</a:t>
            </a:r>
            <a:endParaRPr lang="fr-FR" i="1" dirty="0">
              <a:solidFill>
                <a:srgbClr val="FF0000"/>
              </a:solidFill>
            </a:endParaRPr>
          </a:p>
          <a:p>
            <a:pPr algn="just">
              <a:buNone/>
            </a:pPr>
            <a:r>
              <a:rPr lang="fr-FR" dirty="0" smtClean="0"/>
              <a:t>     Quelle est leur rentabilité économique pour les Etats-Unis et en quoi sont-elles un vecteur de leur influence culturelle  ? </a:t>
            </a:r>
          </a:p>
          <a:p>
            <a:pPr algn="just">
              <a:buNone/>
            </a:pPr>
            <a:endParaRPr lang="fr-FR" dirty="0"/>
          </a:p>
          <a:p>
            <a:pPr algn="just">
              <a:buNone/>
            </a:pPr>
            <a:r>
              <a:rPr lang="fr-FR" sz="3100" i="1" dirty="0"/>
              <a:t>     </a:t>
            </a:r>
            <a:r>
              <a:rPr lang="fr-FR" sz="2300" i="1" dirty="0">
                <a:solidFill>
                  <a:srgbClr val="FF0000"/>
                </a:solidFill>
              </a:rPr>
              <a:t>Annoncer le plan</a:t>
            </a:r>
            <a:endParaRPr lang="fr-FR" sz="3100" i="1" dirty="0">
              <a:solidFill>
                <a:srgbClr val="FF0000"/>
              </a:solidFill>
            </a:endParaRPr>
          </a:p>
          <a:p>
            <a:pPr algn="just">
              <a:buNone/>
            </a:pPr>
            <a:r>
              <a:rPr lang="fr-FR" dirty="0"/>
              <a:t> </a:t>
            </a:r>
            <a:r>
              <a:rPr lang="fr-FR" dirty="0" smtClean="0"/>
              <a:t>    Nous verrons que le cinéma est un instrument de la puissance économique et culturelle des Etats-Unis, puis nous envisagerons les limites de cet instrument. </a:t>
            </a:r>
            <a:endParaRPr lang="fr-FR" dirty="0"/>
          </a:p>
        </p:txBody>
      </p:sp>
      <p:sp>
        <p:nvSpPr>
          <p:cNvPr id="2" name="Titre 1"/>
          <p:cNvSpPr>
            <a:spLocks noGrp="1"/>
          </p:cNvSpPr>
          <p:nvPr>
            <p:ph type="title"/>
          </p:nvPr>
        </p:nvSpPr>
        <p:spPr>
          <a:xfrm>
            <a:off x="5364088" y="1052736"/>
            <a:ext cx="2952328" cy="432048"/>
          </a:xfrm>
        </p:spPr>
        <p:style>
          <a:lnRef idx="2">
            <a:schemeClr val="accent1"/>
          </a:lnRef>
          <a:fillRef idx="1">
            <a:schemeClr val="lt1"/>
          </a:fillRef>
          <a:effectRef idx="0">
            <a:schemeClr val="accent1"/>
          </a:effectRef>
          <a:fontRef idx="minor">
            <a:schemeClr val="dk1"/>
          </a:fontRef>
        </p:style>
        <p:txBody>
          <a:bodyPr>
            <a:noAutofit/>
          </a:bodyPr>
          <a:lstStyle/>
          <a:p>
            <a:r>
              <a:rPr lang="fr-FR" sz="2800" dirty="0" smtClean="0"/>
              <a:t>Introduction</a:t>
            </a:r>
            <a:endParaRPr lang="fr-FR" sz="2800" dirty="0"/>
          </a:p>
        </p:txBody>
      </p:sp>
      <p:sp>
        <p:nvSpPr>
          <p:cNvPr id="4" name="Rectangle 3"/>
          <p:cNvSpPr/>
          <p:nvPr/>
        </p:nvSpPr>
        <p:spPr>
          <a:xfrm>
            <a:off x="323528" y="260648"/>
            <a:ext cx="8496944" cy="954107"/>
          </a:xfrm>
          <a:prstGeom prst="rect">
            <a:avLst/>
          </a:prstGeom>
        </p:spPr>
        <p:txBody>
          <a:bodyPr wrap="square">
            <a:spAutoFit/>
          </a:bodyPr>
          <a:lstStyle/>
          <a:p>
            <a:r>
              <a:rPr lang="fr-FR" sz="2800" b="1" i="1" dirty="0" smtClean="0">
                <a:solidFill>
                  <a:schemeClr val="tx2"/>
                </a:solidFill>
              </a:rPr>
              <a:t>LE CINÉMA HOLLYWOODIEN : UN INSTRUMENT DE LA PUISSANCE DES ETATS-UNIS</a:t>
            </a:r>
            <a:endParaRPr lang="fr-FR" sz="28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rmAutofit fontScale="90000"/>
          </a:bodyPr>
          <a:lstStyle/>
          <a:p>
            <a:pPr marL="742950" indent="-742950">
              <a:buFont typeface="+mj-lt"/>
              <a:buAutoNum type="arabicPeriod"/>
            </a:pPr>
            <a:r>
              <a:rPr lang="fr-FR" sz="3600" b="1" i="1" dirty="0" smtClean="0"/>
              <a:t>Un instrument de puissance économique</a:t>
            </a:r>
            <a:endParaRPr lang="fr-FR" dirty="0"/>
          </a:p>
        </p:txBody>
      </p:sp>
      <p:sp>
        <p:nvSpPr>
          <p:cNvPr id="5" name="Espace réservé du contenu 4"/>
          <p:cNvSpPr>
            <a:spLocks noGrp="1"/>
          </p:cNvSpPr>
          <p:nvPr>
            <p:ph idx="1"/>
          </p:nvPr>
        </p:nvSpPr>
        <p:spPr>
          <a:xfrm>
            <a:off x="457200" y="1268760"/>
            <a:ext cx="8229600" cy="5472608"/>
          </a:xfrm>
        </p:spPr>
        <p:txBody>
          <a:bodyPr>
            <a:normAutofit fontScale="77500" lnSpcReduction="20000"/>
          </a:bodyPr>
          <a:lstStyle/>
          <a:p>
            <a:pPr algn="just"/>
            <a:r>
              <a:rPr lang="fr-FR" dirty="0"/>
              <a:t>U</a:t>
            </a:r>
            <a:r>
              <a:rPr lang="fr-FR" dirty="0" smtClean="0"/>
              <a:t>ne</a:t>
            </a:r>
            <a:r>
              <a:rPr lang="fr-FR" b="1" i="1" dirty="0" smtClean="0"/>
              <a:t> industrie puissante et très structurée</a:t>
            </a:r>
            <a:r>
              <a:rPr lang="fr-FR" dirty="0" smtClean="0"/>
              <a:t> autour de grandes firmes multinationales, les « majors » </a:t>
            </a:r>
            <a:r>
              <a:rPr lang="fr-FR" sz="3100" dirty="0" smtClean="0"/>
              <a:t>(Walt Disney, Warner </a:t>
            </a:r>
            <a:r>
              <a:rPr lang="fr-FR" sz="3100" dirty="0" err="1" smtClean="0"/>
              <a:t>Bros</a:t>
            </a:r>
            <a:r>
              <a:rPr lang="fr-FR" sz="3100" dirty="0" smtClean="0"/>
              <a:t>, </a:t>
            </a:r>
            <a:r>
              <a:rPr lang="fr-FR" sz="3100" dirty="0" err="1" smtClean="0"/>
              <a:t>Universal</a:t>
            </a:r>
            <a:r>
              <a:rPr lang="fr-FR" sz="3100" dirty="0" smtClean="0"/>
              <a:t>, Columbia </a:t>
            </a:r>
            <a:r>
              <a:rPr lang="fr-FR" sz="3100" dirty="0" err="1" smtClean="0"/>
              <a:t>TriStar</a:t>
            </a:r>
            <a:r>
              <a:rPr lang="fr-FR" sz="3100" dirty="0" smtClean="0"/>
              <a:t>, </a:t>
            </a:r>
            <a:r>
              <a:rPr lang="fr-FR" sz="3100" dirty="0" err="1" smtClean="0"/>
              <a:t>Twenty</a:t>
            </a:r>
            <a:r>
              <a:rPr lang="fr-FR" sz="3100" dirty="0" smtClean="0"/>
              <a:t> Century Fox, Paramount …).</a:t>
            </a:r>
            <a:r>
              <a:rPr lang="fr-FR" dirty="0" smtClean="0"/>
              <a:t> </a:t>
            </a:r>
          </a:p>
          <a:p>
            <a:pPr algn="just"/>
            <a:endParaRPr lang="fr-FR" sz="1800" dirty="0" smtClean="0"/>
          </a:p>
          <a:p>
            <a:pPr algn="just"/>
            <a:r>
              <a:rPr lang="fr-FR" dirty="0" smtClean="0"/>
              <a:t>Un </a:t>
            </a:r>
            <a:r>
              <a:rPr lang="fr-FR" b="1" i="1" dirty="0" smtClean="0"/>
              <a:t>rôle important du financement et du marketing</a:t>
            </a:r>
            <a:r>
              <a:rPr lang="fr-FR" dirty="0" smtClean="0"/>
              <a:t>, placés aux premiers rangs des critères de décision </a:t>
            </a:r>
            <a:r>
              <a:rPr lang="fr-FR" sz="3100" dirty="0" smtClean="0"/>
              <a:t>(+ de 2,5 milliards de $ investis dans la publicité chaque année). </a:t>
            </a:r>
            <a:endParaRPr lang="fr-FR" dirty="0" smtClean="0"/>
          </a:p>
          <a:p>
            <a:pPr algn="just"/>
            <a:endParaRPr lang="fr-FR" sz="1800" dirty="0"/>
          </a:p>
          <a:p>
            <a:pPr algn="just"/>
            <a:r>
              <a:rPr lang="fr-FR" dirty="0" smtClean="0"/>
              <a:t>Une </a:t>
            </a:r>
            <a:r>
              <a:rPr lang="fr-FR" b="1" i="1" dirty="0" smtClean="0"/>
              <a:t>branche économique rentable au cœur du secteur du divertissement</a:t>
            </a:r>
            <a:r>
              <a:rPr lang="fr-FR" dirty="0" smtClean="0"/>
              <a:t>, avec de nombreux produits dérivés </a:t>
            </a:r>
            <a:r>
              <a:rPr lang="fr-FR" sz="3100" dirty="0" smtClean="0"/>
              <a:t>(plus de 15 milliards de $ par an depuis les années 2000).</a:t>
            </a:r>
            <a:endParaRPr lang="fr-FR" dirty="0" smtClean="0"/>
          </a:p>
          <a:p>
            <a:pPr algn="just">
              <a:buNone/>
            </a:pPr>
            <a:endParaRPr lang="fr-FR" sz="1800" dirty="0" smtClean="0"/>
          </a:p>
          <a:p>
            <a:pPr algn="just"/>
            <a:r>
              <a:rPr lang="fr-FR" dirty="0"/>
              <a:t>U</a:t>
            </a:r>
            <a:r>
              <a:rPr lang="fr-FR" dirty="0" smtClean="0"/>
              <a:t>n des </a:t>
            </a:r>
            <a:r>
              <a:rPr lang="fr-FR" b="1" i="1" dirty="0" smtClean="0"/>
              <a:t>premiers postes des revenus de l'économie des États-Unis à l'étranger</a:t>
            </a:r>
            <a:r>
              <a:rPr lang="fr-FR" dirty="0" smtClean="0"/>
              <a:t> </a:t>
            </a:r>
            <a:r>
              <a:rPr lang="fr-FR" sz="3100" dirty="0" smtClean="0"/>
              <a:t>(Titanic = 600 millions $ de recettes aux USA pour 1,2 milliards à l’étranger).</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Font typeface="+mj-lt"/>
              <a:buAutoNum type="arabicPeriod" startAt="2"/>
            </a:pPr>
            <a:r>
              <a:rPr lang="fr-FR" sz="3200" b="1" i="1" dirty="0" smtClean="0"/>
              <a:t>Un instrument de puissance culturelle </a:t>
            </a:r>
          </a:p>
        </p:txBody>
      </p:sp>
      <p:sp>
        <p:nvSpPr>
          <p:cNvPr id="5" name="Espace réservé du contenu 4"/>
          <p:cNvSpPr>
            <a:spLocks noGrp="1"/>
          </p:cNvSpPr>
          <p:nvPr>
            <p:ph idx="1"/>
          </p:nvPr>
        </p:nvSpPr>
        <p:spPr>
          <a:xfrm>
            <a:off x="457200" y="1268760"/>
            <a:ext cx="8229600" cy="5040560"/>
          </a:xfrm>
        </p:spPr>
        <p:txBody>
          <a:bodyPr>
            <a:normAutofit fontScale="92500" lnSpcReduction="10000"/>
          </a:bodyPr>
          <a:lstStyle/>
          <a:p>
            <a:pPr algn="just"/>
            <a:r>
              <a:rPr lang="fr-FR" sz="2700" dirty="0"/>
              <a:t>A</a:t>
            </a:r>
            <a:r>
              <a:rPr lang="fr-FR" sz="2700" dirty="0" smtClean="0"/>
              <a:t>près la Deuxième Guerre mondiale , </a:t>
            </a:r>
            <a:r>
              <a:rPr lang="fr-FR" sz="2700" dirty="0"/>
              <a:t>u</a:t>
            </a:r>
            <a:r>
              <a:rPr lang="fr-FR" sz="2700" dirty="0" smtClean="0"/>
              <a:t>ne </a:t>
            </a:r>
            <a:r>
              <a:rPr lang="fr-FR" sz="2700" dirty="0"/>
              <a:t>mission politique consistant à </a:t>
            </a:r>
            <a:r>
              <a:rPr lang="fr-FR" sz="2700" b="1" i="1" dirty="0"/>
              <a:t>« américaniser » l’Europe </a:t>
            </a:r>
            <a:r>
              <a:rPr lang="fr-FR" sz="2700" b="1" i="1" dirty="0" smtClean="0"/>
              <a:t>libérée</a:t>
            </a:r>
            <a:r>
              <a:rPr lang="fr-FR" sz="2700" dirty="0" smtClean="0"/>
              <a:t>.</a:t>
            </a:r>
          </a:p>
          <a:p>
            <a:pPr algn="just"/>
            <a:endParaRPr lang="fr-FR" sz="1500" dirty="0" smtClean="0"/>
          </a:p>
          <a:p>
            <a:pPr algn="just"/>
            <a:r>
              <a:rPr lang="fr-FR" sz="2700" dirty="0" smtClean="0"/>
              <a:t>Des superproductions </a:t>
            </a:r>
            <a:r>
              <a:rPr lang="fr-FR" sz="2700" b="1" i="1" dirty="0" smtClean="0"/>
              <a:t>diffusées à l’échelle planétaire, </a:t>
            </a:r>
            <a:r>
              <a:rPr lang="fr-FR" sz="2700" dirty="0" smtClean="0"/>
              <a:t>en particulier les </a:t>
            </a:r>
            <a:r>
              <a:rPr lang="fr-FR" sz="2700" i="1" dirty="0" smtClean="0"/>
              <a:t>blockbusters</a:t>
            </a:r>
            <a:r>
              <a:rPr lang="fr-FR" sz="2700" dirty="0" smtClean="0"/>
              <a:t> (80 % des parts de marché, + de 5 000 films par an).</a:t>
            </a:r>
          </a:p>
          <a:p>
            <a:pPr algn="just">
              <a:buNone/>
            </a:pPr>
            <a:endParaRPr lang="fr-FR" sz="1500" dirty="0"/>
          </a:p>
          <a:p>
            <a:pPr algn="just"/>
            <a:r>
              <a:rPr lang="fr-FR" sz="2700" dirty="0"/>
              <a:t>Un vecteur central de la </a:t>
            </a:r>
            <a:r>
              <a:rPr lang="fr-FR" sz="2700" b="1" i="1" dirty="0"/>
              <a:t>diffusion de « l’American </a:t>
            </a:r>
            <a:r>
              <a:rPr lang="fr-FR" sz="2700" b="1" i="1" dirty="0" err="1"/>
              <a:t>Way</a:t>
            </a:r>
            <a:r>
              <a:rPr lang="fr-FR" sz="2700" b="1" i="1" dirty="0"/>
              <a:t> of Life » </a:t>
            </a:r>
            <a:r>
              <a:rPr lang="fr-FR" sz="2700" dirty="0"/>
              <a:t>dans le </a:t>
            </a:r>
            <a:r>
              <a:rPr lang="fr-FR" sz="2700" dirty="0" smtClean="0"/>
              <a:t>monde.</a:t>
            </a:r>
          </a:p>
          <a:p>
            <a:pPr algn="just"/>
            <a:endParaRPr lang="fr-FR" sz="1500" dirty="0"/>
          </a:p>
          <a:p>
            <a:pPr algn="just"/>
            <a:r>
              <a:rPr lang="fr-FR" sz="2700" dirty="0" smtClean="0"/>
              <a:t>Des </a:t>
            </a:r>
            <a:r>
              <a:rPr lang="fr-FR" sz="2700" b="1" i="1" dirty="0" smtClean="0"/>
              <a:t>messages idéologiques qui sous-tendent le scénario de nombreux films</a:t>
            </a:r>
            <a:r>
              <a:rPr lang="fr-FR" sz="2700" dirty="0" smtClean="0"/>
              <a:t>, en particulier pour le cinéma d’anticipation (</a:t>
            </a:r>
            <a:r>
              <a:rPr lang="fr-FR" sz="2700" i="1" dirty="0" smtClean="0"/>
              <a:t>Star Wars</a:t>
            </a:r>
            <a:r>
              <a:rPr lang="fr-FR" sz="2700" dirty="0" smtClean="0"/>
              <a:t>, </a:t>
            </a:r>
            <a:r>
              <a:rPr lang="fr-FR" sz="2700" i="1" dirty="0" err="1" smtClean="0"/>
              <a:t>Independance</a:t>
            </a:r>
            <a:r>
              <a:rPr lang="fr-FR" sz="2700" i="1" dirty="0" smtClean="0"/>
              <a:t> Day</a:t>
            </a:r>
            <a:r>
              <a:rPr lang="fr-FR" sz="2700" dirty="0" smtClean="0"/>
              <a:t>, </a:t>
            </a:r>
            <a:r>
              <a:rPr lang="fr-FR" sz="2700" i="1" dirty="0" smtClean="0"/>
              <a:t>Batman</a:t>
            </a:r>
            <a:r>
              <a:rPr lang="fr-FR" sz="2700" dirty="0" smtClean="0"/>
              <a:t>, </a:t>
            </a:r>
            <a:r>
              <a:rPr lang="fr-FR" sz="2700" i="1" dirty="0" err="1" smtClean="0"/>
              <a:t>Matrix</a:t>
            </a:r>
            <a:r>
              <a:rPr lang="fr-FR" sz="2700" i="1" dirty="0" smtClean="0"/>
              <a:t>, </a:t>
            </a:r>
            <a:r>
              <a:rPr lang="fr-FR" sz="2700" i="1" dirty="0" err="1" smtClean="0"/>
              <a:t>Alien</a:t>
            </a:r>
            <a:r>
              <a:rPr lang="fr-FR" sz="2700" dirty="0" smtClean="0"/>
              <a:t> …).</a:t>
            </a:r>
            <a:endParaRPr lang="fr-FR" sz="2700" dirty="0"/>
          </a:p>
          <a:p>
            <a:endParaRPr lang="fr-FR" dirty="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16632"/>
            <a:ext cx="8229600" cy="778098"/>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Font typeface="+mj-lt"/>
              <a:buAutoNum type="arabicPeriod" startAt="3"/>
            </a:pPr>
            <a:r>
              <a:rPr lang="fr-FR" sz="3200" b="1" i="1" dirty="0" smtClean="0"/>
              <a:t>Les limites de cet instrument de puissance</a:t>
            </a:r>
            <a:endParaRPr lang="fr-FR" sz="3200" b="1" i="1" dirty="0"/>
          </a:p>
        </p:txBody>
      </p:sp>
      <p:sp>
        <p:nvSpPr>
          <p:cNvPr id="5" name="Espace réservé du contenu 4"/>
          <p:cNvSpPr>
            <a:spLocks noGrp="1"/>
          </p:cNvSpPr>
          <p:nvPr>
            <p:ph idx="1"/>
          </p:nvPr>
        </p:nvSpPr>
        <p:spPr>
          <a:xfrm>
            <a:off x="467544" y="980728"/>
            <a:ext cx="8229600" cy="3384376"/>
          </a:xfrm>
        </p:spPr>
        <p:txBody>
          <a:bodyPr>
            <a:normAutofit lnSpcReduction="10000"/>
          </a:bodyPr>
          <a:lstStyle/>
          <a:p>
            <a:r>
              <a:rPr lang="fr-FR" sz="2500" b="1" i="1" dirty="0" smtClean="0"/>
              <a:t>Une politique commerciale agressive </a:t>
            </a:r>
            <a:r>
              <a:rPr lang="fr-FR" sz="2500" dirty="0" smtClean="0"/>
              <a:t>(par exemple en France en 1946 avec </a:t>
            </a:r>
            <a:r>
              <a:rPr lang="fr-FR" sz="2500" i="1" dirty="0" smtClean="0"/>
              <a:t>les Accords Blum-</a:t>
            </a:r>
            <a:r>
              <a:rPr lang="fr-FR" sz="2500" i="1" dirty="0" err="1" smtClean="0"/>
              <a:t>Byrnes</a:t>
            </a:r>
            <a:r>
              <a:rPr lang="fr-FR" sz="2500" dirty="0" smtClean="0"/>
              <a:t>).</a:t>
            </a:r>
          </a:p>
          <a:p>
            <a:endParaRPr lang="fr-FR" sz="500" dirty="0"/>
          </a:p>
          <a:p>
            <a:r>
              <a:rPr lang="fr-FR" sz="2500" dirty="0" smtClean="0"/>
              <a:t>Une </a:t>
            </a:r>
            <a:r>
              <a:rPr lang="fr-FR" sz="2500" b="1" i="1" dirty="0" smtClean="0"/>
              <a:t>approche plus commerciale que culturelle, </a:t>
            </a:r>
            <a:r>
              <a:rPr lang="fr-FR" sz="2500" dirty="0" smtClean="0"/>
              <a:t>souvent dénoncée </a:t>
            </a:r>
            <a:r>
              <a:rPr lang="fr-FR" sz="2500" dirty="0" smtClean="0">
                <a:sym typeface="Wingdings 3"/>
              </a:rPr>
              <a:t> le cinéma américain parfois critiqué comme peu intéressant sur le fond</a:t>
            </a:r>
          </a:p>
          <a:p>
            <a:endParaRPr lang="fr-FR" sz="600" dirty="0">
              <a:sym typeface="Wingdings 3"/>
            </a:endParaRPr>
          </a:p>
          <a:p>
            <a:r>
              <a:rPr lang="fr-FR" sz="2500" dirty="0" smtClean="0">
                <a:sym typeface="Wingdings 3"/>
              </a:rPr>
              <a:t>Une domination mondiale écrasante </a:t>
            </a:r>
            <a:r>
              <a:rPr lang="fr-FR" sz="2500" b="1" i="1" dirty="0" smtClean="0">
                <a:sym typeface="Wingdings 3"/>
              </a:rPr>
              <a:t>qui tend à nier la diversité culturelle</a:t>
            </a:r>
            <a:r>
              <a:rPr lang="fr-FR" sz="2500" dirty="0" smtClean="0">
                <a:sym typeface="Wingdings 3"/>
              </a:rPr>
              <a:t> en imposant ses standards aux autres cultures, qui disposent de moins de moyens </a:t>
            </a:r>
          </a:p>
          <a:p>
            <a:endParaRPr lang="fr-FR" sz="2900" dirty="0">
              <a:sym typeface="Wingdings 3"/>
            </a:endParaRPr>
          </a:p>
          <a:p>
            <a:endParaRPr lang="fr-FR" sz="2900" dirty="0" smtClean="0"/>
          </a:p>
          <a:p>
            <a:endParaRPr lang="fr-FR" sz="2900" dirty="0"/>
          </a:p>
          <a:p>
            <a:endParaRPr lang="fr-FR" sz="2900" dirty="0" smtClean="0"/>
          </a:p>
          <a:p>
            <a:endParaRPr lang="fr-FR" dirty="0"/>
          </a:p>
        </p:txBody>
      </p:sp>
      <p:sp>
        <p:nvSpPr>
          <p:cNvPr id="6" name="Espace réservé du contenu 2"/>
          <p:cNvSpPr txBox="1">
            <a:spLocks/>
          </p:cNvSpPr>
          <p:nvPr/>
        </p:nvSpPr>
        <p:spPr>
          <a:xfrm>
            <a:off x="179512" y="4149080"/>
            <a:ext cx="8856984" cy="24482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5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1" u="none" strike="noStrike" kern="1200" cap="none" spc="0" normalizeH="0" baseline="0" noProof="0" dirty="0" smtClean="0">
                <a:ln>
                  <a:noFill/>
                </a:ln>
                <a:solidFill>
                  <a:srgbClr val="FF0000"/>
                </a:solidFill>
                <a:effectLst/>
                <a:uLnTx/>
                <a:uFillTx/>
                <a:latin typeface="+mn-lt"/>
                <a:ea typeface="+mn-ea"/>
                <a:cs typeface="+mn-cs"/>
              </a:rPr>
              <a:t>     </a:t>
            </a:r>
            <a:r>
              <a:rPr kumimoji="0" lang="fr-FR" sz="3200" b="0" i="1" u="none" strike="noStrike" kern="1200" cap="none" spc="0" normalizeH="0" noProof="0" dirty="0" smtClean="0">
                <a:ln>
                  <a:noFill/>
                </a:ln>
                <a:solidFill>
                  <a:srgbClr val="FF0000"/>
                </a:solidFill>
                <a:effectLst/>
                <a:uLnTx/>
                <a:uFillTx/>
                <a:latin typeface="+mn-lt"/>
                <a:ea typeface="+mn-ea"/>
                <a:cs typeface="+mn-cs"/>
              </a:rPr>
              <a:t>  </a:t>
            </a:r>
            <a:r>
              <a:rPr kumimoji="0" lang="fr-FR" sz="2900" b="0" i="1" u="none" strike="noStrike" kern="1200" cap="none" spc="0" normalizeH="0" baseline="0" noProof="0" dirty="0" smtClean="0">
                <a:ln>
                  <a:noFill/>
                </a:ln>
                <a:solidFill>
                  <a:srgbClr val="FF0000"/>
                </a:solidFill>
                <a:effectLst/>
                <a:uLnTx/>
                <a:uFillTx/>
                <a:latin typeface="+mn-lt"/>
                <a:ea typeface="+mn-ea"/>
                <a:cs typeface="+mn-cs"/>
              </a:rPr>
              <a:t>Bilan</a:t>
            </a:r>
            <a:endParaRPr kumimoji="0" lang="fr-FR" sz="3600" b="0" i="1"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      Très rentable grâce à sa diffusion internationale et sa capacité à conquérir les marchés, le cinéma américain a une fonction politique et idéologique marquée. Il contribue à la promotion à travers le monde du modèle américain et participe à l’occidentalisation de la planète dans l’économie mondialisée. Il est à ce titre fortement critiqué et dénoncé comme un des vecteurs de l’impérialisme culturel américain.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     </a:t>
            </a:r>
            <a:r>
              <a:rPr kumimoji="0" lang="fr-FR" sz="2900" b="0" i="1" u="none" strike="noStrike" kern="1200" cap="none" spc="0" normalizeH="0" baseline="0" noProof="0" dirty="0" smtClean="0">
                <a:ln>
                  <a:noFill/>
                </a:ln>
                <a:solidFill>
                  <a:srgbClr val="FF0000"/>
                </a:solidFill>
                <a:effectLst/>
                <a:uLnTx/>
                <a:uFillTx/>
                <a:latin typeface="+mn-lt"/>
                <a:ea typeface="+mn-ea"/>
                <a:cs typeface="+mn-cs"/>
              </a:rPr>
              <a:t>Ouverture</a:t>
            </a:r>
            <a:endParaRPr kumimoji="0" lang="fr-FR" sz="4400" b="0" i="1"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      Quels sont les autres vecteurs du soft power américain ? Subissent-ils le même type de critiques ? </a:t>
            </a:r>
          </a:p>
        </p:txBody>
      </p:sp>
      <p:sp>
        <p:nvSpPr>
          <p:cNvPr id="7" name="Titre 1"/>
          <p:cNvSpPr txBox="1">
            <a:spLocks/>
          </p:cNvSpPr>
          <p:nvPr/>
        </p:nvSpPr>
        <p:spPr>
          <a:xfrm>
            <a:off x="6516216" y="6295926"/>
            <a:ext cx="2160240" cy="44544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4"/>
          </a:lnRef>
          <a:fillRef idx="2">
            <a:schemeClr val="accent4"/>
          </a:fillRef>
          <a:effectRef idx="1">
            <a:schemeClr val="accent4"/>
          </a:effectRef>
          <a:fontRef idx="minor">
            <a:schemeClr val="dk1"/>
          </a:fontRef>
        </p:style>
        <p:txBody>
          <a:bodyPr>
            <a:noAutofit/>
          </a:bodyPr>
          <a:lstStyle/>
          <a:p>
            <a:r>
              <a:rPr lang="fr-FR" sz="3200" b="1" dirty="0" smtClean="0"/>
              <a:t>II) Les autres vecteurs du soft power américain</a:t>
            </a:r>
            <a:endParaRPr lang="fr-FR" sz="3200" b="1" dirty="0"/>
          </a:p>
        </p:txBody>
      </p:sp>
      <p:pic>
        <p:nvPicPr>
          <p:cNvPr id="4" name="Picture 4"/>
          <p:cNvPicPr>
            <a:picLocks noChangeAspect="1" noChangeArrowheads="1"/>
          </p:cNvPicPr>
          <p:nvPr/>
        </p:nvPicPr>
        <p:blipFill>
          <a:blip r:embed="rId2" cstate="email"/>
          <a:srcRect/>
          <a:stretch>
            <a:fillRect/>
          </a:stretch>
        </p:blipFill>
        <p:spPr bwMode="auto">
          <a:xfrm>
            <a:off x="5652120" y="1196752"/>
            <a:ext cx="2987824" cy="5316538"/>
          </a:xfrm>
          <a:prstGeom prst="rect">
            <a:avLst/>
          </a:prstGeom>
          <a:noFill/>
          <a:ln w="9525">
            <a:solidFill>
              <a:schemeClr val="tx2"/>
            </a:solidFill>
            <a:miter lim="800000"/>
            <a:headEnd/>
            <a:tailEnd/>
          </a:ln>
          <a:effectLst/>
        </p:spPr>
      </p:pic>
      <p:pic>
        <p:nvPicPr>
          <p:cNvPr id="2050" name="Picture 2"/>
          <p:cNvPicPr>
            <a:picLocks noChangeAspect="1" noChangeArrowheads="1"/>
          </p:cNvPicPr>
          <p:nvPr/>
        </p:nvPicPr>
        <p:blipFill>
          <a:blip r:embed="rId3" cstate="email"/>
          <a:srcRect/>
          <a:stretch>
            <a:fillRect/>
          </a:stretch>
        </p:blipFill>
        <p:spPr bwMode="auto">
          <a:xfrm>
            <a:off x="467544" y="1268760"/>
            <a:ext cx="5057775" cy="5419725"/>
          </a:xfrm>
          <a:prstGeom prst="rect">
            <a:avLst/>
          </a:prstGeom>
          <a:noFill/>
          <a:ln w="9525">
            <a:solidFill>
              <a:schemeClr val="tx2"/>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251520" y="116632"/>
            <a:ext cx="8784976" cy="604867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075" name="Picture 3"/>
          <p:cNvPicPr>
            <a:picLocks noChangeAspect="1" noChangeArrowheads="1"/>
          </p:cNvPicPr>
          <p:nvPr/>
        </p:nvPicPr>
        <p:blipFill>
          <a:blip r:embed="rId3" cstate="email"/>
          <a:srcRect/>
          <a:stretch>
            <a:fillRect/>
          </a:stretch>
        </p:blipFill>
        <p:spPr bwMode="auto">
          <a:xfrm>
            <a:off x="-1" y="4437112"/>
            <a:ext cx="3661525" cy="242088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1257</Words>
  <Application>Microsoft Office PowerPoint</Application>
  <PresentationFormat>Affichage à l'écran (4:3)</PresentationFormat>
  <Paragraphs>294</Paragraphs>
  <Slides>22</Slides>
  <Notes>3</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Chapitre 4  LES INSTRUMENTS DE LA PUISSANCE :  LE SOFT POWER</vt:lpstr>
      <vt:lpstr>Diapositive 2</vt:lpstr>
      <vt:lpstr>Sujet : Montrez que le cinéma hollywoodien est un instrument de la puissance des Etats-Unis</vt:lpstr>
      <vt:lpstr>Introduction</vt:lpstr>
      <vt:lpstr>Un instrument de puissance économique</vt:lpstr>
      <vt:lpstr>Un instrument de puissance culturelle </vt:lpstr>
      <vt:lpstr>Les limites de cet instrument de puissance</vt:lpstr>
      <vt:lpstr>II) Les autres vecteurs du soft power américain</vt:lpstr>
      <vt:lpstr>Diapositive 9</vt:lpstr>
      <vt:lpstr>Diapositive 10</vt:lpstr>
      <vt:lpstr>Diapositive 11</vt:lpstr>
      <vt:lpstr>Diapositive 12</vt:lpstr>
      <vt:lpstr>III) Un soft power contesté : l’antiaméricanisme</vt:lpstr>
      <vt:lpstr>Histoire des Arts : l’antiaméricanisme du peintre Fougeron dans les années 1950</vt:lpstr>
      <vt:lpstr>Diapositive 15</vt:lpstr>
      <vt:lpstr>Diapositive 16</vt:lpstr>
      <vt:lpstr>Diapositive 17</vt:lpstr>
      <vt:lpstr>Diapositive 18</vt:lpstr>
      <vt:lpstr>Diapositive 19</vt:lpstr>
      <vt:lpstr>Diapositive 20</vt:lpstr>
      <vt:lpstr>Diapositive 21</vt:lpstr>
      <vt:lpstr>La réception de l’œuvre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4  LES INSTRUMENTS DE LA PUISSANCE :  LE SOFT POWER</dc:title>
  <dc:creator>christophe</dc:creator>
  <cp:lastModifiedBy>christophe</cp:lastModifiedBy>
  <cp:revision>71</cp:revision>
  <dcterms:created xsi:type="dcterms:W3CDTF">2012-09-15T12:25:16Z</dcterms:created>
  <dcterms:modified xsi:type="dcterms:W3CDTF">2012-09-16T15:15:17Z</dcterms:modified>
</cp:coreProperties>
</file>