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6" r:id="rId2"/>
    <p:sldId id="287" r:id="rId3"/>
    <p:sldId id="270" r:id="rId4"/>
    <p:sldId id="268" r:id="rId5"/>
    <p:sldId id="263" r:id="rId6"/>
    <p:sldId id="272" r:id="rId7"/>
    <p:sldId id="262" r:id="rId8"/>
    <p:sldId id="288" r:id="rId9"/>
    <p:sldId id="289" r:id="rId10"/>
    <p:sldId id="294" r:id="rId11"/>
    <p:sldId id="290" r:id="rId12"/>
    <p:sldId id="291" r:id="rId13"/>
    <p:sldId id="292" r:id="rId14"/>
    <p:sldId id="293" r:id="rId15"/>
    <p:sldId id="295" r:id="rId16"/>
    <p:sldId id="281" r:id="rId17"/>
    <p:sldId id="276" r:id="rId18"/>
    <p:sldId id="277" r:id="rId19"/>
    <p:sldId id="279" r:id="rId20"/>
    <p:sldId id="273" r:id="rId21"/>
    <p:sldId id="278" r:id="rId22"/>
    <p:sldId id="280" r:id="rId23"/>
    <p:sldId id="285" r:id="rId24"/>
  </p:sldIdLst>
  <p:sldSz cx="9144000" cy="6858000" type="screen4x3"/>
  <p:notesSz cx="6797675" cy="9926638"/>
  <p:defaultTextStyle>
    <a:defPPr>
      <a:defRPr lang="fr-FR"/>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F4FA"/>
    <a:srgbClr val="FFCCCC"/>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9" autoAdjust="0"/>
  </p:normalViewPr>
  <p:slideViewPr>
    <p:cSldViewPr>
      <p:cViewPr varScale="1">
        <p:scale>
          <a:sx n="102" d="100"/>
          <a:sy n="102" d="100"/>
        </p:scale>
        <p:origin x="-11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86" y="42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82" tIns="46041" rIns="92082" bIns="46041" numCol="1" anchor="t" anchorCtr="0" compatLnSpc="1">
            <a:prstTxWarp prst="textNoShape">
              <a:avLst/>
            </a:prstTxWarp>
          </a:bodyPr>
          <a:lstStyle>
            <a:lvl1pPr algn="l" defTabSz="921074">
              <a:defRPr sz="1200"/>
            </a:lvl1pPr>
          </a:lstStyle>
          <a:p>
            <a:pPr>
              <a:defRPr/>
            </a:pPr>
            <a:endParaRPr lang="fr-FR"/>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082" tIns="46041" rIns="92082" bIns="46041" numCol="1" anchor="t" anchorCtr="0" compatLnSpc="1">
            <a:prstTxWarp prst="textNoShape">
              <a:avLst/>
            </a:prstTxWarp>
          </a:bodyPr>
          <a:lstStyle>
            <a:lvl1pPr algn="r" defTabSz="921074">
              <a:defRPr sz="1200"/>
            </a:lvl1pPr>
          </a:lstStyle>
          <a:p>
            <a:pPr>
              <a:defRPr/>
            </a:pPr>
            <a:endParaRPr lang="fr-FR"/>
          </a:p>
        </p:txBody>
      </p:sp>
      <p:sp>
        <p:nvSpPr>
          <p:cNvPr id="25604" name="Rectangle 4"/>
          <p:cNvSpPr>
            <a:spLocks noRo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082" tIns="46041" rIns="92082" bIns="4604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082" tIns="46041" rIns="92082" bIns="46041" numCol="1" anchor="b" anchorCtr="0" compatLnSpc="1">
            <a:prstTxWarp prst="textNoShape">
              <a:avLst/>
            </a:prstTxWarp>
          </a:bodyPr>
          <a:lstStyle>
            <a:lvl1pPr algn="l" defTabSz="921074">
              <a:defRPr sz="1200"/>
            </a:lvl1pPr>
          </a:lstStyle>
          <a:p>
            <a:pPr>
              <a:defRPr/>
            </a:pPr>
            <a:endParaRPr lang="fr-FR"/>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082" tIns="46041" rIns="92082" bIns="46041" numCol="1" anchor="b" anchorCtr="0" compatLnSpc="1">
            <a:prstTxWarp prst="textNoShape">
              <a:avLst/>
            </a:prstTxWarp>
          </a:bodyPr>
          <a:lstStyle>
            <a:lvl1pPr algn="r" defTabSz="921074">
              <a:defRPr sz="1200"/>
            </a:lvl1pPr>
          </a:lstStyle>
          <a:p>
            <a:pPr>
              <a:defRPr/>
            </a:pPr>
            <a:fld id="{639CB5D9-4340-41DD-8FF8-98D9D7E462E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20750"/>
            <a:fld id="{C18D36FB-A058-43D5-B877-831AB7B10AB5}" type="slidenum">
              <a:rPr lang="fr-FR" smtClean="0"/>
              <a:pPr defTabSz="920750"/>
              <a:t>3</a:t>
            </a:fld>
            <a:endParaRPr lang="fr-FR"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0750"/>
            <a:fld id="{EA763925-BCCB-4F9D-9B3B-EB4DD41336C1}" type="slidenum">
              <a:rPr lang="fr-FR" smtClean="0"/>
              <a:pPr defTabSz="920750"/>
              <a:t>4</a:t>
            </a:fld>
            <a:endParaRPr lang="fr-FR"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20750"/>
            <a:fld id="{09318350-4456-44FF-AF78-8B296961E29E}" type="slidenum">
              <a:rPr lang="fr-FR" smtClean="0"/>
              <a:pPr defTabSz="920750"/>
              <a:t>5</a:t>
            </a:fld>
            <a:endParaRPr lang="fr-FR"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0750"/>
            <a:fld id="{B78456CF-9B8E-4211-BF5B-29969DA41569}" type="slidenum">
              <a:rPr lang="fr-FR" smtClean="0"/>
              <a:pPr defTabSz="920750"/>
              <a:t>7</a:t>
            </a:fld>
            <a:endParaRPr lang="fr-FR"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FR" smtClean="0"/>
          </a:p>
          <a:p>
            <a:pPr eaLnBrk="1" hangingPunct="1"/>
            <a:r>
              <a:rPr lang="fr-FR" smtClean="0"/>
              <a:t>La </a:t>
            </a:r>
            <a:r>
              <a:rPr lang="fr-FR" b="1" i="1" smtClean="0"/>
              <a:t>Crise de 1929 (1929-fin des années 30)</a:t>
            </a:r>
            <a:r>
              <a:rPr lang="fr-FR" smtClean="0"/>
              <a:t> : </a:t>
            </a:r>
          </a:p>
          <a:p>
            <a:pPr eaLnBrk="1" hangingPunct="1"/>
            <a:endParaRPr lang="fr-FR" smtClean="0"/>
          </a:p>
          <a:p>
            <a:pPr lvl="2" eaLnBrk="1" hangingPunct="1">
              <a:buFontTx/>
              <a:buChar char="•"/>
            </a:pPr>
            <a:r>
              <a:rPr lang="fr-FR" smtClean="0"/>
              <a:t> la spéculation boursière et bancaire  entraîne un Krach boursier à Wall Street (le 24 oct. 1929, le </a:t>
            </a:r>
            <a:r>
              <a:rPr lang="fr-FR" i="1" smtClean="0"/>
              <a:t>Jeudi Noir</a:t>
            </a:r>
            <a:r>
              <a:rPr lang="fr-FR" smtClean="0"/>
              <a:t>).</a:t>
            </a:r>
          </a:p>
          <a:p>
            <a:pPr lvl="2" eaLnBrk="1" hangingPunct="1">
              <a:buFontTx/>
              <a:buChar char="•"/>
            </a:pPr>
            <a:endParaRPr lang="fr-FR" smtClean="0"/>
          </a:p>
          <a:p>
            <a:pPr lvl="2" eaLnBrk="1" hangingPunct="1">
              <a:buFontTx/>
              <a:buChar char="•"/>
            </a:pPr>
            <a:r>
              <a:rPr lang="fr-FR" smtClean="0"/>
              <a:t> Le krach provoque une crise bancaire. (les spéculateur ayant emprunté pour spéculer) </a:t>
            </a:r>
          </a:p>
          <a:p>
            <a:pPr lvl="2" eaLnBrk="1" hangingPunct="1">
              <a:buFontTx/>
              <a:buChar char="•"/>
            </a:pPr>
            <a:endParaRPr lang="fr-FR" smtClean="0"/>
          </a:p>
          <a:p>
            <a:pPr lvl="2" eaLnBrk="1" hangingPunct="1">
              <a:buFontTx/>
              <a:buChar char="•"/>
            </a:pPr>
            <a:r>
              <a:rPr lang="fr-FR" smtClean="0"/>
              <a:t> Cette crise des banques provoque la paralysie du crédit qui conduit à une crise industrielle par sous-consommation. </a:t>
            </a:r>
          </a:p>
          <a:p>
            <a:pPr lvl="2" eaLnBrk="1" hangingPunct="1">
              <a:buFontTx/>
              <a:buChar char="•"/>
            </a:pPr>
            <a:endParaRPr lang="fr-FR" smtClean="0"/>
          </a:p>
          <a:p>
            <a:pPr lvl="2" eaLnBrk="1" hangingPunct="1">
              <a:buFontTx/>
              <a:buChar char="•"/>
            </a:pPr>
            <a:r>
              <a:rPr lang="fr-FR" smtClean="0"/>
              <a:t> Les faillites industrielles provoquent le développement du chômage qui nourrit la sous-consommation et aggrave la crise. </a:t>
            </a:r>
          </a:p>
          <a:p>
            <a:pPr lvl="2" eaLnBrk="1" hangingPunct="1">
              <a:buFontTx/>
              <a:buChar char="•"/>
            </a:pPr>
            <a:endParaRPr lang="fr-FR" smtClean="0"/>
          </a:p>
          <a:p>
            <a:pPr lvl="2" eaLnBrk="1" hangingPunct="1">
              <a:buFontTx/>
              <a:buChar char="•"/>
            </a:pPr>
            <a:r>
              <a:rPr lang="fr-FR" smtClean="0"/>
              <a:t> On entre dans le cercle vicieux de la crise qui s'étend au monde entier du fait des liens économiques entre les Etats-Unis et le reste du monde.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0750"/>
            <a:fld id="{067F0139-70D1-4BAC-8F7B-B13FDA18E108}" type="slidenum">
              <a:rPr lang="fr-FR" smtClean="0"/>
              <a:pPr defTabSz="920750"/>
              <a:t>20</a:t>
            </a:fld>
            <a:endParaRPr lang="fr-FR"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r-FR" smtClean="0"/>
          </a:p>
          <a:p>
            <a:pPr eaLnBrk="1" hangingPunct="1"/>
            <a:r>
              <a:rPr lang="fr-FR" smtClean="0"/>
              <a:t>La </a:t>
            </a:r>
            <a:r>
              <a:rPr lang="fr-FR" b="1" i="1" smtClean="0"/>
              <a:t>Crise de 1929 (1929-fin des années 30)</a:t>
            </a:r>
            <a:r>
              <a:rPr lang="fr-FR" smtClean="0"/>
              <a:t> : </a:t>
            </a:r>
          </a:p>
          <a:p>
            <a:pPr eaLnBrk="1" hangingPunct="1"/>
            <a:endParaRPr lang="fr-FR" smtClean="0"/>
          </a:p>
          <a:p>
            <a:pPr lvl="2" eaLnBrk="1" hangingPunct="1">
              <a:buFontTx/>
              <a:buChar char="•"/>
            </a:pPr>
            <a:r>
              <a:rPr lang="fr-FR" smtClean="0"/>
              <a:t> la spéculation boursière et bancaire  entraîne un Krach boursier à Wall Street (le 24 oct. 1929, le </a:t>
            </a:r>
            <a:r>
              <a:rPr lang="fr-FR" i="1" smtClean="0"/>
              <a:t>Jeudi Noir</a:t>
            </a:r>
            <a:r>
              <a:rPr lang="fr-FR" smtClean="0"/>
              <a:t>).</a:t>
            </a:r>
          </a:p>
          <a:p>
            <a:pPr lvl="2" eaLnBrk="1" hangingPunct="1">
              <a:buFontTx/>
              <a:buChar char="•"/>
            </a:pPr>
            <a:endParaRPr lang="fr-FR" smtClean="0"/>
          </a:p>
          <a:p>
            <a:pPr lvl="2" eaLnBrk="1" hangingPunct="1">
              <a:buFontTx/>
              <a:buChar char="•"/>
            </a:pPr>
            <a:r>
              <a:rPr lang="fr-FR" smtClean="0"/>
              <a:t> Le krach provoque une crise bancaire. (les spéculateur ayant emprunté pour spéculer) </a:t>
            </a:r>
          </a:p>
          <a:p>
            <a:pPr lvl="2" eaLnBrk="1" hangingPunct="1">
              <a:buFontTx/>
              <a:buChar char="•"/>
            </a:pPr>
            <a:endParaRPr lang="fr-FR" smtClean="0"/>
          </a:p>
          <a:p>
            <a:pPr lvl="2" eaLnBrk="1" hangingPunct="1">
              <a:buFontTx/>
              <a:buChar char="•"/>
            </a:pPr>
            <a:r>
              <a:rPr lang="fr-FR" smtClean="0"/>
              <a:t> Cette crise des banques provoque la paralysie du crédit qui conduit à une crise industrielle par sous-consommation. </a:t>
            </a:r>
          </a:p>
          <a:p>
            <a:pPr lvl="2" eaLnBrk="1" hangingPunct="1">
              <a:buFontTx/>
              <a:buChar char="•"/>
            </a:pPr>
            <a:endParaRPr lang="fr-FR" smtClean="0"/>
          </a:p>
          <a:p>
            <a:pPr lvl="2" eaLnBrk="1" hangingPunct="1">
              <a:buFontTx/>
              <a:buChar char="•"/>
            </a:pPr>
            <a:r>
              <a:rPr lang="fr-FR" smtClean="0"/>
              <a:t> Les faillites industrielles provoquent le développement du chômage qui nourrit la sous-consommation et aggrave la crise. </a:t>
            </a:r>
          </a:p>
          <a:p>
            <a:pPr lvl="2" eaLnBrk="1" hangingPunct="1">
              <a:buFontTx/>
              <a:buChar char="•"/>
            </a:pPr>
            <a:endParaRPr lang="fr-FR" smtClean="0"/>
          </a:p>
          <a:p>
            <a:pPr lvl="2" eaLnBrk="1" hangingPunct="1">
              <a:buFontTx/>
              <a:buChar char="•"/>
            </a:pPr>
            <a:r>
              <a:rPr lang="fr-FR" smtClean="0"/>
              <a:t> On entre dans le cercle vicieux de la crise qui s'étend au monde entier du fait des liens économiques entre les Etats-Unis et le reste du monde.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0750"/>
            <a:fld id="{38A5BCA2-574C-4931-B60B-2B63068CE934}" type="slidenum">
              <a:rPr lang="fr-FR" smtClean="0"/>
              <a:pPr defTabSz="920750"/>
              <a:t>23</a:t>
            </a:fld>
            <a:endParaRPr lang="fr-FR"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FR" smtClean="0"/>
          </a:p>
          <a:p>
            <a:pPr eaLnBrk="1" hangingPunct="1"/>
            <a:r>
              <a:rPr lang="fr-FR" smtClean="0"/>
              <a:t>La </a:t>
            </a:r>
            <a:r>
              <a:rPr lang="fr-FR" b="1" i="1" smtClean="0"/>
              <a:t>Crise de 1929 (1929-fin des années 30)</a:t>
            </a:r>
            <a:r>
              <a:rPr lang="fr-FR" smtClean="0"/>
              <a:t> : </a:t>
            </a:r>
          </a:p>
          <a:p>
            <a:pPr eaLnBrk="1" hangingPunct="1"/>
            <a:endParaRPr lang="fr-FR" smtClean="0"/>
          </a:p>
          <a:p>
            <a:pPr lvl="2" eaLnBrk="1" hangingPunct="1">
              <a:buFontTx/>
              <a:buChar char="•"/>
            </a:pPr>
            <a:r>
              <a:rPr lang="fr-FR" smtClean="0"/>
              <a:t> la spéculation boursière et bancaire  entraîne un Krach boursier à Wall Street (le 24 oct. 1929, le </a:t>
            </a:r>
            <a:r>
              <a:rPr lang="fr-FR" i="1" smtClean="0"/>
              <a:t>Jeudi Noir</a:t>
            </a:r>
            <a:r>
              <a:rPr lang="fr-FR" smtClean="0"/>
              <a:t>).</a:t>
            </a:r>
          </a:p>
          <a:p>
            <a:pPr lvl="2" eaLnBrk="1" hangingPunct="1">
              <a:buFontTx/>
              <a:buChar char="•"/>
            </a:pPr>
            <a:endParaRPr lang="fr-FR" smtClean="0"/>
          </a:p>
          <a:p>
            <a:pPr lvl="2" eaLnBrk="1" hangingPunct="1">
              <a:buFontTx/>
              <a:buChar char="•"/>
            </a:pPr>
            <a:r>
              <a:rPr lang="fr-FR" smtClean="0"/>
              <a:t> Le krach provoque une crise bancaire. (les spéculateur ayant emprunté pour spéculer) </a:t>
            </a:r>
          </a:p>
          <a:p>
            <a:pPr lvl="2" eaLnBrk="1" hangingPunct="1">
              <a:buFontTx/>
              <a:buChar char="•"/>
            </a:pPr>
            <a:endParaRPr lang="fr-FR" smtClean="0"/>
          </a:p>
          <a:p>
            <a:pPr lvl="2" eaLnBrk="1" hangingPunct="1">
              <a:buFontTx/>
              <a:buChar char="•"/>
            </a:pPr>
            <a:r>
              <a:rPr lang="fr-FR" smtClean="0"/>
              <a:t> Cette crise des banques provoque la paralysie du crédit qui conduit à une crise industrielle par sous-consommation. </a:t>
            </a:r>
          </a:p>
          <a:p>
            <a:pPr lvl="2" eaLnBrk="1" hangingPunct="1">
              <a:buFontTx/>
              <a:buChar char="•"/>
            </a:pPr>
            <a:endParaRPr lang="fr-FR" smtClean="0"/>
          </a:p>
          <a:p>
            <a:pPr lvl="2" eaLnBrk="1" hangingPunct="1">
              <a:buFontTx/>
              <a:buChar char="•"/>
            </a:pPr>
            <a:r>
              <a:rPr lang="fr-FR" smtClean="0"/>
              <a:t> Les faillites industrielles provoquent le développement du chômage qui nourrit la sous-consommation et aggrave la crise. </a:t>
            </a:r>
          </a:p>
          <a:p>
            <a:pPr lvl="2" eaLnBrk="1" hangingPunct="1">
              <a:buFontTx/>
              <a:buChar char="•"/>
            </a:pPr>
            <a:endParaRPr lang="fr-FR" smtClean="0"/>
          </a:p>
          <a:p>
            <a:pPr lvl="2" eaLnBrk="1" hangingPunct="1">
              <a:buFontTx/>
              <a:buChar char="•"/>
            </a:pPr>
            <a:r>
              <a:rPr lang="fr-FR" smtClean="0"/>
              <a:t> On entre dans le cercle vicieux de la crise qui s'étend au monde entier du fait des liens économiques entre les Etats-Unis et le reste du monde.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29175A-592A-4CFD-B98D-618AD608CB2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41141AB-9964-4FD4-A0C8-2C36F06E407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831F6C-FA04-44D5-8E9D-F70801AF3322}"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182B45A-4CD0-46F4-B996-429B5B274E6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28DFF65-761D-4A0B-826A-186D1CCCD5E7}"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6C1CA7-48CD-47CA-81C7-03DB269B21F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11AC62-5663-4D60-95DA-D67B30A4DA0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900DA88-8861-49D6-9FE6-486C681C921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B1577FD-4B86-4B92-8426-2BB2E96A169E}"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AFE3DA1-AFFD-4F3E-BFA3-43C7FE622AC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01A3377-9F59-4995-B674-72FE22CACB30}"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DD6BDE1-EDD9-45C5-BC82-6EFDD1959EA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6B7533-4B15-4304-9CBD-06ADA769CCB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684213" y="1557338"/>
            <a:ext cx="7772400" cy="1827212"/>
          </a:xfr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fontScale="90000"/>
          </a:bodyPr>
          <a:lstStyle/>
          <a:p>
            <a:pPr>
              <a:defRPr/>
            </a:pPr>
            <a:r>
              <a:rPr lang="fr-FR" sz="3100" b="1" dirty="0" smtClean="0"/>
              <a:t>Chapitre 3 </a:t>
            </a:r>
            <a:r>
              <a:rPr lang="fr-FR" dirty="0" smtClean="0"/>
              <a:t/>
            </a:r>
            <a:br>
              <a:rPr lang="fr-FR" dirty="0" smtClean="0"/>
            </a:br>
            <a:r>
              <a:rPr lang="fr-FR" b="1" i="1" dirty="0" smtClean="0"/>
              <a:t>La puissance économique </a:t>
            </a:r>
            <a:br>
              <a:rPr lang="fr-FR" b="1" i="1" dirty="0" smtClean="0"/>
            </a:br>
            <a:r>
              <a:rPr lang="fr-FR" b="1" i="1" dirty="0" smtClean="0"/>
              <a:t>des Etats-Unis et le monde </a:t>
            </a:r>
            <a:endParaRPr lang="fr-FR" b="1" i="1" dirty="0"/>
          </a:p>
        </p:txBody>
      </p:sp>
      <p:sp>
        <p:nvSpPr>
          <p:cNvPr id="3" name="Sous-titre 2"/>
          <p:cNvSpPr>
            <a:spLocks noGrp="1"/>
          </p:cNvSpPr>
          <p:nvPr>
            <p:ph type="subTitle" idx="1"/>
          </p:nvPr>
        </p:nvSpPr>
        <p:spPr>
          <a:xfrm>
            <a:off x="827088" y="4005263"/>
            <a:ext cx="7377112" cy="1223962"/>
          </a:xfrm>
        </p:spPr>
        <p:txBody>
          <a:bodyPr>
            <a:normAutofit/>
          </a:bodyPr>
          <a:lstStyle/>
          <a:p>
            <a:pPr>
              <a:defRPr/>
            </a:pPr>
            <a:r>
              <a:rPr lang="fr-FR" sz="2000" b="1" i="1" dirty="0" smtClean="0">
                <a:solidFill>
                  <a:schemeClr val="bg1">
                    <a:lumMod val="65000"/>
                  </a:schemeClr>
                </a:solidFill>
              </a:rPr>
              <a:t>Quels moments-clefs depuis 1918 montrent que l’économie américaine est intimement liée au reste du monde ?</a:t>
            </a:r>
            <a:endParaRPr lang="fr-FR" sz="2000" b="1" i="1"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476250"/>
            <a:ext cx="8496300" cy="5632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defRPr/>
            </a:pPr>
            <a:r>
              <a:rPr lang="fr-FR" b="1" dirty="0"/>
              <a:t>Le ‘‘Plan Marshall’’ (discours d’Harvard, George S. Marshall, 5 juin 1947)</a:t>
            </a:r>
          </a:p>
          <a:p>
            <a:pPr algn="just">
              <a:defRPr/>
            </a:pPr>
            <a:endParaRPr lang="fr-FR" b="1" dirty="0"/>
          </a:p>
          <a:p>
            <a:pPr algn="just">
              <a:defRPr/>
            </a:pPr>
            <a:r>
              <a:rPr lang="fr-FR" dirty="0"/>
              <a:t>« Il est logique que les États-Unis fassent tout ce qui sera en leur pouvoir pour contribuer au retour de conditions économiques normalement saines dans le monde, sans lesquelles il ne peut y avoir de stabilité politique ni de paix assurée. Notre politique n'est dirigée ni contre un pays ni contre une doctrine, mais contre la faim, la pauvreté, le désespoir et le chaos. Son objectif devrait être de remettre l'économie mondiale en état de fonctionner, et d'ainsi permettre l'émergence de conditions politiques et sociales dans lesquelles des institutions libres puissent exister. Une telle assistance, j'en suis convaincu, ne peut être établie sur une base fragmentaire au fur et à mesure qu'apparaît telle ou telle crise. Toute assistance de la part de notre gouvernement doit être non un palliatif, mais un remède. Tout gouvernement qui consent à nous aider dans la tâche de renaissance trouvera, j'en suis sûr, une coopération complète de la part du gouvernement américain. Tout gouvernement qui manœuvre pour arrêter la renaissance d'autres pays ne peut attendre d'aide de notre part.</a:t>
            </a:r>
          </a:p>
          <a:p>
            <a:pPr algn="just">
              <a:defRPr/>
            </a:pPr>
            <a:endParaRPr lang="fr-FR" dirty="0"/>
          </a:p>
          <a:p>
            <a:pPr algn="just">
              <a:defRPr/>
            </a:pPr>
            <a:r>
              <a:rPr lang="fr-FR" dirty="0"/>
              <a:t>De plus, les gouvernements, partis politiques, ou groupes qui cherchent à perpétuer la misère humaine pour en profiter politiquement ou autrement, rencontreront l'opposition des Etats-Unis.»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684213" y="836613"/>
            <a:ext cx="8126412" cy="5575300"/>
          </a:xfrm>
          <a:prstGeom prst="rect">
            <a:avLst/>
          </a:prstGeom>
          <a:noFill/>
          <a:ln w="38100">
            <a:noFill/>
            <a:miter lim="800000"/>
            <a:headEnd/>
            <a:tailEnd/>
          </a:ln>
        </p:spPr>
      </p:pic>
      <p:sp>
        <p:nvSpPr>
          <p:cNvPr id="5" name="Rectangle à coins arrondis 4"/>
          <p:cNvSpPr/>
          <p:nvPr/>
        </p:nvSpPr>
        <p:spPr bwMode="auto">
          <a:xfrm>
            <a:off x="250825" y="260350"/>
            <a:ext cx="2376488" cy="4318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r>
              <a:rPr lang="fr-FR" b="1" dirty="0">
                <a:solidFill>
                  <a:schemeClr val="tx1"/>
                </a:solidFill>
              </a:rPr>
              <a:t>Point de Méthode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549275"/>
            <a:ext cx="9144000" cy="5543550"/>
          </a:xfrm>
          <a:prstGeom prst="rect">
            <a:avLst/>
          </a:prstGeom>
          <a:noFill/>
          <a:ln w="38100">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38100">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9144000" cy="2205038"/>
          </a:xfrm>
          <a:prstGeom prst="rect">
            <a:avLst/>
          </a:prstGeom>
          <a:noFill/>
          <a:ln w="38100">
            <a:solidFill>
              <a:schemeClr val="tx1"/>
            </a:solidFill>
            <a:miter lim="800000"/>
            <a:headEnd/>
            <a:tailEnd/>
          </a:ln>
        </p:spPr>
      </p:pic>
      <p:sp>
        <p:nvSpPr>
          <p:cNvPr id="15363" name="Rectangle 4"/>
          <p:cNvSpPr>
            <a:spLocks noChangeArrowheads="1"/>
          </p:cNvSpPr>
          <p:nvPr/>
        </p:nvSpPr>
        <p:spPr bwMode="auto">
          <a:xfrm>
            <a:off x="2987675" y="2420938"/>
            <a:ext cx="6156325" cy="4278312"/>
          </a:xfrm>
          <a:prstGeom prst="rect">
            <a:avLst/>
          </a:prstGeom>
          <a:noFill/>
          <a:ln w="9525">
            <a:noFill/>
            <a:miter lim="800000"/>
            <a:headEnd/>
            <a:tailEnd/>
          </a:ln>
        </p:spPr>
        <p:txBody>
          <a:bodyPr>
            <a:spAutoFit/>
          </a:bodyPr>
          <a:lstStyle/>
          <a:p>
            <a:pPr algn="just"/>
            <a:r>
              <a:rPr lang="fr-FR" b="1"/>
              <a:t>Les accords de Bretton Woods de 1944 </a:t>
            </a:r>
          </a:p>
          <a:p>
            <a:pPr algn="just"/>
            <a:r>
              <a:rPr lang="fr-FR" sz="1400" b="1"/>
              <a:t>d’après </a:t>
            </a:r>
            <a:r>
              <a:rPr lang="fr-FR" sz="1400" b="1" i="1"/>
              <a:t>l’Encyclopaedia Universalis</a:t>
            </a:r>
          </a:p>
          <a:p>
            <a:pPr algn="just"/>
            <a:endParaRPr lang="fr-FR" sz="1200"/>
          </a:p>
          <a:p>
            <a:pPr algn="just"/>
            <a:r>
              <a:rPr lang="fr-FR" sz="1200"/>
              <a:t>Le système monétaire mis en place à Bretton Woods en 1944 répond, pour les Américains, à la volonté d'éviter les crises monétaires, dont on pensait qu'elles avaient entraîné le protectionnisme, le nationalisme, la guerre. Le système se présente comme un retour à l'étalon or qui, avec un système de change fixe, apparaît comme le gage de la stabilité et d'une règle commune. Il s'en éloigne toutefois sur des points essentiels. Les changes fixes entre les monnaies sont ajustables quand il existe un « déséquilibre fondamental ». Les pays ont aussi le droit d'établir des contrôles destinés à limiter les flux internationaux de capitaux. Dans le but de réguler les politiques économiques et de financer les balances des paiements des pays à risque, le Fonds monétaire international, né des mêmes accords, peut apporter à ces pays en difficulté une aide assortie de conseils qui visent à restaurer l'équilibre. Le système repose sur un retour rapide à la parité or des monnaies. Dans un monde où les trois quarts de l'or sont détenus aux États-Unis, les pays doivent avoir recours à l'aide américaine pour reconstituer leurs réserves qui, à défaut d'or, sont essentiellement constituées de dollars. Les accords font du dollar la devise clé dans le système monétaire international et l'étalon or s'efface au profit d'un étalon dollar. La poussée de l'inflation dans les années 1970, qui rend de plus en plus difficile le maintien des parités fixes, entraînera la disparition du système au profit d'un système de taux de change flottants et d'une démonétisation de l'or.</a:t>
            </a:r>
          </a:p>
        </p:txBody>
      </p:sp>
      <p:pic>
        <p:nvPicPr>
          <p:cNvPr id="15364" name="Picture 4" descr="http://www.martinfrost.ws/htmlfiles/nov2008/keynes-bretton-woods.jpg"/>
          <p:cNvPicPr>
            <a:picLocks noChangeAspect="1" noChangeArrowheads="1"/>
          </p:cNvPicPr>
          <p:nvPr/>
        </p:nvPicPr>
        <p:blipFill>
          <a:blip r:embed="rId3"/>
          <a:srcRect l="6120" r="37360" b="528"/>
          <a:stretch>
            <a:fillRect/>
          </a:stretch>
        </p:blipFill>
        <p:spPr bwMode="auto">
          <a:xfrm>
            <a:off x="0" y="3068638"/>
            <a:ext cx="2987675" cy="3600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39750" y="2565400"/>
            <a:ext cx="8229600" cy="1511300"/>
          </a:xfrm>
          <a:solidFill>
            <a:srgbClr val="A4F4FA"/>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lstStyle/>
          <a:p>
            <a:pPr eaLnBrk="1" hangingPunct="1">
              <a:defRPr/>
            </a:pPr>
            <a:r>
              <a:rPr lang="fr-FR" sz="2800" b="1" kern="1200" dirty="0" smtClean="0">
                <a:solidFill>
                  <a:schemeClr val="tx1"/>
                </a:solidFill>
              </a:rPr>
              <a:t>3. La crise des </a:t>
            </a:r>
            <a:r>
              <a:rPr lang="fr-FR" sz="2800" b="1" i="1" kern="1200" dirty="0" err="1" smtClean="0">
                <a:solidFill>
                  <a:schemeClr val="tx1"/>
                </a:solidFill>
              </a:rPr>
              <a:t>subprimes</a:t>
            </a:r>
            <a:r>
              <a:rPr lang="fr-FR" sz="2800" b="1" kern="1200" dirty="0" smtClean="0">
                <a:solidFill>
                  <a:schemeClr val="tx1"/>
                </a:solidFill>
              </a:rPr>
              <a:t> et la remise en cause de l’économie américaine triomphante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e 9"/>
          <p:cNvGrpSpPr>
            <a:grpSpLocks/>
          </p:cNvGrpSpPr>
          <p:nvPr/>
        </p:nvGrpSpPr>
        <p:grpSpPr bwMode="auto">
          <a:xfrm>
            <a:off x="71438" y="404813"/>
            <a:ext cx="9072562" cy="5761037"/>
            <a:chOff x="72008" y="404664"/>
            <a:chExt cx="9071992" cy="5760640"/>
          </a:xfrm>
        </p:grpSpPr>
        <p:pic>
          <p:nvPicPr>
            <p:cNvPr id="17417" name="Picture 2"/>
            <p:cNvPicPr>
              <a:picLocks noChangeAspect="1" noChangeArrowheads="1"/>
            </p:cNvPicPr>
            <p:nvPr/>
          </p:nvPicPr>
          <p:blipFill>
            <a:blip r:embed="rId2"/>
            <a:srcRect/>
            <a:stretch>
              <a:fillRect/>
            </a:stretch>
          </p:blipFill>
          <p:spPr bwMode="auto">
            <a:xfrm>
              <a:off x="4576242" y="404664"/>
              <a:ext cx="4567758" cy="5586352"/>
            </a:xfrm>
            <a:prstGeom prst="rect">
              <a:avLst/>
            </a:prstGeom>
            <a:noFill/>
            <a:ln w="38100">
              <a:noFill/>
              <a:miter lim="800000"/>
              <a:headEnd/>
              <a:tailEnd/>
            </a:ln>
          </p:spPr>
        </p:pic>
        <p:pic>
          <p:nvPicPr>
            <p:cNvPr id="17418" name="Picture 3"/>
            <p:cNvPicPr>
              <a:picLocks noChangeAspect="1" noChangeArrowheads="1"/>
            </p:cNvPicPr>
            <p:nvPr/>
          </p:nvPicPr>
          <p:blipFill>
            <a:blip r:embed="rId3"/>
            <a:srcRect r="1550"/>
            <a:stretch>
              <a:fillRect/>
            </a:stretch>
          </p:blipFill>
          <p:spPr bwMode="auto">
            <a:xfrm>
              <a:off x="72008" y="4958659"/>
              <a:ext cx="4499992" cy="1206645"/>
            </a:xfrm>
            <a:prstGeom prst="rect">
              <a:avLst/>
            </a:prstGeom>
            <a:noFill/>
            <a:ln w="38100">
              <a:noFill/>
              <a:miter lim="800000"/>
              <a:headEnd/>
              <a:tailEnd/>
            </a:ln>
          </p:spPr>
        </p:pic>
      </p:grpSp>
      <p:sp>
        <p:nvSpPr>
          <p:cNvPr id="17411" name="Rectangle 5"/>
          <p:cNvSpPr>
            <a:spLocks noChangeArrowheads="1"/>
          </p:cNvSpPr>
          <p:nvPr/>
        </p:nvSpPr>
        <p:spPr bwMode="auto">
          <a:xfrm>
            <a:off x="4500563" y="333375"/>
            <a:ext cx="2232025" cy="4319588"/>
          </a:xfrm>
          <a:prstGeom prst="rect">
            <a:avLst/>
          </a:prstGeom>
          <a:solidFill>
            <a:schemeClr val="bg1"/>
          </a:solidFill>
          <a:ln w="38100" algn="ctr">
            <a:noFill/>
            <a:round/>
            <a:headEnd/>
            <a:tailEnd/>
          </a:ln>
        </p:spPr>
        <p:txBody>
          <a:bodyPr/>
          <a:lstStyle/>
          <a:p>
            <a:endParaRPr lang="fr-FR"/>
          </a:p>
        </p:txBody>
      </p:sp>
      <p:sp>
        <p:nvSpPr>
          <p:cNvPr id="17412" name="Rectangle 6"/>
          <p:cNvSpPr>
            <a:spLocks noChangeArrowheads="1"/>
          </p:cNvSpPr>
          <p:nvPr/>
        </p:nvSpPr>
        <p:spPr bwMode="auto">
          <a:xfrm>
            <a:off x="6588125" y="476250"/>
            <a:ext cx="1008063" cy="3384550"/>
          </a:xfrm>
          <a:prstGeom prst="rect">
            <a:avLst/>
          </a:prstGeom>
          <a:solidFill>
            <a:schemeClr val="bg1"/>
          </a:solidFill>
          <a:ln w="38100" algn="ctr">
            <a:noFill/>
            <a:round/>
            <a:headEnd/>
            <a:tailEnd/>
          </a:ln>
        </p:spPr>
        <p:txBody>
          <a:bodyPr/>
          <a:lstStyle/>
          <a:p>
            <a:endParaRPr lang="fr-FR"/>
          </a:p>
        </p:txBody>
      </p:sp>
      <p:sp>
        <p:nvSpPr>
          <p:cNvPr id="17413" name="Rectangle 7"/>
          <p:cNvSpPr>
            <a:spLocks noChangeArrowheads="1"/>
          </p:cNvSpPr>
          <p:nvPr/>
        </p:nvSpPr>
        <p:spPr bwMode="auto">
          <a:xfrm>
            <a:off x="6443663" y="3644900"/>
            <a:ext cx="649287" cy="504825"/>
          </a:xfrm>
          <a:prstGeom prst="rect">
            <a:avLst/>
          </a:prstGeom>
          <a:solidFill>
            <a:schemeClr val="bg1"/>
          </a:solidFill>
          <a:ln w="38100" algn="ctr">
            <a:noFill/>
            <a:round/>
            <a:headEnd/>
            <a:tailEnd/>
          </a:ln>
        </p:spPr>
        <p:txBody>
          <a:bodyPr/>
          <a:lstStyle/>
          <a:p>
            <a:endParaRPr lang="fr-FR"/>
          </a:p>
        </p:txBody>
      </p:sp>
      <p:sp>
        <p:nvSpPr>
          <p:cNvPr id="17414" name="Rectangle 8"/>
          <p:cNvSpPr>
            <a:spLocks noChangeArrowheads="1"/>
          </p:cNvSpPr>
          <p:nvPr/>
        </p:nvSpPr>
        <p:spPr bwMode="auto">
          <a:xfrm>
            <a:off x="4716463" y="4581525"/>
            <a:ext cx="792162" cy="215900"/>
          </a:xfrm>
          <a:prstGeom prst="rect">
            <a:avLst/>
          </a:prstGeom>
          <a:solidFill>
            <a:schemeClr val="bg1"/>
          </a:solidFill>
          <a:ln w="38100" algn="ctr">
            <a:noFill/>
            <a:round/>
            <a:headEnd/>
            <a:tailEnd/>
          </a:ln>
        </p:spPr>
        <p:txBody>
          <a:bodyPr/>
          <a:lstStyle/>
          <a:p>
            <a:endParaRPr lang="fr-FR"/>
          </a:p>
        </p:txBody>
      </p:sp>
      <p:sp>
        <p:nvSpPr>
          <p:cNvPr id="17415" name="Rectangle 10"/>
          <p:cNvSpPr>
            <a:spLocks noChangeArrowheads="1"/>
          </p:cNvSpPr>
          <p:nvPr/>
        </p:nvSpPr>
        <p:spPr bwMode="auto">
          <a:xfrm>
            <a:off x="4140200" y="4365625"/>
            <a:ext cx="863600" cy="431800"/>
          </a:xfrm>
          <a:prstGeom prst="rect">
            <a:avLst/>
          </a:prstGeom>
          <a:solidFill>
            <a:schemeClr val="bg1"/>
          </a:solidFill>
          <a:ln w="38100" algn="ctr">
            <a:noFill/>
            <a:round/>
            <a:headEnd/>
            <a:tailEnd/>
          </a:ln>
        </p:spPr>
        <p:txBody>
          <a:bodyPr/>
          <a:lstStyle/>
          <a:p>
            <a:endParaRPr lang="fr-FR"/>
          </a:p>
        </p:txBody>
      </p:sp>
      <p:sp>
        <p:nvSpPr>
          <p:cNvPr id="17416" name="Rectangle 11"/>
          <p:cNvSpPr>
            <a:spLocks noChangeArrowheads="1"/>
          </p:cNvSpPr>
          <p:nvPr/>
        </p:nvSpPr>
        <p:spPr bwMode="auto">
          <a:xfrm>
            <a:off x="2195513" y="4581525"/>
            <a:ext cx="2447925" cy="647700"/>
          </a:xfrm>
          <a:prstGeom prst="rect">
            <a:avLst/>
          </a:prstGeom>
          <a:solidFill>
            <a:schemeClr val="bg1"/>
          </a:solidFill>
          <a:ln w="38100" algn="ctr">
            <a:noFill/>
            <a:round/>
            <a:headEnd/>
            <a:tailEnd/>
          </a:ln>
        </p:spPr>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sz="half" idx="1"/>
          </p:nvPr>
        </p:nvSpPr>
        <p:spPr>
          <a:xfrm>
            <a:off x="395288" y="1485900"/>
            <a:ext cx="4248150" cy="4525963"/>
          </a:xfrm>
          <a:ln>
            <a:solidFill>
              <a:schemeClr val="tx1"/>
            </a:solidFill>
          </a:ln>
        </p:spPr>
        <p:txBody>
          <a:bodyPr/>
          <a:lstStyle/>
          <a:p>
            <a:pPr algn="ctr" eaLnBrk="1" hangingPunct="1">
              <a:spcBef>
                <a:spcPct val="0"/>
              </a:spcBef>
              <a:buFontTx/>
              <a:buNone/>
            </a:pPr>
            <a:r>
              <a:rPr lang="fr-FR" sz="1800" b="1" smtClean="0"/>
              <a:t>« Un boom artificiel de l'immobilier » </a:t>
            </a:r>
          </a:p>
          <a:p>
            <a:pPr algn="ctr" eaLnBrk="1" hangingPunct="1">
              <a:spcBef>
                <a:spcPct val="0"/>
              </a:spcBef>
              <a:buFontTx/>
              <a:buNone/>
            </a:pPr>
            <a:endParaRPr lang="fr-FR" sz="1800" b="1" smtClean="0"/>
          </a:p>
          <a:p>
            <a:pPr algn="ctr" eaLnBrk="1" hangingPunct="1">
              <a:spcBef>
                <a:spcPct val="0"/>
              </a:spcBef>
              <a:buFontTx/>
              <a:buNone/>
            </a:pPr>
            <a:r>
              <a:rPr lang="fr-FR" sz="1800" b="1" smtClean="0"/>
              <a:t>« Les "initiés" du système financier (banques, traders, compagnies d'assurances …) qui détiennent les informations réelles »</a:t>
            </a:r>
          </a:p>
          <a:p>
            <a:pPr algn="ctr" eaLnBrk="1" hangingPunct="1">
              <a:spcBef>
                <a:spcPct val="0"/>
              </a:spcBef>
              <a:buFontTx/>
              <a:buNone/>
            </a:pPr>
            <a:endParaRPr lang="fr-FR" sz="1800" b="1" smtClean="0"/>
          </a:p>
          <a:p>
            <a:pPr algn="ctr" eaLnBrk="1" hangingPunct="1">
              <a:spcBef>
                <a:spcPct val="0"/>
              </a:spcBef>
              <a:buFontTx/>
              <a:buNone/>
            </a:pPr>
            <a:r>
              <a:rPr lang="fr-FR" sz="1800" b="1" smtClean="0"/>
              <a:t>« Un krach immobilier »</a:t>
            </a:r>
          </a:p>
          <a:p>
            <a:pPr algn="ctr" eaLnBrk="1" hangingPunct="1">
              <a:spcBef>
                <a:spcPct val="0"/>
              </a:spcBef>
              <a:buFontTx/>
              <a:buNone/>
            </a:pPr>
            <a:endParaRPr lang="fr-FR" sz="1800" b="1" smtClean="0"/>
          </a:p>
          <a:p>
            <a:pPr algn="ctr" eaLnBrk="1" hangingPunct="1">
              <a:spcBef>
                <a:spcPct val="0"/>
              </a:spcBef>
              <a:buFontTx/>
              <a:buNone/>
            </a:pPr>
            <a:r>
              <a:rPr lang="fr-FR" sz="1800" b="1" smtClean="0"/>
              <a:t>« Les énormes dettes des ménages » américains</a:t>
            </a:r>
          </a:p>
          <a:p>
            <a:pPr algn="ctr" eaLnBrk="1" hangingPunct="1">
              <a:spcBef>
                <a:spcPct val="0"/>
              </a:spcBef>
              <a:buFontTx/>
              <a:buNone/>
            </a:pPr>
            <a:endParaRPr lang="fr-FR" sz="1800" b="1" smtClean="0"/>
          </a:p>
          <a:p>
            <a:pPr algn="ctr" eaLnBrk="1" hangingPunct="1">
              <a:spcBef>
                <a:spcPct val="0"/>
              </a:spcBef>
              <a:buFontTx/>
              <a:buNone/>
            </a:pPr>
            <a:r>
              <a:rPr lang="fr-FR" sz="1800" b="1" smtClean="0"/>
              <a:t>« Des produits financiers très complexes »</a:t>
            </a:r>
            <a:endParaRPr lang="fr-FR" sz="2800" smtClean="0"/>
          </a:p>
        </p:txBody>
      </p:sp>
      <p:pic>
        <p:nvPicPr>
          <p:cNvPr id="4101" name="Picture 5"/>
          <p:cNvPicPr>
            <a:picLocks noChangeAspect="1" noChangeArrowheads="1"/>
          </p:cNvPicPr>
          <p:nvPr>
            <p:ph sz="half" idx="2"/>
          </p:nvPr>
        </p:nvPicPr>
        <p:blipFill>
          <a:blip r:embed="rId2"/>
          <a:srcRect l="21263" t="17604" r="25572" b="19083"/>
          <a:stretch>
            <a:fillRect/>
          </a:stretch>
        </p:blipFill>
        <p:spPr>
          <a:xfrm>
            <a:off x="5292725" y="3286125"/>
            <a:ext cx="3095625" cy="2411413"/>
          </a:xfrm>
          <a:noFill/>
          <a:ln>
            <a:solidFill>
              <a:schemeClr val="tx1"/>
            </a:solidFill>
          </a:ln>
        </p:spPr>
      </p:pic>
      <p:sp>
        <p:nvSpPr>
          <p:cNvPr id="4104" name="Text Box 8"/>
          <p:cNvSpPr txBox="1">
            <a:spLocks noChangeArrowheads="1"/>
          </p:cNvSpPr>
          <p:nvPr/>
        </p:nvSpPr>
        <p:spPr bwMode="auto">
          <a:xfrm>
            <a:off x="4643438" y="2276475"/>
            <a:ext cx="4321175" cy="915988"/>
          </a:xfrm>
          <a:prstGeom prst="rect">
            <a:avLst/>
          </a:prstGeom>
          <a:noFill/>
          <a:ln w="9525">
            <a:noFill/>
            <a:miter lim="800000"/>
            <a:headEnd/>
            <a:tailEnd/>
          </a:ln>
        </p:spPr>
        <p:txBody>
          <a:bodyPr>
            <a:spAutoFit/>
          </a:bodyPr>
          <a:lstStyle/>
          <a:p>
            <a:pPr>
              <a:spcBef>
                <a:spcPct val="50000"/>
              </a:spcBef>
            </a:pPr>
            <a:r>
              <a:rPr lang="fr-FR" b="1" i="1"/>
              <a:t>2. Complétez l’organigramme distribué avec les expressions ci-contre</a:t>
            </a:r>
          </a:p>
        </p:txBody>
      </p:sp>
      <p:sp>
        <p:nvSpPr>
          <p:cNvPr id="4107" name="Text Box 11"/>
          <p:cNvSpPr txBox="1">
            <a:spLocks noChangeArrowheads="1"/>
          </p:cNvSpPr>
          <p:nvPr/>
        </p:nvSpPr>
        <p:spPr bwMode="auto">
          <a:xfrm>
            <a:off x="395288" y="836613"/>
            <a:ext cx="6840537" cy="369887"/>
          </a:xfrm>
          <a:prstGeom prst="rect">
            <a:avLst/>
          </a:prstGeom>
          <a:noFill/>
          <a:ln w="9525">
            <a:noFill/>
            <a:miter lim="800000"/>
            <a:headEnd/>
            <a:tailEnd/>
          </a:ln>
        </p:spPr>
        <p:txBody>
          <a:bodyPr>
            <a:spAutoFit/>
          </a:bodyPr>
          <a:lstStyle/>
          <a:p>
            <a:pPr>
              <a:spcBef>
                <a:spcPct val="50000"/>
              </a:spcBef>
            </a:pPr>
            <a:r>
              <a:rPr lang="fr-FR" b="1" i="1"/>
              <a:t>Quels sont les fondamentaux de la crise des subprimes  ?</a:t>
            </a:r>
            <a:r>
              <a:rPr lang="fr-FR" sz="1600" b="1" i="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box(in)">
                                      <p:cBhvr>
                                        <p:cTn id="7" dur="500"/>
                                        <p:tgtEl>
                                          <p:spTgt spid="41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0">
                                            <p:bg/>
                                          </p:spTgt>
                                        </p:tgtEl>
                                        <p:attrNameLst>
                                          <p:attrName>style.visibility</p:attrName>
                                        </p:attrNameLst>
                                      </p:cBhvr>
                                      <p:to>
                                        <p:strVal val="visible"/>
                                      </p:to>
                                    </p:set>
                                    <p:animEffect transition="in" filter="box(in)">
                                      <p:cBhvr>
                                        <p:cTn id="12" dur="500"/>
                                        <p:tgtEl>
                                          <p:spTgt spid="4100">
                                            <p:bg/>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100">
                                            <p:txEl>
                                              <p:pRg st="0" end="0"/>
                                            </p:txEl>
                                          </p:spTgt>
                                        </p:tgtEl>
                                        <p:attrNameLst>
                                          <p:attrName>style.visibility</p:attrName>
                                        </p:attrNameLst>
                                      </p:cBhvr>
                                      <p:to>
                                        <p:strVal val="visible"/>
                                      </p:to>
                                    </p:set>
                                    <p:animEffect transition="in" filter="box(in)">
                                      <p:cBhvr>
                                        <p:cTn id="15" dur="500"/>
                                        <p:tgtEl>
                                          <p:spTgt spid="4100">
                                            <p:txEl>
                                              <p:pRg st="0" end="0"/>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100">
                                            <p:txEl>
                                              <p:pRg st="2" end="2"/>
                                            </p:txEl>
                                          </p:spTgt>
                                        </p:tgtEl>
                                        <p:attrNameLst>
                                          <p:attrName>style.visibility</p:attrName>
                                        </p:attrNameLst>
                                      </p:cBhvr>
                                      <p:to>
                                        <p:strVal val="visible"/>
                                      </p:to>
                                    </p:set>
                                    <p:animEffect transition="in" filter="box(in)">
                                      <p:cBhvr>
                                        <p:cTn id="18" dur="500"/>
                                        <p:tgtEl>
                                          <p:spTgt spid="4100">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box(in)">
                                      <p:cBhvr>
                                        <p:cTn id="21" dur="500"/>
                                        <p:tgtEl>
                                          <p:spTgt spid="4100">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00">
                                            <p:txEl>
                                              <p:pRg st="6" end="6"/>
                                            </p:txEl>
                                          </p:spTgt>
                                        </p:tgtEl>
                                        <p:attrNameLst>
                                          <p:attrName>style.visibility</p:attrName>
                                        </p:attrNameLst>
                                      </p:cBhvr>
                                      <p:to>
                                        <p:strVal val="visible"/>
                                      </p:to>
                                    </p:set>
                                    <p:animEffect transition="in" filter="box(in)">
                                      <p:cBhvr>
                                        <p:cTn id="24" dur="500"/>
                                        <p:tgtEl>
                                          <p:spTgt spid="4100">
                                            <p:txEl>
                                              <p:pRg st="6" end="6"/>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00">
                                            <p:txEl>
                                              <p:pRg st="8" end="8"/>
                                            </p:txEl>
                                          </p:spTgt>
                                        </p:tgtEl>
                                        <p:attrNameLst>
                                          <p:attrName>style.visibility</p:attrName>
                                        </p:attrNameLst>
                                      </p:cBhvr>
                                      <p:to>
                                        <p:strVal val="visible"/>
                                      </p:to>
                                    </p:set>
                                    <p:animEffect transition="in" filter="box(in)">
                                      <p:cBhvr>
                                        <p:cTn id="27" dur="500"/>
                                        <p:tgtEl>
                                          <p:spTgt spid="410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box(in)">
                                      <p:cBhvr>
                                        <p:cTn id="32" dur="500"/>
                                        <p:tgtEl>
                                          <p:spTgt spid="4104"/>
                                        </p:tgtEl>
                                      </p:cBhvr>
                                    </p:animEffect>
                                  </p:childTnLst>
                                </p:cTn>
                              </p:par>
                              <p:par>
                                <p:cTn id="33" presetID="4" presetClass="entr" presetSubtype="16" fill="hold" nodeType="withEffect">
                                  <p:stCondLst>
                                    <p:cond delay="0"/>
                                  </p:stCondLst>
                                  <p:childTnLst>
                                    <p:set>
                                      <p:cBhvr>
                                        <p:cTn id="34" dur="1" fill="hold">
                                          <p:stCondLst>
                                            <p:cond delay="0"/>
                                          </p:stCondLst>
                                        </p:cTn>
                                        <p:tgtEl>
                                          <p:spTgt spid="4101"/>
                                        </p:tgtEl>
                                        <p:attrNameLst>
                                          <p:attrName>style.visibility</p:attrName>
                                        </p:attrNameLst>
                                      </p:cBhvr>
                                      <p:to>
                                        <p:strVal val="visible"/>
                                      </p:to>
                                    </p:set>
                                    <p:animEffect transition="in" filter="box(in)">
                                      <p:cBhvr>
                                        <p:cTn id="35"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nimBg="1"/>
      <p:bldP spid="4104" grpId="0"/>
      <p:bldP spid="4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284663" y="333375"/>
            <a:ext cx="4248150" cy="1655763"/>
          </a:xfrm>
          <a:prstGeom prst="rect">
            <a:avLst/>
          </a:prstGeom>
          <a:solidFill>
            <a:srgbClr val="FFFF66">
              <a:alpha val="18823"/>
            </a:srgbClr>
          </a:solidFill>
          <a:ln w="28575">
            <a:solidFill>
              <a:schemeClr val="tx1"/>
            </a:solidFill>
            <a:prstDash val="dash"/>
            <a:miter lim="800000"/>
            <a:headEnd/>
            <a:tailEnd type="none" w="med" len="sm"/>
          </a:ln>
        </p:spPr>
        <p:txBody>
          <a:bodyPr wrap="none"/>
          <a:lstStyle/>
          <a:p>
            <a:pPr algn="r"/>
            <a:r>
              <a:rPr lang="fr-FR" sz="1400" b="1">
                <a:hlinkClick r:id="rId2" action="ppaction://hlinksldjump"/>
              </a:rPr>
              <a:t>Remise</a:t>
            </a:r>
          </a:p>
          <a:p>
            <a:pPr algn="r"/>
            <a:r>
              <a:rPr lang="fr-FR" sz="1400" b="1">
                <a:hlinkClick r:id="rId2" action="ppaction://hlinksldjump"/>
              </a:rPr>
              <a:t>en cause du modèle</a:t>
            </a:r>
          </a:p>
          <a:p>
            <a:pPr algn="r"/>
            <a:r>
              <a:rPr lang="fr-FR" sz="1400" b="1">
                <a:hlinkClick r:id="rId2" action="ppaction://hlinksldjump"/>
              </a:rPr>
              <a:t> de croissance économique</a:t>
            </a:r>
          </a:p>
          <a:p>
            <a:pPr algn="r"/>
            <a:r>
              <a:rPr lang="fr-FR" sz="1400" b="1">
                <a:hlinkClick r:id="rId2" action="ppaction://hlinksldjump"/>
              </a:rPr>
              <a:t>des années 90</a:t>
            </a:r>
            <a:endParaRPr lang="fr-FR" sz="1400" b="1"/>
          </a:p>
        </p:txBody>
      </p:sp>
      <p:sp>
        <p:nvSpPr>
          <p:cNvPr id="10243" name="Rectangle 3"/>
          <p:cNvSpPr>
            <a:spLocks noChangeArrowheads="1"/>
          </p:cNvSpPr>
          <p:nvPr/>
        </p:nvSpPr>
        <p:spPr bwMode="auto">
          <a:xfrm>
            <a:off x="468313" y="2924175"/>
            <a:ext cx="8351837" cy="3673475"/>
          </a:xfrm>
          <a:prstGeom prst="rect">
            <a:avLst/>
          </a:prstGeom>
          <a:solidFill>
            <a:srgbClr val="FFFF66">
              <a:alpha val="18823"/>
            </a:srgbClr>
          </a:solidFill>
          <a:ln w="28575">
            <a:solidFill>
              <a:schemeClr val="tx1"/>
            </a:solidFill>
            <a:prstDash val="dash"/>
            <a:miter lim="800000"/>
            <a:headEnd/>
            <a:tailEnd type="none" w="med" len="sm"/>
          </a:ln>
        </p:spPr>
        <p:txBody>
          <a:bodyPr wrap="none"/>
          <a:lstStyle/>
          <a:p>
            <a:pPr algn="l"/>
            <a:r>
              <a:rPr lang="fr-FR" sz="1400" b="1">
                <a:hlinkClick r:id="rId3" action="ppaction://hlinksldjump"/>
              </a:rPr>
              <a:t>Remise</a:t>
            </a:r>
          </a:p>
          <a:p>
            <a:pPr algn="l"/>
            <a:r>
              <a:rPr lang="fr-FR" sz="1400" b="1">
                <a:hlinkClick r:id="rId3" action="ppaction://hlinksldjump"/>
              </a:rPr>
              <a:t>en cause du modèle de société</a:t>
            </a:r>
          </a:p>
          <a:p>
            <a:pPr algn="l"/>
            <a:r>
              <a:rPr lang="fr-FR" sz="1400" b="1">
                <a:hlinkClick r:id="rId3" action="ppaction://hlinksldjump"/>
              </a:rPr>
              <a:t>américain</a:t>
            </a:r>
            <a:endParaRPr lang="fr-FR" sz="1400" b="1"/>
          </a:p>
          <a:p>
            <a:pPr algn="l"/>
            <a:endParaRPr lang="fr-FR" sz="1400" b="1"/>
          </a:p>
        </p:txBody>
      </p:sp>
      <p:sp>
        <p:nvSpPr>
          <p:cNvPr id="10244" name="Rectangle 4"/>
          <p:cNvSpPr>
            <a:spLocks noChangeArrowheads="1"/>
          </p:cNvSpPr>
          <p:nvPr/>
        </p:nvSpPr>
        <p:spPr bwMode="auto">
          <a:xfrm>
            <a:off x="250825" y="188913"/>
            <a:ext cx="2736850" cy="2519362"/>
          </a:xfrm>
          <a:prstGeom prst="rect">
            <a:avLst/>
          </a:prstGeom>
          <a:solidFill>
            <a:srgbClr val="FFFF66">
              <a:alpha val="18823"/>
            </a:srgbClr>
          </a:solidFill>
          <a:ln w="28575">
            <a:solidFill>
              <a:schemeClr val="tx1"/>
            </a:solidFill>
            <a:prstDash val="dash"/>
            <a:miter lim="800000"/>
            <a:headEnd/>
            <a:tailEnd type="none" w="med" len="sm"/>
          </a:ln>
        </p:spPr>
        <p:txBody>
          <a:bodyPr wrap="none"/>
          <a:lstStyle/>
          <a:p>
            <a:r>
              <a:rPr lang="fr-FR" sz="1400" b="1">
                <a:hlinkClick r:id="rId4" action="ppaction://hlinksldjump"/>
              </a:rPr>
              <a:t>Remise</a:t>
            </a:r>
          </a:p>
          <a:p>
            <a:r>
              <a:rPr lang="fr-FR" sz="1400" b="1">
                <a:hlinkClick r:id="rId4" action="ppaction://hlinksldjump"/>
              </a:rPr>
              <a:t>en cause du système </a:t>
            </a:r>
          </a:p>
          <a:p>
            <a:r>
              <a:rPr lang="fr-FR" sz="1400" b="1">
                <a:hlinkClick r:id="rId4" action="ppaction://hlinksldjump"/>
              </a:rPr>
              <a:t>financier</a:t>
            </a:r>
            <a:endParaRPr lang="fr-FR" sz="1400" b="1"/>
          </a:p>
        </p:txBody>
      </p:sp>
      <p:sp>
        <p:nvSpPr>
          <p:cNvPr id="10245" name="Rectangle 5"/>
          <p:cNvSpPr>
            <a:spLocks noChangeArrowheads="1"/>
          </p:cNvSpPr>
          <p:nvPr/>
        </p:nvSpPr>
        <p:spPr bwMode="auto">
          <a:xfrm>
            <a:off x="5003800" y="2997200"/>
            <a:ext cx="1441450" cy="1571625"/>
          </a:xfrm>
          <a:prstGeom prst="rect">
            <a:avLst/>
          </a:prstGeom>
          <a:solidFill>
            <a:srgbClr val="CCFF99"/>
          </a:solidFill>
          <a:ln w="12700">
            <a:solidFill>
              <a:srgbClr val="CCFF99"/>
            </a:solidFill>
            <a:miter lim="800000"/>
            <a:headEnd/>
            <a:tailEnd/>
          </a:ln>
        </p:spPr>
        <p:txBody>
          <a:bodyPr anchor="ctr">
            <a:spAutoFit/>
          </a:bodyPr>
          <a:lstStyle/>
          <a:p>
            <a:r>
              <a:rPr lang="fr-FR" sz="1600" b="1"/>
              <a:t>Les énormes dettes des ménages américains </a:t>
            </a:r>
          </a:p>
          <a:p>
            <a:endParaRPr lang="fr-FR" sz="1600" b="1"/>
          </a:p>
        </p:txBody>
      </p:sp>
      <p:sp>
        <p:nvSpPr>
          <p:cNvPr id="10246" name="Rectangle 6"/>
          <p:cNvSpPr>
            <a:spLocks noChangeArrowheads="1"/>
          </p:cNvSpPr>
          <p:nvPr/>
        </p:nvSpPr>
        <p:spPr bwMode="auto">
          <a:xfrm>
            <a:off x="4932363" y="5589588"/>
            <a:ext cx="1836737" cy="838200"/>
          </a:xfrm>
          <a:prstGeom prst="rect">
            <a:avLst/>
          </a:prstGeom>
          <a:solidFill>
            <a:srgbClr val="CCFF99"/>
          </a:solidFill>
          <a:ln w="12700">
            <a:solidFill>
              <a:srgbClr val="CCFF99"/>
            </a:solidFill>
            <a:miter lim="800000"/>
            <a:headEnd/>
            <a:tailEnd/>
          </a:ln>
        </p:spPr>
        <p:txBody>
          <a:bodyPr anchor="ctr">
            <a:spAutoFit/>
          </a:bodyPr>
          <a:lstStyle/>
          <a:p>
            <a:r>
              <a:rPr lang="fr-FR" sz="1600" b="1"/>
              <a:t>Un boom artificiel de l'immobilier </a:t>
            </a:r>
          </a:p>
        </p:txBody>
      </p:sp>
      <p:sp>
        <p:nvSpPr>
          <p:cNvPr id="10247" name="Rectangle 7"/>
          <p:cNvSpPr>
            <a:spLocks noChangeArrowheads="1"/>
          </p:cNvSpPr>
          <p:nvPr/>
        </p:nvSpPr>
        <p:spPr bwMode="auto">
          <a:xfrm>
            <a:off x="4643438" y="1077913"/>
            <a:ext cx="2016125" cy="838200"/>
          </a:xfrm>
          <a:prstGeom prst="rect">
            <a:avLst/>
          </a:prstGeom>
          <a:solidFill>
            <a:srgbClr val="CCFF99"/>
          </a:solidFill>
          <a:ln w="12700">
            <a:solidFill>
              <a:srgbClr val="CCFF99"/>
            </a:solidFill>
            <a:miter lim="800000"/>
            <a:headEnd/>
            <a:tailEnd/>
          </a:ln>
        </p:spPr>
        <p:txBody>
          <a:bodyPr anchor="ctr">
            <a:spAutoFit/>
          </a:bodyPr>
          <a:lstStyle/>
          <a:p>
            <a:r>
              <a:rPr lang="fr-FR" sz="1600" b="1"/>
              <a:t>Des produits financiers très complexes </a:t>
            </a:r>
          </a:p>
        </p:txBody>
      </p:sp>
      <p:sp>
        <p:nvSpPr>
          <p:cNvPr id="10248" name="Rectangle 8"/>
          <p:cNvSpPr>
            <a:spLocks noChangeArrowheads="1"/>
          </p:cNvSpPr>
          <p:nvPr/>
        </p:nvSpPr>
        <p:spPr bwMode="auto">
          <a:xfrm>
            <a:off x="611188" y="981075"/>
            <a:ext cx="2087562" cy="1593850"/>
          </a:xfrm>
          <a:prstGeom prst="rect">
            <a:avLst/>
          </a:prstGeom>
          <a:solidFill>
            <a:srgbClr val="CCFF99"/>
          </a:solidFill>
          <a:ln w="12700">
            <a:solidFill>
              <a:srgbClr val="CCFF99"/>
            </a:solidFill>
            <a:miter lim="800000"/>
            <a:headEnd/>
            <a:tailEnd/>
          </a:ln>
        </p:spPr>
        <p:txBody>
          <a:bodyPr anchor="ctr">
            <a:spAutoFit/>
          </a:bodyPr>
          <a:lstStyle/>
          <a:p>
            <a:r>
              <a:rPr lang="fr-FR" sz="1400" b="1"/>
              <a:t>Les "initiés" du système financier (banques, traders, compagnies d'assurances …) qui détiennent les informations réelles</a:t>
            </a:r>
          </a:p>
        </p:txBody>
      </p:sp>
      <p:sp>
        <p:nvSpPr>
          <p:cNvPr id="10249" name="Line 9"/>
          <p:cNvSpPr>
            <a:spLocks noChangeShapeType="1"/>
          </p:cNvSpPr>
          <p:nvPr/>
        </p:nvSpPr>
        <p:spPr bwMode="auto">
          <a:xfrm>
            <a:off x="2843213" y="1412875"/>
            <a:ext cx="1728787" cy="0"/>
          </a:xfrm>
          <a:prstGeom prst="line">
            <a:avLst/>
          </a:prstGeom>
          <a:noFill/>
          <a:ln w="38100">
            <a:solidFill>
              <a:schemeClr val="tx1"/>
            </a:solidFill>
            <a:round/>
            <a:headEnd/>
            <a:tailEnd type="triangle" w="med" len="med"/>
          </a:ln>
        </p:spPr>
        <p:txBody>
          <a:bodyPr/>
          <a:lstStyle/>
          <a:p>
            <a:endParaRPr lang="fr-FR"/>
          </a:p>
        </p:txBody>
      </p:sp>
      <p:sp>
        <p:nvSpPr>
          <p:cNvPr id="10250" name="Text Box 10"/>
          <p:cNvSpPr txBox="1">
            <a:spLocks noChangeArrowheads="1"/>
          </p:cNvSpPr>
          <p:nvPr/>
        </p:nvSpPr>
        <p:spPr bwMode="auto">
          <a:xfrm>
            <a:off x="3132138" y="981075"/>
            <a:ext cx="1223962" cy="304800"/>
          </a:xfrm>
          <a:prstGeom prst="rect">
            <a:avLst/>
          </a:prstGeom>
          <a:noFill/>
          <a:ln w="12700">
            <a:noFill/>
            <a:miter lim="800000"/>
            <a:headEnd/>
            <a:tailEnd/>
          </a:ln>
        </p:spPr>
        <p:txBody>
          <a:bodyPr>
            <a:spAutoFit/>
          </a:bodyPr>
          <a:lstStyle/>
          <a:p>
            <a:pPr>
              <a:spcBef>
                <a:spcPct val="50000"/>
              </a:spcBef>
            </a:pPr>
            <a:r>
              <a:rPr lang="fr-FR" sz="1400"/>
              <a:t>ont créé</a:t>
            </a:r>
          </a:p>
        </p:txBody>
      </p:sp>
      <p:sp>
        <p:nvSpPr>
          <p:cNvPr id="10251" name="Line 11"/>
          <p:cNvSpPr>
            <a:spLocks noChangeShapeType="1"/>
          </p:cNvSpPr>
          <p:nvPr/>
        </p:nvSpPr>
        <p:spPr bwMode="auto">
          <a:xfrm flipH="1">
            <a:off x="5940425" y="1916113"/>
            <a:ext cx="0" cy="1008062"/>
          </a:xfrm>
          <a:prstGeom prst="line">
            <a:avLst/>
          </a:prstGeom>
          <a:noFill/>
          <a:ln w="38100">
            <a:solidFill>
              <a:schemeClr val="tx1"/>
            </a:solidFill>
            <a:round/>
            <a:headEnd/>
            <a:tailEnd type="triangle" w="med" len="med"/>
          </a:ln>
        </p:spPr>
        <p:txBody>
          <a:bodyPr/>
          <a:lstStyle/>
          <a:p>
            <a:endParaRPr lang="fr-FR"/>
          </a:p>
        </p:txBody>
      </p:sp>
      <p:sp>
        <p:nvSpPr>
          <p:cNvPr id="10252" name="Text Box 12"/>
          <p:cNvSpPr txBox="1">
            <a:spLocks noChangeArrowheads="1"/>
          </p:cNvSpPr>
          <p:nvPr/>
        </p:nvSpPr>
        <p:spPr bwMode="auto">
          <a:xfrm>
            <a:off x="5940425" y="2205038"/>
            <a:ext cx="3095625" cy="623887"/>
          </a:xfrm>
          <a:prstGeom prst="rect">
            <a:avLst/>
          </a:prstGeom>
          <a:noFill/>
          <a:ln w="12700">
            <a:noFill/>
            <a:miter lim="800000"/>
            <a:headEnd/>
            <a:tailEnd/>
          </a:ln>
        </p:spPr>
        <p:txBody>
          <a:bodyPr>
            <a:spAutoFit/>
          </a:bodyPr>
          <a:lstStyle/>
          <a:p>
            <a:pPr>
              <a:spcBef>
                <a:spcPct val="50000"/>
              </a:spcBef>
            </a:pPr>
            <a:r>
              <a:rPr lang="fr-FR" sz="1400"/>
              <a:t>dans lesquels ont été intégrées</a:t>
            </a:r>
          </a:p>
          <a:p>
            <a:pPr>
              <a:spcBef>
                <a:spcPct val="50000"/>
              </a:spcBef>
            </a:pPr>
            <a:r>
              <a:rPr lang="fr-FR" sz="1400"/>
              <a:t>("titrisées)</a:t>
            </a:r>
            <a:r>
              <a:rPr lang="fr-FR" sz="1200"/>
              <a:t> </a:t>
            </a:r>
          </a:p>
        </p:txBody>
      </p:sp>
      <p:sp>
        <p:nvSpPr>
          <p:cNvPr id="10253" name="Line 13"/>
          <p:cNvSpPr>
            <a:spLocks noChangeShapeType="1"/>
          </p:cNvSpPr>
          <p:nvPr/>
        </p:nvSpPr>
        <p:spPr bwMode="auto">
          <a:xfrm>
            <a:off x="5724525" y="4652963"/>
            <a:ext cx="0" cy="792162"/>
          </a:xfrm>
          <a:prstGeom prst="line">
            <a:avLst/>
          </a:prstGeom>
          <a:noFill/>
          <a:ln w="38100">
            <a:solidFill>
              <a:schemeClr val="tx1"/>
            </a:solidFill>
            <a:round/>
            <a:headEnd/>
            <a:tailEnd type="triangle" w="med" len="med"/>
          </a:ln>
        </p:spPr>
        <p:txBody>
          <a:bodyPr/>
          <a:lstStyle/>
          <a:p>
            <a:endParaRPr lang="fr-FR"/>
          </a:p>
        </p:txBody>
      </p:sp>
      <p:sp>
        <p:nvSpPr>
          <p:cNvPr id="10254" name="Text Box 14"/>
          <p:cNvSpPr txBox="1">
            <a:spLocks noChangeArrowheads="1"/>
          </p:cNvSpPr>
          <p:nvPr/>
        </p:nvSpPr>
        <p:spPr bwMode="auto">
          <a:xfrm>
            <a:off x="6084888" y="4868863"/>
            <a:ext cx="2232025" cy="366712"/>
          </a:xfrm>
          <a:prstGeom prst="rect">
            <a:avLst/>
          </a:prstGeom>
          <a:noFill/>
          <a:ln w="12700">
            <a:noFill/>
            <a:miter lim="800000"/>
            <a:headEnd/>
            <a:tailEnd/>
          </a:ln>
        </p:spPr>
        <p:txBody>
          <a:bodyPr>
            <a:spAutoFit/>
          </a:bodyPr>
          <a:lstStyle/>
          <a:p>
            <a:pPr>
              <a:spcBef>
                <a:spcPct val="50000"/>
              </a:spcBef>
            </a:pPr>
            <a:r>
              <a:rPr lang="fr-FR" sz="1600"/>
              <a:t>Qui reposaient sur</a:t>
            </a:r>
            <a:r>
              <a:rPr lang="fr-FR"/>
              <a:t> </a:t>
            </a:r>
          </a:p>
        </p:txBody>
      </p:sp>
      <p:sp>
        <p:nvSpPr>
          <p:cNvPr id="10255" name="Rectangle 15"/>
          <p:cNvSpPr>
            <a:spLocks noChangeArrowheads="1"/>
          </p:cNvSpPr>
          <p:nvPr/>
        </p:nvSpPr>
        <p:spPr bwMode="auto">
          <a:xfrm>
            <a:off x="971550" y="5661025"/>
            <a:ext cx="1836738" cy="593725"/>
          </a:xfrm>
          <a:prstGeom prst="rect">
            <a:avLst/>
          </a:prstGeom>
          <a:solidFill>
            <a:srgbClr val="CCFF99"/>
          </a:solidFill>
          <a:ln w="12700">
            <a:solidFill>
              <a:srgbClr val="CCFF99"/>
            </a:solidFill>
            <a:miter lim="800000"/>
            <a:headEnd/>
            <a:tailEnd/>
          </a:ln>
        </p:spPr>
        <p:txBody>
          <a:bodyPr anchor="ctr">
            <a:spAutoFit/>
          </a:bodyPr>
          <a:lstStyle/>
          <a:p>
            <a:r>
              <a:rPr lang="fr-FR" sz="1600" b="1"/>
              <a:t>Un krach immobilier </a:t>
            </a:r>
          </a:p>
        </p:txBody>
      </p:sp>
      <p:sp>
        <p:nvSpPr>
          <p:cNvPr id="10256" name="Line 16"/>
          <p:cNvSpPr>
            <a:spLocks noChangeShapeType="1"/>
          </p:cNvSpPr>
          <p:nvPr/>
        </p:nvSpPr>
        <p:spPr bwMode="auto">
          <a:xfrm flipH="1">
            <a:off x="3059113" y="6021388"/>
            <a:ext cx="1584325" cy="0"/>
          </a:xfrm>
          <a:prstGeom prst="line">
            <a:avLst/>
          </a:prstGeom>
          <a:noFill/>
          <a:ln w="38100">
            <a:solidFill>
              <a:schemeClr val="tx1"/>
            </a:solidFill>
            <a:round/>
            <a:headEnd/>
            <a:tailEnd type="triangle" w="med" len="med"/>
          </a:ln>
        </p:spPr>
        <p:txBody>
          <a:bodyPr/>
          <a:lstStyle/>
          <a:p>
            <a:endParaRPr lang="fr-FR"/>
          </a:p>
        </p:txBody>
      </p:sp>
      <p:sp>
        <p:nvSpPr>
          <p:cNvPr id="10257" name="Text Box 17"/>
          <p:cNvSpPr txBox="1">
            <a:spLocks noChangeArrowheads="1"/>
          </p:cNvSpPr>
          <p:nvPr/>
        </p:nvSpPr>
        <p:spPr bwMode="auto">
          <a:xfrm>
            <a:off x="2916238" y="5445125"/>
            <a:ext cx="2017712" cy="336550"/>
          </a:xfrm>
          <a:prstGeom prst="rect">
            <a:avLst/>
          </a:prstGeom>
          <a:noFill/>
          <a:ln w="12700">
            <a:noFill/>
            <a:miter lim="800000"/>
            <a:headEnd/>
            <a:tailEnd/>
          </a:ln>
        </p:spPr>
        <p:txBody>
          <a:bodyPr>
            <a:spAutoFit/>
          </a:bodyPr>
          <a:lstStyle/>
          <a:p>
            <a:pPr>
              <a:spcBef>
                <a:spcPct val="50000"/>
              </a:spcBef>
            </a:pPr>
            <a:r>
              <a:rPr lang="fr-FR" sz="1600"/>
              <a:t>Qui a débouché sur </a:t>
            </a:r>
          </a:p>
        </p:txBody>
      </p:sp>
      <p:sp>
        <p:nvSpPr>
          <p:cNvPr id="10258" name="Line 18"/>
          <p:cNvSpPr>
            <a:spLocks noChangeShapeType="1"/>
          </p:cNvSpPr>
          <p:nvPr/>
        </p:nvSpPr>
        <p:spPr bwMode="auto">
          <a:xfrm flipV="1">
            <a:off x="2124075" y="3860800"/>
            <a:ext cx="2735263" cy="1584325"/>
          </a:xfrm>
          <a:prstGeom prst="line">
            <a:avLst/>
          </a:prstGeom>
          <a:noFill/>
          <a:ln w="38100">
            <a:solidFill>
              <a:schemeClr val="tx1"/>
            </a:solidFill>
            <a:round/>
            <a:headEnd/>
            <a:tailEnd type="triangle" w="med" len="med"/>
          </a:ln>
        </p:spPr>
        <p:txBody>
          <a:bodyPr/>
          <a:lstStyle/>
          <a:p>
            <a:endParaRPr lang="fr-FR"/>
          </a:p>
        </p:txBody>
      </p:sp>
      <p:sp>
        <p:nvSpPr>
          <p:cNvPr id="10259" name="Text Box 19"/>
          <p:cNvSpPr txBox="1">
            <a:spLocks noChangeArrowheads="1"/>
          </p:cNvSpPr>
          <p:nvPr/>
        </p:nvSpPr>
        <p:spPr bwMode="auto">
          <a:xfrm>
            <a:off x="1619250" y="4149725"/>
            <a:ext cx="2089150" cy="581025"/>
          </a:xfrm>
          <a:prstGeom prst="rect">
            <a:avLst/>
          </a:prstGeom>
          <a:noFill/>
          <a:ln w="12700">
            <a:noFill/>
            <a:miter lim="800000"/>
            <a:headEnd/>
            <a:tailEnd/>
          </a:ln>
        </p:spPr>
        <p:txBody>
          <a:bodyPr>
            <a:spAutoFit/>
          </a:bodyPr>
          <a:lstStyle/>
          <a:p>
            <a:pPr>
              <a:spcBef>
                <a:spcPct val="50000"/>
              </a:spcBef>
            </a:pPr>
            <a:r>
              <a:rPr lang="fr-FR" sz="1600"/>
              <a:t>Qui a rendu insoutenable </a:t>
            </a:r>
          </a:p>
        </p:txBody>
      </p:sp>
      <p:sp>
        <p:nvSpPr>
          <p:cNvPr id="10260" name="Line 20"/>
          <p:cNvSpPr>
            <a:spLocks noChangeShapeType="1"/>
          </p:cNvSpPr>
          <p:nvPr/>
        </p:nvSpPr>
        <p:spPr bwMode="auto">
          <a:xfrm flipV="1">
            <a:off x="5580063" y="1916113"/>
            <a:ext cx="0" cy="936625"/>
          </a:xfrm>
          <a:prstGeom prst="line">
            <a:avLst/>
          </a:prstGeom>
          <a:noFill/>
          <a:ln w="38100">
            <a:solidFill>
              <a:schemeClr val="tx1"/>
            </a:solidFill>
            <a:round/>
            <a:headEnd/>
            <a:tailEnd type="triangle" w="med" len="med"/>
          </a:ln>
        </p:spPr>
        <p:txBody>
          <a:bodyPr/>
          <a:lstStyle/>
          <a:p>
            <a:endParaRPr lang="fr-FR"/>
          </a:p>
        </p:txBody>
      </p:sp>
      <p:sp>
        <p:nvSpPr>
          <p:cNvPr id="10261" name="Text Box 21"/>
          <p:cNvSpPr txBox="1">
            <a:spLocks noChangeArrowheads="1"/>
          </p:cNvSpPr>
          <p:nvPr/>
        </p:nvSpPr>
        <p:spPr bwMode="auto">
          <a:xfrm>
            <a:off x="3924300" y="2205038"/>
            <a:ext cx="1728788" cy="517525"/>
          </a:xfrm>
          <a:prstGeom prst="rect">
            <a:avLst/>
          </a:prstGeom>
          <a:noFill/>
          <a:ln w="12700">
            <a:noFill/>
            <a:miter lim="800000"/>
            <a:headEnd/>
            <a:tailEnd/>
          </a:ln>
        </p:spPr>
        <p:txBody>
          <a:bodyPr>
            <a:spAutoFit/>
          </a:bodyPr>
          <a:lstStyle/>
          <a:p>
            <a:pPr>
              <a:spcBef>
                <a:spcPct val="50000"/>
              </a:spcBef>
            </a:pPr>
            <a:r>
              <a:rPr lang="fr-FR" sz="1400"/>
              <a:t>Qui ont fait perdre confiance dans</a:t>
            </a:r>
            <a:endParaRPr lang="fr-FR" sz="2400"/>
          </a:p>
        </p:txBody>
      </p:sp>
      <p:sp>
        <p:nvSpPr>
          <p:cNvPr id="10262" name="Line 22"/>
          <p:cNvSpPr>
            <a:spLocks noChangeShapeType="1"/>
          </p:cNvSpPr>
          <p:nvPr/>
        </p:nvSpPr>
        <p:spPr bwMode="auto">
          <a:xfrm flipH="1">
            <a:off x="2771775" y="1628775"/>
            <a:ext cx="1800225" cy="0"/>
          </a:xfrm>
          <a:prstGeom prst="line">
            <a:avLst/>
          </a:prstGeom>
          <a:noFill/>
          <a:ln w="38100">
            <a:solidFill>
              <a:schemeClr val="tx1"/>
            </a:solidFill>
            <a:round/>
            <a:headEnd/>
            <a:tailEnd type="triangle" w="med" len="med"/>
          </a:ln>
        </p:spPr>
        <p:txBody>
          <a:bodyPr/>
          <a:lstStyle/>
          <a:p>
            <a:endParaRPr lang="fr-FR"/>
          </a:p>
        </p:txBody>
      </p:sp>
      <p:sp>
        <p:nvSpPr>
          <p:cNvPr id="10263" name="Text Box 23"/>
          <p:cNvSpPr txBox="1">
            <a:spLocks noChangeArrowheads="1"/>
          </p:cNvSpPr>
          <p:nvPr/>
        </p:nvSpPr>
        <p:spPr bwMode="auto">
          <a:xfrm>
            <a:off x="2843213" y="1700213"/>
            <a:ext cx="1728787" cy="517525"/>
          </a:xfrm>
          <a:prstGeom prst="rect">
            <a:avLst/>
          </a:prstGeom>
          <a:noFill/>
          <a:ln w="12700">
            <a:noFill/>
            <a:miter lim="800000"/>
            <a:headEnd/>
            <a:tailEnd/>
          </a:ln>
        </p:spPr>
        <p:txBody>
          <a:bodyPr>
            <a:spAutoFit/>
          </a:bodyPr>
          <a:lstStyle/>
          <a:p>
            <a:pPr>
              <a:spcBef>
                <a:spcPct val="50000"/>
              </a:spcBef>
            </a:pPr>
            <a:r>
              <a:rPr lang="fr-FR" sz="1400"/>
              <a:t>Qui ont fini par discréditer</a:t>
            </a:r>
          </a:p>
        </p:txBody>
      </p:sp>
      <p:sp>
        <p:nvSpPr>
          <p:cNvPr id="10264" name="Text Box 24"/>
          <p:cNvSpPr txBox="1">
            <a:spLocks noChangeArrowheads="1"/>
          </p:cNvSpPr>
          <p:nvPr/>
        </p:nvSpPr>
        <p:spPr bwMode="auto">
          <a:xfrm>
            <a:off x="7054850" y="5392738"/>
            <a:ext cx="2089150" cy="1465262"/>
          </a:xfrm>
          <a:prstGeom prst="rect">
            <a:avLst/>
          </a:prstGeom>
          <a:solidFill>
            <a:srgbClr val="FFFF00"/>
          </a:solidFill>
          <a:ln w="9525">
            <a:noFill/>
            <a:miter lim="800000"/>
            <a:headEnd/>
            <a:tailEnd/>
          </a:ln>
        </p:spPr>
        <p:txBody>
          <a:bodyPr>
            <a:spAutoFit/>
          </a:bodyPr>
          <a:lstStyle/>
          <a:p>
            <a:pPr>
              <a:spcBef>
                <a:spcPct val="50000"/>
              </a:spcBef>
            </a:pPr>
            <a:r>
              <a:rPr lang="fr-FR" b="1" i="1"/>
              <a:t>La combinaison de ces trois remises en cause a créé </a:t>
            </a:r>
            <a:r>
              <a:rPr lang="fr-FR" b="1" i="1">
                <a:hlinkClick r:id="rId2" action="ppaction://hlinksldjump"/>
              </a:rPr>
              <a:t>une crise systémique</a:t>
            </a:r>
            <a:endParaRPr lang="fr-FR"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ox(in)">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box(in)">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box(in)">
                                      <p:cBhvr>
                                        <p:cTn id="17" dur="500"/>
                                        <p:tgtEl>
                                          <p:spTgt spid="1025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box(in)">
                                      <p:cBhvr>
                                        <p:cTn id="22" dur="500"/>
                                        <p:tgtEl>
                                          <p:spTgt spid="102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2"/>
                                        </p:tgtEl>
                                        <p:attrNameLst>
                                          <p:attrName>style.visibility</p:attrName>
                                        </p:attrNameLst>
                                      </p:cBhvr>
                                      <p:to>
                                        <p:strVal val="visible"/>
                                      </p:to>
                                    </p:set>
                                    <p:animEffect transition="in" filter="box(in)">
                                      <p:cBhvr>
                                        <p:cTn id="27" dur="500"/>
                                        <p:tgtEl>
                                          <p:spTgt spid="1025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51"/>
                                        </p:tgtEl>
                                        <p:attrNameLst>
                                          <p:attrName>style.visibility</p:attrName>
                                        </p:attrNameLst>
                                      </p:cBhvr>
                                      <p:to>
                                        <p:strVal val="visible"/>
                                      </p:to>
                                    </p:set>
                                    <p:animEffect transition="in" filter="box(in)">
                                      <p:cBhvr>
                                        <p:cTn id="32" dur="500"/>
                                        <p:tgtEl>
                                          <p:spTgt spid="1025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45"/>
                                        </p:tgtEl>
                                        <p:attrNameLst>
                                          <p:attrName>style.visibility</p:attrName>
                                        </p:attrNameLst>
                                      </p:cBhvr>
                                      <p:to>
                                        <p:strVal val="visible"/>
                                      </p:to>
                                    </p:set>
                                    <p:animEffect transition="in" filter="box(in)">
                                      <p:cBhvr>
                                        <p:cTn id="37" dur="500"/>
                                        <p:tgtEl>
                                          <p:spTgt spid="1024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253"/>
                                        </p:tgtEl>
                                        <p:attrNameLst>
                                          <p:attrName>style.visibility</p:attrName>
                                        </p:attrNameLst>
                                      </p:cBhvr>
                                      <p:to>
                                        <p:strVal val="visible"/>
                                      </p:to>
                                    </p:set>
                                    <p:animEffect transition="in" filter="box(in)">
                                      <p:cBhvr>
                                        <p:cTn id="42" dur="500"/>
                                        <p:tgtEl>
                                          <p:spTgt spid="1025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254"/>
                                        </p:tgtEl>
                                        <p:attrNameLst>
                                          <p:attrName>style.visibility</p:attrName>
                                        </p:attrNameLst>
                                      </p:cBhvr>
                                      <p:to>
                                        <p:strVal val="visible"/>
                                      </p:to>
                                    </p:set>
                                    <p:animEffect transition="in" filter="box(in)">
                                      <p:cBhvr>
                                        <p:cTn id="47" dur="500"/>
                                        <p:tgtEl>
                                          <p:spTgt spid="1025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box(in)">
                                      <p:cBhvr>
                                        <p:cTn id="52" dur="500"/>
                                        <p:tgtEl>
                                          <p:spTgt spid="1024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box(in)">
                                      <p:cBhvr>
                                        <p:cTn id="57" dur="500"/>
                                        <p:tgtEl>
                                          <p:spTgt spid="1025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0257"/>
                                        </p:tgtEl>
                                        <p:attrNameLst>
                                          <p:attrName>style.visibility</p:attrName>
                                        </p:attrNameLst>
                                      </p:cBhvr>
                                      <p:to>
                                        <p:strVal val="visible"/>
                                      </p:to>
                                    </p:set>
                                    <p:animEffect transition="in" filter="box(in)">
                                      <p:cBhvr>
                                        <p:cTn id="62" dur="500"/>
                                        <p:tgtEl>
                                          <p:spTgt spid="10257"/>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0255"/>
                                        </p:tgtEl>
                                        <p:attrNameLst>
                                          <p:attrName>style.visibility</p:attrName>
                                        </p:attrNameLst>
                                      </p:cBhvr>
                                      <p:to>
                                        <p:strVal val="visible"/>
                                      </p:to>
                                    </p:set>
                                    <p:animEffect transition="in" filter="box(in)">
                                      <p:cBhvr>
                                        <p:cTn id="67" dur="500"/>
                                        <p:tgtEl>
                                          <p:spTgt spid="10255"/>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258"/>
                                        </p:tgtEl>
                                        <p:attrNameLst>
                                          <p:attrName>style.visibility</p:attrName>
                                        </p:attrNameLst>
                                      </p:cBhvr>
                                      <p:to>
                                        <p:strVal val="visible"/>
                                      </p:to>
                                    </p:set>
                                    <p:animEffect transition="in" filter="box(in)">
                                      <p:cBhvr>
                                        <p:cTn id="72" dur="500"/>
                                        <p:tgtEl>
                                          <p:spTgt spid="1025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0259"/>
                                        </p:tgtEl>
                                        <p:attrNameLst>
                                          <p:attrName>style.visibility</p:attrName>
                                        </p:attrNameLst>
                                      </p:cBhvr>
                                      <p:to>
                                        <p:strVal val="visible"/>
                                      </p:to>
                                    </p:set>
                                    <p:animEffect transition="in" filter="box(in)">
                                      <p:cBhvr>
                                        <p:cTn id="77" dur="500"/>
                                        <p:tgtEl>
                                          <p:spTgt spid="10259"/>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0260"/>
                                        </p:tgtEl>
                                        <p:attrNameLst>
                                          <p:attrName>style.visibility</p:attrName>
                                        </p:attrNameLst>
                                      </p:cBhvr>
                                      <p:to>
                                        <p:strVal val="visible"/>
                                      </p:to>
                                    </p:set>
                                    <p:animEffect transition="in" filter="box(in)">
                                      <p:cBhvr>
                                        <p:cTn id="82" dur="500"/>
                                        <p:tgtEl>
                                          <p:spTgt spid="10260"/>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0261"/>
                                        </p:tgtEl>
                                        <p:attrNameLst>
                                          <p:attrName>style.visibility</p:attrName>
                                        </p:attrNameLst>
                                      </p:cBhvr>
                                      <p:to>
                                        <p:strVal val="visible"/>
                                      </p:to>
                                    </p:set>
                                    <p:animEffect transition="in" filter="box(in)">
                                      <p:cBhvr>
                                        <p:cTn id="87" dur="500"/>
                                        <p:tgtEl>
                                          <p:spTgt spid="10261"/>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0262"/>
                                        </p:tgtEl>
                                        <p:attrNameLst>
                                          <p:attrName>style.visibility</p:attrName>
                                        </p:attrNameLst>
                                      </p:cBhvr>
                                      <p:to>
                                        <p:strVal val="visible"/>
                                      </p:to>
                                    </p:set>
                                    <p:animEffect transition="in" filter="box(in)">
                                      <p:cBhvr>
                                        <p:cTn id="92" dur="500"/>
                                        <p:tgtEl>
                                          <p:spTgt spid="10262"/>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10263"/>
                                        </p:tgtEl>
                                        <p:attrNameLst>
                                          <p:attrName>style.visibility</p:attrName>
                                        </p:attrNameLst>
                                      </p:cBhvr>
                                      <p:to>
                                        <p:strVal val="visible"/>
                                      </p:to>
                                    </p:set>
                                    <p:animEffect transition="in" filter="box(in)">
                                      <p:cBhvr>
                                        <p:cTn id="97" dur="500"/>
                                        <p:tgtEl>
                                          <p:spTgt spid="10263"/>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0244"/>
                                        </p:tgtEl>
                                        <p:attrNameLst>
                                          <p:attrName>style.visibility</p:attrName>
                                        </p:attrNameLst>
                                      </p:cBhvr>
                                      <p:to>
                                        <p:strVal val="visible"/>
                                      </p:to>
                                    </p:set>
                                    <p:animEffect transition="in" filter="box(in)">
                                      <p:cBhvr>
                                        <p:cTn id="102" dur="500"/>
                                        <p:tgtEl>
                                          <p:spTgt spid="10244"/>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10242"/>
                                        </p:tgtEl>
                                        <p:attrNameLst>
                                          <p:attrName>style.visibility</p:attrName>
                                        </p:attrNameLst>
                                      </p:cBhvr>
                                      <p:to>
                                        <p:strVal val="visible"/>
                                      </p:to>
                                    </p:set>
                                    <p:animEffect transition="in" filter="box(in)">
                                      <p:cBhvr>
                                        <p:cTn id="107" dur="500"/>
                                        <p:tgtEl>
                                          <p:spTgt spid="10242"/>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10243"/>
                                        </p:tgtEl>
                                        <p:attrNameLst>
                                          <p:attrName>style.visibility</p:attrName>
                                        </p:attrNameLst>
                                      </p:cBhvr>
                                      <p:to>
                                        <p:strVal val="visible"/>
                                      </p:to>
                                    </p:set>
                                    <p:animEffect transition="in" filter="box(in)">
                                      <p:cBhvr>
                                        <p:cTn id="112" dur="500"/>
                                        <p:tgtEl>
                                          <p:spTgt spid="10243"/>
                                        </p:tgtEl>
                                      </p:cBhvr>
                                    </p:animEffect>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0264"/>
                                        </p:tgtEl>
                                        <p:attrNameLst>
                                          <p:attrName>style.visibility</p:attrName>
                                        </p:attrNameLst>
                                      </p:cBhvr>
                                      <p:to>
                                        <p:strVal val="visible"/>
                                      </p:to>
                                    </p:set>
                                    <p:animEffect transition="in" filter="box(in)">
                                      <p:cBhvr>
                                        <p:cTn id="117"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P spid="10245" grpId="0" animBg="1"/>
      <p:bldP spid="10246" grpId="0" animBg="1"/>
      <p:bldP spid="10247" grpId="0" animBg="1"/>
      <p:bldP spid="10248" grpId="0" animBg="1"/>
      <p:bldP spid="10249" grpId="0" animBg="1"/>
      <p:bldP spid="10250" grpId="0"/>
      <p:bldP spid="10251" grpId="0" animBg="1"/>
      <p:bldP spid="10252" grpId="0"/>
      <p:bldP spid="10253" grpId="0" animBg="1"/>
      <p:bldP spid="10254" grpId="0"/>
      <p:bldP spid="10255" grpId="0" animBg="1"/>
      <p:bldP spid="10256" grpId="0" animBg="1"/>
      <p:bldP spid="10257" grpId="0"/>
      <p:bldP spid="10258" grpId="0" animBg="1"/>
      <p:bldP spid="10259" grpId="0"/>
      <p:bldP spid="10260" grpId="0" animBg="1"/>
      <p:bldP spid="10261" grpId="0"/>
      <p:bldP spid="10262" grpId="0" animBg="1"/>
      <p:bldP spid="10263" grpId="0"/>
      <p:bldP spid="102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79388" y="260350"/>
            <a:ext cx="1584325" cy="952500"/>
          </a:xfrm>
          <a:prstGeom prst="rect">
            <a:avLst/>
          </a:prstGeom>
          <a:solidFill>
            <a:srgbClr val="FFFF99"/>
          </a:solidFill>
          <a:ln w="9525">
            <a:solidFill>
              <a:schemeClr val="tx1"/>
            </a:solidFill>
            <a:miter lim="800000"/>
            <a:headEnd/>
            <a:tailEnd/>
          </a:ln>
        </p:spPr>
        <p:txBody>
          <a:bodyPr anchor="ctr">
            <a:spAutoFit/>
          </a:bodyPr>
          <a:lstStyle/>
          <a:p>
            <a:r>
              <a:rPr lang="fr-FR" sz="1400" b="1">
                <a:latin typeface="Comic Sans MS" pitchFamily="66" charset="0"/>
              </a:rPr>
              <a:t>Subprimes, Krach bancaire et  boursier</a:t>
            </a:r>
          </a:p>
          <a:p>
            <a:r>
              <a:rPr lang="fr-FR" sz="1400" b="1">
                <a:latin typeface="Comic Sans MS" pitchFamily="66" charset="0"/>
              </a:rPr>
              <a:t>aux Etats Unis</a:t>
            </a:r>
          </a:p>
        </p:txBody>
      </p:sp>
      <p:sp>
        <p:nvSpPr>
          <p:cNvPr id="104451" name="Line 3"/>
          <p:cNvSpPr>
            <a:spLocks noChangeShapeType="1"/>
          </p:cNvSpPr>
          <p:nvPr/>
        </p:nvSpPr>
        <p:spPr bwMode="auto">
          <a:xfrm>
            <a:off x="4140200" y="908050"/>
            <a:ext cx="647700" cy="0"/>
          </a:xfrm>
          <a:prstGeom prst="line">
            <a:avLst/>
          </a:prstGeom>
          <a:noFill/>
          <a:ln w="9525">
            <a:solidFill>
              <a:schemeClr val="tx1"/>
            </a:solidFill>
            <a:round/>
            <a:headEnd/>
            <a:tailEnd type="triangle" w="med" len="med"/>
          </a:ln>
        </p:spPr>
        <p:txBody>
          <a:bodyPr/>
          <a:lstStyle/>
          <a:p>
            <a:endParaRPr lang="fr-FR"/>
          </a:p>
        </p:txBody>
      </p:sp>
      <p:sp>
        <p:nvSpPr>
          <p:cNvPr id="104452" name="Text Box 4"/>
          <p:cNvSpPr txBox="1">
            <a:spLocks noChangeArrowheads="1"/>
          </p:cNvSpPr>
          <p:nvPr/>
        </p:nvSpPr>
        <p:spPr bwMode="auto">
          <a:xfrm>
            <a:off x="4932363" y="765175"/>
            <a:ext cx="2089150" cy="346075"/>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fr-FR" sz="1600" b="1">
                <a:latin typeface="Comic Sans MS" pitchFamily="66" charset="0"/>
              </a:rPr>
              <a:t>Paralysie du crédit</a:t>
            </a:r>
          </a:p>
        </p:txBody>
      </p:sp>
      <p:sp>
        <p:nvSpPr>
          <p:cNvPr id="104453" name="Text Box 5"/>
          <p:cNvSpPr txBox="1">
            <a:spLocks noChangeArrowheads="1"/>
          </p:cNvSpPr>
          <p:nvPr/>
        </p:nvSpPr>
        <p:spPr bwMode="auto">
          <a:xfrm>
            <a:off x="4211638" y="1844675"/>
            <a:ext cx="2089150" cy="1079500"/>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fr-FR" sz="1600" b="1">
                <a:latin typeface="Comic Sans MS" pitchFamily="66" charset="0"/>
              </a:rPr>
              <a:t>Chute de la consommation et des achats de logements</a:t>
            </a:r>
          </a:p>
        </p:txBody>
      </p:sp>
      <p:sp>
        <p:nvSpPr>
          <p:cNvPr id="104454" name="Text Box 6"/>
          <p:cNvSpPr txBox="1">
            <a:spLocks noChangeArrowheads="1"/>
          </p:cNvSpPr>
          <p:nvPr/>
        </p:nvSpPr>
        <p:spPr bwMode="auto">
          <a:xfrm>
            <a:off x="5219700" y="3573463"/>
            <a:ext cx="1368425" cy="590550"/>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fr-FR" sz="1600" b="1">
                <a:latin typeface="Comic Sans MS" pitchFamily="66" charset="0"/>
              </a:rPr>
              <a:t>Crise industrielle</a:t>
            </a:r>
          </a:p>
        </p:txBody>
      </p:sp>
      <p:sp>
        <p:nvSpPr>
          <p:cNvPr id="104455" name="Text Box 7"/>
          <p:cNvSpPr txBox="1">
            <a:spLocks noChangeArrowheads="1"/>
          </p:cNvSpPr>
          <p:nvPr/>
        </p:nvSpPr>
        <p:spPr bwMode="auto">
          <a:xfrm>
            <a:off x="1835150" y="2420938"/>
            <a:ext cx="1223963" cy="590550"/>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fr-FR" sz="1600" b="1">
                <a:latin typeface="Comic Sans MS" pitchFamily="66" charset="0"/>
              </a:rPr>
              <a:t>Krach immobilier</a:t>
            </a:r>
          </a:p>
        </p:txBody>
      </p:sp>
      <p:sp>
        <p:nvSpPr>
          <p:cNvPr id="104456" name="Text Box 8"/>
          <p:cNvSpPr txBox="1">
            <a:spLocks noChangeArrowheads="1"/>
          </p:cNvSpPr>
          <p:nvPr/>
        </p:nvSpPr>
        <p:spPr bwMode="auto">
          <a:xfrm>
            <a:off x="6948488" y="3573463"/>
            <a:ext cx="1800225" cy="590550"/>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fr-FR" sz="1600" b="1">
                <a:latin typeface="Comic Sans MS" pitchFamily="66" charset="0"/>
              </a:rPr>
              <a:t>Chute des investissements</a:t>
            </a:r>
          </a:p>
        </p:txBody>
      </p:sp>
      <p:sp>
        <p:nvSpPr>
          <p:cNvPr id="104457" name="Text Box 9"/>
          <p:cNvSpPr txBox="1">
            <a:spLocks noChangeArrowheads="1"/>
          </p:cNvSpPr>
          <p:nvPr/>
        </p:nvSpPr>
        <p:spPr bwMode="auto">
          <a:xfrm>
            <a:off x="7308850" y="4724400"/>
            <a:ext cx="1366838" cy="527050"/>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fr-FR" sz="1400" b="1">
                <a:latin typeface="Comic Sans MS" pitchFamily="66" charset="0"/>
              </a:rPr>
              <a:t>Paralysie de l'innovation </a:t>
            </a:r>
          </a:p>
        </p:txBody>
      </p:sp>
      <p:sp>
        <p:nvSpPr>
          <p:cNvPr id="104458" name="Text Box 10"/>
          <p:cNvSpPr txBox="1">
            <a:spLocks noChangeArrowheads="1"/>
          </p:cNvSpPr>
          <p:nvPr/>
        </p:nvSpPr>
        <p:spPr bwMode="auto">
          <a:xfrm>
            <a:off x="4067175" y="4941888"/>
            <a:ext cx="2665413" cy="346075"/>
          </a:xfrm>
          <a:prstGeom prst="rect">
            <a:avLst/>
          </a:prstGeom>
          <a:solidFill>
            <a:srgbClr val="FFCC99"/>
          </a:solidFill>
          <a:ln w="9525">
            <a:solidFill>
              <a:schemeClr val="tx1"/>
            </a:solidFill>
            <a:miter lim="800000"/>
            <a:headEnd/>
            <a:tailEnd/>
          </a:ln>
        </p:spPr>
        <p:txBody>
          <a:bodyPr>
            <a:spAutoFit/>
          </a:bodyPr>
          <a:lstStyle/>
          <a:p>
            <a:pPr>
              <a:spcBef>
                <a:spcPct val="50000"/>
              </a:spcBef>
            </a:pPr>
            <a:r>
              <a:rPr lang="fr-FR" sz="1600" b="1">
                <a:latin typeface="Comic Sans MS" pitchFamily="66" charset="0"/>
              </a:rPr>
              <a:t>Chômage de masse</a:t>
            </a:r>
          </a:p>
        </p:txBody>
      </p:sp>
      <p:sp>
        <p:nvSpPr>
          <p:cNvPr id="104459" name="Line 11"/>
          <p:cNvSpPr>
            <a:spLocks noChangeShapeType="1"/>
          </p:cNvSpPr>
          <p:nvPr/>
        </p:nvSpPr>
        <p:spPr bwMode="auto">
          <a:xfrm>
            <a:off x="5508625" y="1196975"/>
            <a:ext cx="0" cy="503238"/>
          </a:xfrm>
          <a:prstGeom prst="line">
            <a:avLst/>
          </a:prstGeom>
          <a:noFill/>
          <a:ln w="9525">
            <a:solidFill>
              <a:schemeClr val="tx1"/>
            </a:solidFill>
            <a:round/>
            <a:headEnd/>
            <a:tailEnd type="triangle" w="med" len="med"/>
          </a:ln>
        </p:spPr>
        <p:txBody>
          <a:bodyPr/>
          <a:lstStyle/>
          <a:p>
            <a:endParaRPr lang="fr-FR"/>
          </a:p>
        </p:txBody>
      </p:sp>
      <p:sp>
        <p:nvSpPr>
          <p:cNvPr id="104460" name="Line 12"/>
          <p:cNvSpPr>
            <a:spLocks noChangeShapeType="1"/>
          </p:cNvSpPr>
          <p:nvPr/>
        </p:nvSpPr>
        <p:spPr bwMode="auto">
          <a:xfrm flipH="1">
            <a:off x="3203575" y="2708275"/>
            <a:ext cx="863600" cy="1588"/>
          </a:xfrm>
          <a:prstGeom prst="line">
            <a:avLst/>
          </a:prstGeom>
          <a:noFill/>
          <a:ln w="9525">
            <a:solidFill>
              <a:schemeClr val="tx1"/>
            </a:solidFill>
            <a:round/>
            <a:headEnd/>
            <a:tailEnd type="triangle" w="med" len="med"/>
          </a:ln>
        </p:spPr>
        <p:txBody>
          <a:bodyPr/>
          <a:lstStyle/>
          <a:p>
            <a:endParaRPr lang="fr-FR"/>
          </a:p>
        </p:txBody>
      </p:sp>
      <p:sp>
        <p:nvSpPr>
          <p:cNvPr id="104461" name="Line 13"/>
          <p:cNvSpPr>
            <a:spLocks noChangeShapeType="1"/>
          </p:cNvSpPr>
          <p:nvPr/>
        </p:nvSpPr>
        <p:spPr bwMode="auto">
          <a:xfrm>
            <a:off x="5364163" y="3068638"/>
            <a:ext cx="431800" cy="360362"/>
          </a:xfrm>
          <a:prstGeom prst="line">
            <a:avLst/>
          </a:prstGeom>
          <a:noFill/>
          <a:ln w="9525">
            <a:solidFill>
              <a:schemeClr val="tx1"/>
            </a:solidFill>
            <a:round/>
            <a:headEnd/>
            <a:tailEnd type="triangle" w="med" len="med"/>
          </a:ln>
        </p:spPr>
        <p:txBody>
          <a:bodyPr/>
          <a:lstStyle/>
          <a:p>
            <a:endParaRPr lang="fr-FR"/>
          </a:p>
        </p:txBody>
      </p:sp>
      <p:sp>
        <p:nvSpPr>
          <p:cNvPr id="104462" name="Freeform 14"/>
          <p:cNvSpPr>
            <a:spLocks/>
          </p:cNvSpPr>
          <p:nvPr/>
        </p:nvSpPr>
        <p:spPr bwMode="auto">
          <a:xfrm>
            <a:off x="7235825" y="908050"/>
            <a:ext cx="1008063" cy="2449513"/>
          </a:xfrm>
          <a:custGeom>
            <a:avLst/>
            <a:gdLst>
              <a:gd name="T0" fmla="*/ 0 w 953"/>
              <a:gd name="T1" fmla="*/ 0 h 1543"/>
              <a:gd name="T2" fmla="*/ 2147483647 w 953"/>
              <a:gd name="T3" fmla="*/ 0 h 1543"/>
              <a:gd name="T4" fmla="*/ 2147483647 w 953"/>
              <a:gd name="T5" fmla="*/ 2147483647 h 1543"/>
              <a:gd name="T6" fmla="*/ 0 60000 65536"/>
              <a:gd name="T7" fmla="*/ 0 60000 65536"/>
              <a:gd name="T8" fmla="*/ 0 60000 65536"/>
              <a:gd name="T9" fmla="*/ 0 w 953"/>
              <a:gd name="T10" fmla="*/ 0 h 1543"/>
              <a:gd name="T11" fmla="*/ 953 w 953"/>
              <a:gd name="T12" fmla="*/ 1543 h 1543"/>
            </a:gdLst>
            <a:ahLst/>
            <a:cxnLst>
              <a:cxn ang="T6">
                <a:pos x="T0" y="T1"/>
              </a:cxn>
              <a:cxn ang="T7">
                <a:pos x="T2" y="T3"/>
              </a:cxn>
              <a:cxn ang="T8">
                <a:pos x="T4" y="T5"/>
              </a:cxn>
            </a:cxnLst>
            <a:rect l="T9" t="T10" r="T11" b="T12"/>
            <a:pathLst>
              <a:path w="953" h="1543">
                <a:moveTo>
                  <a:pt x="0" y="0"/>
                </a:moveTo>
                <a:lnTo>
                  <a:pt x="953" y="0"/>
                </a:lnTo>
                <a:lnTo>
                  <a:pt x="953" y="1543"/>
                </a:lnTo>
              </a:path>
            </a:pathLst>
          </a:custGeom>
          <a:noFill/>
          <a:ln w="9525">
            <a:solidFill>
              <a:schemeClr val="tx1"/>
            </a:solidFill>
            <a:round/>
            <a:headEnd type="none" w="med" len="med"/>
            <a:tailEnd type="triangle" w="med" len="med"/>
          </a:ln>
        </p:spPr>
        <p:txBody>
          <a:bodyPr/>
          <a:lstStyle/>
          <a:p>
            <a:endParaRPr lang="fr-FR"/>
          </a:p>
        </p:txBody>
      </p:sp>
      <p:sp>
        <p:nvSpPr>
          <p:cNvPr id="104463" name="Line 15"/>
          <p:cNvSpPr>
            <a:spLocks noChangeShapeType="1"/>
          </p:cNvSpPr>
          <p:nvPr/>
        </p:nvSpPr>
        <p:spPr bwMode="auto">
          <a:xfrm>
            <a:off x="6516688" y="3789363"/>
            <a:ext cx="647700" cy="1587"/>
          </a:xfrm>
          <a:prstGeom prst="line">
            <a:avLst/>
          </a:prstGeom>
          <a:noFill/>
          <a:ln w="9525">
            <a:solidFill>
              <a:schemeClr val="tx1"/>
            </a:solidFill>
            <a:round/>
            <a:headEnd/>
            <a:tailEnd type="triangle" w="med" len="med"/>
          </a:ln>
        </p:spPr>
        <p:txBody>
          <a:bodyPr/>
          <a:lstStyle/>
          <a:p>
            <a:endParaRPr lang="fr-FR"/>
          </a:p>
        </p:txBody>
      </p:sp>
      <p:sp>
        <p:nvSpPr>
          <p:cNvPr id="104464" name="Line 16"/>
          <p:cNvSpPr>
            <a:spLocks noChangeShapeType="1"/>
          </p:cNvSpPr>
          <p:nvPr/>
        </p:nvSpPr>
        <p:spPr bwMode="auto">
          <a:xfrm>
            <a:off x="5795963" y="4221163"/>
            <a:ext cx="0" cy="576262"/>
          </a:xfrm>
          <a:prstGeom prst="line">
            <a:avLst/>
          </a:prstGeom>
          <a:noFill/>
          <a:ln w="9525">
            <a:solidFill>
              <a:schemeClr val="tx1"/>
            </a:solidFill>
            <a:round/>
            <a:headEnd/>
            <a:tailEnd type="triangle" w="med" len="med"/>
          </a:ln>
        </p:spPr>
        <p:txBody>
          <a:bodyPr/>
          <a:lstStyle/>
          <a:p>
            <a:endParaRPr lang="fr-FR"/>
          </a:p>
        </p:txBody>
      </p:sp>
      <p:sp>
        <p:nvSpPr>
          <p:cNvPr id="104465" name="Freeform 17"/>
          <p:cNvSpPr>
            <a:spLocks/>
          </p:cNvSpPr>
          <p:nvPr/>
        </p:nvSpPr>
        <p:spPr bwMode="auto">
          <a:xfrm>
            <a:off x="1331913" y="1412875"/>
            <a:ext cx="576262" cy="1223963"/>
          </a:xfrm>
          <a:custGeom>
            <a:avLst/>
            <a:gdLst>
              <a:gd name="T0" fmla="*/ 2147483647 w 726"/>
              <a:gd name="T1" fmla="*/ 2147483647 h 1497"/>
              <a:gd name="T2" fmla="*/ 0 w 726"/>
              <a:gd name="T3" fmla="*/ 2147483647 h 1497"/>
              <a:gd name="T4" fmla="*/ 0 w 726"/>
              <a:gd name="T5" fmla="*/ 0 h 1497"/>
              <a:gd name="T6" fmla="*/ 0 60000 65536"/>
              <a:gd name="T7" fmla="*/ 0 60000 65536"/>
              <a:gd name="T8" fmla="*/ 0 60000 65536"/>
              <a:gd name="T9" fmla="*/ 0 w 726"/>
              <a:gd name="T10" fmla="*/ 0 h 1497"/>
              <a:gd name="T11" fmla="*/ 726 w 726"/>
              <a:gd name="T12" fmla="*/ 1497 h 1497"/>
            </a:gdLst>
            <a:ahLst/>
            <a:cxnLst>
              <a:cxn ang="T6">
                <a:pos x="T0" y="T1"/>
              </a:cxn>
              <a:cxn ang="T7">
                <a:pos x="T2" y="T3"/>
              </a:cxn>
              <a:cxn ang="T8">
                <a:pos x="T4" y="T5"/>
              </a:cxn>
            </a:cxnLst>
            <a:rect l="T9" t="T10" r="T11" b="T12"/>
            <a:pathLst>
              <a:path w="726" h="1497">
                <a:moveTo>
                  <a:pt x="726" y="1497"/>
                </a:moveTo>
                <a:lnTo>
                  <a:pt x="0" y="1497"/>
                </a:lnTo>
                <a:lnTo>
                  <a:pt x="0" y="0"/>
                </a:lnTo>
              </a:path>
            </a:pathLst>
          </a:custGeom>
          <a:noFill/>
          <a:ln w="9525">
            <a:solidFill>
              <a:schemeClr val="tx1"/>
            </a:solidFill>
            <a:round/>
            <a:headEnd type="none" w="med" len="med"/>
            <a:tailEnd type="triangle" w="med" len="med"/>
          </a:ln>
        </p:spPr>
        <p:txBody>
          <a:bodyPr/>
          <a:lstStyle/>
          <a:p>
            <a:endParaRPr lang="fr-FR"/>
          </a:p>
        </p:txBody>
      </p:sp>
      <p:sp>
        <p:nvSpPr>
          <p:cNvPr id="104466" name="Line 18"/>
          <p:cNvSpPr>
            <a:spLocks noChangeShapeType="1"/>
          </p:cNvSpPr>
          <p:nvPr/>
        </p:nvSpPr>
        <p:spPr bwMode="auto">
          <a:xfrm flipV="1">
            <a:off x="4859338" y="3068638"/>
            <a:ext cx="0" cy="1800225"/>
          </a:xfrm>
          <a:prstGeom prst="line">
            <a:avLst/>
          </a:prstGeom>
          <a:noFill/>
          <a:ln w="9525">
            <a:solidFill>
              <a:schemeClr val="tx1"/>
            </a:solidFill>
            <a:round/>
            <a:headEnd/>
            <a:tailEnd type="triangle" w="med" len="med"/>
          </a:ln>
        </p:spPr>
        <p:txBody>
          <a:bodyPr/>
          <a:lstStyle/>
          <a:p>
            <a:endParaRPr lang="fr-FR"/>
          </a:p>
        </p:txBody>
      </p:sp>
      <p:sp>
        <p:nvSpPr>
          <p:cNvPr id="104467" name="Line 19"/>
          <p:cNvSpPr>
            <a:spLocks noChangeShapeType="1"/>
          </p:cNvSpPr>
          <p:nvPr/>
        </p:nvSpPr>
        <p:spPr bwMode="auto">
          <a:xfrm>
            <a:off x="7812088" y="4221163"/>
            <a:ext cx="0" cy="360362"/>
          </a:xfrm>
          <a:prstGeom prst="line">
            <a:avLst/>
          </a:prstGeom>
          <a:noFill/>
          <a:ln w="9525">
            <a:solidFill>
              <a:schemeClr val="tx1"/>
            </a:solidFill>
            <a:round/>
            <a:headEnd/>
            <a:tailEnd type="triangle" w="med" len="med"/>
          </a:ln>
        </p:spPr>
        <p:txBody>
          <a:bodyPr/>
          <a:lstStyle/>
          <a:p>
            <a:endParaRPr lang="fr-FR"/>
          </a:p>
        </p:txBody>
      </p:sp>
      <p:sp>
        <p:nvSpPr>
          <p:cNvPr id="104468" name="Line 20"/>
          <p:cNvSpPr>
            <a:spLocks noChangeShapeType="1"/>
          </p:cNvSpPr>
          <p:nvPr/>
        </p:nvSpPr>
        <p:spPr bwMode="auto">
          <a:xfrm flipH="1" flipV="1">
            <a:off x="6588125" y="4292600"/>
            <a:ext cx="647700" cy="431800"/>
          </a:xfrm>
          <a:prstGeom prst="line">
            <a:avLst/>
          </a:prstGeom>
          <a:noFill/>
          <a:ln w="9525">
            <a:solidFill>
              <a:schemeClr val="tx1"/>
            </a:solidFill>
            <a:round/>
            <a:headEnd/>
            <a:tailEnd type="triangle" w="med" len="med"/>
          </a:ln>
        </p:spPr>
        <p:txBody>
          <a:bodyPr/>
          <a:lstStyle/>
          <a:p>
            <a:endParaRPr lang="fr-FR"/>
          </a:p>
        </p:txBody>
      </p:sp>
      <p:sp>
        <p:nvSpPr>
          <p:cNvPr id="104469" name="Rectangle 21"/>
          <p:cNvSpPr>
            <a:spLocks noChangeArrowheads="1"/>
          </p:cNvSpPr>
          <p:nvPr/>
        </p:nvSpPr>
        <p:spPr bwMode="auto">
          <a:xfrm>
            <a:off x="1692275" y="1557338"/>
            <a:ext cx="7200900" cy="4895850"/>
          </a:xfrm>
          <a:prstGeom prst="rect">
            <a:avLst/>
          </a:prstGeom>
          <a:noFill/>
          <a:ln w="28575">
            <a:solidFill>
              <a:schemeClr val="tx1"/>
            </a:solidFill>
            <a:prstDash val="dash"/>
            <a:miter lim="800000"/>
            <a:headEnd/>
            <a:tailEnd/>
          </a:ln>
        </p:spPr>
        <p:txBody>
          <a:bodyPr wrap="none" anchor="ctr"/>
          <a:lstStyle/>
          <a:p>
            <a:endParaRPr lang="fr-FR"/>
          </a:p>
        </p:txBody>
      </p:sp>
      <p:sp>
        <p:nvSpPr>
          <p:cNvPr id="104470" name="Text Box 22"/>
          <p:cNvSpPr txBox="1">
            <a:spLocks noChangeArrowheads="1"/>
          </p:cNvSpPr>
          <p:nvPr/>
        </p:nvSpPr>
        <p:spPr bwMode="auto">
          <a:xfrm>
            <a:off x="1979613" y="5589588"/>
            <a:ext cx="6265862" cy="708025"/>
          </a:xfrm>
          <a:prstGeom prst="rect">
            <a:avLst/>
          </a:prstGeom>
          <a:noFill/>
          <a:ln w="9525">
            <a:noFill/>
            <a:miter lim="800000"/>
            <a:headEnd/>
            <a:tailEnd/>
          </a:ln>
        </p:spPr>
        <p:txBody>
          <a:bodyPr>
            <a:spAutoFit/>
          </a:bodyPr>
          <a:lstStyle/>
          <a:p>
            <a:pPr>
              <a:spcBef>
                <a:spcPct val="50000"/>
              </a:spcBef>
            </a:pPr>
            <a:r>
              <a:rPr lang="fr-FR" sz="2000" b="1" i="1"/>
              <a:t>RECESSION DE L'ECONOMIE MONDIALE qui oblige les Etats à emprunter </a:t>
            </a:r>
          </a:p>
        </p:txBody>
      </p:sp>
      <p:sp>
        <p:nvSpPr>
          <p:cNvPr id="104472" name="Rectangle 24"/>
          <p:cNvSpPr>
            <a:spLocks noChangeArrowheads="1"/>
          </p:cNvSpPr>
          <p:nvPr/>
        </p:nvSpPr>
        <p:spPr bwMode="auto">
          <a:xfrm>
            <a:off x="2268538" y="227013"/>
            <a:ext cx="1798637" cy="1165225"/>
          </a:xfrm>
          <a:prstGeom prst="rect">
            <a:avLst/>
          </a:prstGeom>
          <a:solidFill>
            <a:srgbClr val="FFFF99"/>
          </a:solidFill>
          <a:ln w="9525">
            <a:solidFill>
              <a:schemeClr val="tx1"/>
            </a:solidFill>
            <a:miter lim="800000"/>
            <a:headEnd/>
            <a:tailEnd/>
          </a:ln>
        </p:spPr>
        <p:txBody>
          <a:bodyPr anchor="ctr">
            <a:spAutoFit/>
          </a:bodyPr>
          <a:lstStyle/>
          <a:p>
            <a:r>
              <a:rPr lang="fr-FR" sz="1400" b="1">
                <a:latin typeface="Comic Sans MS" pitchFamily="66" charset="0"/>
              </a:rPr>
              <a:t>Effondrements des bourses en cascade et pertes de confiance entre les banques</a:t>
            </a:r>
          </a:p>
        </p:txBody>
      </p:sp>
      <p:sp>
        <p:nvSpPr>
          <p:cNvPr id="104473" name="Line 25"/>
          <p:cNvSpPr>
            <a:spLocks noChangeShapeType="1"/>
          </p:cNvSpPr>
          <p:nvPr/>
        </p:nvSpPr>
        <p:spPr bwMode="auto">
          <a:xfrm>
            <a:off x="1835150" y="836613"/>
            <a:ext cx="360363" cy="0"/>
          </a:xfrm>
          <a:prstGeom prst="line">
            <a:avLst/>
          </a:prstGeom>
          <a:noFill/>
          <a:ln w="9525">
            <a:solidFill>
              <a:schemeClr val="tx1"/>
            </a:solidFill>
            <a:round/>
            <a:headEnd/>
            <a:tailEnd type="triangle" w="med" len="med"/>
          </a:ln>
        </p:spPr>
        <p:txBody>
          <a:bodyPr/>
          <a:lstStyle/>
          <a:p>
            <a:endParaRPr lang="fr-FR"/>
          </a:p>
        </p:txBody>
      </p:sp>
      <p:sp>
        <p:nvSpPr>
          <p:cNvPr id="104474" name="Rectangle 26"/>
          <p:cNvSpPr>
            <a:spLocks noChangeArrowheads="1"/>
          </p:cNvSpPr>
          <p:nvPr/>
        </p:nvSpPr>
        <p:spPr bwMode="auto">
          <a:xfrm>
            <a:off x="185738" y="4945063"/>
            <a:ext cx="1362075" cy="584200"/>
          </a:xfrm>
          <a:prstGeom prst="rect">
            <a:avLst/>
          </a:prstGeom>
          <a:solidFill>
            <a:srgbClr val="F2ACE5"/>
          </a:solidFill>
          <a:ln w="28575">
            <a:solidFill>
              <a:schemeClr val="tx1"/>
            </a:solidFill>
            <a:prstDash val="sysDot"/>
            <a:miter lim="800000"/>
            <a:headEnd/>
            <a:tailEnd/>
          </a:ln>
        </p:spPr>
        <p:txBody>
          <a:bodyPr anchor="ctr">
            <a:spAutoFit/>
          </a:bodyPr>
          <a:lstStyle/>
          <a:p>
            <a:r>
              <a:rPr lang="fr-FR" sz="1600" b="1" i="1"/>
              <a:t>Dettes des Etats</a:t>
            </a:r>
          </a:p>
        </p:txBody>
      </p:sp>
      <p:sp>
        <p:nvSpPr>
          <p:cNvPr id="104475" name="Rectangle 27"/>
          <p:cNvSpPr>
            <a:spLocks noChangeArrowheads="1"/>
          </p:cNvSpPr>
          <p:nvPr/>
        </p:nvSpPr>
        <p:spPr bwMode="auto">
          <a:xfrm>
            <a:off x="179388" y="3533775"/>
            <a:ext cx="1362075" cy="523875"/>
          </a:xfrm>
          <a:prstGeom prst="rect">
            <a:avLst/>
          </a:prstGeom>
          <a:solidFill>
            <a:srgbClr val="F2ACE5"/>
          </a:solidFill>
          <a:ln w="28575">
            <a:solidFill>
              <a:schemeClr val="tx1"/>
            </a:solidFill>
            <a:prstDash val="sysDot"/>
            <a:miter lim="800000"/>
            <a:headEnd/>
            <a:tailEnd/>
          </a:ln>
        </p:spPr>
        <p:txBody>
          <a:bodyPr anchor="ctr">
            <a:spAutoFit/>
          </a:bodyPr>
          <a:lstStyle/>
          <a:p>
            <a:r>
              <a:rPr lang="fr-FR" sz="1400" b="1" i="1"/>
              <a:t>Faillites des Etats ? </a:t>
            </a:r>
          </a:p>
        </p:txBody>
      </p:sp>
      <p:sp>
        <p:nvSpPr>
          <p:cNvPr id="104476" name="Freeform 28"/>
          <p:cNvSpPr>
            <a:spLocks/>
          </p:cNvSpPr>
          <p:nvPr/>
        </p:nvSpPr>
        <p:spPr bwMode="auto">
          <a:xfrm>
            <a:off x="755650" y="5661025"/>
            <a:ext cx="863600" cy="576263"/>
          </a:xfrm>
          <a:custGeom>
            <a:avLst/>
            <a:gdLst>
              <a:gd name="T0" fmla="*/ 2147483647 w 544"/>
              <a:gd name="T1" fmla="*/ 2147483647 h 363"/>
              <a:gd name="T2" fmla="*/ 0 w 544"/>
              <a:gd name="T3" fmla="*/ 2147483647 h 363"/>
              <a:gd name="T4" fmla="*/ 0 w 544"/>
              <a:gd name="T5" fmla="*/ 0 h 363"/>
              <a:gd name="T6" fmla="*/ 0 60000 65536"/>
              <a:gd name="T7" fmla="*/ 0 60000 65536"/>
              <a:gd name="T8" fmla="*/ 0 60000 65536"/>
              <a:gd name="T9" fmla="*/ 0 w 544"/>
              <a:gd name="T10" fmla="*/ 0 h 363"/>
              <a:gd name="T11" fmla="*/ 544 w 544"/>
              <a:gd name="T12" fmla="*/ 363 h 363"/>
            </a:gdLst>
            <a:ahLst/>
            <a:cxnLst>
              <a:cxn ang="T6">
                <a:pos x="T0" y="T1"/>
              </a:cxn>
              <a:cxn ang="T7">
                <a:pos x="T2" y="T3"/>
              </a:cxn>
              <a:cxn ang="T8">
                <a:pos x="T4" y="T5"/>
              </a:cxn>
            </a:cxnLst>
            <a:rect l="T9" t="T10" r="T11" b="T12"/>
            <a:pathLst>
              <a:path w="544" h="363">
                <a:moveTo>
                  <a:pt x="544" y="363"/>
                </a:moveTo>
                <a:lnTo>
                  <a:pt x="0" y="363"/>
                </a:lnTo>
                <a:lnTo>
                  <a:pt x="0" y="0"/>
                </a:lnTo>
              </a:path>
            </a:pathLst>
          </a:custGeom>
          <a:noFill/>
          <a:ln w="28575" cap="flat" cmpd="sng">
            <a:solidFill>
              <a:schemeClr val="tx1"/>
            </a:solidFill>
            <a:prstDash val="dash"/>
            <a:round/>
            <a:headEnd type="none" w="med" len="med"/>
            <a:tailEnd type="triangle" w="med" len="med"/>
          </a:ln>
        </p:spPr>
        <p:txBody>
          <a:bodyPr/>
          <a:lstStyle/>
          <a:p>
            <a:endParaRPr lang="fr-FR"/>
          </a:p>
        </p:txBody>
      </p:sp>
      <p:sp>
        <p:nvSpPr>
          <p:cNvPr id="104477" name="Line 29"/>
          <p:cNvSpPr>
            <a:spLocks noChangeShapeType="1"/>
          </p:cNvSpPr>
          <p:nvPr/>
        </p:nvSpPr>
        <p:spPr bwMode="auto">
          <a:xfrm flipH="1" flipV="1">
            <a:off x="755650" y="4149725"/>
            <a:ext cx="0" cy="647700"/>
          </a:xfrm>
          <a:prstGeom prst="line">
            <a:avLst/>
          </a:prstGeom>
          <a:noFill/>
          <a:ln w="28575">
            <a:solidFill>
              <a:schemeClr val="tx1"/>
            </a:solidFill>
            <a:prstDash val="dash"/>
            <a:round/>
            <a:headEnd/>
            <a:tailEnd type="triangle" w="med" len="med"/>
          </a:ln>
        </p:spPr>
        <p:txBody>
          <a:bodyPr/>
          <a:lstStyle/>
          <a:p>
            <a:endParaRPr lang="fr-FR"/>
          </a:p>
        </p:txBody>
      </p:sp>
      <p:sp>
        <p:nvSpPr>
          <p:cNvPr id="104478" name="Freeform 30"/>
          <p:cNvSpPr>
            <a:spLocks/>
          </p:cNvSpPr>
          <p:nvPr/>
        </p:nvSpPr>
        <p:spPr bwMode="auto">
          <a:xfrm>
            <a:off x="1619250" y="3860800"/>
            <a:ext cx="792163" cy="1655763"/>
          </a:xfrm>
          <a:custGeom>
            <a:avLst/>
            <a:gdLst>
              <a:gd name="T0" fmla="*/ 0 w 499"/>
              <a:gd name="T1" fmla="*/ 0 h 1043"/>
              <a:gd name="T2" fmla="*/ 2147483647 w 499"/>
              <a:gd name="T3" fmla="*/ 0 h 1043"/>
              <a:gd name="T4" fmla="*/ 2147483647 w 499"/>
              <a:gd name="T5" fmla="*/ 2147483647 h 1043"/>
              <a:gd name="T6" fmla="*/ 0 60000 65536"/>
              <a:gd name="T7" fmla="*/ 0 60000 65536"/>
              <a:gd name="T8" fmla="*/ 0 60000 65536"/>
              <a:gd name="T9" fmla="*/ 0 w 499"/>
              <a:gd name="T10" fmla="*/ 0 h 1043"/>
              <a:gd name="T11" fmla="*/ 499 w 499"/>
              <a:gd name="T12" fmla="*/ 1043 h 1043"/>
            </a:gdLst>
            <a:ahLst/>
            <a:cxnLst>
              <a:cxn ang="T6">
                <a:pos x="T0" y="T1"/>
              </a:cxn>
              <a:cxn ang="T7">
                <a:pos x="T2" y="T3"/>
              </a:cxn>
              <a:cxn ang="T8">
                <a:pos x="T4" y="T5"/>
              </a:cxn>
            </a:cxnLst>
            <a:rect l="T9" t="T10" r="T11" b="T12"/>
            <a:pathLst>
              <a:path w="499" h="1043">
                <a:moveTo>
                  <a:pt x="0" y="0"/>
                </a:moveTo>
                <a:lnTo>
                  <a:pt x="499" y="0"/>
                </a:lnTo>
                <a:lnTo>
                  <a:pt x="499" y="1043"/>
                </a:lnTo>
              </a:path>
            </a:pathLst>
          </a:custGeom>
          <a:noFill/>
          <a:ln w="28575" cap="flat" cmpd="sng">
            <a:solidFill>
              <a:schemeClr val="tx1"/>
            </a:solidFill>
            <a:prstDash val="dash"/>
            <a:round/>
            <a:headEnd type="none" w="med" len="med"/>
            <a:tailEnd type="triangle" w="med" len="med"/>
          </a:ln>
        </p:spPr>
        <p:txBody>
          <a:bodyPr/>
          <a:lstStyle/>
          <a:p>
            <a:endParaRPr lang="fr-FR"/>
          </a:p>
        </p:txBody>
      </p:sp>
      <p:sp>
        <p:nvSpPr>
          <p:cNvPr id="30" name="Text Box 36"/>
          <p:cNvSpPr txBox="1">
            <a:spLocks noChangeArrowheads="1"/>
          </p:cNvSpPr>
          <p:nvPr/>
        </p:nvSpPr>
        <p:spPr bwMode="auto">
          <a:xfrm>
            <a:off x="4203700" y="0"/>
            <a:ext cx="4905375" cy="307975"/>
          </a:xfrm>
          <a:prstGeom prst="rect">
            <a:avLst/>
          </a:prstGeom>
          <a:noFill/>
          <a:ln w="38100">
            <a:noFill/>
            <a:miter lim="800000"/>
            <a:headEnd/>
            <a:tailEnd/>
          </a:ln>
          <a:effectLst/>
        </p:spPr>
        <p:txBody>
          <a:bodyPr wrap="none">
            <a:spAutoFit/>
          </a:bodyPr>
          <a:lstStyle/>
          <a:p>
            <a:pPr>
              <a:defRPr/>
            </a:pPr>
            <a:r>
              <a:rPr lang="fr-FR" sz="1400" b="1" i="1" dirty="0">
                <a:effectLst>
                  <a:outerShdw blurRad="38100" dist="38100" dir="2700000" algn="tl">
                    <a:srgbClr val="C0C0C0"/>
                  </a:outerShdw>
                </a:effectLst>
                <a:latin typeface="Comic Sans MS" pitchFamily="66" charset="0"/>
              </a:rPr>
              <a:t>De la crise des </a:t>
            </a:r>
            <a:r>
              <a:rPr lang="fr-FR" sz="1400" b="1" i="1" dirty="0" err="1">
                <a:effectLst>
                  <a:outerShdw blurRad="38100" dist="38100" dir="2700000" algn="tl">
                    <a:srgbClr val="C0C0C0"/>
                  </a:outerShdw>
                </a:effectLst>
                <a:latin typeface="Comic Sans MS" pitchFamily="66" charset="0"/>
              </a:rPr>
              <a:t>subprimes</a:t>
            </a:r>
            <a:r>
              <a:rPr lang="fr-FR" sz="1400" b="1" i="1" dirty="0">
                <a:effectLst>
                  <a:outerShdw blurRad="38100" dist="38100" dir="2700000" algn="tl">
                    <a:srgbClr val="C0C0C0"/>
                  </a:outerShdw>
                </a:effectLst>
                <a:latin typeface="Comic Sans MS" pitchFamily="66" charset="0"/>
              </a:rPr>
              <a:t> à la crise mondiale actuelle</a:t>
            </a:r>
            <a:endParaRPr lang="fr-FR" sz="1400" b="1" i="1" dirty="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1000" fill="hold"/>
                                        <p:tgtEl>
                                          <p:spTgt spid="104450"/>
                                        </p:tgtEl>
                                        <p:attrNameLst>
                                          <p:attrName>ppt_w</p:attrName>
                                        </p:attrNameLst>
                                      </p:cBhvr>
                                      <p:tavLst>
                                        <p:tav tm="0">
                                          <p:val>
                                            <p:strVal val="#ppt_w*0.70"/>
                                          </p:val>
                                        </p:tav>
                                        <p:tav tm="100000">
                                          <p:val>
                                            <p:strVal val="#ppt_w"/>
                                          </p:val>
                                        </p:tav>
                                      </p:tavLst>
                                    </p:anim>
                                    <p:anim calcmode="lin" valueType="num">
                                      <p:cBhvr>
                                        <p:cTn id="8" dur="1000" fill="hold"/>
                                        <p:tgtEl>
                                          <p:spTgt spid="104450"/>
                                        </p:tgtEl>
                                        <p:attrNameLst>
                                          <p:attrName>ppt_h</p:attrName>
                                        </p:attrNameLst>
                                      </p:cBhvr>
                                      <p:tavLst>
                                        <p:tav tm="0">
                                          <p:val>
                                            <p:strVal val="#ppt_h"/>
                                          </p:val>
                                        </p:tav>
                                        <p:tav tm="100000">
                                          <p:val>
                                            <p:strVal val="#ppt_h"/>
                                          </p:val>
                                        </p:tav>
                                      </p:tavLst>
                                    </p:anim>
                                    <p:animEffect transition="in" filter="fade">
                                      <p:cBhvr>
                                        <p:cTn id="9" dur="1000"/>
                                        <p:tgtEl>
                                          <p:spTgt spid="1044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4473"/>
                                        </p:tgtEl>
                                        <p:attrNameLst>
                                          <p:attrName>style.visibility</p:attrName>
                                        </p:attrNameLst>
                                      </p:cBhvr>
                                      <p:to>
                                        <p:strVal val="visible"/>
                                      </p:to>
                                    </p:set>
                                  </p:childTnLst>
                                </p:cTn>
                              </p:par>
                              <p:par>
                                <p:cTn id="14" presetID="55" presetClass="entr" presetSubtype="0" fill="hold" grpId="0" nodeType="withEffect">
                                  <p:stCondLst>
                                    <p:cond delay="0"/>
                                  </p:stCondLst>
                                  <p:childTnLst>
                                    <p:set>
                                      <p:cBhvr>
                                        <p:cTn id="15" dur="1" fill="hold">
                                          <p:stCondLst>
                                            <p:cond delay="0"/>
                                          </p:stCondLst>
                                        </p:cTn>
                                        <p:tgtEl>
                                          <p:spTgt spid="104472"/>
                                        </p:tgtEl>
                                        <p:attrNameLst>
                                          <p:attrName>style.visibility</p:attrName>
                                        </p:attrNameLst>
                                      </p:cBhvr>
                                      <p:to>
                                        <p:strVal val="visible"/>
                                      </p:to>
                                    </p:set>
                                    <p:anim calcmode="lin" valueType="num">
                                      <p:cBhvr>
                                        <p:cTn id="16" dur="1000" fill="hold"/>
                                        <p:tgtEl>
                                          <p:spTgt spid="104472"/>
                                        </p:tgtEl>
                                        <p:attrNameLst>
                                          <p:attrName>ppt_w</p:attrName>
                                        </p:attrNameLst>
                                      </p:cBhvr>
                                      <p:tavLst>
                                        <p:tav tm="0">
                                          <p:val>
                                            <p:strVal val="#ppt_w*0.70"/>
                                          </p:val>
                                        </p:tav>
                                        <p:tav tm="100000">
                                          <p:val>
                                            <p:strVal val="#ppt_w"/>
                                          </p:val>
                                        </p:tav>
                                      </p:tavLst>
                                    </p:anim>
                                    <p:anim calcmode="lin" valueType="num">
                                      <p:cBhvr>
                                        <p:cTn id="17" dur="1000" fill="hold"/>
                                        <p:tgtEl>
                                          <p:spTgt spid="104472"/>
                                        </p:tgtEl>
                                        <p:attrNameLst>
                                          <p:attrName>ppt_h</p:attrName>
                                        </p:attrNameLst>
                                      </p:cBhvr>
                                      <p:tavLst>
                                        <p:tav tm="0">
                                          <p:val>
                                            <p:strVal val="#ppt_h"/>
                                          </p:val>
                                        </p:tav>
                                        <p:tav tm="100000">
                                          <p:val>
                                            <p:strVal val="#ppt_h"/>
                                          </p:val>
                                        </p:tav>
                                      </p:tavLst>
                                    </p:anim>
                                    <p:animEffect transition="in" filter="fade">
                                      <p:cBhvr>
                                        <p:cTn id="18" dur="1000"/>
                                        <p:tgtEl>
                                          <p:spTgt spid="10447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4451"/>
                                        </p:tgtEl>
                                        <p:attrNameLst>
                                          <p:attrName>style.visibility</p:attrName>
                                        </p:attrNameLst>
                                      </p:cBhvr>
                                      <p:to>
                                        <p:strVal val="visible"/>
                                      </p:to>
                                    </p:set>
                                    <p:anim calcmode="lin" valueType="num">
                                      <p:cBhvr>
                                        <p:cTn id="23" dur="1000" fill="hold"/>
                                        <p:tgtEl>
                                          <p:spTgt spid="104451"/>
                                        </p:tgtEl>
                                        <p:attrNameLst>
                                          <p:attrName>ppt_w</p:attrName>
                                        </p:attrNameLst>
                                      </p:cBhvr>
                                      <p:tavLst>
                                        <p:tav tm="0">
                                          <p:val>
                                            <p:strVal val="#ppt_w*0.70"/>
                                          </p:val>
                                        </p:tav>
                                        <p:tav tm="100000">
                                          <p:val>
                                            <p:strVal val="#ppt_w"/>
                                          </p:val>
                                        </p:tav>
                                      </p:tavLst>
                                    </p:anim>
                                    <p:anim calcmode="lin" valueType="num">
                                      <p:cBhvr>
                                        <p:cTn id="24" dur="1000" fill="hold"/>
                                        <p:tgtEl>
                                          <p:spTgt spid="104451"/>
                                        </p:tgtEl>
                                        <p:attrNameLst>
                                          <p:attrName>ppt_h</p:attrName>
                                        </p:attrNameLst>
                                      </p:cBhvr>
                                      <p:tavLst>
                                        <p:tav tm="0">
                                          <p:val>
                                            <p:strVal val="#ppt_h"/>
                                          </p:val>
                                        </p:tav>
                                        <p:tav tm="100000">
                                          <p:val>
                                            <p:strVal val="#ppt_h"/>
                                          </p:val>
                                        </p:tav>
                                      </p:tavLst>
                                    </p:anim>
                                    <p:animEffect transition="in" filter="fade">
                                      <p:cBhvr>
                                        <p:cTn id="25" dur="1000"/>
                                        <p:tgtEl>
                                          <p:spTgt spid="104451"/>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04452"/>
                                        </p:tgtEl>
                                        <p:attrNameLst>
                                          <p:attrName>style.visibility</p:attrName>
                                        </p:attrNameLst>
                                      </p:cBhvr>
                                      <p:to>
                                        <p:strVal val="visible"/>
                                      </p:to>
                                    </p:set>
                                    <p:anim calcmode="lin" valueType="num">
                                      <p:cBhvr>
                                        <p:cTn id="30" dur="1000" fill="hold"/>
                                        <p:tgtEl>
                                          <p:spTgt spid="104452"/>
                                        </p:tgtEl>
                                        <p:attrNameLst>
                                          <p:attrName>ppt_w</p:attrName>
                                        </p:attrNameLst>
                                      </p:cBhvr>
                                      <p:tavLst>
                                        <p:tav tm="0">
                                          <p:val>
                                            <p:strVal val="#ppt_w*0.70"/>
                                          </p:val>
                                        </p:tav>
                                        <p:tav tm="100000">
                                          <p:val>
                                            <p:strVal val="#ppt_w"/>
                                          </p:val>
                                        </p:tav>
                                      </p:tavLst>
                                    </p:anim>
                                    <p:anim calcmode="lin" valueType="num">
                                      <p:cBhvr>
                                        <p:cTn id="31" dur="1000" fill="hold"/>
                                        <p:tgtEl>
                                          <p:spTgt spid="104452"/>
                                        </p:tgtEl>
                                        <p:attrNameLst>
                                          <p:attrName>ppt_h</p:attrName>
                                        </p:attrNameLst>
                                      </p:cBhvr>
                                      <p:tavLst>
                                        <p:tav tm="0">
                                          <p:val>
                                            <p:strVal val="#ppt_h"/>
                                          </p:val>
                                        </p:tav>
                                        <p:tav tm="100000">
                                          <p:val>
                                            <p:strVal val="#ppt_h"/>
                                          </p:val>
                                        </p:tav>
                                      </p:tavLst>
                                    </p:anim>
                                    <p:animEffect transition="in" filter="fade">
                                      <p:cBhvr>
                                        <p:cTn id="32" dur="1000"/>
                                        <p:tgtEl>
                                          <p:spTgt spid="104452"/>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04459"/>
                                        </p:tgtEl>
                                        <p:attrNameLst>
                                          <p:attrName>style.visibility</p:attrName>
                                        </p:attrNameLst>
                                      </p:cBhvr>
                                      <p:to>
                                        <p:strVal val="visible"/>
                                      </p:to>
                                    </p:set>
                                    <p:anim calcmode="lin" valueType="num">
                                      <p:cBhvr>
                                        <p:cTn id="37" dur="1000" fill="hold"/>
                                        <p:tgtEl>
                                          <p:spTgt spid="104459"/>
                                        </p:tgtEl>
                                        <p:attrNameLst>
                                          <p:attrName>ppt_w</p:attrName>
                                        </p:attrNameLst>
                                      </p:cBhvr>
                                      <p:tavLst>
                                        <p:tav tm="0">
                                          <p:val>
                                            <p:strVal val="#ppt_w*0.70"/>
                                          </p:val>
                                        </p:tav>
                                        <p:tav tm="100000">
                                          <p:val>
                                            <p:strVal val="#ppt_w"/>
                                          </p:val>
                                        </p:tav>
                                      </p:tavLst>
                                    </p:anim>
                                    <p:anim calcmode="lin" valueType="num">
                                      <p:cBhvr>
                                        <p:cTn id="38" dur="1000" fill="hold"/>
                                        <p:tgtEl>
                                          <p:spTgt spid="104459"/>
                                        </p:tgtEl>
                                        <p:attrNameLst>
                                          <p:attrName>ppt_h</p:attrName>
                                        </p:attrNameLst>
                                      </p:cBhvr>
                                      <p:tavLst>
                                        <p:tav tm="0">
                                          <p:val>
                                            <p:strVal val="#ppt_h"/>
                                          </p:val>
                                        </p:tav>
                                        <p:tav tm="100000">
                                          <p:val>
                                            <p:strVal val="#ppt_h"/>
                                          </p:val>
                                        </p:tav>
                                      </p:tavLst>
                                    </p:anim>
                                    <p:animEffect transition="in" filter="fade">
                                      <p:cBhvr>
                                        <p:cTn id="39" dur="1000"/>
                                        <p:tgtEl>
                                          <p:spTgt spid="10445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4453"/>
                                        </p:tgtEl>
                                        <p:attrNameLst>
                                          <p:attrName>style.visibility</p:attrName>
                                        </p:attrNameLst>
                                      </p:cBhvr>
                                      <p:to>
                                        <p:strVal val="visible"/>
                                      </p:to>
                                    </p:set>
                                    <p:anim calcmode="lin" valueType="num">
                                      <p:cBhvr>
                                        <p:cTn id="44" dur="1000" fill="hold"/>
                                        <p:tgtEl>
                                          <p:spTgt spid="104453"/>
                                        </p:tgtEl>
                                        <p:attrNameLst>
                                          <p:attrName>ppt_w</p:attrName>
                                        </p:attrNameLst>
                                      </p:cBhvr>
                                      <p:tavLst>
                                        <p:tav tm="0">
                                          <p:val>
                                            <p:strVal val="#ppt_w*0.70"/>
                                          </p:val>
                                        </p:tav>
                                        <p:tav tm="100000">
                                          <p:val>
                                            <p:strVal val="#ppt_w"/>
                                          </p:val>
                                        </p:tav>
                                      </p:tavLst>
                                    </p:anim>
                                    <p:anim calcmode="lin" valueType="num">
                                      <p:cBhvr>
                                        <p:cTn id="45" dur="1000" fill="hold"/>
                                        <p:tgtEl>
                                          <p:spTgt spid="104453"/>
                                        </p:tgtEl>
                                        <p:attrNameLst>
                                          <p:attrName>ppt_h</p:attrName>
                                        </p:attrNameLst>
                                      </p:cBhvr>
                                      <p:tavLst>
                                        <p:tav tm="0">
                                          <p:val>
                                            <p:strVal val="#ppt_h"/>
                                          </p:val>
                                        </p:tav>
                                        <p:tav tm="100000">
                                          <p:val>
                                            <p:strVal val="#ppt_h"/>
                                          </p:val>
                                        </p:tav>
                                      </p:tavLst>
                                    </p:anim>
                                    <p:animEffect transition="in" filter="fade">
                                      <p:cBhvr>
                                        <p:cTn id="46" dur="1000"/>
                                        <p:tgtEl>
                                          <p:spTgt spid="10445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04462"/>
                                        </p:tgtEl>
                                        <p:attrNameLst>
                                          <p:attrName>style.visibility</p:attrName>
                                        </p:attrNameLst>
                                      </p:cBhvr>
                                      <p:to>
                                        <p:strVal val="visible"/>
                                      </p:to>
                                    </p:set>
                                    <p:anim calcmode="lin" valueType="num">
                                      <p:cBhvr>
                                        <p:cTn id="51" dur="1000" fill="hold"/>
                                        <p:tgtEl>
                                          <p:spTgt spid="104462"/>
                                        </p:tgtEl>
                                        <p:attrNameLst>
                                          <p:attrName>ppt_w</p:attrName>
                                        </p:attrNameLst>
                                      </p:cBhvr>
                                      <p:tavLst>
                                        <p:tav tm="0">
                                          <p:val>
                                            <p:strVal val="#ppt_w*0.70"/>
                                          </p:val>
                                        </p:tav>
                                        <p:tav tm="100000">
                                          <p:val>
                                            <p:strVal val="#ppt_w"/>
                                          </p:val>
                                        </p:tav>
                                      </p:tavLst>
                                    </p:anim>
                                    <p:anim calcmode="lin" valueType="num">
                                      <p:cBhvr>
                                        <p:cTn id="52" dur="1000" fill="hold"/>
                                        <p:tgtEl>
                                          <p:spTgt spid="104462"/>
                                        </p:tgtEl>
                                        <p:attrNameLst>
                                          <p:attrName>ppt_h</p:attrName>
                                        </p:attrNameLst>
                                      </p:cBhvr>
                                      <p:tavLst>
                                        <p:tav tm="0">
                                          <p:val>
                                            <p:strVal val="#ppt_h"/>
                                          </p:val>
                                        </p:tav>
                                        <p:tav tm="100000">
                                          <p:val>
                                            <p:strVal val="#ppt_h"/>
                                          </p:val>
                                        </p:tav>
                                      </p:tavLst>
                                    </p:anim>
                                    <p:animEffect transition="in" filter="fade">
                                      <p:cBhvr>
                                        <p:cTn id="53" dur="1000"/>
                                        <p:tgtEl>
                                          <p:spTgt spid="104462"/>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04456"/>
                                        </p:tgtEl>
                                        <p:attrNameLst>
                                          <p:attrName>style.visibility</p:attrName>
                                        </p:attrNameLst>
                                      </p:cBhvr>
                                      <p:to>
                                        <p:strVal val="visible"/>
                                      </p:to>
                                    </p:set>
                                    <p:anim calcmode="lin" valueType="num">
                                      <p:cBhvr>
                                        <p:cTn id="58" dur="1000" fill="hold"/>
                                        <p:tgtEl>
                                          <p:spTgt spid="104456"/>
                                        </p:tgtEl>
                                        <p:attrNameLst>
                                          <p:attrName>ppt_w</p:attrName>
                                        </p:attrNameLst>
                                      </p:cBhvr>
                                      <p:tavLst>
                                        <p:tav tm="0">
                                          <p:val>
                                            <p:strVal val="#ppt_w*0.70"/>
                                          </p:val>
                                        </p:tav>
                                        <p:tav tm="100000">
                                          <p:val>
                                            <p:strVal val="#ppt_w"/>
                                          </p:val>
                                        </p:tav>
                                      </p:tavLst>
                                    </p:anim>
                                    <p:anim calcmode="lin" valueType="num">
                                      <p:cBhvr>
                                        <p:cTn id="59" dur="1000" fill="hold"/>
                                        <p:tgtEl>
                                          <p:spTgt spid="104456"/>
                                        </p:tgtEl>
                                        <p:attrNameLst>
                                          <p:attrName>ppt_h</p:attrName>
                                        </p:attrNameLst>
                                      </p:cBhvr>
                                      <p:tavLst>
                                        <p:tav tm="0">
                                          <p:val>
                                            <p:strVal val="#ppt_h"/>
                                          </p:val>
                                        </p:tav>
                                        <p:tav tm="100000">
                                          <p:val>
                                            <p:strVal val="#ppt_h"/>
                                          </p:val>
                                        </p:tav>
                                      </p:tavLst>
                                    </p:anim>
                                    <p:animEffect transition="in" filter="fade">
                                      <p:cBhvr>
                                        <p:cTn id="60" dur="1000"/>
                                        <p:tgtEl>
                                          <p:spTgt spid="104456"/>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04461"/>
                                        </p:tgtEl>
                                        <p:attrNameLst>
                                          <p:attrName>style.visibility</p:attrName>
                                        </p:attrNameLst>
                                      </p:cBhvr>
                                      <p:to>
                                        <p:strVal val="visible"/>
                                      </p:to>
                                    </p:set>
                                    <p:anim calcmode="lin" valueType="num">
                                      <p:cBhvr>
                                        <p:cTn id="65" dur="1000" fill="hold"/>
                                        <p:tgtEl>
                                          <p:spTgt spid="104461"/>
                                        </p:tgtEl>
                                        <p:attrNameLst>
                                          <p:attrName>ppt_w</p:attrName>
                                        </p:attrNameLst>
                                      </p:cBhvr>
                                      <p:tavLst>
                                        <p:tav tm="0">
                                          <p:val>
                                            <p:strVal val="#ppt_w*0.70"/>
                                          </p:val>
                                        </p:tav>
                                        <p:tav tm="100000">
                                          <p:val>
                                            <p:strVal val="#ppt_w"/>
                                          </p:val>
                                        </p:tav>
                                      </p:tavLst>
                                    </p:anim>
                                    <p:anim calcmode="lin" valueType="num">
                                      <p:cBhvr>
                                        <p:cTn id="66" dur="1000" fill="hold"/>
                                        <p:tgtEl>
                                          <p:spTgt spid="104461"/>
                                        </p:tgtEl>
                                        <p:attrNameLst>
                                          <p:attrName>ppt_h</p:attrName>
                                        </p:attrNameLst>
                                      </p:cBhvr>
                                      <p:tavLst>
                                        <p:tav tm="0">
                                          <p:val>
                                            <p:strVal val="#ppt_h"/>
                                          </p:val>
                                        </p:tav>
                                        <p:tav tm="100000">
                                          <p:val>
                                            <p:strVal val="#ppt_h"/>
                                          </p:val>
                                        </p:tav>
                                      </p:tavLst>
                                    </p:anim>
                                    <p:animEffect transition="in" filter="fade">
                                      <p:cBhvr>
                                        <p:cTn id="67" dur="1000"/>
                                        <p:tgtEl>
                                          <p:spTgt spid="104461"/>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104454"/>
                                        </p:tgtEl>
                                        <p:attrNameLst>
                                          <p:attrName>style.visibility</p:attrName>
                                        </p:attrNameLst>
                                      </p:cBhvr>
                                      <p:to>
                                        <p:strVal val="visible"/>
                                      </p:to>
                                    </p:set>
                                    <p:anim calcmode="lin" valueType="num">
                                      <p:cBhvr>
                                        <p:cTn id="72" dur="1000" fill="hold"/>
                                        <p:tgtEl>
                                          <p:spTgt spid="104454"/>
                                        </p:tgtEl>
                                        <p:attrNameLst>
                                          <p:attrName>ppt_w</p:attrName>
                                        </p:attrNameLst>
                                      </p:cBhvr>
                                      <p:tavLst>
                                        <p:tav tm="0">
                                          <p:val>
                                            <p:strVal val="#ppt_w*0.70"/>
                                          </p:val>
                                        </p:tav>
                                        <p:tav tm="100000">
                                          <p:val>
                                            <p:strVal val="#ppt_w"/>
                                          </p:val>
                                        </p:tav>
                                      </p:tavLst>
                                    </p:anim>
                                    <p:anim calcmode="lin" valueType="num">
                                      <p:cBhvr>
                                        <p:cTn id="73" dur="1000" fill="hold"/>
                                        <p:tgtEl>
                                          <p:spTgt spid="104454"/>
                                        </p:tgtEl>
                                        <p:attrNameLst>
                                          <p:attrName>ppt_h</p:attrName>
                                        </p:attrNameLst>
                                      </p:cBhvr>
                                      <p:tavLst>
                                        <p:tav tm="0">
                                          <p:val>
                                            <p:strVal val="#ppt_h"/>
                                          </p:val>
                                        </p:tav>
                                        <p:tav tm="100000">
                                          <p:val>
                                            <p:strVal val="#ppt_h"/>
                                          </p:val>
                                        </p:tav>
                                      </p:tavLst>
                                    </p:anim>
                                    <p:animEffect transition="in" filter="fade">
                                      <p:cBhvr>
                                        <p:cTn id="74" dur="1000"/>
                                        <p:tgtEl>
                                          <p:spTgt spid="10445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104463"/>
                                        </p:tgtEl>
                                        <p:attrNameLst>
                                          <p:attrName>style.visibility</p:attrName>
                                        </p:attrNameLst>
                                      </p:cBhvr>
                                      <p:to>
                                        <p:strVal val="visible"/>
                                      </p:to>
                                    </p:set>
                                    <p:anim calcmode="lin" valueType="num">
                                      <p:cBhvr>
                                        <p:cTn id="79" dur="1000" fill="hold"/>
                                        <p:tgtEl>
                                          <p:spTgt spid="104463"/>
                                        </p:tgtEl>
                                        <p:attrNameLst>
                                          <p:attrName>ppt_w</p:attrName>
                                        </p:attrNameLst>
                                      </p:cBhvr>
                                      <p:tavLst>
                                        <p:tav tm="0">
                                          <p:val>
                                            <p:strVal val="#ppt_w*0.70"/>
                                          </p:val>
                                        </p:tav>
                                        <p:tav tm="100000">
                                          <p:val>
                                            <p:strVal val="#ppt_w"/>
                                          </p:val>
                                        </p:tav>
                                      </p:tavLst>
                                    </p:anim>
                                    <p:anim calcmode="lin" valueType="num">
                                      <p:cBhvr>
                                        <p:cTn id="80" dur="1000" fill="hold"/>
                                        <p:tgtEl>
                                          <p:spTgt spid="104463"/>
                                        </p:tgtEl>
                                        <p:attrNameLst>
                                          <p:attrName>ppt_h</p:attrName>
                                        </p:attrNameLst>
                                      </p:cBhvr>
                                      <p:tavLst>
                                        <p:tav tm="0">
                                          <p:val>
                                            <p:strVal val="#ppt_h"/>
                                          </p:val>
                                        </p:tav>
                                        <p:tav tm="100000">
                                          <p:val>
                                            <p:strVal val="#ppt_h"/>
                                          </p:val>
                                        </p:tav>
                                      </p:tavLst>
                                    </p:anim>
                                    <p:animEffect transition="in" filter="fade">
                                      <p:cBhvr>
                                        <p:cTn id="81" dur="1000"/>
                                        <p:tgtEl>
                                          <p:spTgt spid="104463"/>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104467"/>
                                        </p:tgtEl>
                                        <p:attrNameLst>
                                          <p:attrName>style.visibility</p:attrName>
                                        </p:attrNameLst>
                                      </p:cBhvr>
                                      <p:to>
                                        <p:strVal val="visible"/>
                                      </p:to>
                                    </p:set>
                                    <p:anim calcmode="lin" valueType="num">
                                      <p:cBhvr>
                                        <p:cTn id="86" dur="1000" fill="hold"/>
                                        <p:tgtEl>
                                          <p:spTgt spid="104467"/>
                                        </p:tgtEl>
                                        <p:attrNameLst>
                                          <p:attrName>ppt_w</p:attrName>
                                        </p:attrNameLst>
                                      </p:cBhvr>
                                      <p:tavLst>
                                        <p:tav tm="0">
                                          <p:val>
                                            <p:strVal val="#ppt_w*0.70"/>
                                          </p:val>
                                        </p:tav>
                                        <p:tav tm="100000">
                                          <p:val>
                                            <p:strVal val="#ppt_w"/>
                                          </p:val>
                                        </p:tav>
                                      </p:tavLst>
                                    </p:anim>
                                    <p:anim calcmode="lin" valueType="num">
                                      <p:cBhvr>
                                        <p:cTn id="87" dur="1000" fill="hold"/>
                                        <p:tgtEl>
                                          <p:spTgt spid="104467"/>
                                        </p:tgtEl>
                                        <p:attrNameLst>
                                          <p:attrName>ppt_h</p:attrName>
                                        </p:attrNameLst>
                                      </p:cBhvr>
                                      <p:tavLst>
                                        <p:tav tm="0">
                                          <p:val>
                                            <p:strVal val="#ppt_h"/>
                                          </p:val>
                                        </p:tav>
                                        <p:tav tm="100000">
                                          <p:val>
                                            <p:strVal val="#ppt_h"/>
                                          </p:val>
                                        </p:tav>
                                      </p:tavLst>
                                    </p:anim>
                                    <p:animEffect transition="in" filter="fade">
                                      <p:cBhvr>
                                        <p:cTn id="88" dur="1000"/>
                                        <p:tgtEl>
                                          <p:spTgt spid="104467"/>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104457"/>
                                        </p:tgtEl>
                                        <p:attrNameLst>
                                          <p:attrName>style.visibility</p:attrName>
                                        </p:attrNameLst>
                                      </p:cBhvr>
                                      <p:to>
                                        <p:strVal val="visible"/>
                                      </p:to>
                                    </p:set>
                                    <p:anim calcmode="lin" valueType="num">
                                      <p:cBhvr>
                                        <p:cTn id="93" dur="1000" fill="hold"/>
                                        <p:tgtEl>
                                          <p:spTgt spid="104457"/>
                                        </p:tgtEl>
                                        <p:attrNameLst>
                                          <p:attrName>ppt_w</p:attrName>
                                        </p:attrNameLst>
                                      </p:cBhvr>
                                      <p:tavLst>
                                        <p:tav tm="0">
                                          <p:val>
                                            <p:strVal val="#ppt_w*0.70"/>
                                          </p:val>
                                        </p:tav>
                                        <p:tav tm="100000">
                                          <p:val>
                                            <p:strVal val="#ppt_w"/>
                                          </p:val>
                                        </p:tav>
                                      </p:tavLst>
                                    </p:anim>
                                    <p:anim calcmode="lin" valueType="num">
                                      <p:cBhvr>
                                        <p:cTn id="94" dur="1000" fill="hold"/>
                                        <p:tgtEl>
                                          <p:spTgt spid="104457"/>
                                        </p:tgtEl>
                                        <p:attrNameLst>
                                          <p:attrName>ppt_h</p:attrName>
                                        </p:attrNameLst>
                                      </p:cBhvr>
                                      <p:tavLst>
                                        <p:tav tm="0">
                                          <p:val>
                                            <p:strVal val="#ppt_h"/>
                                          </p:val>
                                        </p:tav>
                                        <p:tav tm="100000">
                                          <p:val>
                                            <p:strVal val="#ppt_h"/>
                                          </p:val>
                                        </p:tav>
                                      </p:tavLst>
                                    </p:anim>
                                    <p:animEffect transition="in" filter="fade">
                                      <p:cBhvr>
                                        <p:cTn id="95" dur="1000"/>
                                        <p:tgtEl>
                                          <p:spTgt spid="104457"/>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104468"/>
                                        </p:tgtEl>
                                        <p:attrNameLst>
                                          <p:attrName>style.visibility</p:attrName>
                                        </p:attrNameLst>
                                      </p:cBhvr>
                                      <p:to>
                                        <p:strVal val="visible"/>
                                      </p:to>
                                    </p:set>
                                    <p:anim calcmode="lin" valueType="num">
                                      <p:cBhvr>
                                        <p:cTn id="100" dur="1000" fill="hold"/>
                                        <p:tgtEl>
                                          <p:spTgt spid="104468"/>
                                        </p:tgtEl>
                                        <p:attrNameLst>
                                          <p:attrName>ppt_w</p:attrName>
                                        </p:attrNameLst>
                                      </p:cBhvr>
                                      <p:tavLst>
                                        <p:tav tm="0">
                                          <p:val>
                                            <p:strVal val="#ppt_w*0.70"/>
                                          </p:val>
                                        </p:tav>
                                        <p:tav tm="100000">
                                          <p:val>
                                            <p:strVal val="#ppt_w"/>
                                          </p:val>
                                        </p:tav>
                                      </p:tavLst>
                                    </p:anim>
                                    <p:anim calcmode="lin" valueType="num">
                                      <p:cBhvr>
                                        <p:cTn id="101" dur="1000" fill="hold"/>
                                        <p:tgtEl>
                                          <p:spTgt spid="104468"/>
                                        </p:tgtEl>
                                        <p:attrNameLst>
                                          <p:attrName>ppt_h</p:attrName>
                                        </p:attrNameLst>
                                      </p:cBhvr>
                                      <p:tavLst>
                                        <p:tav tm="0">
                                          <p:val>
                                            <p:strVal val="#ppt_h"/>
                                          </p:val>
                                        </p:tav>
                                        <p:tav tm="100000">
                                          <p:val>
                                            <p:strVal val="#ppt_h"/>
                                          </p:val>
                                        </p:tav>
                                      </p:tavLst>
                                    </p:anim>
                                    <p:animEffect transition="in" filter="fade">
                                      <p:cBhvr>
                                        <p:cTn id="102" dur="1000"/>
                                        <p:tgtEl>
                                          <p:spTgt spid="104468"/>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104464"/>
                                        </p:tgtEl>
                                        <p:attrNameLst>
                                          <p:attrName>style.visibility</p:attrName>
                                        </p:attrNameLst>
                                      </p:cBhvr>
                                      <p:to>
                                        <p:strVal val="visible"/>
                                      </p:to>
                                    </p:set>
                                    <p:anim calcmode="lin" valueType="num">
                                      <p:cBhvr>
                                        <p:cTn id="107" dur="1000" fill="hold"/>
                                        <p:tgtEl>
                                          <p:spTgt spid="104464"/>
                                        </p:tgtEl>
                                        <p:attrNameLst>
                                          <p:attrName>ppt_w</p:attrName>
                                        </p:attrNameLst>
                                      </p:cBhvr>
                                      <p:tavLst>
                                        <p:tav tm="0">
                                          <p:val>
                                            <p:strVal val="#ppt_w*0.70"/>
                                          </p:val>
                                        </p:tav>
                                        <p:tav tm="100000">
                                          <p:val>
                                            <p:strVal val="#ppt_w"/>
                                          </p:val>
                                        </p:tav>
                                      </p:tavLst>
                                    </p:anim>
                                    <p:anim calcmode="lin" valueType="num">
                                      <p:cBhvr>
                                        <p:cTn id="108" dur="1000" fill="hold"/>
                                        <p:tgtEl>
                                          <p:spTgt spid="104464"/>
                                        </p:tgtEl>
                                        <p:attrNameLst>
                                          <p:attrName>ppt_h</p:attrName>
                                        </p:attrNameLst>
                                      </p:cBhvr>
                                      <p:tavLst>
                                        <p:tav tm="0">
                                          <p:val>
                                            <p:strVal val="#ppt_h"/>
                                          </p:val>
                                        </p:tav>
                                        <p:tav tm="100000">
                                          <p:val>
                                            <p:strVal val="#ppt_h"/>
                                          </p:val>
                                        </p:tav>
                                      </p:tavLst>
                                    </p:anim>
                                    <p:animEffect transition="in" filter="fade">
                                      <p:cBhvr>
                                        <p:cTn id="109" dur="1000"/>
                                        <p:tgtEl>
                                          <p:spTgt spid="104464"/>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grpId="0" nodeType="clickEffect">
                                  <p:stCondLst>
                                    <p:cond delay="0"/>
                                  </p:stCondLst>
                                  <p:childTnLst>
                                    <p:set>
                                      <p:cBhvr>
                                        <p:cTn id="113" dur="1" fill="hold">
                                          <p:stCondLst>
                                            <p:cond delay="0"/>
                                          </p:stCondLst>
                                        </p:cTn>
                                        <p:tgtEl>
                                          <p:spTgt spid="104458"/>
                                        </p:tgtEl>
                                        <p:attrNameLst>
                                          <p:attrName>style.visibility</p:attrName>
                                        </p:attrNameLst>
                                      </p:cBhvr>
                                      <p:to>
                                        <p:strVal val="visible"/>
                                      </p:to>
                                    </p:set>
                                    <p:anim calcmode="lin" valueType="num">
                                      <p:cBhvr>
                                        <p:cTn id="114" dur="1000" fill="hold"/>
                                        <p:tgtEl>
                                          <p:spTgt spid="104458"/>
                                        </p:tgtEl>
                                        <p:attrNameLst>
                                          <p:attrName>ppt_w</p:attrName>
                                        </p:attrNameLst>
                                      </p:cBhvr>
                                      <p:tavLst>
                                        <p:tav tm="0">
                                          <p:val>
                                            <p:strVal val="#ppt_w*0.70"/>
                                          </p:val>
                                        </p:tav>
                                        <p:tav tm="100000">
                                          <p:val>
                                            <p:strVal val="#ppt_w"/>
                                          </p:val>
                                        </p:tav>
                                      </p:tavLst>
                                    </p:anim>
                                    <p:anim calcmode="lin" valueType="num">
                                      <p:cBhvr>
                                        <p:cTn id="115" dur="1000" fill="hold"/>
                                        <p:tgtEl>
                                          <p:spTgt spid="104458"/>
                                        </p:tgtEl>
                                        <p:attrNameLst>
                                          <p:attrName>ppt_h</p:attrName>
                                        </p:attrNameLst>
                                      </p:cBhvr>
                                      <p:tavLst>
                                        <p:tav tm="0">
                                          <p:val>
                                            <p:strVal val="#ppt_h"/>
                                          </p:val>
                                        </p:tav>
                                        <p:tav tm="100000">
                                          <p:val>
                                            <p:strVal val="#ppt_h"/>
                                          </p:val>
                                        </p:tav>
                                      </p:tavLst>
                                    </p:anim>
                                    <p:animEffect transition="in" filter="fade">
                                      <p:cBhvr>
                                        <p:cTn id="116" dur="1000"/>
                                        <p:tgtEl>
                                          <p:spTgt spid="104458"/>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104466"/>
                                        </p:tgtEl>
                                        <p:attrNameLst>
                                          <p:attrName>style.visibility</p:attrName>
                                        </p:attrNameLst>
                                      </p:cBhvr>
                                      <p:to>
                                        <p:strVal val="visible"/>
                                      </p:to>
                                    </p:set>
                                    <p:anim calcmode="lin" valueType="num">
                                      <p:cBhvr>
                                        <p:cTn id="121" dur="1000" fill="hold"/>
                                        <p:tgtEl>
                                          <p:spTgt spid="104466"/>
                                        </p:tgtEl>
                                        <p:attrNameLst>
                                          <p:attrName>ppt_w</p:attrName>
                                        </p:attrNameLst>
                                      </p:cBhvr>
                                      <p:tavLst>
                                        <p:tav tm="0">
                                          <p:val>
                                            <p:strVal val="#ppt_w*0.70"/>
                                          </p:val>
                                        </p:tav>
                                        <p:tav tm="100000">
                                          <p:val>
                                            <p:strVal val="#ppt_w"/>
                                          </p:val>
                                        </p:tav>
                                      </p:tavLst>
                                    </p:anim>
                                    <p:anim calcmode="lin" valueType="num">
                                      <p:cBhvr>
                                        <p:cTn id="122" dur="1000" fill="hold"/>
                                        <p:tgtEl>
                                          <p:spTgt spid="104466"/>
                                        </p:tgtEl>
                                        <p:attrNameLst>
                                          <p:attrName>ppt_h</p:attrName>
                                        </p:attrNameLst>
                                      </p:cBhvr>
                                      <p:tavLst>
                                        <p:tav tm="0">
                                          <p:val>
                                            <p:strVal val="#ppt_h"/>
                                          </p:val>
                                        </p:tav>
                                        <p:tav tm="100000">
                                          <p:val>
                                            <p:strVal val="#ppt_h"/>
                                          </p:val>
                                        </p:tav>
                                      </p:tavLst>
                                    </p:anim>
                                    <p:animEffect transition="in" filter="fade">
                                      <p:cBhvr>
                                        <p:cTn id="123" dur="1000"/>
                                        <p:tgtEl>
                                          <p:spTgt spid="104466"/>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grpId="0" nodeType="clickEffect">
                                  <p:stCondLst>
                                    <p:cond delay="0"/>
                                  </p:stCondLst>
                                  <p:childTnLst>
                                    <p:set>
                                      <p:cBhvr>
                                        <p:cTn id="127" dur="1" fill="hold">
                                          <p:stCondLst>
                                            <p:cond delay="0"/>
                                          </p:stCondLst>
                                        </p:cTn>
                                        <p:tgtEl>
                                          <p:spTgt spid="104460"/>
                                        </p:tgtEl>
                                        <p:attrNameLst>
                                          <p:attrName>style.visibility</p:attrName>
                                        </p:attrNameLst>
                                      </p:cBhvr>
                                      <p:to>
                                        <p:strVal val="visible"/>
                                      </p:to>
                                    </p:set>
                                    <p:anim calcmode="lin" valueType="num">
                                      <p:cBhvr>
                                        <p:cTn id="128" dur="1000" fill="hold"/>
                                        <p:tgtEl>
                                          <p:spTgt spid="104460"/>
                                        </p:tgtEl>
                                        <p:attrNameLst>
                                          <p:attrName>ppt_w</p:attrName>
                                        </p:attrNameLst>
                                      </p:cBhvr>
                                      <p:tavLst>
                                        <p:tav tm="0">
                                          <p:val>
                                            <p:strVal val="#ppt_w*0.70"/>
                                          </p:val>
                                        </p:tav>
                                        <p:tav tm="100000">
                                          <p:val>
                                            <p:strVal val="#ppt_w"/>
                                          </p:val>
                                        </p:tav>
                                      </p:tavLst>
                                    </p:anim>
                                    <p:anim calcmode="lin" valueType="num">
                                      <p:cBhvr>
                                        <p:cTn id="129" dur="1000" fill="hold"/>
                                        <p:tgtEl>
                                          <p:spTgt spid="104460"/>
                                        </p:tgtEl>
                                        <p:attrNameLst>
                                          <p:attrName>ppt_h</p:attrName>
                                        </p:attrNameLst>
                                      </p:cBhvr>
                                      <p:tavLst>
                                        <p:tav tm="0">
                                          <p:val>
                                            <p:strVal val="#ppt_h"/>
                                          </p:val>
                                        </p:tav>
                                        <p:tav tm="100000">
                                          <p:val>
                                            <p:strVal val="#ppt_h"/>
                                          </p:val>
                                        </p:tav>
                                      </p:tavLst>
                                    </p:anim>
                                    <p:animEffect transition="in" filter="fade">
                                      <p:cBhvr>
                                        <p:cTn id="130" dur="1000"/>
                                        <p:tgtEl>
                                          <p:spTgt spid="104460"/>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grpId="0" nodeType="clickEffect">
                                  <p:stCondLst>
                                    <p:cond delay="0"/>
                                  </p:stCondLst>
                                  <p:childTnLst>
                                    <p:set>
                                      <p:cBhvr>
                                        <p:cTn id="134" dur="1" fill="hold">
                                          <p:stCondLst>
                                            <p:cond delay="0"/>
                                          </p:stCondLst>
                                        </p:cTn>
                                        <p:tgtEl>
                                          <p:spTgt spid="104455"/>
                                        </p:tgtEl>
                                        <p:attrNameLst>
                                          <p:attrName>style.visibility</p:attrName>
                                        </p:attrNameLst>
                                      </p:cBhvr>
                                      <p:to>
                                        <p:strVal val="visible"/>
                                      </p:to>
                                    </p:set>
                                    <p:anim calcmode="lin" valueType="num">
                                      <p:cBhvr>
                                        <p:cTn id="135" dur="1000" fill="hold"/>
                                        <p:tgtEl>
                                          <p:spTgt spid="104455"/>
                                        </p:tgtEl>
                                        <p:attrNameLst>
                                          <p:attrName>ppt_w</p:attrName>
                                        </p:attrNameLst>
                                      </p:cBhvr>
                                      <p:tavLst>
                                        <p:tav tm="0">
                                          <p:val>
                                            <p:strVal val="#ppt_w*0.70"/>
                                          </p:val>
                                        </p:tav>
                                        <p:tav tm="100000">
                                          <p:val>
                                            <p:strVal val="#ppt_w"/>
                                          </p:val>
                                        </p:tav>
                                      </p:tavLst>
                                    </p:anim>
                                    <p:anim calcmode="lin" valueType="num">
                                      <p:cBhvr>
                                        <p:cTn id="136" dur="1000" fill="hold"/>
                                        <p:tgtEl>
                                          <p:spTgt spid="104455"/>
                                        </p:tgtEl>
                                        <p:attrNameLst>
                                          <p:attrName>ppt_h</p:attrName>
                                        </p:attrNameLst>
                                      </p:cBhvr>
                                      <p:tavLst>
                                        <p:tav tm="0">
                                          <p:val>
                                            <p:strVal val="#ppt_h"/>
                                          </p:val>
                                        </p:tav>
                                        <p:tav tm="100000">
                                          <p:val>
                                            <p:strVal val="#ppt_h"/>
                                          </p:val>
                                        </p:tav>
                                      </p:tavLst>
                                    </p:anim>
                                    <p:animEffect transition="in" filter="fade">
                                      <p:cBhvr>
                                        <p:cTn id="137" dur="1000"/>
                                        <p:tgtEl>
                                          <p:spTgt spid="104455"/>
                                        </p:tgtEl>
                                      </p:cBhvr>
                                    </p:animEffect>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grpId="0" nodeType="clickEffect">
                                  <p:stCondLst>
                                    <p:cond delay="0"/>
                                  </p:stCondLst>
                                  <p:childTnLst>
                                    <p:set>
                                      <p:cBhvr>
                                        <p:cTn id="141" dur="1" fill="hold">
                                          <p:stCondLst>
                                            <p:cond delay="0"/>
                                          </p:stCondLst>
                                        </p:cTn>
                                        <p:tgtEl>
                                          <p:spTgt spid="104465"/>
                                        </p:tgtEl>
                                        <p:attrNameLst>
                                          <p:attrName>style.visibility</p:attrName>
                                        </p:attrNameLst>
                                      </p:cBhvr>
                                      <p:to>
                                        <p:strVal val="visible"/>
                                      </p:to>
                                    </p:set>
                                    <p:anim calcmode="lin" valueType="num">
                                      <p:cBhvr>
                                        <p:cTn id="142" dur="1000" fill="hold"/>
                                        <p:tgtEl>
                                          <p:spTgt spid="104465"/>
                                        </p:tgtEl>
                                        <p:attrNameLst>
                                          <p:attrName>ppt_w</p:attrName>
                                        </p:attrNameLst>
                                      </p:cBhvr>
                                      <p:tavLst>
                                        <p:tav tm="0">
                                          <p:val>
                                            <p:strVal val="#ppt_w*0.70"/>
                                          </p:val>
                                        </p:tav>
                                        <p:tav tm="100000">
                                          <p:val>
                                            <p:strVal val="#ppt_w"/>
                                          </p:val>
                                        </p:tav>
                                      </p:tavLst>
                                    </p:anim>
                                    <p:anim calcmode="lin" valueType="num">
                                      <p:cBhvr>
                                        <p:cTn id="143" dur="1000" fill="hold"/>
                                        <p:tgtEl>
                                          <p:spTgt spid="104465"/>
                                        </p:tgtEl>
                                        <p:attrNameLst>
                                          <p:attrName>ppt_h</p:attrName>
                                        </p:attrNameLst>
                                      </p:cBhvr>
                                      <p:tavLst>
                                        <p:tav tm="0">
                                          <p:val>
                                            <p:strVal val="#ppt_h"/>
                                          </p:val>
                                        </p:tav>
                                        <p:tav tm="100000">
                                          <p:val>
                                            <p:strVal val="#ppt_h"/>
                                          </p:val>
                                        </p:tav>
                                      </p:tavLst>
                                    </p:anim>
                                    <p:animEffect transition="in" filter="fade">
                                      <p:cBhvr>
                                        <p:cTn id="144" dur="1000"/>
                                        <p:tgtEl>
                                          <p:spTgt spid="104465"/>
                                        </p:tgtEl>
                                      </p:cBhvr>
                                    </p:animEffect>
                                  </p:childTnLst>
                                </p:cTn>
                              </p:par>
                            </p:childTnLst>
                          </p:cTn>
                        </p:par>
                      </p:childTnLst>
                    </p:cTn>
                  </p:par>
                  <p:par>
                    <p:cTn id="145" fill="hold">
                      <p:stCondLst>
                        <p:cond delay="indefinite"/>
                      </p:stCondLst>
                      <p:childTnLst>
                        <p:par>
                          <p:cTn id="146" fill="hold">
                            <p:stCondLst>
                              <p:cond delay="0"/>
                            </p:stCondLst>
                            <p:childTnLst>
                              <p:par>
                                <p:cTn id="147" presetID="55" presetClass="entr" presetSubtype="0" fill="hold" grpId="0" nodeType="clickEffect">
                                  <p:stCondLst>
                                    <p:cond delay="0"/>
                                  </p:stCondLst>
                                  <p:childTnLst>
                                    <p:set>
                                      <p:cBhvr>
                                        <p:cTn id="148" dur="1" fill="hold">
                                          <p:stCondLst>
                                            <p:cond delay="0"/>
                                          </p:stCondLst>
                                        </p:cTn>
                                        <p:tgtEl>
                                          <p:spTgt spid="104469"/>
                                        </p:tgtEl>
                                        <p:attrNameLst>
                                          <p:attrName>style.visibility</p:attrName>
                                        </p:attrNameLst>
                                      </p:cBhvr>
                                      <p:to>
                                        <p:strVal val="visible"/>
                                      </p:to>
                                    </p:set>
                                    <p:anim calcmode="lin" valueType="num">
                                      <p:cBhvr>
                                        <p:cTn id="149" dur="1000" fill="hold"/>
                                        <p:tgtEl>
                                          <p:spTgt spid="104469"/>
                                        </p:tgtEl>
                                        <p:attrNameLst>
                                          <p:attrName>ppt_w</p:attrName>
                                        </p:attrNameLst>
                                      </p:cBhvr>
                                      <p:tavLst>
                                        <p:tav tm="0">
                                          <p:val>
                                            <p:strVal val="#ppt_w*0.70"/>
                                          </p:val>
                                        </p:tav>
                                        <p:tav tm="100000">
                                          <p:val>
                                            <p:strVal val="#ppt_w"/>
                                          </p:val>
                                        </p:tav>
                                      </p:tavLst>
                                    </p:anim>
                                    <p:anim calcmode="lin" valueType="num">
                                      <p:cBhvr>
                                        <p:cTn id="150" dur="1000" fill="hold"/>
                                        <p:tgtEl>
                                          <p:spTgt spid="104469"/>
                                        </p:tgtEl>
                                        <p:attrNameLst>
                                          <p:attrName>ppt_h</p:attrName>
                                        </p:attrNameLst>
                                      </p:cBhvr>
                                      <p:tavLst>
                                        <p:tav tm="0">
                                          <p:val>
                                            <p:strVal val="#ppt_h"/>
                                          </p:val>
                                        </p:tav>
                                        <p:tav tm="100000">
                                          <p:val>
                                            <p:strVal val="#ppt_h"/>
                                          </p:val>
                                        </p:tav>
                                      </p:tavLst>
                                    </p:anim>
                                    <p:animEffect transition="in" filter="fade">
                                      <p:cBhvr>
                                        <p:cTn id="151" dur="1000"/>
                                        <p:tgtEl>
                                          <p:spTgt spid="104469"/>
                                        </p:tgtEl>
                                      </p:cBhvr>
                                    </p:animEffect>
                                  </p:childTnLst>
                                </p:cTn>
                              </p:par>
                              <p:par>
                                <p:cTn id="152" presetID="55" presetClass="entr" presetSubtype="0" fill="hold" grpId="0" nodeType="withEffect">
                                  <p:stCondLst>
                                    <p:cond delay="0"/>
                                  </p:stCondLst>
                                  <p:childTnLst>
                                    <p:set>
                                      <p:cBhvr>
                                        <p:cTn id="153" dur="1" fill="hold">
                                          <p:stCondLst>
                                            <p:cond delay="0"/>
                                          </p:stCondLst>
                                        </p:cTn>
                                        <p:tgtEl>
                                          <p:spTgt spid="104470"/>
                                        </p:tgtEl>
                                        <p:attrNameLst>
                                          <p:attrName>style.visibility</p:attrName>
                                        </p:attrNameLst>
                                      </p:cBhvr>
                                      <p:to>
                                        <p:strVal val="visible"/>
                                      </p:to>
                                    </p:set>
                                    <p:anim calcmode="lin" valueType="num">
                                      <p:cBhvr>
                                        <p:cTn id="154" dur="1000" fill="hold"/>
                                        <p:tgtEl>
                                          <p:spTgt spid="104470"/>
                                        </p:tgtEl>
                                        <p:attrNameLst>
                                          <p:attrName>ppt_w</p:attrName>
                                        </p:attrNameLst>
                                      </p:cBhvr>
                                      <p:tavLst>
                                        <p:tav tm="0">
                                          <p:val>
                                            <p:strVal val="#ppt_w*0.70"/>
                                          </p:val>
                                        </p:tav>
                                        <p:tav tm="100000">
                                          <p:val>
                                            <p:strVal val="#ppt_w"/>
                                          </p:val>
                                        </p:tav>
                                      </p:tavLst>
                                    </p:anim>
                                    <p:anim calcmode="lin" valueType="num">
                                      <p:cBhvr>
                                        <p:cTn id="155" dur="1000" fill="hold"/>
                                        <p:tgtEl>
                                          <p:spTgt spid="104470"/>
                                        </p:tgtEl>
                                        <p:attrNameLst>
                                          <p:attrName>ppt_h</p:attrName>
                                        </p:attrNameLst>
                                      </p:cBhvr>
                                      <p:tavLst>
                                        <p:tav tm="0">
                                          <p:val>
                                            <p:strVal val="#ppt_h"/>
                                          </p:val>
                                        </p:tav>
                                        <p:tav tm="100000">
                                          <p:val>
                                            <p:strVal val="#ppt_h"/>
                                          </p:val>
                                        </p:tav>
                                      </p:tavLst>
                                    </p:anim>
                                    <p:animEffect transition="in" filter="fade">
                                      <p:cBhvr>
                                        <p:cTn id="156" dur="1000"/>
                                        <p:tgtEl>
                                          <p:spTgt spid="104470"/>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0447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0447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0447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04475"/>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04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2" grpId="0" animBg="1"/>
      <p:bldP spid="104453" grpId="0" animBg="1"/>
      <p:bldP spid="104454" grpId="0" animBg="1"/>
      <p:bldP spid="104455" grpId="0" animBg="1"/>
      <p:bldP spid="104456" grpId="0" animBg="1"/>
      <p:bldP spid="104457" grpId="0" animBg="1"/>
      <p:bldP spid="104458" grpId="0" animBg="1"/>
      <p:bldP spid="104459" grpId="0" animBg="1"/>
      <p:bldP spid="104460" grpId="0" animBg="1"/>
      <p:bldP spid="104461" grpId="0" animBg="1"/>
      <p:bldP spid="104462" grpId="0" animBg="1"/>
      <p:bldP spid="104463" grpId="0" animBg="1"/>
      <p:bldP spid="104464" grpId="0" animBg="1"/>
      <p:bldP spid="104465" grpId="0" animBg="1"/>
      <p:bldP spid="104466" grpId="0" animBg="1"/>
      <p:bldP spid="104467" grpId="0" animBg="1"/>
      <p:bldP spid="104468" grpId="0" animBg="1"/>
      <p:bldP spid="104469" grpId="0" animBg="1"/>
      <p:bldP spid="104470" grpId="0"/>
      <p:bldP spid="104472" grpId="0" animBg="1"/>
      <p:bldP spid="104473" grpId="0" animBg="1"/>
      <p:bldP spid="104474" grpId="0" animBg="1"/>
      <p:bldP spid="104475" grpId="0" animBg="1"/>
      <p:bldP spid="104476" grpId="0" animBg="1"/>
      <p:bldP spid="104477" grpId="0" animBg="1"/>
      <p:bldP spid="1044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39750" y="2565400"/>
            <a:ext cx="8229600" cy="719138"/>
          </a:xfrm>
          <a:solidFill>
            <a:srgbClr val="A4F4FA"/>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lstStyle/>
          <a:p>
            <a:pPr eaLnBrk="1" hangingPunct="1">
              <a:defRPr/>
            </a:pPr>
            <a:r>
              <a:rPr lang="fr-FR" sz="3200" b="1" kern="1200" dirty="0" smtClean="0">
                <a:solidFill>
                  <a:schemeClr val="tx1"/>
                </a:solidFill>
              </a:rPr>
              <a:t>1. La crise de 1929 et les années trente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50825" y="620713"/>
            <a:ext cx="1363663" cy="863600"/>
          </a:xfrm>
          <a:prstGeom prst="rect">
            <a:avLst/>
          </a:prstGeom>
          <a:solidFill>
            <a:srgbClr val="FFFFFF"/>
          </a:solidFill>
          <a:ln w="9525">
            <a:solidFill>
              <a:srgbClr val="000000"/>
            </a:solidFill>
            <a:miter lim="800000"/>
            <a:headEnd/>
            <a:tailEnd/>
          </a:ln>
        </p:spPr>
        <p:txBody>
          <a:bodyPr/>
          <a:lstStyle/>
          <a:p>
            <a:endParaRPr lang="fr-FR"/>
          </a:p>
        </p:txBody>
      </p:sp>
      <p:sp>
        <p:nvSpPr>
          <p:cNvPr id="76803" name="Rectangle 3"/>
          <p:cNvSpPr>
            <a:spLocks noChangeArrowheads="1"/>
          </p:cNvSpPr>
          <p:nvPr/>
        </p:nvSpPr>
        <p:spPr bwMode="auto">
          <a:xfrm>
            <a:off x="2124075" y="404813"/>
            <a:ext cx="1363663" cy="1617662"/>
          </a:xfrm>
          <a:prstGeom prst="rect">
            <a:avLst/>
          </a:prstGeom>
          <a:solidFill>
            <a:srgbClr val="FFFFFF"/>
          </a:solidFill>
          <a:ln w="9525">
            <a:solidFill>
              <a:srgbClr val="000000"/>
            </a:solidFill>
            <a:miter lim="800000"/>
            <a:headEnd/>
            <a:tailEnd/>
          </a:ln>
        </p:spPr>
        <p:txBody>
          <a:bodyPr/>
          <a:lstStyle/>
          <a:p>
            <a:endParaRPr lang="fr-FR"/>
          </a:p>
        </p:txBody>
      </p:sp>
      <p:sp>
        <p:nvSpPr>
          <p:cNvPr id="76804" name="Rectangle 4"/>
          <p:cNvSpPr>
            <a:spLocks noChangeArrowheads="1"/>
          </p:cNvSpPr>
          <p:nvPr/>
        </p:nvSpPr>
        <p:spPr bwMode="auto">
          <a:xfrm>
            <a:off x="4932363" y="765175"/>
            <a:ext cx="1363662" cy="792163"/>
          </a:xfrm>
          <a:prstGeom prst="rect">
            <a:avLst/>
          </a:prstGeom>
          <a:solidFill>
            <a:srgbClr val="FFFFFF"/>
          </a:solidFill>
          <a:ln w="9525">
            <a:solidFill>
              <a:srgbClr val="000000"/>
            </a:solidFill>
            <a:miter lim="800000"/>
            <a:headEnd/>
            <a:tailEnd/>
          </a:ln>
        </p:spPr>
        <p:txBody>
          <a:bodyPr/>
          <a:lstStyle/>
          <a:p>
            <a:endParaRPr lang="fr-FR"/>
          </a:p>
        </p:txBody>
      </p:sp>
      <p:sp>
        <p:nvSpPr>
          <p:cNvPr id="76805" name="Rectangle 5"/>
          <p:cNvSpPr>
            <a:spLocks noChangeArrowheads="1"/>
          </p:cNvSpPr>
          <p:nvPr/>
        </p:nvSpPr>
        <p:spPr bwMode="auto">
          <a:xfrm>
            <a:off x="7451725" y="2276475"/>
            <a:ext cx="1363663" cy="1008063"/>
          </a:xfrm>
          <a:prstGeom prst="rect">
            <a:avLst/>
          </a:prstGeom>
          <a:solidFill>
            <a:srgbClr val="FFFFFF"/>
          </a:solidFill>
          <a:ln w="9525">
            <a:solidFill>
              <a:srgbClr val="000000"/>
            </a:solidFill>
            <a:miter lim="800000"/>
            <a:headEnd/>
            <a:tailEnd/>
          </a:ln>
        </p:spPr>
        <p:txBody>
          <a:bodyPr/>
          <a:lstStyle/>
          <a:p>
            <a:endParaRPr lang="fr-FR" sz="1400"/>
          </a:p>
        </p:txBody>
      </p:sp>
      <p:sp>
        <p:nvSpPr>
          <p:cNvPr id="76806" name="Rectangle 6"/>
          <p:cNvSpPr>
            <a:spLocks noChangeArrowheads="1"/>
          </p:cNvSpPr>
          <p:nvPr/>
        </p:nvSpPr>
        <p:spPr bwMode="auto">
          <a:xfrm>
            <a:off x="6443663" y="3933825"/>
            <a:ext cx="1365250" cy="1114425"/>
          </a:xfrm>
          <a:prstGeom prst="rect">
            <a:avLst/>
          </a:prstGeom>
          <a:solidFill>
            <a:srgbClr val="FFFFFF"/>
          </a:solidFill>
          <a:ln w="9525">
            <a:solidFill>
              <a:srgbClr val="000000"/>
            </a:solidFill>
            <a:miter lim="800000"/>
            <a:headEnd/>
            <a:tailEnd/>
          </a:ln>
        </p:spPr>
        <p:txBody>
          <a:bodyPr/>
          <a:lstStyle/>
          <a:p>
            <a:endParaRPr lang="fr-FR"/>
          </a:p>
        </p:txBody>
      </p:sp>
      <p:sp>
        <p:nvSpPr>
          <p:cNvPr id="76807" name="Rectangle 7"/>
          <p:cNvSpPr>
            <a:spLocks noChangeArrowheads="1"/>
          </p:cNvSpPr>
          <p:nvPr/>
        </p:nvSpPr>
        <p:spPr bwMode="auto">
          <a:xfrm>
            <a:off x="7092950" y="549275"/>
            <a:ext cx="1363663" cy="1081088"/>
          </a:xfrm>
          <a:prstGeom prst="rect">
            <a:avLst/>
          </a:prstGeom>
          <a:solidFill>
            <a:srgbClr val="FFFFFF"/>
          </a:solidFill>
          <a:ln w="9525">
            <a:solidFill>
              <a:srgbClr val="000000"/>
            </a:solidFill>
            <a:miter lim="800000"/>
            <a:headEnd/>
            <a:tailEnd/>
          </a:ln>
        </p:spPr>
        <p:txBody>
          <a:bodyPr/>
          <a:lstStyle/>
          <a:p>
            <a:endParaRPr lang="fr-FR"/>
          </a:p>
        </p:txBody>
      </p:sp>
      <p:sp>
        <p:nvSpPr>
          <p:cNvPr id="76808" name="Line 8"/>
          <p:cNvSpPr>
            <a:spLocks noChangeShapeType="1"/>
          </p:cNvSpPr>
          <p:nvPr/>
        </p:nvSpPr>
        <p:spPr bwMode="auto">
          <a:xfrm>
            <a:off x="1758950" y="1098550"/>
            <a:ext cx="341313" cy="3175"/>
          </a:xfrm>
          <a:prstGeom prst="line">
            <a:avLst/>
          </a:prstGeom>
          <a:noFill/>
          <a:ln w="9525">
            <a:solidFill>
              <a:srgbClr val="000000"/>
            </a:solidFill>
            <a:round/>
            <a:headEnd/>
            <a:tailEnd type="triangle" w="med" len="med"/>
          </a:ln>
        </p:spPr>
        <p:txBody>
          <a:bodyPr/>
          <a:lstStyle/>
          <a:p>
            <a:endParaRPr lang="fr-FR"/>
          </a:p>
        </p:txBody>
      </p:sp>
      <p:sp>
        <p:nvSpPr>
          <p:cNvPr id="76809" name="Line 9"/>
          <p:cNvSpPr>
            <a:spLocks noChangeShapeType="1"/>
          </p:cNvSpPr>
          <p:nvPr/>
        </p:nvSpPr>
        <p:spPr bwMode="auto">
          <a:xfrm>
            <a:off x="3635375" y="1125538"/>
            <a:ext cx="1225550" cy="0"/>
          </a:xfrm>
          <a:prstGeom prst="line">
            <a:avLst/>
          </a:prstGeom>
          <a:noFill/>
          <a:ln w="9525">
            <a:solidFill>
              <a:srgbClr val="000000"/>
            </a:solidFill>
            <a:round/>
            <a:headEnd/>
            <a:tailEnd type="triangle" w="med" len="med"/>
          </a:ln>
        </p:spPr>
        <p:txBody>
          <a:bodyPr/>
          <a:lstStyle/>
          <a:p>
            <a:endParaRPr lang="fr-FR"/>
          </a:p>
        </p:txBody>
      </p:sp>
      <p:sp>
        <p:nvSpPr>
          <p:cNvPr id="76810" name="Line 10"/>
          <p:cNvSpPr>
            <a:spLocks noChangeShapeType="1"/>
          </p:cNvSpPr>
          <p:nvPr/>
        </p:nvSpPr>
        <p:spPr bwMode="auto">
          <a:xfrm>
            <a:off x="6372225" y="1125538"/>
            <a:ext cx="647700" cy="0"/>
          </a:xfrm>
          <a:prstGeom prst="line">
            <a:avLst/>
          </a:prstGeom>
          <a:noFill/>
          <a:ln w="9525">
            <a:solidFill>
              <a:srgbClr val="000000"/>
            </a:solidFill>
            <a:round/>
            <a:headEnd/>
            <a:tailEnd type="triangle" w="med" len="med"/>
          </a:ln>
        </p:spPr>
        <p:txBody>
          <a:bodyPr/>
          <a:lstStyle/>
          <a:p>
            <a:endParaRPr lang="fr-FR"/>
          </a:p>
        </p:txBody>
      </p:sp>
      <p:sp>
        <p:nvSpPr>
          <p:cNvPr id="76811" name="Rectangle 11"/>
          <p:cNvSpPr>
            <a:spLocks noChangeArrowheads="1"/>
          </p:cNvSpPr>
          <p:nvPr/>
        </p:nvSpPr>
        <p:spPr bwMode="auto">
          <a:xfrm>
            <a:off x="4716463" y="2349500"/>
            <a:ext cx="1509712" cy="1114425"/>
          </a:xfrm>
          <a:prstGeom prst="rect">
            <a:avLst/>
          </a:prstGeom>
          <a:solidFill>
            <a:srgbClr val="FFFFFF"/>
          </a:solidFill>
          <a:ln w="9525">
            <a:solidFill>
              <a:srgbClr val="000000"/>
            </a:solidFill>
            <a:miter lim="800000"/>
            <a:headEnd/>
            <a:tailEnd/>
          </a:ln>
        </p:spPr>
        <p:txBody>
          <a:bodyPr/>
          <a:lstStyle/>
          <a:p>
            <a:endParaRPr lang="fr-FR" sz="1600"/>
          </a:p>
        </p:txBody>
      </p:sp>
      <p:sp>
        <p:nvSpPr>
          <p:cNvPr id="76812" name="Line 12"/>
          <p:cNvSpPr>
            <a:spLocks noChangeShapeType="1"/>
          </p:cNvSpPr>
          <p:nvPr/>
        </p:nvSpPr>
        <p:spPr bwMode="auto">
          <a:xfrm>
            <a:off x="7956550" y="1773238"/>
            <a:ext cx="71438" cy="287337"/>
          </a:xfrm>
          <a:prstGeom prst="line">
            <a:avLst/>
          </a:prstGeom>
          <a:noFill/>
          <a:ln w="9525">
            <a:solidFill>
              <a:schemeClr val="tx1"/>
            </a:solidFill>
            <a:round/>
            <a:headEnd/>
            <a:tailEnd type="triangle" w="med" len="med"/>
          </a:ln>
        </p:spPr>
        <p:txBody>
          <a:bodyPr/>
          <a:lstStyle/>
          <a:p>
            <a:endParaRPr lang="fr-FR"/>
          </a:p>
        </p:txBody>
      </p:sp>
      <p:sp>
        <p:nvSpPr>
          <p:cNvPr id="76813" name="Line 13"/>
          <p:cNvSpPr>
            <a:spLocks noChangeShapeType="1"/>
          </p:cNvSpPr>
          <p:nvPr/>
        </p:nvSpPr>
        <p:spPr bwMode="auto">
          <a:xfrm flipH="1">
            <a:off x="7524750" y="3357563"/>
            <a:ext cx="503238" cy="503237"/>
          </a:xfrm>
          <a:prstGeom prst="line">
            <a:avLst/>
          </a:prstGeom>
          <a:noFill/>
          <a:ln w="9525">
            <a:solidFill>
              <a:schemeClr val="tx1"/>
            </a:solidFill>
            <a:round/>
            <a:headEnd/>
            <a:tailEnd type="triangle" w="med" len="med"/>
          </a:ln>
        </p:spPr>
        <p:txBody>
          <a:bodyPr/>
          <a:lstStyle/>
          <a:p>
            <a:endParaRPr lang="fr-FR"/>
          </a:p>
        </p:txBody>
      </p:sp>
      <p:sp>
        <p:nvSpPr>
          <p:cNvPr id="76814" name="Line 14"/>
          <p:cNvSpPr>
            <a:spLocks noChangeShapeType="1"/>
          </p:cNvSpPr>
          <p:nvPr/>
        </p:nvSpPr>
        <p:spPr bwMode="auto">
          <a:xfrm flipH="1" flipV="1">
            <a:off x="5867400" y="3573463"/>
            <a:ext cx="433388" cy="576262"/>
          </a:xfrm>
          <a:prstGeom prst="line">
            <a:avLst/>
          </a:prstGeom>
          <a:noFill/>
          <a:ln w="9525">
            <a:solidFill>
              <a:schemeClr val="tx1"/>
            </a:solidFill>
            <a:round/>
            <a:headEnd/>
            <a:tailEnd type="triangle" w="med" len="med"/>
          </a:ln>
        </p:spPr>
        <p:txBody>
          <a:bodyPr/>
          <a:lstStyle/>
          <a:p>
            <a:endParaRPr lang="fr-FR"/>
          </a:p>
        </p:txBody>
      </p:sp>
      <p:sp>
        <p:nvSpPr>
          <p:cNvPr id="76815" name="Line 15"/>
          <p:cNvSpPr>
            <a:spLocks noChangeShapeType="1"/>
          </p:cNvSpPr>
          <p:nvPr/>
        </p:nvSpPr>
        <p:spPr bwMode="auto">
          <a:xfrm>
            <a:off x="6372225" y="2781300"/>
            <a:ext cx="936625" cy="0"/>
          </a:xfrm>
          <a:prstGeom prst="line">
            <a:avLst/>
          </a:prstGeom>
          <a:noFill/>
          <a:ln w="9525">
            <a:solidFill>
              <a:schemeClr val="tx1"/>
            </a:solidFill>
            <a:round/>
            <a:headEnd/>
            <a:tailEnd type="triangle" w="med" len="med"/>
          </a:ln>
        </p:spPr>
        <p:txBody>
          <a:bodyPr/>
          <a:lstStyle/>
          <a:p>
            <a:endParaRPr lang="fr-FR"/>
          </a:p>
        </p:txBody>
      </p:sp>
      <p:sp>
        <p:nvSpPr>
          <p:cNvPr id="76816" name="Rectangle 16"/>
          <p:cNvSpPr>
            <a:spLocks noChangeArrowheads="1"/>
          </p:cNvSpPr>
          <p:nvPr/>
        </p:nvSpPr>
        <p:spPr bwMode="auto">
          <a:xfrm>
            <a:off x="4572000" y="333375"/>
            <a:ext cx="4392613" cy="5543550"/>
          </a:xfrm>
          <a:prstGeom prst="rect">
            <a:avLst/>
          </a:prstGeom>
          <a:noFill/>
          <a:ln w="28575">
            <a:solidFill>
              <a:schemeClr val="tx1"/>
            </a:solidFill>
            <a:prstDash val="dash"/>
            <a:miter lim="800000"/>
            <a:headEnd/>
            <a:tailEnd/>
          </a:ln>
        </p:spPr>
        <p:txBody>
          <a:bodyPr wrap="none" anchor="ctr"/>
          <a:lstStyle/>
          <a:p>
            <a:endParaRPr lang="fr-FR"/>
          </a:p>
        </p:txBody>
      </p:sp>
      <p:sp>
        <p:nvSpPr>
          <p:cNvPr id="76818" name="Rectangle 18"/>
          <p:cNvSpPr>
            <a:spLocks noChangeArrowheads="1"/>
          </p:cNvSpPr>
          <p:nvPr/>
        </p:nvSpPr>
        <p:spPr bwMode="auto">
          <a:xfrm>
            <a:off x="2268538" y="2708275"/>
            <a:ext cx="1509712" cy="1114425"/>
          </a:xfrm>
          <a:prstGeom prst="rect">
            <a:avLst/>
          </a:prstGeom>
          <a:solidFill>
            <a:srgbClr val="FFFFFF"/>
          </a:solidFill>
          <a:ln w="9525">
            <a:solidFill>
              <a:srgbClr val="000000"/>
            </a:solidFill>
            <a:miter lim="800000"/>
            <a:headEnd/>
            <a:tailEnd/>
          </a:ln>
        </p:spPr>
        <p:txBody>
          <a:bodyPr/>
          <a:lstStyle/>
          <a:p>
            <a:endParaRPr lang="fr-FR" sz="1600"/>
          </a:p>
        </p:txBody>
      </p:sp>
      <p:sp>
        <p:nvSpPr>
          <p:cNvPr id="76819" name="Line 19"/>
          <p:cNvSpPr>
            <a:spLocks noChangeShapeType="1"/>
          </p:cNvSpPr>
          <p:nvPr/>
        </p:nvSpPr>
        <p:spPr bwMode="auto">
          <a:xfrm flipH="1">
            <a:off x="3708400" y="1557338"/>
            <a:ext cx="1150938" cy="1008062"/>
          </a:xfrm>
          <a:prstGeom prst="line">
            <a:avLst/>
          </a:prstGeom>
          <a:noFill/>
          <a:ln w="9525">
            <a:solidFill>
              <a:schemeClr val="tx1"/>
            </a:solidFill>
            <a:round/>
            <a:headEnd/>
            <a:tailEnd type="triangle" w="med" len="med"/>
          </a:ln>
        </p:spPr>
        <p:txBody>
          <a:bodyPr/>
          <a:lstStyle/>
          <a:p>
            <a:endParaRPr lang="fr-FR"/>
          </a:p>
        </p:txBody>
      </p:sp>
      <p:sp>
        <p:nvSpPr>
          <p:cNvPr id="76820" name="Line 20"/>
          <p:cNvSpPr>
            <a:spLocks noChangeShapeType="1"/>
          </p:cNvSpPr>
          <p:nvPr/>
        </p:nvSpPr>
        <p:spPr bwMode="auto">
          <a:xfrm>
            <a:off x="2700338" y="2060575"/>
            <a:ext cx="142875" cy="504825"/>
          </a:xfrm>
          <a:prstGeom prst="line">
            <a:avLst/>
          </a:prstGeom>
          <a:noFill/>
          <a:ln w="9525">
            <a:solidFill>
              <a:schemeClr val="tx1"/>
            </a:solidFill>
            <a:round/>
            <a:headEnd/>
            <a:tailEnd type="triangle" w="med" len="med"/>
          </a:ln>
        </p:spPr>
        <p:txBody>
          <a:bodyPr/>
          <a:lstStyle/>
          <a:p>
            <a:endParaRPr lang="fr-FR"/>
          </a:p>
        </p:txBody>
      </p:sp>
      <p:sp>
        <p:nvSpPr>
          <p:cNvPr id="76821" name="Line 21"/>
          <p:cNvSpPr>
            <a:spLocks noChangeShapeType="1"/>
          </p:cNvSpPr>
          <p:nvPr/>
        </p:nvSpPr>
        <p:spPr bwMode="auto">
          <a:xfrm flipH="1" flipV="1">
            <a:off x="3851275" y="3644900"/>
            <a:ext cx="2520950" cy="936625"/>
          </a:xfrm>
          <a:prstGeom prst="line">
            <a:avLst/>
          </a:prstGeom>
          <a:noFill/>
          <a:ln w="9525">
            <a:solidFill>
              <a:schemeClr val="tx1"/>
            </a:solidFill>
            <a:round/>
            <a:headEnd/>
            <a:tailEnd type="triangle" w="med" len="med"/>
          </a:ln>
        </p:spPr>
        <p:txBody>
          <a:bodyPr/>
          <a:lstStyle/>
          <a:p>
            <a:endParaRPr lang="fr-FR"/>
          </a:p>
        </p:txBody>
      </p:sp>
      <p:sp>
        <p:nvSpPr>
          <p:cNvPr id="76822" name="Text Box 22"/>
          <p:cNvSpPr txBox="1">
            <a:spLocks noChangeArrowheads="1"/>
          </p:cNvSpPr>
          <p:nvPr/>
        </p:nvSpPr>
        <p:spPr bwMode="auto">
          <a:xfrm>
            <a:off x="4716463" y="6021388"/>
            <a:ext cx="4176712" cy="395287"/>
          </a:xfrm>
          <a:prstGeom prst="rect">
            <a:avLst/>
          </a:prstGeom>
          <a:noFill/>
          <a:ln w="28575">
            <a:solidFill>
              <a:schemeClr val="tx1"/>
            </a:solidFill>
            <a:miter lim="800000"/>
            <a:headEnd/>
            <a:tailEnd/>
          </a:ln>
        </p:spPr>
        <p:txBody>
          <a:bodyPr>
            <a:spAutoFit/>
          </a:bodyPr>
          <a:lstStyle/>
          <a:p>
            <a:pPr>
              <a:spcBef>
                <a:spcPct val="50000"/>
              </a:spcBef>
            </a:pPr>
            <a:endParaRPr lang="fr-FR" b="1" i="1"/>
          </a:p>
        </p:txBody>
      </p:sp>
      <p:sp>
        <p:nvSpPr>
          <p:cNvPr id="76823" name="Line 23"/>
          <p:cNvSpPr>
            <a:spLocks noChangeShapeType="1"/>
          </p:cNvSpPr>
          <p:nvPr/>
        </p:nvSpPr>
        <p:spPr bwMode="auto">
          <a:xfrm flipH="1">
            <a:off x="1619250" y="3213100"/>
            <a:ext cx="504825" cy="431800"/>
          </a:xfrm>
          <a:prstGeom prst="line">
            <a:avLst/>
          </a:prstGeom>
          <a:noFill/>
          <a:ln w="9525">
            <a:solidFill>
              <a:schemeClr val="tx1"/>
            </a:solidFill>
            <a:round/>
            <a:headEnd/>
            <a:tailEnd type="triangle" w="med" len="med"/>
          </a:ln>
        </p:spPr>
        <p:txBody>
          <a:bodyPr/>
          <a:lstStyle/>
          <a:p>
            <a:endParaRPr lang="fr-FR"/>
          </a:p>
        </p:txBody>
      </p:sp>
      <p:sp>
        <p:nvSpPr>
          <p:cNvPr id="76824" name="Rectangle 24"/>
          <p:cNvSpPr>
            <a:spLocks noChangeArrowheads="1"/>
          </p:cNvSpPr>
          <p:nvPr/>
        </p:nvSpPr>
        <p:spPr bwMode="auto">
          <a:xfrm>
            <a:off x="395288" y="3789363"/>
            <a:ext cx="1582737" cy="1223962"/>
          </a:xfrm>
          <a:prstGeom prst="rect">
            <a:avLst/>
          </a:prstGeom>
          <a:solidFill>
            <a:srgbClr val="FFFFFF"/>
          </a:solidFill>
          <a:ln w="9525">
            <a:solidFill>
              <a:srgbClr val="000000"/>
            </a:solidFill>
            <a:miter lim="800000"/>
            <a:headEnd/>
            <a:tailEnd/>
          </a:ln>
        </p:spPr>
        <p:txBody>
          <a:bodyPr/>
          <a:lstStyle/>
          <a:p>
            <a:endParaRPr lang="fr-FR" sz="1600"/>
          </a:p>
        </p:txBody>
      </p:sp>
      <p:sp>
        <p:nvSpPr>
          <p:cNvPr id="76825" name="Line 25"/>
          <p:cNvSpPr>
            <a:spLocks noChangeShapeType="1"/>
          </p:cNvSpPr>
          <p:nvPr/>
        </p:nvSpPr>
        <p:spPr bwMode="auto">
          <a:xfrm>
            <a:off x="755650" y="5157788"/>
            <a:ext cx="503238" cy="358775"/>
          </a:xfrm>
          <a:prstGeom prst="line">
            <a:avLst/>
          </a:prstGeom>
          <a:noFill/>
          <a:ln w="9525">
            <a:solidFill>
              <a:schemeClr val="tx1"/>
            </a:solidFill>
            <a:round/>
            <a:headEnd/>
            <a:tailEnd type="triangle" w="med" len="med"/>
          </a:ln>
        </p:spPr>
        <p:txBody>
          <a:bodyPr/>
          <a:lstStyle/>
          <a:p>
            <a:endParaRPr lang="fr-FR"/>
          </a:p>
        </p:txBody>
      </p:sp>
      <p:sp>
        <p:nvSpPr>
          <p:cNvPr id="21529" name="Text Box 26"/>
          <p:cNvSpPr txBox="1">
            <a:spLocks noChangeArrowheads="1"/>
          </p:cNvSpPr>
          <p:nvPr/>
        </p:nvSpPr>
        <p:spPr bwMode="auto">
          <a:xfrm>
            <a:off x="2195513" y="5300663"/>
            <a:ext cx="1655762" cy="366712"/>
          </a:xfrm>
          <a:prstGeom prst="rect">
            <a:avLst/>
          </a:prstGeom>
          <a:noFill/>
          <a:ln w="9525">
            <a:noFill/>
            <a:miter lim="800000"/>
            <a:headEnd/>
            <a:tailEnd/>
          </a:ln>
        </p:spPr>
        <p:txBody>
          <a:bodyPr>
            <a:spAutoFit/>
          </a:bodyPr>
          <a:lstStyle/>
          <a:p>
            <a:pPr>
              <a:spcBef>
                <a:spcPct val="50000"/>
              </a:spcBef>
            </a:pPr>
            <a:endParaRPr lang="fr-FR"/>
          </a:p>
        </p:txBody>
      </p:sp>
      <p:sp>
        <p:nvSpPr>
          <p:cNvPr id="76827" name="Rectangle 27"/>
          <p:cNvSpPr>
            <a:spLocks noChangeArrowheads="1"/>
          </p:cNvSpPr>
          <p:nvPr/>
        </p:nvSpPr>
        <p:spPr bwMode="auto">
          <a:xfrm>
            <a:off x="1547813" y="5229225"/>
            <a:ext cx="1509712" cy="576263"/>
          </a:xfrm>
          <a:prstGeom prst="rect">
            <a:avLst/>
          </a:prstGeom>
          <a:solidFill>
            <a:srgbClr val="FFFFFF"/>
          </a:solidFill>
          <a:ln w="9525">
            <a:solidFill>
              <a:srgbClr val="000000"/>
            </a:solidFill>
            <a:miter lim="800000"/>
            <a:headEnd/>
            <a:tailEnd/>
          </a:ln>
        </p:spPr>
        <p:txBody>
          <a:bodyPr/>
          <a:lstStyle/>
          <a:p>
            <a:endParaRPr lang="fr-FR" sz="1600"/>
          </a:p>
        </p:txBody>
      </p:sp>
      <p:sp>
        <p:nvSpPr>
          <p:cNvPr id="76828" name="Line 28"/>
          <p:cNvSpPr>
            <a:spLocks noChangeShapeType="1"/>
          </p:cNvSpPr>
          <p:nvPr/>
        </p:nvSpPr>
        <p:spPr bwMode="auto">
          <a:xfrm flipV="1">
            <a:off x="3203575" y="5084763"/>
            <a:ext cx="360363" cy="287337"/>
          </a:xfrm>
          <a:prstGeom prst="line">
            <a:avLst/>
          </a:prstGeom>
          <a:noFill/>
          <a:ln w="9525">
            <a:solidFill>
              <a:schemeClr val="tx1"/>
            </a:solidFill>
            <a:round/>
            <a:headEnd/>
            <a:tailEnd type="triangle" w="med" len="med"/>
          </a:ln>
        </p:spPr>
        <p:txBody>
          <a:bodyPr/>
          <a:lstStyle/>
          <a:p>
            <a:endParaRPr lang="fr-FR"/>
          </a:p>
        </p:txBody>
      </p:sp>
      <p:sp>
        <p:nvSpPr>
          <p:cNvPr id="76829" name="Rectangle 29"/>
          <p:cNvSpPr>
            <a:spLocks noChangeArrowheads="1"/>
          </p:cNvSpPr>
          <p:nvPr/>
        </p:nvSpPr>
        <p:spPr bwMode="auto">
          <a:xfrm>
            <a:off x="2627313" y="4508500"/>
            <a:ext cx="1655762" cy="431800"/>
          </a:xfrm>
          <a:prstGeom prst="rect">
            <a:avLst/>
          </a:prstGeom>
          <a:solidFill>
            <a:srgbClr val="FFFFFF"/>
          </a:solidFill>
          <a:ln w="9525">
            <a:solidFill>
              <a:srgbClr val="000000"/>
            </a:solidFill>
            <a:miter lim="800000"/>
            <a:headEnd/>
            <a:tailEnd/>
          </a:ln>
        </p:spPr>
        <p:txBody>
          <a:bodyPr/>
          <a:lstStyle/>
          <a:p>
            <a:endParaRPr lang="fr-FR" sz="1600"/>
          </a:p>
        </p:txBody>
      </p:sp>
      <p:sp>
        <p:nvSpPr>
          <p:cNvPr id="76830" name="Line 30"/>
          <p:cNvSpPr>
            <a:spLocks noChangeShapeType="1"/>
          </p:cNvSpPr>
          <p:nvPr/>
        </p:nvSpPr>
        <p:spPr bwMode="auto">
          <a:xfrm>
            <a:off x="4356100" y="4724400"/>
            <a:ext cx="1944688" cy="144463"/>
          </a:xfrm>
          <a:prstGeom prst="line">
            <a:avLst/>
          </a:prstGeom>
          <a:noFill/>
          <a:ln w="9525">
            <a:solidFill>
              <a:schemeClr val="tx1"/>
            </a:solidFill>
            <a:round/>
            <a:headEnd/>
            <a:tailEnd type="triangle" w="med" len="med"/>
          </a:ln>
        </p:spPr>
        <p:txBody>
          <a:bodyPr/>
          <a:lstStyle/>
          <a:p>
            <a:endParaRPr lang="fr-FR"/>
          </a:p>
        </p:txBody>
      </p:sp>
      <p:sp>
        <p:nvSpPr>
          <p:cNvPr id="76831" name="Line 31"/>
          <p:cNvSpPr>
            <a:spLocks noChangeShapeType="1"/>
          </p:cNvSpPr>
          <p:nvPr/>
        </p:nvSpPr>
        <p:spPr bwMode="auto">
          <a:xfrm flipH="1" flipV="1">
            <a:off x="3203575" y="3933825"/>
            <a:ext cx="288925" cy="431800"/>
          </a:xfrm>
          <a:prstGeom prst="line">
            <a:avLst/>
          </a:prstGeom>
          <a:noFill/>
          <a:ln w="9525">
            <a:solidFill>
              <a:schemeClr val="tx1"/>
            </a:solidFill>
            <a:round/>
            <a:headEnd/>
            <a:tailEnd type="triangle" w="med" len="med"/>
          </a:ln>
        </p:spPr>
        <p:txBody>
          <a:bodyPr/>
          <a:lstStyle/>
          <a:p>
            <a:endParaRPr lang="fr-FR"/>
          </a:p>
        </p:txBody>
      </p:sp>
      <p:sp>
        <p:nvSpPr>
          <p:cNvPr id="76832" name="Rectangle 32"/>
          <p:cNvSpPr>
            <a:spLocks noChangeArrowheads="1"/>
          </p:cNvSpPr>
          <p:nvPr/>
        </p:nvSpPr>
        <p:spPr bwMode="auto">
          <a:xfrm>
            <a:off x="250825" y="2205038"/>
            <a:ext cx="4176713" cy="4319587"/>
          </a:xfrm>
          <a:prstGeom prst="rect">
            <a:avLst/>
          </a:prstGeom>
          <a:noFill/>
          <a:ln w="28575" cap="rnd">
            <a:solidFill>
              <a:schemeClr val="tx1"/>
            </a:solidFill>
            <a:prstDash val="sysDot"/>
            <a:miter lim="800000"/>
            <a:headEnd/>
            <a:tailEnd/>
          </a:ln>
        </p:spPr>
        <p:txBody>
          <a:bodyPr wrap="none" anchor="ctr"/>
          <a:lstStyle/>
          <a:p>
            <a:endParaRPr lang="fr-FR"/>
          </a:p>
        </p:txBody>
      </p:sp>
      <p:sp>
        <p:nvSpPr>
          <p:cNvPr id="76834" name="Line 34"/>
          <p:cNvSpPr>
            <a:spLocks noChangeShapeType="1"/>
          </p:cNvSpPr>
          <p:nvPr/>
        </p:nvSpPr>
        <p:spPr bwMode="auto">
          <a:xfrm flipV="1">
            <a:off x="5580063" y="1700213"/>
            <a:ext cx="0" cy="504825"/>
          </a:xfrm>
          <a:prstGeom prst="line">
            <a:avLst/>
          </a:prstGeom>
          <a:noFill/>
          <a:ln w="9525">
            <a:solidFill>
              <a:schemeClr val="tx1"/>
            </a:solidFill>
            <a:round/>
            <a:headEnd/>
            <a:tailEnd type="triangle" w="med" len="med"/>
          </a:ln>
        </p:spPr>
        <p:txBody>
          <a:bodyPr/>
          <a:lstStyle/>
          <a:p>
            <a:endParaRPr lang="fr-FR"/>
          </a:p>
        </p:txBody>
      </p:sp>
      <p:sp>
        <p:nvSpPr>
          <p:cNvPr id="34" name="Text Box 47"/>
          <p:cNvSpPr txBox="1">
            <a:spLocks noChangeArrowheads="1"/>
          </p:cNvSpPr>
          <p:nvPr/>
        </p:nvSpPr>
        <p:spPr bwMode="auto">
          <a:xfrm>
            <a:off x="22225" y="0"/>
            <a:ext cx="7429500" cy="369888"/>
          </a:xfrm>
          <a:prstGeom prst="rect">
            <a:avLst/>
          </a:prstGeom>
          <a:noFill/>
          <a:ln w="38100">
            <a:noFill/>
            <a:miter lim="800000"/>
            <a:headEnd/>
            <a:tailEnd/>
          </a:ln>
          <a:effectLst/>
        </p:spPr>
        <p:txBody>
          <a:bodyPr wrap="none">
            <a:spAutoFit/>
          </a:bodyPr>
          <a:lstStyle/>
          <a:p>
            <a:pPr>
              <a:defRPr/>
            </a:pPr>
            <a:r>
              <a:rPr lang="fr-FR" b="1" i="1" u="sng" dirty="0">
                <a:effectLst>
                  <a:outerShdw blurRad="38100" dist="38100" dir="2700000" algn="tl">
                    <a:srgbClr val="C0C0C0"/>
                  </a:outerShdw>
                </a:effectLst>
              </a:rPr>
              <a:t>La crise des années 1930 : Des </a:t>
            </a:r>
            <a:r>
              <a:rPr lang="fr-FR" b="1" i="1" u="sng" dirty="0" err="1">
                <a:effectLst>
                  <a:outerShdw blurRad="38100" dist="38100" dir="2700000" algn="tl">
                    <a:srgbClr val="C0C0C0"/>
                  </a:outerShdw>
                </a:effectLst>
              </a:rPr>
              <a:t>Etats-unis</a:t>
            </a:r>
            <a:r>
              <a:rPr lang="fr-FR" b="1" i="1" u="sng" dirty="0">
                <a:effectLst>
                  <a:outerShdw blurRad="38100" dist="38100" dir="2700000" algn="tl">
                    <a:srgbClr val="C0C0C0"/>
                  </a:outerShdw>
                </a:effectLst>
              </a:rPr>
              <a:t> à une crise mondialisée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6808"/>
                                        </p:tgtEl>
                                        <p:attrNameLst>
                                          <p:attrName>style.visibility</p:attrName>
                                        </p:attrNameLst>
                                      </p:cBhvr>
                                      <p:to>
                                        <p:strVal val="visible"/>
                                      </p:to>
                                    </p:set>
                                    <p:animEffect transition="in" filter="box(in)">
                                      <p:cBhvr>
                                        <p:cTn id="12" dur="500"/>
                                        <p:tgtEl>
                                          <p:spTgt spid="768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6803"/>
                                        </p:tgtEl>
                                        <p:attrNameLst>
                                          <p:attrName>style.visibility</p:attrName>
                                        </p:attrNameLst>
                                      </p:cBhvr>
                                      <p:to>
                                        <p:strVal val="visible"/>
                                      </p:to>
                                    </p:set>
                                    <p:animEffect transition="in" filter="box(in)">
                                      <p:cBhvr>
                                        <p:cTn id="17" dur="500"/>
                                        <p:tgtEl>
                                          <p:spTgt spid="768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6809"/>
                                        </p:tgtEl>
                                        <p:attrNameLst>
                                          <p:attrName>style.visibility</p:attrName>
                                        </p:attrNameLst>
                                      </p:cBhvr>
                                      <p:to>
                                        <p:strVal val="visible"/>
                                      </p:to>
                                    </p:set>
                                    <p:animEffect transition="in" filter="box(in)">
                                      <p:cBhvr>
                                        <p:cTn id="22" dur="500"/>
                                        <p:tgtEl>
                                          <p:spTgt spid="768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6804"/>
                                        </p:tgtEl>
                                        <p:attrNameLst>
                                          <p:attrName>style.visibility</p:attrName>
                                        </p:attrNameLst>
                                      </p:cBhvr>
                                      <p:to>
                                        <p:strVal val="visible"/>
                                      </p:to>
                                    </p:set>
                                    <p:animEffect transition="in" filter="box(in)">
                                      <p:cBhvr>
                                        <p:cTn id="27" dur="500"/>
                                        <p:tgtEl>
                                          <p:spTgt spid="7680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6810"/>
                                        </p:tgtEl>
                                        <p:attrNameLst>
                                          <p:attrName>style.visibility</p:attrName>
                                        </p:attrNameLst>
                                      </p:cBhvr>
                                      <p:to>
                                        <p:strVal val="visible"/>
                                      </p:to>
                                    </p:set>
                                    <p:animEffect transition="in" filter="box(in)">
                                      <p:cBhvr>
                                        <p:cTn id="32" dur="500"/>
                                        <p:tgtEl>
                                          <p:spTgt spid="768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6807"/>
                                        </p:tgtEl>
                                        <p:attrNameLst>
                                          <p:attrName>style.visibility</p:attrName>
                                        </p:attrNameLst>
                                      </p:cBhvr>
                                      <p:to>
                                        <p:strVal val="visible"/>
                                      </p:to>
                                    </p:set>
                                    <p:animEffect transition="in" filter="box(in)">
                                      <p:cBhvr>
                                        <p:cTn id="37" dur="500"/>
                                        <p:tgtEl>
                                          <p:spTgt spid="7680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6812"/>
                                        </p:tgtEl>
                                        <p:attrNameLst>
                                          <p:attrName>style.visibility</p:attrName>
                                        </p:attrNameLst>
                                      </p:cBhvr>
                                      <p:to>
                                        <p:strVal val="visible"/>
                                      </p:to>
                                    </p:set>
                                    <p:animEffect transition="in" filter="box(in)">
                                      <p:cBhvr>
                                        <p:cTn id="42" dur="500"/>
                                        <p:tgtEl>
                                          <p:spTgt spid="768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6805"/>
                                        </p:tgtEl>
                                        <p:attrNameLst>
                                          <p:attrName>style.visibility</p:attrName>
                                        </p:attrNameLst>
                                      </p:cBhvr>
                                      <p:to>
                                        <p:strVal val="visible"/>
                                      </p:to>
                                    </p:set>
                                    <p:animEffect transition="in" filter="box(in)">
                                      <p:cBhvr>
                                        <p:cTn id="47" dur="500"/>
                                        <p:tgtEl>
                                          <p:spTgt spid="7680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6813"/>
                                        </p:tgtEl>
                                        <p:attrNameLst>
                                          <p:attrName>style.visibility</p:attrName>
                                        </p:attrNameLst>
                                      </p:cBhvr>
                                      <p:to>
                                        <p:strVal val="visible"/>
                                      </p:to>
                                    </p:set>
                                    <p:animEffect transition="in" filter="box(in)">
                                      <p:cBhvr>
                                        <p:cTn id="52" dur="500"/>
                                        <p:tgtEl>
                                          <p:spTgt spid="7681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6806"/>
                                        </p:tgtEl>
                                        <p:attrNameLst>
                                          <p:attrName>style.visibility</p:attrName>
                                        </p:attrNameLst>
                                      </p:cBhvr>
                                      <p:to>
                                        <p:strVal val="visible"/>
                                      </p:to>
                                    </p:set>
                                    <p:animEffect transition="in" filter="box(in)">
                                      <p:cBhvr>
                                        <p:cTn id="57" dur="500"/>
                                        <p:tgtEl>
                                          <p:spTgt spid="7680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6814"/>
                                        </p:tgtEl>
                                        <p:attrNameLst>
                                          <p:attrName>style.visibility</p:attrName>
                                        </p:attrNameLst>
                                      </p:cBhvr>
                                      <p:to>
                                        <p:strVal val="visible"/>
                                      </p:to>
                                    </p:set>
                                    <p:animEffect transition="in" filter="box(in)">
                                      <p:cBhvr>
                                        <p:cTn id="62" dur="500"/>
                                        <p:tgtEl>
                                          <p:spTgt spid="7681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76811"/>
                                        </p:tgtEl>
                                        <p:attrNameLst>
                                          <p:attrName>style.visibility</p:attrName>
                                        </p:attrNameLst>
                                      </p:cBhvr>
                                      <p:to>
                                        <p:strVal val="visible"/>
                                      </p:to>
                                    </p:set>
                                    <p:animEffect transition="in" filter="box(in)">
                                      <p:cBhvr>
                                        <p:cTn id="67" dur="500"/>
                                        <p:tgtEl>
                                          <p:spTgt spid="7681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6815"/>
                                        </p:tgtEl>
                                        <p:attrNameLst>
                                          <p:attrName>style.visibility</p:attrName>
                                        </p:attrNameLst>
                                      </p:cBhvr>
                                      <p:to>
                                        <p:strVal val="visible"/>
                                      </p:to>
                                    </p:set>
                                    <p:animEffect transition="in" filter="box(in)">
                                      <p:cBhvr>
                                        <p:cTn id="72" dur="500"/>
                                        <p:tgtEl>
                                          <p:spTgt spid="7681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6834"/>
                                        </p:tgtEl>
                                        <p:attrNameLst>
                                          <p:attrName>style.visibility</p:attrName>
                                        </p:attrNameLst>
                                      </p:cBhvr>
                                      <p:to>
                                        <p:strVal val="visible"/>
                                      </p:to>
                                    </p:set>
                                    <p:animEffect transition="in" filter="box(in)">
                                      <p:cBhvr>
                                        <p:cTn id="77" dur="500"/>
                                        <p:tgtEl>
                                          <p:spTgt spid="76834"/>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816"/>
                                        </p:tgtEl>
                                        <p:attrNameLst>
                                          <p:attrName>style.visibility</p:attrName>
                                        </p:attrNameLst>
                                      </p:cBhvr>
                                      <p:to>
                                        <p:strVal val="visible"/>
                                      </p:to>
                                    </p:set>
                                    <p:animEffect transition="in" filter="box(in)">
                                      <p:cBhvr>
                                        <p:cTn id="82" dur="500"/>
                                        <p:tgtEl>
                                          <p:spTgt spid="7681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76820"/>
                                        </p:tgtEl>
                                        <p:attrNameLst>
                                          <p:attrName>style.visibility</p:attrName>
                                        </p:attrNameLst>
                                      </p:cBhvr>
                                      <p:to>
                                        <p:strVal val="visible"/>
                                      </p:to>
                                    </p:set>
                                    <p:animEffect transition="in" filter="box(in)">
                                      <p:cBhvr>
                                        <p:cTn id="87" dur="500"/>
                                        <p:tgtEl>
                                          <p:spTgt spid="76820"/>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76819"/>
                                        </p:tgtEl>
                                        <p:attrNameLst>
                                          <p:attrName>style.visibility</p:attrName>
                                        </p:attrNameLst>
                                      </p:cBhvr>
                                      <p:to>
                                        <p:strVal val="visible"/>
                                      </p:to>
                                    </p:set>
                                    <p:animEffect transition="in" filter="box(in)">
                                      <p:cBhvr>
                                        <p:cTn id="90" dur="500"/>
                                        <p:tgtEl>
                                          <p:spTgt spid="76819"/>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76821"/>
                                        </p:tgtEl>
                                        <p:attrNameLst>
                                          <p:attrName>style.visibility</p:attrName>
                                        </p:attrNameLst>
                                      </p:cBhvr>
                                      <p:to>
                                        <p:strVal val="visible"/>
                                      </p:to>
                                    </p:set>
                                    <p:animEffect transition="in" filter="box(in)">
                                      <p:cBhvr>
                                        <p:cTn id="93" dur="500"/>
                                        <p:tgtEl>
                                          <p:spTgt spid="76821"/>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76832"/>
                                        </p:tgtEl>
                                        <p:attrNameLst>
                                          <p:attrName>style.visibility</p:attrName>
                                        </p:attrNameLst>
                                      </p:cBhvr>
                                      <p:to>
                                        <p:strVal val="visible"/>
                                      </p:to>
                                    </p:set>
                                    <p:animEffect transition="in" filter="box(in)">
                                      <p:cBhvr>
                                        <p:cTn id="96" dur="500"/>
                                        <p:tgtEl>
                                          <p:spTgt spid="76832"/>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76818"/>
                                        </p:tgtEl>
                                        <p:attrNameLst>
                                          <p:attrName>style.visibility</p:attrName>
                                        </p:attrNameLst>
                                      </p:cBhvr>
                                      <p:to>
                                        <p:strVal val="visible"/>
                                      </p:to>
                                    </p:set>
                                    <p:animEffect transition="in" filter="box(in)">
                                      <p:cBhvr>
                                        <p:cTn id="101" dur="500"/>
                                        <p:tgtEl>
                                          <p:spTgt spid="76818"/>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76823"/>
                                        </p:tgtEl>
                                        <p:attrNameLst>
                                          <p:attrName>style.visibility</p:attrName>
                                        </p:attrNameLst>
                                      </p:cBhvr>
                                      <p:to>
                                        <p:strVal val="visible"/>
                                      </p:to>
                                    </p:set>
                                    <p:animEffect transition="in" filter="box(in)">
                                      <p:cBhvr>
                                        <p:cTn id="106" dur="500"/>
                                        <p:tgtEl>
                                          <p:spTgt spid="76823"/>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76824"/>
                                        </p:tgtEl>
                                        <p:attrNameLst>
                                          <p:attrName>style.visibility</p:attrName>
                                        </p:attrNameLst>
                                      </p:cBhvr>
                                      <p:to>
                                        <p:strVal val="visible"/>
                                      </p:to>
                                    </p:set>
                                    <p:animEffect transition="in" filter="box(in)">
                                      <p:cBhvr>
                                        <p:cTn id="111" dur="500"/>
                                        <p:tgtEl>
                                          <p:spTgt spid="76824"/>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76825"/>
                                        </p:tgtEl>
                                        <p:attrNameLst>
                                          <p:attrName>style.visibility</p:attrName>
                                        </p:attrNameLst>
                                      </p:cBhvr>
                                      <p:to>
                                        <p:strVal val="visible"/>
                                      </p:to>
                                    </p:set>
                                    <p:animEffect transition="in" filter="box(in)">
                                      <p:cBhvr>
                                        <p:cTn id="116" dur="500"/>
                                        <p:tgtEl>
                                          <p:spTgt spid="76825"/>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76827"/>
                                        </p:tgtEl>
                                        <p:attrNameLst>
                                          <p:attrName>style.visibility</p:attrName>
                                        </p:attrNameLst>
                                      </p:cBhvr>
                                      <p:to>
                                        <p:strVal val="visible"/>
                                      </p:to>
                                    </p:set>
                                    <p:animEffect transition="in" filter="box(in)">
                                      <p:cBhvr>
                                        <p:cTn id="121" dur="500"/>
                                        <p:tgtEl>
                                          <p:spTgt spid="76827"/>
                                        </p:tgtEl>
                                      </p:cBhvr>
                                    </p:animEffec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76828"/>
                                        </p:tgtEl>
                                        <p:attrNameLst>
                                          <p:attrName>style.visibility</p:attrName>
                                        </p:attrNameLst>
                                      </p:cBhvr>
                                      <p:to>
                                        <p:strVal val="visible"/>
                                      </p:to>
                                    </p:set>
                                    <p:animEffect transition="in" filter="box(in)">
                                      <p:cBhvr>
                                        <p:cTn id="126" dur="500"/>
                                        <p:tgtEl>
                                          <p:spTgt spid="76828"/>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76829"/>
                                        </p:tgtEl>
                                        <p:attrNameLst>
                                          <p:attrName>style.visibility</p:attrName>
                                        </p:attrNameLst>
                                      </p:cBhvr>
                                      <p:to>
                                        <p:strVal val="visible"/>
                                      </p:to>
                                    </p:set>
                                    <p:animEffect transition="in" filter="box(in)">
                                      <p:cBhvr>
                                        <p:cTn id="131" dur="500"/>
                                        <p:tgtEl>
                                          <p:spTgt spid="76829"/>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76831"/>
                                        </p:tgtEl>
                                        <p:attrNameLst>
                                          <p:attrName>style.visibility</p:attrName>
                                        </p:attrNameLst>
                                      </p:cBhvr>
                                      <p:to>
                                        <p:strVal val="visible"/>
                                      </p:to>
                                    </p:set>
                                    <p:animEffect transition="in" filter="box(in)">
                                      <p:cBhvr>
                                        <p:cTn id="136" dur="500"/>
                                        <p:tgtEl>
                                          <p:spTgt spid="76831"/>
                                        </p:tgtEl>
                                      </p:cBhvr>
                                    </p:animEffect>
                                  </p:childTnLst>
                                </p:cTn>
                              </p:par>
                            </p:childTnLst>
                          </p:cTn>
                        </p:par>
                      </p:childTnLst>
                    </p:cTn>
                  </p:par>
                  <p:par>
                    <p:cTn id="137" fill="hold">
                      <p:stCondLst>
                        <p:cond delay="indefinite"/>
                      </p:stCondLst>
                      <p:childTnLst>
                        <p:par>
                          <p:cTn id="138" fill="hold">
                            <p:stCondLst>
                              <p:cond delay="0"/>
                            </p:stCondLst>
                            <p:childTnLst>
                              <p:par>
                                <p:cTn id="139" presetID="4" presetClass="entr" presetSubtype="16" fill="hold" grpId="0" nodeType="clickEffect">
                                  <p:stCondLst>
                                    <p:cond delay="0"/>
                                  </p:stCondLst>
                                  <p:childTnLst>
                                    <p:set>
                                      <p:cBhvr>
                                        <p:cTn id="140" dur="1" fill="hold">
                                          <p:stCondLst>
                                            <p:cond delay="0"/>
                                          </p:stCondLst>
                                        </p:cTn>
                                        <p:tgtEl>
                                          <p:spTgt spid="76830"/>
                                        </p:tgtEl>
                                        <p:attrNameLst>
                                          <p:attrName>style.visibility</p:attrName>
                                        </p:attrNameLst>
                                      </p:cBhvr>
                                      <p:to>
                                        <p:strVal val="visible"/>
                                      </p:to>
                                    </p:set>
                                    <p:animEffect transition="in" filter="box(in)">
                                      <p:cBhvr>
                                        <p:cTn id="141" dur="500"/>
                                        <p:tgtEl>
                                          <p:spTgt spid="76830"/>
                                        </p:tgtEl>
                                      </p:cBhvr>
                                    </p:animEffect>
                                  </p:childTnLst>
                                </p:cTn>
                              </p:par>
                            </p:childTnLst>
                          </p:cTn>
                        </p:par>
                      </p:childTnLst>
                    </p:cTn>
                  </p:par>
                  <p:par>
                    <p:cTn id="142" fill="hold">
                      <p:stCondLst>
                        <p:cond delay="indefinite"/>
                      </p:stCondLst>
                      <p:childTnLst>
                        <p:par>
                          <p:cTn id="143" fill="hold">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76822"/>
                                        </p:tgtEl>
                                        <p:attrNameLst>
                                          <p:attrName>style.visibility</p:attrName>
                                        </p:attrNameLst>
                                      </p:cBhvr>
                                      <p:to>
                                        <p:strVal val="visible"/>
                                      </p:to>
                                    </p:set>
                                    <p:animEffect transition="in" filter="box(in)">
                                      <p:cBhvr>
                                        <p:cTn id="146" dur="500"/>
                                        <p:tgtEl>
                                          <p:spTgt spid="76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animBg="1"/>
      <p:bldP spid="76804" grpId="0" animBg="1"/>
      <p:bldP spid="76805" grpId="0" animBg="1"/>
      <p:bldP spid="76806" grpId="0" animBg="1"/>
      <p:bldP spid="76807" grpId="0" animBg="1"/>
      <p:bldP spid="76808" grpId="0" animBg="1"/>
      <p:bldP spid="76809" grpId="0" animBg="1"/>
      <p:bldP spid="76810" grpId="0" animBg="1"/>
      <p:bldP spid="76811" grpId="0" animBg="1"/>
      <p:bldP spid="76812" grpId="0" animBg="1"/>
      <p:bldP spid="76813" grpId="0" animBg="1"/>
      <p:bldP spid="76814" grpId="0" animBg="1"/>
      <p:bldP spid="76815" grpId="0" animBg="1"/>
      <p:bldP spid="76816" grpId="0" animBg="1"/>
      <p:bldP spid="76818" grpId="0" animBg="1"/>
      <p:bldP spid="76819" grpId="0" animBg="1"/>
      <p:bldP spid="76820" grpId="0" animBg="1"/>
      <p:bldP spid="76821" grpId="0" animBg="1"/>
      <p:bldP spid="76822" grpId="0" animBg="1"/>
      <p:bldP spid="76823" grpId="0" animBg="1"/>
      <p:bldP spid="76824" grpId="0" animBg="1"/>
      <p:bldP spid="76825" grpId="0" animBg="1"/>
      <p:bldP spid="76827" grpId="0" animBg="1"/>
      <p:bldP spid="76828" grpId="0" animBg="1"/>
      <p:bldP spid="76829" grpId="0" animBg="1"/>
      <p:bldP spid="76830" grpId="0" animBg="1"/>
      <p:bldP spid="76831" grpId="0" animBg="1"/>
      <p:bldP spid="76832" grpId="0" animBg="1"/>
      <p:bldP spid="768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284663" y="333375"/>
            <a:ext cx="4248150" cy="1655763"/>
          </a:xfrm>
          <a:prstGeom prst="rect">
            <a:avLst/>
          </a:prstGeom>
          <a:solidFill>
            <a:srgbClr val="FFFF66">
              <a:alpha val="18823"/>
            </a:srgbClr>
          </a:solidFill>
          <a:ln w="28575">
            <a:solidFill>
              <a:schemeClr val="tx1"/>
            </a:solidFill>
            <a:prstDash val="dash"/>
            <a:miter lim="800000"/>
            <a:headEnd/>
            <a:tailEnd type="none" w="med" len="sm"/>
          </a:ln>
        </p:spPr>
        <p:txBody>
          <a:bodyPr wrap="none"/>
          <a:lstStyle/>
          <a:p>
            <a:pPr algn="r"/>
            <a:endParaRPr lang="fr-FR" sz="1400" b="1"/>
          </a:p>
        </p:txBody>
      </p:sp>
      <p:sp>
        <p:nvSpPr>
          <p:cNvPr id="22531" name="Rectangle 3"/>
          <p:cNvSpPr>
            <a:spLocks noChangeArrowheads="1"/>
          </p:cNvSpPr>
          <p:nvPr/>
        </p:nvSpPr>
        <p:spPr bwMode="auto">
          <a:xfrm>
            <a:off x="468313" y="2924175"/>
            <a:ext cx="8351837" cy="3673475"/>
          </a:xfrm>
          <a:prstGeom prst="rect">
            <a:avLst/>
          </a:prstGeom>
          <a:solidFill>
            <a:srgbClr val="FFFF66">
              <a:alpha val="18823"/>
            </a:srgbClr>
          </a:solidFill>
          <a:ln w="28575">
            <a:solidFill>
              <a:schemeClr val="tx1"/>
            </a:solidFill>
            <a:prstDash val="dash"/>
            <a:miter lim="800000"/>
            <a:headEnd/>
            <a:tailEnd type="none" w="med" len="sm"/>
          </a:ln>
        </p:spPr>
        <p:txBody>
          <a:bodyPr wrap="none"/>
          <a:lstStyle/>
          <a:p>
            <a:endParaRPr lang="fr-FR" sz="1400" b="1"/>
          </a:p>
        </p:txBody>
      </p:sp>
      <p:sp>
        <p:nvSpPr>
          <p:cNvPr id="22532" name="Rectangle 4"/>
          <p:cNvSpPr>
            <a:spLocks noChangeArrowheads="1"/>
          </p:cNvSpPr>
          <p:nvPr/>
        </p:nvSpPr>
        <p:spPr bwMode="auto">
          <a:xfrm>
            <a:off x="250825" y="476250"/>
            <a:ext cx="2736850" cy="2232025"/>
          </a:xfrm>
          <a:prstGeom prst="rect">
            <a:avLst/>
          </a:prstGeom>
          <a:solidFill>
            <a:srgbClr val="FFFF66">
              <a:alpha val="18823"/>
            </a:srgbClr>
          </a:solidFill>
          <a:ln w="28575">
            <a:solidFill>
              <a:schemeClr val="tx1"/>
            </a:solidFill>
            <a:prstDash val="dash"/>
            <a:miter lim="800000"/>
            <a:headEnd/>
            <a:tailEnd type="none" w="med" len="sm"/>
          </a:ln>
        </p:spPr>
        <p:txBody>
          <a:bodyPr wrap="none"/>
          <a:lstStyle/>
          <a:p>
            <a:endParaRPr lang="fr-FR" sz="1400" b="1"/>
          </a:p>
        </p:txBody>
      </p:sp>
      <p:sp>
        <p:nvSpPr>
          <p:cNvPr id="22533" name="Rectangle 5"/>
          <p:cNvSpPr>
            <a:spLocks noChangeArrowheads="1"/>
          </p:cNvSpPr>
          <p:nvPr/>
        </p:nvSpPr>
        <p:spPr bwMode="auto">
          <a:xfrm>
            <a:off x="5003800" y="3089275"/>
            <a:ext cx="1441450" cy="1387475"/>
          </a:xfrm>
          <a:prstGeom prst="rect">
            <a:avLst/>
          </a:prstGeom>
          <a:noFill/>
          <a:ln w="19050" algn="ctr">
            <a:solidFill>
              <a:schemeClr val="tx1"/>
            </a:solidFill>
            <a:miter lim="800000"/>
            <a:headEnd/>
            <a:tailEnd/>
          </a:ln>
        </p:spPr>
        <p:txBody>
          <a:bodyPr anchor="ctr">
            <a:spAutoFit/>
          </a:bodyPr>
          <a:lstStyle/>
          <a:p>
            <a:endParaRPr lang="fr-FR" sz="1400" b="1"/>
          </a:p>
          <a:p>
            <a:endParaRPr lang="fr-FR" sz="1400" b="1"/>
          </a:p>
          <a:p>
            <a:endParaRPr lang="fr-FR" sz="1400" b="1"/>
          </a:p>
          <a:p>
            <a:endParaRPr lang="fr-FR" sz="1400" b="1"/>
          </a:p>
          <a:p>
            <a:endParaRPr lang="fr-FR" sz="1400" b="1"/>
          </a:p>
          <a:p>
            <a:endParaRPr lang="fr-FR" sz="1400" b="1"/>
          </a:p>
        </p:txBody>
      </p:sp>
      <p:sp>
        <p:nvSpPr>
          <p:cNvPr id="22534" name="Rectangle 6"/>
          <p:cNvSpPr>
            <a:spLocks noChangeArrowheads="1"/>
          </p:cNvSpPr>
          <p:nvPr/>
        </p:nvSpPr>
        <p:spPr bwMode="auto">
          <a:xfrm>
            <a:off x="4932363" y="5527675"/>
            <a:ext cx="1836737" cy="962025"/>
          </a:xfrm>
          <a:prstGeom prst="rect">
            <a:avLst/>
          </a:prstGeom>
          <a:noFill/>
          <a:ln w="19050" algn="ctr">
            <a:solidFill>
              <a:schemeClr val="tx1"/>
            </a:solidFill>
            <a:miter lim="800000"/>
            <a:headEnd/>
            <a:tailEnd/>
          </a:ln>
        </p:spPr>
        <p:txBody>
          <a:bodyPr anchor="ctr">
            <a:spAutoFit/>
          </a:bodyPr>
          <a:lstStyle/>
          <a:p>
            <a:endParaRPr lang="fr-FR" sz="1400" b="1"/>
          </a:p>
          <a:p>
            <a:endParaRPr lang="fr-FR" sz="1400" b="1"/>
          </a:p>
          <a:p>
            <a:endParaRPr lang="fr-FR" sz="1400" b="1"/>
          </a:p>
          <a:p>
            <a:endParaRPr lang="fr-FR" sz="1400" b="1"/>
          </a:p>
        </p:txBody>
      </p:sp>
      <p:sp>
        <p:nvSpPr>
          <p:cNvPr id="22535" name="Rectangle 7"/>
          <p:cNvSpPr>
            <a:spLocks noChangeArrowheads="1"/>
          </p:cNvSpPr>
          <p:nvPr/>
        </p:nvSpPr>
        <p:spPr bwMode="auto">
          <a:xfrm>
            <a:off x="4643438" y="1122363"/>
            <a:ext cx="2016125" cy="749300"/>
          </a:xfrm>
          <a:prstGeom prst="rect">
            <a:avLst/>
          </a:prstGeom>
          <a:noFill/>
          <a:ln w="19050" algn="ctr">
            <a:solidFill>
              <a:schemeClr val="tx1"/>
            </a:solidFill>
            <a:miter lim="800000"/>
            <a:headEnd/>
            <a:tailEnd/>
          </a:ln>
        </p:spPr>
        <p:txBody>
          <a:bodyPr anchor="ctr">
            <a:spAutoFit/>
          </a:bodyPr>
          <a:lstStyle/>
          <a:p>
            <a:endParaRPr lang="fr-FR" sz="1400" b="1"/>
          </a:p>
          <a:p>
            <a:endParaRPr lang="fr-FR" sz="1400" b="1"/>
          </a:p>
          <a:p>
            <a:endParaRPr lang="fr-FR" sz="1400" b="1"/>
          </a:p>
        </p:txBody>
      </p:sp>
      <p:sp>
        <p:nvSpPr>
          <p:cNvPr id="22536" name="Rectangle 8"/>
          <p:cNvSpPr>
            <a:spLocks noChangeArrowheads="1"/>
          </p:cNvSpPr>
          <p:nvPr/>
        </p:nvSpPr>
        <p:spPr bwMode="auto">
          <a:xfrm>
            <a:off x="611188" y="692150"/>
            <a:ext cx="2087562" cy="1600200"/>
          </a:xfrm>
          <a:prstGeom prst="rect">
            <a:avLst/>
          </a:prstGeom>
          <a:noFill/>
          <a:ln w="19050">
            <a:solidFill>
              <a:schemeClr val="tx1"/>
            </a:solidFill>
            <a:miter lim="800000"/>
            <a:headEnd/>
            <a:tailEnd/>
          </a:ln>
        </p:spPr>
        <p:txBody>
          <a:bodyPr anchor="ctr">
            <a:spAutoFit/>
          </a:bodyPr>
          <a:lstStyle/>
          <a:p>
            <a:endParaRPr lang="fr-FR" sz="1400" b="1"/>
          </a:p>
          <a:p>
            <a:endParaRPr lang="fr-FR" sz="1400" b="1"/>
          </a:p>
          <a:p>
            <a:endParaRPr lang="fr-FR" sz="1400" b="1"/>
          </a:p>
          <a:p>
            <a:endParaRPr lang="fr-FR" sz="1400" b="1"/>
          </a:p>
          <a:p>
            <a:endParaRPr lang="fr-FR" sz="1400" b="1"/>
          </a:p>
          <a:p>
            <a:endParaRPr lang="fr-FR" sz="1400" b="1"/>
          </a:p>
          <a:p>
            <a:endParaRPr lang="fr-FR" sz="1400" b="1"/>
          </a:p>
        </p:txBody>
      </p:sp>
      <p:sp>
        <p:nvSpPr>
          <p:cNvPr id="22537" name="Line 9"/>
          <p:cNvSpPr>
            <a:spLocks noChangeShapeType="1"/>
          </p:cNvSpPr>
          <p:nvPr/>
        </p:nvSpPr>
        <p:spPr bwMode="auto">
          <a:xfrm>
            <a:off x="2843213" y="1412875"/>
            <a:ext cx="1728787" cy="0"/>
          </a:xfrm>
          <a:prstGeom prst="line">
            <a:avLst/>
          </a:prstGeom>
          <a:noFill/>
          <a:ln w="38100">
            <a:solidFill>
              <a:schemeClr val="tx1"/>
            </a:solidFill>
            <a:round/>
            <a:headEnd/>
            <a:tailEnd type="triangle" w="med" len="med"/>
          </a:ln>
        </p:spPr>
        <p:txBody>
          <a:bodyPr/>
          <a:lstStyle/>
          <a:p>
            <a:endParaRPr lang="fr-FR"/>
          </a:p>
        </p:txBody>
      </p:sp>
      <p:sp>
        <p:nvSpPr>
          <p:cNvPr id="22538" name="Text Box 10"/>
          <p:cNvSpPr txBox="1">
            <a:spLocks noChangeArrowheads="1"/>
          </p:cNvSpPr>
          <p:nvPr/>
        </p:nvSpPr>
        <p:spPr bwMode="auto">
          <a:xfrm>
            <a:off x="3132138" y="981075"/>
            <a:ext cx="1223962" cy="304800"/>
          </a:xfrm>
          <a:prstGeom prst="rect">
            <a:avLst/>
          </a:prstGeom>
          <a:noFill/>
          <a:ln w="12700">
            <a:noFill/>
            <a:miter lim="800000"/>
            <a:headEnd/>
            <a:tailEnd/>
          </a:ln>
        </p:spPr>
        <p:txBody>
          <a:bodyPr>
            <a:spAutoFit/>
          </a:bodyPr>
          <a:lstStyle/>
          <a:p>
            <a:pPr>
              <a:spcBef>
                <a:spcPct val="50000"/>
              </a:spcBef>
            </a:pPr>
            <a:r>
              <a:rPr lang="fr-FR" sz="1400"/>
              <a:t>ont créé</a:t>
            </a:r>
          </a:p>
        </p:txBody>
      </p:sp>
      <p:sp>
        <p:nvSpPr>
          <p:cNvPr id="22539" name="Line 11"/>
          <p:cNvSpPr>
            <a:spLocks noChangeShapeType="1"/>
          </p:cNvSpPr>
          <p:nvPr/>
        </p:nvSpPr>
        <p:spPr bwMode="auto">
          <a:xfrm flipH="1">
            <a:off x="5940425" y="1916113"/>
            <a:ext cx="0" cy="1008062"/>
          </a:xfrm>
          <a:prstGeom prst="line">
            <a:avLst/>
          </a:prstGeom>
          <a:noFill/>
          <a:ln w="38100">
            <a:solidFill>
              <a:schemeClr val="tx1"/>
            </a:solidFill>
            <a:round/>
            <a:headEnd/>
            <a:tailEnd type="triangle" w="med" len="med"/>
          </a:ln>
        </p:spPr>
        <p:txBody>
          <a:bodyPr/>
          <a:lstStyle/>
          <a:p>
            <a:endParaRPr lang="fr-FR"/>
          </a:p>
        </p:txBody>
      </p:sp>
      <p:sp>
        <p:nvSpPr>
          <p:cNvPr id="22540" name="Text Box 12"/>
          <p:cNvSpPr txBox="1">
            <a:spLocks noChangeArrowheads="1"/>
          </p:cNvSpPr>
          <p:nvPr/>
        </p:nvSpPr>
        <p:spPr bwMode="auto">
          <a:xfrm>
            <a:off x="5940425" y="2205038"/>
            <a:ext cx="3095625" cy="623887"/>
          </a:xfrm>
          <a:prstGeom prst="rect">
            <a:avLst/>
          </a:prstGeom>
          <a:noFill/>
          <a:ln w="12700">
            <a:noFill/>
            <a:miter lim="800000"/>
            <a:headEnd/>
            <a:tailEnd/>
          </a:ln>
        </p:spPr>
        <p:txBody>
          <a:bodyPr>
            <a:spAutoFit/>
          </a:bodyPr>
          <a:lstStyle/>
          <a:p>
            <a:pPr>
              <a:spcBef>
                <a:spcPct val="50000"/>
              </a:spcBef>
            </a:pPr>
            <a:r>
              <a:rPr lang="fr-FR" sz="1400"/>
              <a:t>dans lesquels ont été intégrées</a:t>
            </a:r>
          </a:p>
          <a:p>
            <a:pPr>
              <a:spcBef>
                <a:spcPct val="50000"/>
              </a:spcBef>
            </a:pPr>
            <a:r>
              <a:rPr lang="fr-FR" sz="1400"/>
              <a:t>("titrisées)</a:t>
            </a:r>
            <a:r>
              <a:rPr lang="fr-FR" sz="1200"/>
              <a:t> </a:t>
            </a:r>
          </a:p>
        </p:txBody>
      </p:sp>
      <p:sp>
        <p:nvSpPr>
          <p:cNvPr id="22541" name="Line 13"/>
          <p:cNvSpPr>
            <a:spLocks noChangeShapeType="1"/>
          </p:cNvSpPr>
          <p:nvPr/>
        </p:nvSpPr>
        <p:spPr bwMode="auto">
          <a:xfrm>
            <a:off x="5724525" y="4652963"/>
            <a:ext cx="0" cy="792162"/>
          </a:xfrm>
          <a:prstGeom prst="line">
            <a:avLst/>
          </a:prstGeom>
          <a:noFill/>
          <a:ln w="38100">
            <a:solidFill>
              <a:schemeClr val="tx1"/>
            </a:solidFill>
            <a:round/>
            <a:headEnd/>
            <a:tailEnd type="triangle" w="med" len="med"/>
          </a:ln>
        </p:spPr>
        <p:txBody>
          <a:bodyPr/>
          <a:lstStyle/>
          <a:p>
            <a:endParaRPr lang="fr-FR"/>
          </a:p>
        </p:txBody>
      </p:sp>
      <p:sp>
        <p:nvSpPr>
          <p:cNvPr id="22542" name="Text Box 14"/>
          <p:cNvSpPr txBox="1">
            <a:spLocks noChangeArrowheads="1"/>
          </p:cNvSpPr>
          <p:nvPr/>
        </p:nvSpPr>
        <p:spPr bwMode="auto">
          <a:xfrm>
            <a:off x="6084888" y="4868863"/>
            <a:ext cx="2232025" cy="366712"/>
          </a:xfrm>
          <a:prstGeom prst="rect">
            <a:avLst/>
          </a:prstGeom>
          <a:noFill/>
          <a:ln w="12700">
            <a:noFill/>
            <a:miter lim="800000"/>
            <a:headEnd/>
            <a:tailEnd/>
          </a:ln>
        </p:spPr>
        <p:txBody>
          <a:bodyPr>
            <a:spAutoFit/>
          </a:bodyPr>
          <a:lstStyle/>
          <a:p>
            <a:pPr>
              <a:spcBef>
                <a:spcPct val="50000"/>
              </a:spcBef>
            </a:pPr>
            <a:r>
              <a:rPr lang="fr-FR" sz="1600"/>
              <a:t>Qui reposaient sur</a:t>
            </a:r>
            <a:r>
              <a:rPr lang="fr-FR"/>
              <a:t> </a:t>
            </a:r>
          </a:p>
        </p:txBody>
      </p:sp>
      <p:sp>
        <p:nvSpPr>
          <p:cNvPr id="22543" name="Rectangle 15"/>
          <p:cNvSpPr>
            <a:spLocks noChangeArrowheads="1"/>
          </p:cNvSpPr>
          <p:nvPr/>
        </p:nvSpPr>
        <p:spPr bwMode="auto">
          <a:xfrm>
            <a:off x="971550" y="5583238"/>
            <a:ext cx="1836738" cy="749300"/>
          </a:xfrm>
          <a:prstGeom prst="rect">
            <a:avLst/>
          </a:prstGeom>
          <a:noFill/>
          <a:ln w="19050" algn="ctr">
            <a:solidFill>
              <a:schemeClr val="tx1"/>
            </a:solidFill>
            <a:miter lim="800000"/>
            <a:headEnd/>
            <a:tailEnd/>
          </a:ln>
        </p:spPr>
        <p:txBody>
          <a:bodyPr anchor="ctr">
            <a:spAutoFit/>
          </a:bodyPr>
          <a:lstStyle/>
          <a:p>
            <a:endParaRPr lang="fr-FR" sz="1400" b="1"/>
          </a:p>
          <a:p>
            <a:endParaRPr lang="fr-FR" sz="1400" b="1"/>
          </a:p>
          <a:p>
            <a:endParaRPr lang="fr-FR" sz="1400" b="1"/>
          </a:p>
        </p:txBody>
      </p:sp>
      <p:sp>
        <p:nvSpPr>
          <p:cNvPr id="22544" name="Line 16"/>
          <p:cNvSpPr>
            <a:spLocks noChangeShapeType="1"/>
          </p:cNvSpPr>
          <p:nvPr/>
        </p:nvSpPr>
        <p:spPr bwMode="auto">
          <a:xfrm flipH="1">
            <a:off x="3059113" y="6021388"/>
            <a:ext cx="1584325" cy="0"/>
          </a:xfrm>
          <a:prstGeom prst="line">
            <a:avLst/>
          </a:prstGeom>
          <a:noFill/>
          <a:ln w="38100">
            <a:solidFill>
              <a:schemeClr val="tx1"/>
            </a:solidFill>
            <a:round/>
            <a:headEnd/>
            <a:tailEnd type="triangle" w="med" len="med"/>
          </a:ln>
        </p:spPr>
        <p:txBody>
          <a:bodyPr/>
          <a:lstStyle/>
          <a:p>
            <a:endParaRPr lang="fr-FR"/>
          </a:p>
        </p:txBody>
      </p:sp>
      <p:sp>
        <p:nvSpPr>
          <p:cNvPr id="22545" name="Text Box 17"/>
          <p:cNvSpPr txBox="1">
            <a:spLocks noChangeArrowheads="1"/>
          </p:cNvSpPr>
          <p:nvPr/>
        </p:nvSpPr>
        <p:spPr bwMode="auto">
          <a:xfrm>
            <a:off x="2916238" y="5445125"/>
            <a:ext cx="2017712" cy="336550"/>
          </a:xfrm>
          <a:prstGeom prst="rect">
            <a:avLst/>
          </a:prstGeom>
          <a:noFill/>
          <a:ln w="12700">
            <a:noFill/>
            <a:miter lim="800000"/>
            <a:headEnd/>
            <a:tailEnd/>
          </a:ln>
        </p:spPr>
        <p:txBody>
          <a:bodyPr>
            <a:spAutoFit/>
          </a:bodyPr>
          <a:lstStyle/>
          <a:p>
            <a:pPr>
              <a:spcBef>
                <a:spcPct val="50000"/>
              </a:spcBef>
            </a:pPr>
            <a:r>
              <a:rPr lang="fr-FR" sz="1600"/>
              <a:t>Qui a débouché sur </a:t>
            </a:r>
          </a:p>
        </p:txBody>
      </p:sp>
      <p:sp>
        <p:nvSpPr>
          <p:cNvPr id="22546" name="Line 18"/>
          <p:cNvSpPr>
            <a:spLocks noChangeShapeType="1"/>
          </p:cNvSpPr>
          <p:nvPr/>
        </p:nvSpPr>
        <p:spPr bwMode="auto">
          <a:xfrm flipV="1">
            <a:off x="2124075" y="3860800"/>
            <a:ext cx="2735263" cy="1584325"/>
          </a:xfrm>
          <a:prstGeom prst="line">
            <a:avLst/>
          </a:prstGeom>
          <a:noFill/>
          <a:ln w="38100">
            <a:solidFill>
              <a:schemeClr val="tx1"/>
            </a:solidFill>
            <a:round/>
            <a:headEnd/>
            <a:tailEnd type="triangle" w="med" len="med"/>
          </a:ln>
        </p:spPr>
        <p:txBody>
          <a:bodyPr/>
          <a:lstStyle/>
          <a:p>
            <a:endParaRPr lang="fr-FR"/>
          </a:p>
        </p:txBody>
      </p:sp>
      <p:sp>
        <p:nvSpPr>
          <p:cNvPr id="22547" name="Text Box 19"/>
          <p:cNvSpPr txBox="1">
            <a:spLocks noChangeArrowheads="1"/>
          </p:cNvSpPr>
          <p:nvPr/>
        </p:nvSpPr>
        <p:spPr bwMode="auto">
          <a:xfrm>
            <a:off x="1619250" y="4149725"/>
            <a:ext cx="2089150" cy="581025"/>
          </a:xfrm>
          <a:prstGeom prst="rect">
            <a:avLst/>
          </a:prstGeom>
          <a:noFill/>
          <a:ln w="12700">
            <a:noFill/>
            <a:miter lim="800000"/>
            <a:headEnd/>
            <a:tailEnd/>
          </a:ln>
        </p:spPr>
        <p:txBody>
          <a:bodyPr>
            <a:spAutoFit/>
          </a:bodyPr>
          <a:lstStyle/>
          <a:p>
            <a:pPr>
              <a:spcBef>
                <a:spcPct val="50000"/>
              </a:spcBef>
            </a:pPr>
            <a:r>
              <a:rPr lang="fr-FR" sz="1600"/>
              <a:t>Qui a rendu insoutenable </a:t>
            </a:r>
          </a:p>
        </p:txBody>
      </p:sp>
      <p:sp>
        <p:nvSpPr>
          <p:cNvPr id="22548" name="Line 20"/>
          <p:cNvSpPr>
            <a:spLocks noChangeShapeType="1"/>
          </p:cNvSpPr>
          <p:nvPr/>
        </p:nvSpPr>
        <p:spPr bwMode="auto">
          <a:xfrm flipV="1">
            <a:off x="5580063" y="1916113"/>
            <a:ext cx="0" cy="936625"/>
          </a:xfrm>
          <a:prstGeom prst="line">
            <a:avLst/>
          </a:prstGeom>
          <a:noFill/>
          <a:ln w="38100">
            <a:solidFill>
              <a:schemeClr val="tx1"/>
            </a:solidFill>
            <a:round/>
            <a:headEnd/>
            <a:tailEnd type="triangle" w="med" len="med"/>
          </a:ln>
        </p:spPr>
        <p:txBody>
          <a:bodyPr/>
          <a:lstStyle/>
          <a:p>
            <a:endParaRPr lang="fr-FR"/>
          </a:p>
        </p:txBody>
      </p:sp>
      <p:sp>
        <p:nvSpPr>
          <p:cNvPr id="22549" name="Text Box 21"/>
          <p:cNvSpPr txBox="1">
            <a:spLocks noChangeArrowheads="1"/>
          </p:cNvSpPr>
          <p:nvPr/>
        </p:nvSpPr>
        <p:spPr bwMode="auto">
          <a:xfrm>
            <a:off x="3924300" y="2205038"/>
            <a:ext cx="1728788" cy="517525"/>
          </a:xfrm>
          <a:prstGeom prst="rect">
            <a:avLst/>
          </a:prstGeom>
          <a:noFill/>
          <a:ln w="12700">
            <a:noFill/>
            <a:miter lim="800000"/>
            <a:headEnd/>
            <a:tailEnd/>
          </a:ln>
        </p:spPr>
        <p:txBody>
          <a:bodyPr>
            <a:spAutoFit/>
          </a:bodyPr>
          <a:lstStyle/>
          <a:p>
            <a:pPr>
              <a:spcBef>
                <a:spcPct val="50000"/>
              </a:spcBef>
            </a:pPr>
            <a:r>
              <a:rPr lang="fr-FR" sz="1400"/>
              <a:t>Qui ont fait perdre confiance dans</a:t>
            </a:r>
            <a:endParaRPr lang="fr-FR" sz="2400"/>
          </a:p>
        </p:txBody>
      </p:sp>
      <p:sp>
        <p:nvSpPr>
          <p:cNvPr id="22550" name="Line 22"/>
          <p:cNvSpPr>
            <a:spLocks noChangeShapeType="1"/>
          </p:cNvSpPr>
          <p:nvPr/>
        </p:nvSpPr>
        <p:spPr bwMode="auto">
          <a:xfrm flipH="1">
            <a:off x="2771775" y="1628775"/>
            <a:ext cx="1800225" cy="0"/>
          </a:xfrm>
          <a:prstGeom prst="line">
            <a:avLst/>
          </a:prstGeom>
          <a:noFill/>
          <a:ln w="38100">
            <a:solidFill>
              <a:schemeClr val="tx1"/>
            </a:solidFill>
            <a:round/>
            <a:headEnd/>
            <a:tailEnd type="triangle" w="med" len="med"/>
          </a:ln>
        </p:spPr>
        <p:txBody>
          <a:bodyPr/>
          <a:lstStyle/>
          <a:p>
            <a:endParaRPr lang="fr-FR"/>
          </a:p>
        </p:txBody>
      </p:sp>
      <p:sp>
        <p:nvSpPr>
          <p:cNvPr id="22551" name="Text Box 23"/>
          <p:cNvSpPr txBox="1">
            <a:spLocks noChangeArrowheads="1"/>
          </p:cNvSpPr>
          <p:nvPr/>
        </p:nvSpPr>
        <p:spPr bwMode="auto">
          <a:xfrm>
            <a:off x="2843213" y="1700213"/>
            <a:ext cx="1728787" cy="517525"/>
          </a:xfrm>
          <a:prstGeom prst="rect">
            <a:avLst/>
          </a:prstGeom>
          <a:noFill/>
          <a:ln w="12700">
            <a:noFill/>
            <a:miter lim="800000"/>
            <a:headEnd/>
            <a:tailEnd/>
          </a:ln>
        </p:spPr>
        <p:txBody>
          <a:bodyPr>
            <a:spAutoFit/>
          </a:bodyPr>
          <a:lstStyle/>
          <a:p>
            <a:pPr>
              <a:spcBef>
                <a:spcPct val="50000"/>
              </a:spcBef>
            </a:pPr>
            <a:r>
              <a:rPr lang="fr-FR" sz="1400"/>
              <a:t>Qui ont fini par discréditer</a:t>
            </a:r>
          </a:p>
        </p:txBody>
      </p:sp>
      <p:sp>
        <p:nvSpPr>
          <p:cNvPr id="24" name="Text Box 36"/>
          <p:cNvSpPr txBox="1">
            <a:spLocks noChangeArrowheads="1"/>
          </p:cNvSpPr>
          <p:nvPr/>
        </p:nvSpPr>
        <p:spPr bwMode="auto">
          <a:xfrm>
            <a:off x="0" y="0"/>
            <a:ext cx="2740025" cy="369888"/>
          </a:xfrm>
          <a:prstGeom prst="rect">
            <a:avLst/>
          </a:prstGeom>
          <a:noFill/>
          <a:ln w="38100">
            <a:noFill/>
            <a:miter lim="800000"/>
            <a:headEnd/>
            <a:tailEnd/>
          </a:ln>
          <a:effectLst/>
        </p:spPr>
        <p:txBody>
          <a:bodyPr wrap="none">
            <a:spAutoFit/>
          </a:bodyPr>
          <a:lstStyle/>
          <a:p>
            <a:pPr>
              <a:defRPr/>
            </a:pPr>
            <a:r>
              <a:rPr lang="fr-FR" b="1" i="1" dirty="0">
                <a:effectLst>
                  <a:outerShdw blurRad="38100" dist="38100" dir="2700000" algn="tl">
                    <a:srgbClr val="C0C0C0"/>
                  </a:outerShdw>
                </a:effectLst>
                <a:latin typeface="Comic Sans MS" pitchFamily="66" charset="0"/>
              </a:rPr>
              <a:t>La crise des </a:t>
            </a:r>
            <a:r>
              <a:rPr lang="fr-FR" b="1" i="1" dirty="0" err="1">
                <a:effectLst>
                  <a:outerShdw blurRad="38100" dist="38100" dir="2700000" algn="tl">
                    <a:srgbClr val="C0C0C0"/>
                  </a:outerShdw>
                </a:effectLst>
                <a:latin typeface="Comic Sans MS" pitchFamily="66" charset="0"/>
              </a:rPr>
              <a:t>subprimes</a:t>
            </a:r>
            <a:endParaRPr lang="fr-FR" b="1" i="1" dirty="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79388" y="258763"/>
            <a:ext cx="1584325" cy="955675"/>
          </a:xfrm>
          <a:prstGeom prst="rect">
            <a:avLst/>
          </a:prstGeom>
          <a:solidFill>
            <a:schemeClr val="bg1"/>
          </a:solidFill>
          <a:ln w="9525">
            <a:solidFill>
              <a:schemeClr val="tx1"/>
            </a:solidFill>
            <a:miter lim="800000"/>
            <a:headEnd/>
            <a:tailEnd/>
          </a:ln>
        </p:spPr>
        <p:txBody>
          <a:bodyPr anchor="ctr">
            <a:spAutoFit/>
          </a:bodyPr>
          <a:lstStyle/>
          <a:p>
            <a:r>
              <a:rPr lang="fr-FR" sz="1400" b="1">
                <a:latin typeface="Comic Sans MS" pitchFamily="66" charset="0"/>
              </a:rPr>
              <a:t>  </a:t>
            </a:r>
          </a:p>
          <a:p>
            <a:endParaRPr lang="fr-FR" sz="1400" b="1">
              <a:latin typeface="Comic Sans MS" pitchFamily="66" charset="0"/>
            </a:endParaRPr>
          </a:p>
          <a:p>
            <a:endParaRPr lang="fr-FR" sz="1400" b="1">
              <a:latin typeface="Comic Sans MS" pitchFamily="66" charset="0"/>
            </a:endParaRPr>
          </a:p>
          <a:p>
            <a:endParaRPr lang="fr-FR" sz="1400" b="1">
              <a:latin typeface="Comic Sans MS" pitchFamily="66" charset="0"/>
            </a:endParaRPr>
          </a:p>
        </p:txBody>
      </p:sp>
      <p:sp>
        <p:nvSpPr>
          <p:cNvPr id="104451" name="Line 3"/>
          <p:cNvSpPr>
            <a:spLocks noChangeShapeType="1"/>
          </p:cNvSpPr>
          <p:nvPr/>
        </p:nvSpPr>
        <p:spPr bwMode="auto">
          <a:xfrm>
            <a:off x="4140200" y="908050"/>
            <a:ext cx="647700" cy="0"/>
          </a:xfrm>
          <a:prstGeom prst="line">
            <a:avLst/>
          </a:prstGeom>
          <a:noFill/>
          <a:ln w="9525">
            <a:solidFill>
              <a:schemeClr val="tx1"/>
            </a:solidFill>
            <a:round/>
            <a:headEnd/>
            <a:tailEnd type="triangle" w="med" len="med"/>
          </a:ln>
        </p:spPr>
        <p:txBody>
          <a:bodyPr/>
          <a:lstStyle/>
          <a:p>
            <a:endParaRPr lang="fr-FR"/>
          </a:p>
        </p:txBody>
      </p:sp>
      <p:sp>
        <p:nvSpPr>
          <p:cNvPr id="104452" name="Text Box 4"/>
          <p:cNvSpPr txBox="1">
            <a:spLocks noChangeArrowheads="1"/>
          </p:cNvSpPr>
          <p:nvPr/>
        </p:nvSpPr>
        <p:spPr bwMode="auto">
          <a:xfrm>
            <a:off x="4932363" y="765175"/>
            <a:ext cx="2089150" cy="338138"/>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600" b="1">
              <a:latin typeface="Comic Sans MS" pitchFamily="66" charset="0"/>
            </a:endParaRPr>
          </a:p>
        </p:txBody>
      </p:sp>
      <p:sp>
        <p:nvSpPr>
          <p:cNvPr id="104453" name="Text Box 5"/>
          <p:cNvSpPr txBox="1">
            <a:spLocks noChangeArrowheads="1"/>
          </p:cNvSpPr>
          <p:nvPr/>
        </p:nvSpPr>
        <p:spPr bwMode="auto">
          <a:xfrm>
            <a:off x="4211638" y="1844675"/>
            <a:ext cx="2089150" cy="1077913"/>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600" b="1">
              <a:latin typeface="Comic Sans MS" pitchFamily="66" charset="0"/>
            </a:endParaRPr>
          </a:p>
          <a:p>
            <a:pPr>
              <a:spcBef>
                <a:spcPct val="50000"/>
              </a:spcBef>
            </a:pPr>
            <a:endParaRPr lang="fr-FR" sz="1600" b="1">
              <a:latin typeface="Comic Sans MS" pitchFamily="66" charset="0"/>
            </a:endParaRPr>
          </a:p>
          <a:p>
            <a:pPr>
              <a:spcBef>
                <a:spcPct val="50000"/>
              </a:spcBef>
            </a:pPr>
            <a:endParaRPr lang="fr-FR" sz="1600" b="1">
              <a:latin typeface="Comic Sans MS" pitchFamily="66" charset="0"/>
            </a:endParaRPr>
          </a:p>
        </p:txBody>
      </p:sp>
      <p:sp>
        <p:nvSpPr>
          <p:cNvPr id="104454" name="Text Box 6"/>
          <p:cNvSpPr txBox="1">
            <a:spLocks noChangeArrowheads="1"/>
          </p:cNvSpPr>
          <p:nvPr/>
        </p:nvSpPr>
        <p:spPr bwMode="auto">
          <a:xfrm>
            <a:off x="5219700" y="3573463"/>
            <a:ext cx="1368425" cy="708025"/>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600" b="1">
              <a:latin typeface="Comic Sans MS" pitchFamily="66" charset="0"/>
            </a:endParaRPr>
          </a:p>
          <a:p>
            <a:pPr>
              <a:spcBef>
                <a:spcPct val="50000"/>
              </a:spcBef>
            </a:pPr>
            <a:endParaRPr lang="fr-FR" sz="1600" b="1">
              <a:latin typeface="Comic Sans MS" pitchFamily="66" charset="0"/>
            </a:endParaRPr>
          </a:p>
        </p:txBody>
      </p:sp>
      <p:sp>
        <p:nvSpPr>
          <p:cNvPr id="104455" name="Text Box 7"/>
          <p:cNvSpPr txBox="1">
            <a:spLocks noChangeArrowheads="1"/>
          </p:cNvSpPr>
          <p:nvPr/>
        </p:nvSpPr>
        <p:spPr bwMode="auto">
          <a:xfrm>
            <a:off x="1835150" y="2420938"/>
            <a:ext cx="1223963" cy="708025"/>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600" b="1">
              <a:latin typeface="Comic Sans MS" pitchFamily="66" charset="0"/>
            </a:endParaRPr>
          </a:p>
          <a:p>
            <a:pPr>
              <a:spcBef>
                <a:spcPct val="50000"/>
              </a:spcBef>
            </a:pPr>
            <a:endParaRPr lang="fr-FR" sz="1600" b="1">
              <a:latin typeface="Comic Sans MS" pitchFamily="66" charset="0"/>
            </a:endParaRPr>
          </a:p>
        </p:txBody>
      </p:sp>
      <p:sp>
        <p:nvSpPr>
          <p:cNvPr id="104456" name="Text Box 8"/>
          <p:cNvSpPr txBox="1">
            <a:spLocks noChangeArrowheads="1"/>
          </p:cNvSpPr>
          <p:nvPr/>
        </p:nvSpPr>
        <p:spPr bwMode="auto">
          <a:xfrm>
            <a:off x="6948488" y="3573463"/>
            <a:ext cx="1800225" cy="708025"/>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600" b="1">
              <a:latin typeface="Comic Sans MS" pitchFamily="66" charset="0"/>
            </a:endParaRPr>
          </a:p>
          <a:p>
            <a:pPr>
              <a:spcBef>
                <a:spcPct val="50000"/>
              </a:spcBef>
            </a:pPr>
            <a:endParaRPr lang="fr-FR" sz="1600" b="1">
              <a:latin typeface="Comic Sans MS" pitchFamily="66" charset="0"/>
            </a:endParaRPr>
          </a:p>
        </p:txBody>
      </p:sp>
      <p:sp>
        <p:nvSpPr>
          <p:cNvPr id="104457" name="Text Box 9"/>
          <p:cNvSpPr txBox="1">
            <a:spLocks noChangeArrowheads="1"/>
          </p:cNvSpPr>
          <p:nvPr/>
        </p:nvSpPr>
        <p:spPr bwMode="auto">
          <a:xfrm>
            <a:off x="7308850" y="4724400"/>
            <a:ext cx="1366838" cy="630238"/>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400" b="1">
              <a:latin typeface="Comic Sans MS" pitchFamily="66" charset="0"/>
            </a:endParaRPr>
          </a:p>
          <a:p>
            <a:pPr>
              <a:spcBef>
                <a:spcPct val="50000"/>
              </a:spcBef>
            </a:pPr>
            <a:endParaRPr lang="fr-FR" sz="1400" b="1">
              <a:latin typeface="Comic Sans MS" pitchFamily="66" charset="0"/>
            </a:endParaRPr>
          </a:p>
        </p:txBody>
      </p:sp>
      <p:sp>
        <p:nvSpPr>
          <p:cNvPr id="104458" name="Text Box 10"/>
          <p:cNvSpPr txBox="1">
            <a:spLocks noChangeArrowheads="1"/>
          </p:cNvSpPr>
          <p:nvPr/>
        </p:nvSpPr>
        <p:spPr bwMode="auto">
          <a:xfrm>
            <a:off x="4067175" y="4941888"/>
            <a:ext cx="2665413" cy="338137"/>
          </a:xfrm>
          <a:prstGeom prst="rect">
            <a:avLst/>
          </a:prstGeom>
          <a:solidFill>
            <a:schemeClr val="bg1"/>
          </a:solidFill>
          <a:ln w="9525">
            <a:solidFill>
              <a:schemeClr val="tx1"/>
            </a:solidFill>
            <a:miter lim="800000"/>
            <a:headEnd/>
            <a:tailEnd/>
          </a:ln>
        </p:spPr>
        <p:txBody>
          <a:bodyPr>
            <a:spAutoFit/>
          </a:bodyPr>
          <a:lstStyle/>
          <a:p>
            <a:pPr>
              <a:spcBef>
                <a:spcPct val="50000"/>
              </a:spcBef>
            </a:pPr>
            <a:endParaRPr lang="fr-FR" sz="1600" b="1">
              <a:latin typeface="Comic Sans MS" pitchFamily="66" charset="0"/>
            </a:endParaRPr>
          </a:p>
        </p:txBody>
      </p:sp>
      <p:sp>
        <p:nvSpPr>
          <p:cNvPr id="104459" name="Line 11"/>
          <p:cNvSpPr>
            <a:spLocks noChangeShapeType="1"/>
          </p:cNvSpPr>
          <p:nvPr/>
        </p:nvSpPr>
        <p:spPr bwMode="auto">
          <a:xfrm>
            <a:off x="5508625" y="1196975"/>
            <a:ext cx="0" cy="503238"/>
          </a:xfrm>
          <a:prstGeom prst="line">
            <a:avLst/>
          </a:prstGeom>
          <a:noFill/>
          <a:ln w="9525">
            <a:solidFill>
              <a:schemeClr val="tx1"/>
            </a:solidFill>
            <a:round/>
            <a:headEnd/>
            <a:tailEnd type="triangle" w="med" len="med"/>
          </a:ln>
        </p:spPr>
        <p:txBody>
          <a:bodyPr/>
          <a:lstStyle/>
          <a:p>
            <a:endParaRPr lang="fr-FR"/>
          </a:p>
        </p:txBody>
      </p:sp>
      <p:sp>
        <p:nvSpPr>
          <p:cNvPr id="104460" name="Line 12"/>
          <p:cNvSpPr>
            <a:spLocks noChangeShapeType="1"/>
          </p:cNvSpPr>
          <p:nvPr/>
        </p:nvSpPr>
        <p:spPr bwMode="auto">
          <a:xfrm flipH="1">
            <a:off x="3203575" y="2708275"/>
            <a:ext cx="863600" cy="1588"/>
          </a:xfrm>
          <a:prstGeom prst="line">
            <a:avLst/>
          </a:prstGeom>
          <a:noFill/>
          <a:ln w="9525">
            <a:solidFill>
              <a:schemeClr val="tx1"/>
            </a:solidFill>
            <a:round/>
            <a:headEnd/>
            <a:tailEnd type="triangle" w="med" len="med"/>
          </a:ln>
        </p:spPr>
        <p:txBody>
          <a:bodyPr/>
          <a:lstStyle/>
          <a:p>
            <a:endParaRPr lang="fr-FR"/>
          </a:p>
        </p:txBody>
      </p:sp>
      <p:sp>
        <p:nvSpPr>
          <p:cNvPr id="104461" name="Line 13"/>
          <p:cNvSpPr>
            <a:spLocks noChangeShapeType="1"/>
          </p:cNvSpPr>
          <p:nvPr/>
        </p:nvSpPr>
        <p:spPr bwMode="auto">
          <a:xfrm>
            <a:off x="5364163" y="3068638"/>
            <a:ext cx="431800" cy="360362"/>
          </a:xfrm>
          <a:prstGeom prst="line">
            <a:avLst/>
          </a:prstGeom>
          <a:noFill/>
          <a:ln w="9525">
            <a:solidFill>
              <a:schemeClr val="tx1"/>
            </a:solidFill>
            <a:round/>
            <a:headEnd/>
            <a:tailEnd type="triangle" w="med" len="med"/>
          </a:ln>
        </p:spPr>
        <p:txBody>
          <a:bodyPr/>
          <a:lstStyle/>
          <a:p>
            <a:endParaRPr lang="fr-FR"/>
          </a:p>
        </p:txBody>
      </p:sp>
      <p:sp>
        <p:nvSpPr>
          <p:cNvPr id="104462" name="Freeform 14"/>
          <p:cNvSpPr>
            <a:spLocks/>
          </p:cNvSpPr>
          <p:nvPr/>
        </p:nvSpPr>
        <p:spPr bwMode="auto">
          <a:xfrm>
            <a:off x="7235825" y="908050"/>
            <a:ext cx="1008063" cy="2449513"/>
          </a:xfrm>
          <a:custGeom>
            <a:avLst/>
            <a:gdLst>
              <a:gd name="T0" fmla="*/ 0 w 953"/>
              <a:gd name="T1" fmla="*/ 0 h 1543"/>
              <a:gd name="T2" fmla="*/ 2147483647 w 953"/>
              <a:gd name="T3" fmla="*/ 0 h 1543"/>
              <a:gd name="T4" fmla="*/ 2147483647 w 953"/>
              <a:gd name="T5" fmla="*/ 2147483647 h 1543"/>
              <a:gd name="T6" fmla="*/ 0 60000 65536"/>
              <a:gd name="T7" fmla="*/ 0 60000 65536"/>
              <a:gd name="T8" fmla="*/ 0 60000 65536"/>
              <a:gd name="T9" fmla="*/ 0 w 953"/>
              <a:gd name="T10" fmla="*/ 0 h 1543"/>
              <a:gd name="T11" fmla="*/ 953 w 953"/>
              <a:gd name="T12" fmla="*/ 1543 h 1543"/>
            </a:gdLst>
            <a:ahLst/>
            <a:cxnLst>
              <a:cxn ang="T6">
                <a:pos x="T0" y="T1"/>
              </a:cxn>
              <a:cxn ang="T7">
                <a:pos x="T2" y="T3"/>
              </a:cxn>
              <a:cxn ang="T8">
                <a:pos x="T4" y="T5"/>
              </a:cxn>
            </a:cxnLst>
            <a:rect l="T9" t="T10" r="T11" b="T12"/>
            <a:pathLst>
              <a:path w="953" h="1543">
                <a:moveTo>
                  <a:pt x="0" y="0"/>
                </a:moveTo>
                <a:lnTo>
                  <a:pt x="953" y="0"/>
                </a:lnTo>
                <a:lnTo>
                  <a:pt x="953" y="1543"/>
                </a:lnTo>
              </a:path>
            </a:pathLst>
          </a:custGeom>
          <a:noFill/>
          <a:ln w="9525">
            <a:solidFill>
              <a:schemeClr val="tx1"/>
            </a:solidFill>
            <a:round/>
            <a:headEnd type="none" w="med" len="med"/>
            <a:tailEnd type="triangle" w="med" len="med"/>
          </a:ln>
        </p:spPr>
        <p:txBody>
          <a:bodyPr/>
          <a:lstStyle/>
          <a:p>
            <a:endParaRPr lang="fr-FR"/>
          </a:p>
        </p:txBody>
      </p:sp>
      <p:sp>
        <p:nvSpPr>
          <p:cNvPr id="104463" name="Line 15"/>
          <p:cNvSpPr>
            <a:spLocks noChangeShapeType="1"/>
          </p:cNvSpPr>
          <p:nvPr/>
        </p:nvSpPr>
        <p:spPr bwMode="auto">
          <a:xfrm>
            <a:off x="6516688" y="3789363"/>
            <a:ext cx="647700" cy="1587"/>
          </a:xfrm>
          <a:prstGeom prst="line">
            <a:avLst/>
          </a:prstGeom>
          <a:noFill/>
          <a:ln w="9525">
            <a:solidFill>
              <a:schemeClr val="tx1"/>
            </a:solidFill>
            <a:round/>
            <a:headEnd/>
            <a:tailEnd type="triangle" w="med" len="med"/>
          </a:ln>
        </p:spPr>
        <p:txBody>
          <a:bodyPr/>
          <a:lstStyle/>
          <a:p>
            <a:endParaRPr lang="fr-FR"/>
          </a:p>
        </p:txBody>
      </p:sp>
      <p:sp>
        <p:nvSpPr>
          <p:cNvPr id="104464" name="Line 16"/>
          <p:cNvSpPr>
            <a:spLocks noChangeShapeType="1"/>
          </p:cNvSpPr>
          <p:nvPr/>
        </p:nvSpPr>
        <p:spPr bwMode="auto">
          <a:xfrm>
            <a:off x="5795963" y="4221163"/>
            <a:ext cx="0" cy="576262"/>
          </a:xfrm>
          <a:prstGeom prst="line">
            <a:avLst/>
          </a:prstGeom>
          <a:noFill/>
          <a:ln w="9525">
            <a:solidFill>
              <a:schemeClr val="tx1"/>
            </a:solidFill>
            <a:round/>
            <a:headEnd/>
            <a:tailEnd type="triangle" w="med" len="med"/>
          </a:ln>
        </p:spPr>
        <p:txBody>
          <a:bodyPr/>
          <a:lstStyle/>
          <a:p>
            <a:endParaRPr lang="fr-FR"/>
          </a:p>
        </p:txBody>
      </p:sp>
      <p:sp>
        <p:nvSpPr>
          <p:cNvPr id="104465" name="Freeform 17"/>
          <p:cNvSpPr>
            <a:spLocks/>
          </p:cNvSpPr>
          <p:nvPr/>
        </p:nvSpPr>
        <p:spPr bwMode="auto">
          <a:xfrm>
            <a:off x="1331913" y="1412875"/>
            <a:ext cx="576262" cy="1223963"/>
          </a:xfrm>
          <a:custGeom>
            <a:avLst/>
            <a:gdLst>
              <a:gd name="T0" fmla="*/ 2147483647 w 726"/>
              <a:gd name="T1" fmla="*/ 2147483647 h 1497"/>
              <a:gd name="T2" fmla="*/ 0 w 726"/>
              <a:gd name="T3" fmla="*/ 2147483647 h 1497"/>
              <a:gd name="T4" fmla="*/ 0 w 726"/>
              <a:gd name="T5" fmla="*/ 0 h 1497"/>
              <a:gd name="T6" fmla="*/ 0 60000 65536"/>
              <a:gd name="T7" fmla="*/ 0 60000 65536"/>
              <a:gd name="T8" fmla="*/ 0 60000 65536"/>
              <a:gd name="T9" fmla="*/ 0 w 726"/>
              <a:gd name="T10" fmla="*/ 0 h 1497"/>
              <a:gd name="T11" fmla="*/ 726 w 726"/>
              <a:gd name="T12" fmla="*/ 1497 h 1497"/>
            </a:gdLst>
            <a:ahLst/>
            <a:cxnLst>
              <a:cxn ang="T6">
                <a:pos x="T0" y="T1"/>
              </a:cxn>
              <a:cxn ang="T7">
                <a:pos x="T2" y="T3"/>
              </a:cxn>
              <a:cxn ang="T8">
                <a:pos x="T4" y="T5"/>
              </a:cxn>
            </a:cxnLst>
            <a:rect l="T9" t="T10" r="T11" b="T12"/>
            <a:pathLst>
              <a:path w="726" h="1497">
                <a:moveTo>
                  <a:pt x="726" y="1497"/>
                </a:moveTo>
                <a:lnTo>
                  <a:pt x="0" y="1497"/>
                </a:lnTo>
                <a:lnTo>
                  <a:pt x="0" y="0"/>
                </a:lnTo>
              </a:path>
            </a:pathLst>
          </a:custGeom>
          <a:noFill/>
          <a:ln w="9525">
            <a:solidFill>
              <a:schemeClr val="tx1"/>
            </a:solidFill>
            <a:round/>
            <a:headEnd type="none" w="med" len="med"/>
            <a:tailEnd type="triangle" w="med" len="med"/>
          </a:ln>
        </p:spPr>
        <p:txBody>
          <a:bodyPr/>
          <a:lstStyle/>
          <a:p>
            <a:endParaRPr lang="fr-FR"/>
          </a:p>
        </p:txBody>
      </p:sp>
      <p:sp>
        <p:nvSpPr>
          <p:cNvPr id="104466" name="Line 18"/>
          <p:cNvSpPr>
            <a:spLocks noChangeShapeType="1"/>
          </p:cNvSpPr>
          <p:nvPr/>
        </p:nvSpPr>
        <p:spPr bwMode="auto">
          <a:xfrm flipV="1">
            <a:off x="4859338" y="3068638"/>
            <a:ext cx="0" cy="1800225"/>
          </a:xfrm>
          <a:prstGeom prst="line">
            <a:avLst/>
          </a:prstGeom>
          <a:noFill/>
          <a:ln w="9525">
            <a:solidFill>
              <a:schemeClr val="tx1"/>
            </a:solidFill>
            <a:round/>
            <a:headEnd/>
            <a:tailEnd type="triangle" w="med" len="med"/>
          </a:ln>
        </p:spPr>
        <p:txBody>
          <a:bodyPr/>
          <a:lstStyle/>
          <a:p>
            <a:endParaRPr lang="fr-FR"/>
          </a:p>
        </p:txBody>
      </p:sp>
      <p:sp>
        <p:nvSpPr>
          <p:cNvPr id="104467" name="Line 19"/>
          <p:cNvSpPr>
            <a:spLocks noChangeShapeType="1"/>
          </p:cNvSpPr>
          <p:nvPr/>
        </p:nvSpPr>
        <p:spPr bwMode="auto">
          <a:xfrm>
            <a:off x="7812088" y="4221163"/>
            <a:ext cx="0" cy="360362"/>
          </a:xfrm>
          <a:prstGeom prst="line">
            <a:avLst/>
          </a:prstGeom>
          <a:noFill/>
          <a:ln w="9525">
            <a:solidFill>
              <a:schemeClr val="tx1"/>
            </a:solidFill>
            <a:round/>
            <a:headEnd/>
            <a:tailEnd type="triangle" w="med" len="med"/>
          </a:ln>
        </p:spPr>
        <p:txBody>
          <a:bodyPr/>
          <a:lstStyle/>
          <a:p>
            <a:endParaRPr lang="fr-FR"/>
          </a:p>
        </p:txBody>
      </p:sp>
      <p:sp>
        <p:nvSpPr>
          <p:cNvPr id="104468" name="Line 20"/>
          <p:cNvSpPr>
            <a:spLocks noChangeShapeType="1"/>
          </p:cNvSpPr>
          <p:nvPr/>
        </p:nvSpPr>
        <p:spPr bwMode="auto">
          <a:xfrm flipH="1" flipV="1">
            <a:off x="6588125" y="4292600"/>
            <a:ext cx="647700" cy="431800"/>
          </a:xfrm>
          <a:prstGeom prst="line">
            <a:avLst/>
          </a:prstGeom>
          <a:noFill/>
          <a:ln w="9525">
            <a:solidFill>
              <a:schemeClr val="tx1"/>
            </a:solidFill>
            <a:round/>
            <a:headEnd/>
            <a:tailEnd type="triangle" w="med" len="med"/>
          </a:ln>
        </p:spPr>
        <p:txBody>
          <a:bodyPr/>
          <a:lstStyle/>
          <a:p>
            <a:endParaRPr lang="fr-FR"/>
          </a:p>
        </p:txBody>
      </p:sp>
      <p:sp>
        <p:nvSpPr>
          <p:cNvPr id="104469" name="Rectangle 21"/>
          <p:cNvSpPr>
            <a:spLocks noChangeArrowheads="1"/>
          </p:cNvSpPr>
          <p:nvPr/>
        </p:nvSpPr>
        <p:spPr bwMode="auto">
          <a:xfrm>
            <a:off x="1692275" y="1557338"/>
            <a:ext cx="7200900" cy="4895850"/>
          </a:xfrm>
          <a:prstGeom prst="rect">
            <a:avLst/>
          </a:prstGeom>
          <a:noFill/>
          <a:ln w="28575">
            <a:solidFill>
              <a:schemeClr val="tx1"/>
            </a:solidFill>
            <a:prstDash val="dash"/>
            <a:miter lim="800000"/>
            <a:headEnd/>
            <a:tailEnd/>
          </a:ln>
        </p:spPr>
        <p:txBody>
          <a:bodyPr wrap="none" anchor="ctr"/>
          <a:lstStyle/>
          <a:p>
            <a:endParaRPr lang="fr-FR"/>
          </a:p>
        </p:txBody>
      </p:sp>
      <p:sp>
        <p:nvSpPr>
          <p:cNvPr id="104472" name="Rectangle 24"/>
          <p:cNvSpPr>
            <a:spLocks noChangeArrowheads="1"/>
          </p:cNvSpPr>
          <p:nvPr/>
        </p:nvSpPr>
        <p:spPr bwMode="auto">
          <a:xfrm>
            <a:off x="2268538" y="331788"/>
            <a:ext cx="1798637" cy="955675"/>
          </a:xfrm>
          <a:prstGeom prst="rect">
            <a:avLst/>
          </a:prstGeom>
          <a:solidFill>
            <a:schemeClr val="bg1"/>
          </a:solidFill>
          <a:ln w="9525">
            <a:solidFill>
              <a:schemeClr val="tx1"/>
            </a:solidFill>
            <a:miter lim="800000"/>
            <a:headEnd/>
            <a:tailEnd/>
          </a:ln>
        </p:spPr>
        <p:txBody>
          <a:bodyPr anchor="ctr">
            <a:spAutoFit/>
          </a:bodyPr>
          <a:lstStyle/>
          <a:p>
            <a:endParaRPr lang="fr-FR" sz="1400" b="1">
              <a:latin typeface="Comic Sans MS" pitchFamily="66" charset="0"/>
            </a:endParaRPr>
          </a:p>
          <a:p>
            <a:endParaRPr lang="fr-FR" sz="1400" b="1">
              <a:latin typeface="Comic Sans MS" pitchFamily="66" charset="0"/>
            </a:endParaRPr>
          </a:p>
          <a:p>
            <a:endParaRPr lang="fr-FR" sz="1400" b="1">
              <a:latin typeface="Comic Sans MS" pitchFamily="66" charset="0"/>
            </a:endParaRPr>
          </a:p>
          <a:p>
            <a:endParaRPr lang="fr-FR" sz="1400" b="1">
              <a:latin typeface="Comic Sans MS" pitchFamily="66" charset="0"/>
            </a:endParaRPr>
          </a:p>
        </p:txBody>
      </p:sp>
      <p:sp>
        <p:nvSpPr>
          <p:cNvPr id="104473" name="Line 25"/>
          <p:cNvSpPr>
            <a:spLocks noChangeShapeType="1"/>
          </p:cNvSpPr>
          <p:nvPr/>
        </p:nvSpPr>
        <p:spPr bwMode="auto">
          <a:xfrm>
            <a:off x="1835150" y="836613"/>
            <a:ext cx="360363" cy="0"/>
          </a:xfrm>
          <a:prstGeom prst="line">
            <a:avLst/>
          </a:prstGeom>
          <a:noFill/>
          <a:ln w="9525">
            <a:solidFill>
              <a:schemeClr val="tx1"/>
            </a:solidFill>
            <a:round/>
            <a:headEnd/>
            <a:tailEnd type="triangle" w="med" len="med"/>
          </a:ln>
        </p:spPr>
        <p:txBody>
          <a:bodyPr/>
          <a:lstStyle/>
          <a:p>
            <a:endParaRPr lang="fr-FR"/>
          </a:p>
        </p:txBody>
      </p:sp>
      <p:sp>
        <p:nvSpPr>
          <p:cNvPr id="104474" name="Rectangle 26"/>
          <p:cNvSpPr>
            <a:spLocks noChangeArrowheads="1"/>
          </p:cNvSpPr>
          <p:nvPr/>
        </p:nvSpPr>
        <p:spPr bwMode="auto">
          <a:xfrm>
            <a:off x="185738" y="4945063"/>
            <a:ext cx="1362075" cy="584200"/>
          </a:xfrm>
          <a:prstGeom prst="rect">
            <a:avLst/>
          </a:prstGeom>
          <a:solidFill>
            <a:schemeClr val="bg1"/>
          </a:solidFill>
          <a:ln w="28575">
            <a:solidFill>
              <a:schemeClr val="tx1"/>
            </a:solidFill>
            <a:prstDash val="sysDot"/>
            <a:miter lim="800000"/>
            <a:headEnd/>
            <a:tailEnd/>
          </a:ln>
        </p:spPr>
        <p:txBody>
          <a:bodyPr anchor="ctr">
            <a:spAutoFit/>
          </a:bodyPr>
          <a:lstStyle/>
          <a:p>
            <a:endParaRPr lang="fr-FR" sz="1600" b="1" i="1"/>
          </a:p>
          <a:p>
            <a:endParaRPr lang="fr-FR" sz="1600" b="1" i="1"/>
          </a:p>
        </p:txBody>
      </p:sp>
      <p:sp>
        <p:nvSpPr>
          <p:cNvPr id="104475" name="Rectangle 27"/>
          <p:cNvSpPr>
            <a:spLocks noChangeArrowheads="1"/>
          </p:cNvSpPr>
          <p:nvPr/>
        </p:nvSpPr>
        <p:spPr bwMode="auto">
          <a:xfrm>
            <a:off x="179388" y="3357563"/>
            <a:ext cx="1362075" cy="738187"/>
          </a:xfrm>
          <a:prstGeom prst="rect">
            <a:avLst/>
          </a:prstGeom>
          <a:solidFill>
            <a:schemeClr val="bg1"/>
          </a:solidFill>
          <a:ln w="28575">
            <a:solidFill>
              <a:schemeClr val="tx1"/>
            </a:solidFill>
            <a:prstDash val="sysDot"/>
            <a:miter lim="800000"/>
            <a:headEnd/>
            <a:tailEnd/>
          </a:ln>
        </p:spPr>
        <p:txBody>
          <a:bodyPr anchor="ctr">
            <a:spAutoFit/>
          </a:bodyPr>
          <a:lstStyle/>
          <a:p>
            <a:endParaRPr lang="fr-FR" sz="1400" b="1" i="1"/>
          </a:p>
          <a:p>
            <a:endParaRPr lang="fr-FR" sz="1400" b="1" i="1"/>
          </a:p>
          <a:p>
            <a:endParaRPr lang="fr-FR" sz="1400" b="1" i="1"/>
          </a:p>
        </p:txBody>
      </p:sp>
      <p:sp>
        <p:nvSpPr>
          <p:cNvPr id="104476" name="Freeform 28"/>
          <p:cNvSpPr>
            <a:spLocks/>
          </p:cNvSpPr>
          <p:nvPr/>
        </p:nvSpPr>
        <p:spPr bwMode="auto">
          <a:xfrm>
            <a:off x="755650" y="5661025"/>
            <a:ext cx="863600" cy="576263"/>
          </a:xfrm>
          <a:custGeom>
            <a:avLst/>
            <a:gdLst>
              <a:gd name="T0" fmla="*/ 2147483647 w 544"/>
              <a:gd name="T1" fmla="*/ 2147483647 h 363"/>
              <a:gd name="T2" fmla="*/ 0 w 544"/>
              <a:gd name="T3" fmla="*/ 2147483647 h 363"/>
              <a:gd name="T4" fmla="*/ 0 w 544"/>
              <a:gd name="T5" fmla="*/ 0 h 363"/>
              <a:gd name="T6" fmla="*/ 0 60000 65536"/>
              <a:gd name="T7" fmla="*/ 0 60000 65536"/>
              <a:gd name="T8" fmla="*/ 0 60000 65536"/>
              <a:gd name="T9" fmla="*/ 0 w 544"/>
              <a:gd name="T10" fmla="*/ 0 h 363"/>
              <a:gd name="T11" fmla="*/ 544 w 544"/>
              <a:gd name="T12" fmla="*/ 363 h 363"/>
            </a:gdLst>
            <a:ahLst/>
            <a:cxnLst>
              <a:cxn ang="T6">
                <a:pos x="T0" y="T1"/>
              </a:cxn>
              <a:cxn ang="T7">
                <a:pos x="T2" y="T3"/>
              </a:cxn>
              <a:cxn ang="T8">
                <a:pos x="T4" y="T5"/>
              </a:cxn>
            </a:cxnLst>
            <a:rect l="T9" t="T10" r="T11" b="T12"/>
            <a:pathLst>
              <a:path w="544" h="363">
                <a:moveTo>
                  <a:pt x="544" y="363"/>
                </a:moveTo>
                <a:lnTo>
                  <a:pt x="0" y="363"/>
                </a:lnTo>
                <a:lnTo>
                  <a:pt x="0" y="0"/>
                </a:lnTo>
              </a:path>
            </a:pathLst>
          </a:custGeom>
          <a:noFill/>
          <a:ln w="28575" cap="flat" cmpd="sng">
            <a:solidFill>
              <a:schemeClr val="tx1"/>
            </a:solidFill>
            <a:prstDash val="dash"/>
            <a:round/>
            <a:headEnd type="none" w="med" len="med"/>
            <a:tailEnd type="triangle" w="med" len="med"/>
          </a:ln>
        </p:spPr>
        <p:txBody>
          <a:bodyPr/>
          <a:lstStyle/>
          <a:p>
            <a:endParaRPr lang="fr-FR"/>
          </a:p>
        </p:txBody>
      </p:sp>
      <p:sp>
        <p:nvSpPr>
          <p:cNvPr id="104477" name="Line 29"/>
          <p:cNvSpPr>
            <a:spLocks noChangeShapeType="1"/>
          </p:cNvSpPr>
          <p:nvPr/>
        </p:nvSpPr>
        <p:spPr bwMode="auto">
          <a:xfrm flipH="1" flipV="1">
            <a:off x="755650" y="4149725"/>
            <a:ext cx="0" cy="647700"/>
          </a:xfrm>
          <a:prstGeom prst="line">
            <a:avLst/>
          </a:prstGeom>
          <a:noFill/>
          <a:ln w="28575">
            <a:solidFill>
              <a:schemeClr val="tx1"/>
            </a:solidFill>
            <a:prstDash val="dash"/>
            <a:round/>
            <a:headEnd/>
            <a:tailEnd type="triangle" w="med" len="med"/>
          </a:ln>
        </p:spPr>
        <p:txBody>
          <a:bodyPr/>
          <a:lstStyle/>
          <a:p>
            <a:endParaRPr lang="fr-FR"/>
          </a:p>
        </p:txBody>
      </p:sp>
      <p:sp>
        <p:nvSpPr>
          <p:cNvPr id="104478" name="Freeform 30"/>
          <p:cNvSpPr>
            <a:spLocks/>
          </p:cNvSpPr>
          <p:nvPr/>
        </p:nvSpPr>
        <p:spPr bwMode="auto">
          <a:xfrm>
            <a:off x="1619250" y="3860800"/>
            <a:ext cx="792163" cy="1655763"/>
          </a:xfrm>
          <a:custGeom>
            <a:avLst/>
            <a:gdLst>
              <a:gd name="T0" fmla="*/ 0 w 499"/>
              <a:gd name="T1" fmla="*/ 0 h 1043"/>
              <a:gd name="T2" fmla="*/ 2147483647 w 499"/>
              <a:gd name="T3" fmla="*/ 0 h 1043"/>
              <a:gd name="T4" fmla="*/ 2147483647 w 499"/>
              <a:gd name="T5" fmla="*/ 2147483647 h 1043"/>
              <a:gd name="T6" fmla="*/ 0 60000 65536"/>
              <a:gd name="T7" fmla="*/ 0 60000 65536"/>
              <a:gd name="T8" fmla="*/ 0 60000 65536"/>
              <a:gd name="T9" fmla="*/ 0 w 499"/>
              <a:gd name="T10" fmla="*/ 0 h 1043"/>
              <a:gd name="T11" fmla="*/ 499 w 499"/>
              <a:gd name="T12" fmla="*/ 1043 h 1043"/>
            </a:gdLst>
            <a:ahLst/>
            <a:cxnLst>
              <a:cxn ang="T6">
                <a:pos x="T0" y="T1"/>
              </a:cxn>
              <a:cxn ang="T7">
                <a:pos x="T2" y="T3"/>
              </a:cxn>
              <a:cxn ang="T8">
                <a:pos x="T4" y="T5"/>
              </a:cxn>
            </a:cxnLst>
            <a:rect l="T9" t="T10" r="T11" b="T12"/>
            <a:pathLst>
              <a:path w="499" h="1043">
                <a:moveTo>
                  <a:pt x="0" y="0"/>
                </a:moveTo>
                <a:lnTo>
                  <a:pt x="499" y="0"/>
                </a:lnTo>
                <a:lnTo>
                  <a:pt x="499" y="1043"/>
                </a:lnTo>
              </a:path>
            </a:pathLst>
          </a:custGeom>
          <a:noFill/>
          <a:ln w="28575" cap="flat" cmpd="sng">
            <a:solidFill>
              <a:schemeClr val="tx1"/>
            </a:solidFill>
            <a:prstDash val="dash"/>
            <a:round/>
            <a:headEnd type="none" w="med" len="med"/>
            <a:tailEnd type="triangle" w="med" len="med"/>
          </a:ln>
        </p:spPr>
        <p:txBody>
          <a:bodyPr/>
          <a:lstStyle/>
          <a:p>
            <a:endParaRPr lang="fr-FR"/>
          </a:p>
        </p:txBody>
      </p:sp>
      <p:sp>
        <p:nvSpPr>
          <p:cNvPr id="30" name="Text Box 36"/>
          <p:cNvSpPr txBox="1">
            <a:spLocks noChangeArrowheads="1"/>
          </p:cNvSpPr>
          <p:nvPr/>
        </p:nvSpPr>
        <p:spPr bwMode="auto">
          <a:xfrm>
            <a:off x="2938463" y="0"/>
            <a:ext cx="6226175" cy="369888"/>
          </a:xfrm>
          <a:prstGeom prst="rect">
            <a:avLst/>
          </a:prstGeom>
          <a:noFill/>
          <a:ln w="38100">
            <a:noFill/>
            <a:miter lim="800000"/>
            <a:headEnd/>
            <a:tailEnd/>
          </a:ln>
          <a:effectLst/>
        </p:spPr>
        <p:txBody>
          <a:bodyPr wrap="none">
            <a:spAutoFit/>
          </a:bodyPr>
          <a:lstStyle/>
          <a:p>
            <a:pPr>
              <a:defRPr/>
            </a:pPr>
            <a:r>
              <a:rPr lang="fr-FR" b="1" i="1" dirty="0">
                <a:effectLst>
                  <a:outerShdw blurRad="38100" dist="38100" dir="2700000" algn="tl">
                    <a:srgbClr val="C0C0C0"/>
                  </a:outerShdw>
                </a:effectLst>
                <a:latin typeface="Comic Sans MS" pitchFamily="66" charset="0"/>
              </a:rPr>
              <a:t>De la crise des </a:t>
            </a:r>
            <a:r>
              <a:rPr lang="fr-FR" b="1" i="1" dirty="0" err="1">
                <a:effectLst>
                  <a:outerShdw blurRad="38100" dist="38100" dir="2700000" algn="tl">
                    <a:srgbClr val="C0C0C0"/>
                  </a:outerShdw>
                </a:effectLst>
                <a:latin typeface="Comic Sans MS" pitchFamily="66" charset="0"/>
              </a:rPr>
              <a:t>subprimes</a:t>
            </a:r>
            <a:r>
              <a:rPr lang="fr-FR" b="1" i="1" dirty="0">
                <a:effectLst>
                  <a:outerShdw blurRad="38100" dist="38100" dir="2700000" algn="tl">
                    <a:srgbClr val="C0C0C0"/>
                  </a:outerShdw>
                </a:effectLst>
                <a:latin typeface="Comic Sans MS" pitchFamily="66" charset="0"/>
              </a:rPr>
              <a:t> à la crise mondiale actuelle</a:t>
            </a:r>
            <a:endParaRPr lang="fr-FR" b="1" i="1" dirty="0">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1000" fill="hold"/>
                                        <p:tgtEl>
                                          <p:spTgt spid="104450"/>
                                        </p:tgtEl>
                                        <p:attrNameLst>
                                          <p:attrName>ppt_w</p:attrName>
                                        </p:attrNameLst>
                                      </p:cBhvr>
                                      <p:tavLst>
                                        <p:tav tm="0">
                                          <p:val>
                                            <p:strVal val="#ppt_w*0.70"/>
                                          </p:val>
                                        </p:tav>
                                        <p:tav tm="100000">
                                          <p:val>
                                            <p:strVal val="#ppt_w"/>
                                          </p:val>
                                        </p:tav>
                                      </p:tavLst>
                                    </p:anim>
                                    <p:anim calcmode="lin" valueType="num">
                                      <p:cBhvr>
                                        <p:cTn id="8" dur="1000" fill="hold"/>
                                        <p:tgtEl>
                                          <p:spTgt spid="104450"/>
                                        </p:tgtEl>
                                        <p:attrNameLst>
                                          <p:attrName>ppt_h</p:attrName>
                                        </p:attrNameLst>
                                      </p:cBhvr>
                                      <p:tavLst>
                                        <p:tav tm="0">
                                          <p:val>
                                            <p:strVal val="#ppt_h"/>
                                          </p:val>
                                        </p:tav>
                                        <p:tav tm="100000">
                                          <p:val>
                                            <p:strVal val="#ppt_h"/>
                                          </p:val>
                                        </p:tav>
                                      </p:tavLst>
                                    </p:anim>
                                    <p:animEffect transition="in" filter="fade">
                                      <p:cBhvr>
                                        <p:cTn id="9" dur="1000"/>
                                        <p:tgtEl>
                                          <p:spTgt spid="1044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4473"/>
                                        </p:tgtEl>
                                        <p:attrNameLst>
                                          <p:attrName>style.visibility</p:attrName>
                                        </p:attrNameLst>
                                      </p:cBhvr>
                                      <p:to>
                                        <p:strVal val="visible"/>
                                      </p:to>
                                    </p:set>
                                  </p:childTnLst>
                                </p:cTn>
                              </p:par>
                              <p:par>
                                <p:cTn id="14" presetID="55" presetClass="entr" presetSubtype="0" fill="hold" grpId="0" nodeType="withEffect">
                                  <p:stCondLst>
                                    <p:cond delay="0"/>
                                  </p:stCondLst>
                                  <p:childTnLst>
                                    <p:set>
                                      <p:cBhvr>
                                        <p:cTn id="15" dur="1" fill="hold">
                                          <p:stCondLst>
                                            <p:cond delay="0"/>
                                          </p:stCondLst>
                                        </p:cTn>
                                        <p:tgtEl>
                                          <p:spTgt spid="104472"/>
                                        </p:tgtEl>
                                        <p:attrNameLst>
                                          <p:attrName>style.visibility</p:attrName>
                                        </p:attrNameLst>
                                      </p:cBhvr>
                                      <p:to>
                                        <p:strVal val="visible"/>
                                      </p:to>
                                    </p:set>
                                    <p:anim calcmode="lin" valueType="num">
                                      <p:cBhvr>
                                        <p:cTn id="16" dur="1000" fill="hold"/>
                                        <p:tgtEl>
                                          <p:spTgt spid="104472"/>
                                        </p:tgtEl>
                                        <p:attrNameLst>
                                          <p:attrName>ppt_w</p:attrName>
                                        </p:attrNameLst>
                                      </p:cBhvr>
                                      <p:tavLst>
                                        <p:tav tm="0">
                                          <p:val>
                                            <p:strVal val="#ppt_w*0.70"/>
                                          </p:val>
                                        </p:tav>
                                        <p:tav tm="100000">
                                          <p:val>
                                            <p:strVal val="#ppt_w"/>
                                          </p:val>
                                        </p:tav>
                                      </p:tavLst>
                                    </p:anim>
                                    <p:anim calcmode="lin" valueType="num">
                                      <p:cBhvr>
                                        <p:cTn id="17" dur="1000" fill="hold"/>
                                        <p:tgtEl>
                                          <p:spTgt spid="104472"/>
                                        </p:tgtEl>
                                        <p:attrNameLst>
                                          <p:attrName>ppt_h</p:attrName>
                                        </p:attrNameLst>
                                      </p:cBhvr>
                                      <p:tavLst>
                                        <p:tav tm="0">
                                          <p:val>
                                            <p:strVal val="#ppt_h"/>
                                          </p:val>
                                        </p:tav>
                                        <p:tav tm="100000">
                                          <p:val>
                                            <p:strVal val="#ppt_h"/>
                                          </p:val>
                                        </p:tav>
                                      </p:tavLst>
                                    </p:anim>
                                    <p:animEffect transition="in" filter="fade">
                                      <p:cBhvr>
                                        <p:cTn id="18" dur="1000"/>
                                        <p:tgtEl>
                                          <p:spTgt spid="104472"/>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4451"/>
                                        </p:tgtEl>
                                        <p:attrNameLst>
                                          <p:attrName>style.visibility</p:attrName>
                                        </p:attrNameLst>
                                      </p:cBhvr>
                                      <p:to>
                                        <p:strVal val="visible"/>
                                      </p:to>
                                    </p:set>
                                    <p:anim calcmode="lin" valueType="num">
                                      <p:cBhvr>
                                        <p:cTn id="23" dur="1000" fill="hold"/>
                                        <p:tgtEl>
                                          <p:spTgt spid="104451"/>
                                        </p:tgtEl>
                                        <p:attrNameLst>
                                          <p:attrName>ppt_w</p:attrName>
                                        </p:attrNameLst>
                                      </p:cBhvr>
                                      <p:tavLst>
                                        <p:tav tm="0">
                                          <p:val>
                                            <p:strVal val="#ppt_w*0.70"/>
                                          </p:val>
                                        </p:tav>
                                        <p:tav tm="100000">
                                          <p:val>
                                            <p:strVal val="#ppt_w"/>
                                          </p:val>
                                        </p:tav>
                                      </p:tavLst>
                                    </p:anim>
                                    <p:anim calcmode="lin" valueType="num">
                                      <p:cBhvr>
                                        <p:cTn id="24" dur="1000" fill="hold"/>
                                        <p:tgtEl>
                                          <p:spTgt spid="104451"/>
                                        </p:tgtEl>
                                        <p:attrNameLst>
                                          <p:attrName>ppt_h</p:attrName>
                                        </p:attrNameLst>
                                      </p:cBhvr>
                                      <p:tavLst>
                                        <p:tav tm="0">
                                          <p:val>
                                            <p:strVal val="#ppt_h"/>
                                          </p:val>
                                        </p:tav>
                                        <p:tav tm="100000">
                                          <p:val>
                                            <p:strVal val="#ppt_h"/>
                                          </p:val>
                                        </p:tav>
                                      </p:tavLst>
                                    </p:anim>
                                    <p:animEffect transition="in" filter="fade">
                                      <p:cBhvr>
                                        <p:cTn id="25" dur="1000"/>
                                        <p:tgtEl>
                                          <p:spTgt spid="104451"/>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04452"/>
                                        </p:tgtEl>
                                        <p:attrNameLst>
                                          <p:attrName>style.visibility</p:attrName>
                                        </p:attrNameLst>
                                      </p:cBhvr>
                                      <p:to>
                                        <p:strVal val="visible"/>
                                      </p:to>
                                    </p:set>
                                    <p:anim calcmode="lin" valueType="num">
                                      <p:cBhvr>
                                        <p:cTn id="30" dur="1000" fill="hold"/>
                                        <p:tgtEl>
                                          <p:spTgt spid="104452"/>
                                        </p:tgtEl>
                                        <p:attrNameLst>
                                          <p:attrName>ppt_w</p:attrName>
                                        </p:attrNameLst>
                                      </p:cBhvr>
                                      <p:tavLst>
                                        <p:tav tm="0">
                                          <p:val>
                                            <p:strVal val="#ppt_w*0.70"/>
                                          </p:val>
                                        </p:tav>
                                        <p:tav tm="100000">
                                          <p:val>
                                            <p:strVal val="#ppt_w"/>
                                          </p:val>
                                        </p:tav>
                                      </p:tavLst>
                                    </p:anim>
                                    <p:anim calcmode="lin" valueType="num">
                                      <p:cBhvr>
                                        <p:cTn id="31" dur="1000" fill="hold"/>
                                        <p:tgtEl>
                                          <p:spTgt spid="104452"/>
                                        </p:tgtEl>
                                        <p:attrNameLst>
                                          <p:attrName>ppt_h</p:attrName>
                                        </p:attrNameLst>
                                      </p:cBhvr>
                                      <p:tavLst>
                                        <p:tav tm="0">
                                          <p:val>
                                            <p:strVal val="#ppt_h"/>
                                          </p:val>
                                        </p:tav>
                                        <p:tav tm="100000">
                                          <p:val>
                                            <p:strVal val="#ppt_h"/>
                                          </p:val>
                                        </p:tav>
                                      </p:tavLst>
                                    </p:anim>
                                    <p:animEffect transition="in" filter="fade">
                                      <p:cBhvr>
                                        <p:cTn id="32" dur="1000"/>
                                        <p:tgtEl>
                                          <p:spTgt spid="104452"/>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04459"/>
                                        </p:tgtEl>
                                        <p:attrNameLst>
                                          <p:attrName>style.visibility</p:attrName>
                                        </p:attrNameLst>
                                      </p:cBhvr>
                                      <p:to>
                                        <p:strVal val="visible"/>
                                      </p:to>
                                    </p:set>
                                    <p:anim calcmode="lin" valueType="num">
                                      <p:cBhvr>
                                        <p:cTn id="37" dur="1000" fill="hold"/>
                                        <p:tgtEl>
                                          <p:spTgt spid="104459"/>
                                        </p:tgtEl>
                                        <p:attrNameLst>
                                          <p:attrName>ppt_w</p:attrName>
                                        </p:attrNameLst>
                                      </p:cBhvr>
                                      <p:tavLst>
                                        <p:tav tm="0">
                                          <p:val>
                                            <p:strVal val="#ppt_w*0.70"/>
                                          </p:val>
                                        </p:tav>
                                        <p:tav tm="100000">
                                          <p:val>
                                            <p:strVal val="#ppt_w"/>
                                          </p:val>
                                        </p:tav>
                                      </p:tavLst>
                                    </p:anim>
                                    <p:anim calcmode="lin" valueType="num">
                                      <p:cBhvr>
                                        <p:cTn id="38" dur="1000" fill="hold"/>
                                        <p:tgtEl>
                                          <p:spTgt spid="104459"/>
                                        </p:tgtEl>
                                        <p:attrNameLst>
                                          <p:attrName>ppt_h</p:attrName>
                                        </p:attrNameLst>
                                      </p:cBhvr>
                                      <p:tavLst>
                                        <p:tav tm="0">
                                          <p:val>
                                            <p:strVal val="#ppt_h"/>
                                          </p:val>
                                        </p:tav>
                                        <p:tav tm="100000">
                                          <p:val>
                                            <p:strVal val="#ppt_h"/>
                                          </p:val>
                                        </p:tav>
                                      </p:tavLst>
                                    </p:anim>
                                    <p:animEffect transition="in" filter="fade">
                                      <p:cBhvr>
                                        <p:cTn id="39" dur="1000"/>
                                        <p:tgtEl>
                                          <p:spTgt spid="10445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4453"/>
                                        </p:tgtEl>
                                        <p:attrNameLst>
                                          <p:attrName>style.visibility</p:attrName>
                                        </p:attrNameLst>
                                      </p:cBhvr>
                                      <p:to>
                                        <p:strVal val="visible"/>
                                      </p:to>
                                    </p:set>
                                    <p:anim calcmode="lin" valueType="num">
                                      <p:cBhvr>
                                        <p:cTn id="44" dur="1000" fill="hold"/>
                                        <p:tgtEl>
                                          <p:spTgt spid="104453"/>
                                        </p:tgtEl>
                                        <p:attrNameLst>
                                          <p:attrName>ppt_w</p:attrName>
                                        </p:attrNameLst>
                                      </p:cBhvr>
                                      <p:tavLst>
                                        <p:tav tm="0">
                                          <p:val>
                                            <p:strVal val="#ppt_w*0.70"/>
                                          </p:val>
                                        </p:tav>
                                        <p:tav tm="100000">
                                          <p:val>
                                            <p:strVal val="#ppt_w"/>
                                          </p:val>
                                        </p:tav>
                                      </p:tavLst>
                                    </p:anim>
                                    <p:anim calcmode="lin" valueType="num">
                                      <p:cBhvr>
                                        <p:cTn id="45" dur="1000" fill="hold"/>
                                        <p:tgtEl>
                                          <p:spTgt spid="104453"/>
                                        </p:tgtEl>
                                        <p:attrNameLst>
                                          <p:attrName>ppt_h</p:attrName>
                                        </p:attrNameLst>
                                      </p:cBhvr>
                                      <p:tavLst>
                                        <p:tav tm="0">
                                          <p:val>
                                            <p:strVal val="#ppt_h"/>
                                          </p:val>
                                        </p:tav>
                                        <p:tav tm="100000">
                                          <p:val>
                                            <p:strVal val="#ppt_h"/>
                                          </p:val>
                                        </p:tav>
                                      </p:tavLst>
                                    </p:anim>
                                    <p:animEffect transition="in" filter="fade">
                                      <p:cBhvr>
                                        <p:cTn id="46" dur="1000"/>
                                        <p:tgtEl>
                                          <p:spTgt spid="10445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04462"/>
                                        </p:tgtEl>
                                        <p:attrNameLst>
                                          <p:attrName>style.visibility</p:attrName>
                                        </p:attrNameLst>
                                      </p:cBhvr>
                                      <p:to>
                                        <p:strVal val="visible"/>
                                      </p:to>
                                    </p:set>
                                    <p:anim calcmode="lin" valueType="num">
                                      <p:cBhvr>
                                        <p:cTn id="51" dur="1000" fill="hold"/>
                                        <p:tgtEl>
                                          <p:spTgt spid="104462"/>
                                        </p:tgtEl>
                                        <p:attrNameLst>
                                          <p:attrName>ppt_w</p:attrName>
                                        </p:attrNameLst>
                                      </p:cBhvr>
                                      <p:tavLst>
                                        <p:tav tm="0">
                                          <p:val>
                                            <p:strVal val="#ppt_w*0.70"/>
                                          </p:val>
                                        </p:tav>
                                        <p:tav tm="100000">
                                          <p:val>
                                            <p:strVal val="#ppt_w"/>
                                          </p:val>
                                        </p:tav>
                                      </p:tavLst>
                                    </p:anim>
                                    <p:anim calcmode="lin" valueType="num">
                                      <p:cBhvr>
                                        <p:cTn id="52" dur="1000" fill="hold"/>
                                        <p:tgtEl>
                                          <p:spTgt spid="104462"/>
                                        </p:tgtEl>
                                        <p:attrNameLst>
                                          <p:attrName>ppt_h</p:attrName>
                                        </p:attrNameLst>
                                      </p:cBhvr>
                                      <p:tavLst>
                                        <p:tav tm="0">
                                          <p:val>
                                            <p:strVal val="#ppt_h"/>
                                          </p:val>
                                        </p:tav>
                                        <p:tav tm="100000">
                                          <p:val>
                                            <p:strVal val="#ppt_h"/>
                                          </p:val>
                                        </p:tav>
                                      </p:tavLst>
                                    </p:anim>
                                    <p:animEffect transition="in" filter="fade">
                                      <p:cBhvr>
                                        <p:cTn id="53" dur="1000"/>
                                        <p:tgtEl>
                                          <p:spTgt spid="104462"/>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04456"/>
                                        </p:tgtEl>
                                        <p:attrNameLst>
                                          <p:attrName>style.visibility</p:attrName>
                                        </p:attrNameLst>
                                      </p:cBhvr>
                                      <p:to>
                                        <p:strVal val="visible"/>
                                      </p:to>
                                    </p:set>
                                    <p:anim calcmode="lin" valueType="num">
                                      <p:cBhvr>
                                        <p:cTn id="58" dur="1000" fill="hold"/>
                                        <p:tgtEl>
                                          <p:spTgt spid="104456"/>
                                        </p:tgtEl>
                                        <p:attrNameLst>
                                          <p:attrName>ppt_w</p:attrName>
                                        </p:attrNameLst>
                                      </p:cBhvr>
                                      <p:tavLst>
                                        <p:tav tm="0">
                                          <p:val>
                                            <p:strVal val="#ppt_w*0.70"/>
                                          </p:val>
                                        </p:tav>
                                        <p:tav tm="100000">
                                          <p:val>
                                            <p:strVal val="#ppt_w"/>
                                          </p:val>
                                        </p:tav>
                                      </p:tavLst>
                                    </p:anim>
                                    <p:anim calcmode="lin" valueType="num">
                                      <p:cBhvr>
                                        <p:cTn id="59" dur="1000" fill="hold"/>
                                        <p:tgtEl>
                                          <p:spTgt spid="104456"/>
                                        </p:tgtEl>
                                        <p:attrNameLst>
                                          <p:attrName>ppt_h</p:attrName>
                                        </p:attrNameLst>
                                      </p:cBhvr>
                                      <p:tavLst>
                                        <p:tav tm="0">
                                          <p:val>
                                            <p:strVal val="#ppt_h"/>
                                          </p:val>
                                        </p:tav>
                                        <p:tav tm="100000">
                                          <p:val>
                                            <p:strVal val="#ppt_h"/>
                                          </p:val>
                                        </p:tav>
                                      </p:tavLst>
                                    </p:anim>
                                    <p:animEffect transition="in" filter="fade">
                                      <p:cBhvr>
                                        <p:cTn id="60" dur="1000"/>
                                        <p:tgtEl>
                                          <p:spTgt spid="104456"/>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04461"/>
                                        </p:tgtEl>
                                        <p:attrNameLst>
                                          <p:attrName>style.visibility</p:attrName>
                                        </p:attrNameLst>
                                      </p:cBhvr>
                                      <p:to>
                                        <p:strVal val="visible"/>
                                      </p:to>
                                    </p:set>
                                    <p:anim calcmode="lin" valueType="num">
                                      <p:cBhvr>
                                        <p:cTn id="65" dur="1000" fill="hold"/>
                                        <p:tgtEl>
                                          <p:spTgt spid="104461"/>
                                        </p:tgtEl>
                                        <p:attrNameLst>
                                          <p:attrName>ppt_w</p:attrName>
                                        </p:attrNameLst>
                                      </p:cBhvr>
                                      <p:tavLst>
                                        <p:tav tm="0">
                                          <p:val>
                                            <p:strVal val="#ppt_w*0.70"/>
                                          </p:val>
                                        </p:tav>
                                        <p:tav tm="100000">
                                          <p:val>
                                            <p:strVal val="#ppt_w"/>
                                          </p:val>
                                        </p:tav>
                                      </p:tavLst>
                                    </p:anim>
                                    <p:anim calcmode="lin" valueType="num">
                                      <p:cBhvr>
                                        <p:cTn id="66" dur="1000" fill="hold"/>
                                        <p:tgtEl>
                                          <p:spTgt spid="104461"/>
                                        </p:tgtEl>
                                        <p:attrNameLst>
                                          <p:attrName>ppt_h</p:attrName>
                                        </p:attrNameLst>
                                      </p:cBhvr>
                                      <p:tavLst>
                                        <p:tav tm="0">
                                          <p:val>
                                            <p:strVal val="#ppt_h"/>
                                          </p:val>
                                        </p:tav>
                                        <p:tav tm="100000">
                                          <p:val>
                                            <p:strVal val="#ppt_h"/>
                                          </p:val>
                                        </p:tav>
                                      </p:tavLst>
                                    </p:anim>
                                    <p:animEffect transition="in" filter="fade">
                                      <p:cBhvr>
                                        <p:cTn id="67" dur="1000"/>
                                        <p:tgtEl>
                                          <p:spTgt spid="104461"/>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104454"/>
                                        </p:tgtEl>
                                        <p:attrNameLst>
                                          <p:attrName>style.visibility</p:attrName>
                                        </p:attrNameLst>
                                      </p:cBhvr>
                                      <p:to>
                                        <p:strVal val="visible"/>
                                      </p:to>
                                    </p:set>
                                    <p:anim calcmode="lin" valueType="num">
                                      <p:cBhvr>
                                        <p:cTn id="72" dur="1000" fill="hold"/>
                                        <p:tgtEl>
                                          <p:spTgt spid="104454"/>
                                        </p:tgtEl>
                                        <p:attrNameLst>
                                          <p:attrName>ppt_w</p:attrName>
                                        </p:attrNameLst>
                                      </p:cBhvr>
                                      <p:tavLst>
                                        <p:tav tm="0">
                                          <p:val>
                                            <p:strVal val="#ppt_w*0.70"/>
                                          </p:val>
                                        </p:tav>
                                        <p:tav tm="100000">
                                          <p:val>
                                            <p:strVal val="#ppt_w"/>
                                          </p:val>
                                        </p:tav>
                                      </p:tavLst>
                                    </p:anim>
                                    <p:anim calcmode="lin" valueType="num">
                                      <p:cBhvr>
                                        <p:cTn id="73" dur="1000" fill="hold"/>
                                        <p:tgtEl>
                                          <p:spTgt spid="104454"/>
                                        </p:tgtEl>
                                        <p:attrNameLst>
                                          <p:attrName>ppt_h</p:attrName>
                                        </p:attrNameLst>
                                      </p:cBhvr>
                                      <p:tavLst>
                                        <p:tav tm="0">
                                          <p:val>
                                            <p:strVal val="#ppt_h"/>
                                          </p:val>
                                        </p:tav>
                                        <p:tav tm="100000">
                                          <p:val>
                                            <p:strVal val="#ppt_h"/>
                                          </p:val>
                                        </p:tav>
                                      </p:tavLst>
                                    </p:anim>
                                    <p:animEffect transition="in" filter="fade">
                                      <p:cBhvr>
                                        <p:cTn id="74" dur="1000"/>
                                        <p:tgtEl>
                                          <p:spTgt spid="10445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104463"/>
                                        </p:tgtEl>
                                        <p:attrNameLst>
                                          <p:attrName>style.visibility</p:attrName>
                                        </p:attrNameLst>
                                      </p:cBhvr>
                                      <p:to>
                                        <p:strVal val="visible"/>
                                      </p:to>
                                    </p:set>
                                    <p:anim calcmode="lin" valueType="num">
                                      <p:cBhvr>
                                        <p:cTn id="79" dur="1000" fill="hold"/>
                                        <p:tgtEl>
                                          <p:spTgt spid="104463"/>
                                        </p:tgtEl>
                                        <p:attrNameLst>
                                          <p:attrName>ppt_w</p:attrName>
                                        </p:attrNameLst>
                                      </p:cBhvr>
                                      <p:tavLst>
                                        <p:tav tm="0">
                                          <p:val>
                                            <p:strVal val="#ppt_w*0.70"/>
                                          </p:val>
                                        </p:tav>
                                        <p:tav tm="100000">
                                          <p:val>
                                            <p:strVal val="#ppt_w"/>
                                          </p:val>
                                        </p:tav>
                                      </p:tavLst>
                                    </p:anim>
                                    <p:anim calcmode="lin" valueType="num">
                                      <p:cBhvr>
                                        <p:cTn id="80" dur="1000" fill="hold"/>
                                        <p:tgtEl>
                                          <p:spTgt spid="104463"/>
                                        </p:tgtEl>
                                        <p:attrNameLst>
                                          <p:attrName>ppt_h</p:attrName>
                                        </p:attrNameLst>
                                      </p:cBhvr>
                                      <p:tavLst>
                                        <p:tav tm="0">
                                          <p:val>
                                            <p:strVal val="#ppt_h"/>
                                          </p:val>
                                        </p:tav>
                                        <p:tav tm="100000">
                                          <p:val>
                                            <p:strVal val="#ppt_h"/>
                                          </p:val>
                                        </p:tav>
                                      </p:tavLst>
                                    </p:anim>
                                    <p:animEffect transition="in" filter="fade">
                                      <p:cBhvr>
                                        <p:cTn id="81" dur="1000"/>
                                        <p:tgtEl>
                                          <p:spTgt spid="104463"/>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104467"/>
                                        </p:tgtEl>
                                        <p:attrNameLst>
                                          <p:attrName>style.visibility</p:attrName>
                                        </p:attrNameLst>
                                      </p:cBhvr>
                                      <p:to>
                                        <p:strVal val="visible"/>
                                      </p:to>
                                    </p:set>
                                    <p:anim calcmode="lin" valueType="num">
                                      <p:cBhvr>
                                        <p:cTn id="86" dur="1000" fill="hold"/>
                                        <p:tgtEl>
                                          <p:spTgt spid="104467"/>
                                        </p:tgtEl>
                                        <p:attrNameLst>
                                          <p:attrName>ppt_w</p:attrName>
                                        </p:attrNameLst>
                                      </p:cBhvr>
                                      <p:tavLst>
                                        <p:tav tm="0">
                                          <p:val>
                                            <p:strVal val="#ppt_w*0.70"/>
                                          </p:val>
                                        </p:tav>
                                        <p:tav tm="100000">
                                          <p:val>
                                            <p:strVal val="#ppt_w"/>
                                          </p:val>
                                        </p:tav>
                                      </p:tavLst>
                                    </p:anim>
                                    <p:anim calcmode="lin" valueType="num">
                                      <p:cBhvr>
                                        <p:cTn id="87" dur="1000" fill="hold"/>
                                        <p:tgtEl>
                                          <p:spTgt spid="104467"/>
                                        </p:tgtEl>
                                        <p:attrNameLst>
                                          <p:attrName>ppt_h</p:attrName>
                                        </p:attrNameLst>
                                      </p:cBhvr>
                                      <p:tavLst>
                                        <p:tav tm="0">
                                          <p:val>
                                            <p:strVal val="#ppt_h"/>
                                          </p:val>
                                        </p:tav>
                                        <p:tav tm="100000">
                                          <p:val>
                                            <p:strVal val="#ppt_h"/>
                                          </p:val>
                                        </p:tav>
                                      </p:tavLst>
                                    </p:anim>
                                    <p:animEffect transition="in" filter="fade">
                                      <p:cBhvr>
                                        <p:cTn id="88" dur="1000"/>
                                        <p:tgtEl>
                                          <p:spTgt spid="104467"/>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104457"/>
                                        </p:tgtEl>
                                        <p:attrNameLst>
                                          <p:attrName>style.visibility</p:attrName>
                                        </p:attrNameLst>
                                      </p:cBhvr>
                                      <p:to>
                                        <p:strVal val="visible"/>
                                      </p:to>
                                    </p:set>
                                    <p:anim calcmode="lin" valueType="num">
                                      <p:cBhvr>
                                        <p:cTn id="93" dur="1000" fill="hold"/>
                                        <p:tgtEl>
                                          <p:spTgt spid="104457"/>
                                        </p:tgtEl>
                                        <p:attrNameLst>
                                          <p:attrName>ppt_w</p:attrName>
                                        </p:attrNameLst>
                                      </p:cBhvr>
                                      <p:tavLst>
                                        <p:tav tm="0">
                                          <p:val>
                                            <p:strVal val="#ppt_w*0.70"/>
                                          </p:val>
                                        </p:tav>
                                        <p:tav tm="100000">
                                          <p:val>
                                            <p:strVal val="#ppt_w"/>
                                          </p:val>
                                        </p:tav>
                                      </p:tavLst>
                                    </p:anim>
                                    <p:anim calcmode="lin" valueType="num">
                                      <p:cBhvr>
                                        <p:cTn id="94" dur="1000" fill="hold"/>
                                        <p:tgtEl>
                                          <p:spTgt spid="104457"/>
                                        </p:tgtEl>
                                        <p:attrNameLst>
                                          <p:attrName>ppt_h</p:attrName>
                                        </p:attrNameLst>
                                      </p:cBhvr>
                                      <p:tavLst>
                                        <p:tav tm="0">
                                          <p:val>
                                            <p:strVal val="#ppt_h"/>
                                          </p:val>
                                        </p:tav>
                                        <p:tav tm="100000">
                                          <p:val>
                                            <p:strVal val="#ppt_h"/>
                                          </p:val>
                                        </p:tav>
                                      </p:tavLst>
                                    </p:anim>
                                    <p:animEffect transition="in" filter="fade">
                                      <p:cBhvr>
                                        <p:cTn id="95" dur="1000"/>
                                        <p:tgtEl>
                                          <p:spTgt spid="104457"/>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104468"/>
                                        </p:tgtEl>
                                        <p:attrNameLst>
                                          <p:attrName>style.visibility</p:attrName>
                                        </p:attrNameLst>
                                      </p:cBhvr>
                                      <p:to>
                                        <p:strVal val="visible"/>
                                      </p:to>
                                    </p:set>
                                    <p:anim calcmode="lin" valueType="num">
                                      <p:cBhvr>
                                        <p:cTn id="100" dur="1000" fill="hold"/>
                                        <p:tgtEl>
                                          <p:spTgt spid="104468"/>
                                        </p:tgtEl>
                                        <p:attrNameLst>
                                          <p:attrName>ppt_w</p:attrName>
                                        </p:attrNameLst>
                                      </p:cBhvr>
                                      <p:tavLst>
                                        <p:tav tm="0">
                                          <p:val>
                                            <p:strVal val="#ppt_w*0.70"/>
                                          </p:val>
                                        </p:tav>
                                        <p:tav tm="100000">
                                          <p:val>
                                            <p:strVal val="#ppt_w"/>
                                          </p:val>
                                        </p:tav>
                                      </p:tavLst>
                                    </p:anim>
                                    <p:anim calcmode="lin" valueType="num">
                                      <p:cBhvr>
                                        <p:cTn id="101" dur="1000" fill="hold"/>
                                        <p:tgtEl>
                                          <p:spTgt spid="104468"/>
                                        </p:tgtEl>
                                        <p:attrNameLst>
                                          <p:attrName>ppt_h</p:attrName>
                                        </p:attrNameLst>
                                      </p:cBhvr>
                                      <p:tavLst>
                                        <p:tav tm="0">
                                          <p:val>
                                            <p:strVal val="#ppt_h"/>
                                          </p:val>
                                        </p:tav>
                                        <p:tav tm="100000">
                                          <p:val>
                                            <p:strVal val="#ppt_h"/>
                                          </p:val>
                                        </p:tav>
                                      </p:tavLst>
                                    </p:anim>
                                    <p:animEffect transition="in" filter="fade">
                                      <p:cBhvr>
                                        <p:cTn id="102" dur="1000"/>
                                        <p:tgtEl>
                                          <p:spTgt spid="104468"/>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104464"/>
                                        </p:tgtEl>
                                        <p:attrNameLst>
                                          <p:attrName>style.visibility</p:attrName>
                                        </p:attrNameLst>
                                      </p:cBhvr>
                                      <p:to>
                                        <p:strVal val="visible"/>
                                      </p:to>
                                    </p:set>
                                    <p:anim calcmode="lin" valueType="num">
                                      <p:cBhvr>
                                        <p:cTn id="107" dur="1000" fill="hold"/>
                                        <p:tgtEl>
                                          <p:spTgt spid="104464"/>
                                        </p:tgtEl>
                                        <p:attrNameLst>
                                          <p:attrName>ppt_w</p:attrName>
                                        </p:attrNameLst>
                                      </p:cBhvr>
                                      <p:tavLst>
                                        <p:tav tm="0">
                                          <p:val>
                                            <p:strVal val="#ppt_w*0.70"/>
                                          </p:val>
                                        </p:tav>
                                        <p:tav tm="100000">
                                          <p:val>
                                            <p:strVal val="#ppt_w"/>
                                          </p:val>
                                        </p:tav>
                                      </p:tavLst>
                                    </p:anim>
                                    <p:anim calcmode="lin" valueType="num">
                                      <p:cBhvr>
                                        <p:cTn id="108" dur="1000" fill="hold"/>
                                        <p:tgtEl>
                                          <p:spTgt spid="104464"/>
                                        </p:tgtEl>
                                        <p:attrNameLst>
                                          <p:attrName>ppt_h</p:attrName>
                                        </p:attrNameLst>
                                      </p:cBhvr>
                                      <p:tavLst>
                                        <p:tav tm="0">
                                          <p:val>
                                            <p:strVal val="#ppt_h"/>
                                          </p:val>
                                        </p:tav>
                                        <p:tav tm="100000">
                                          <p:val>
                                            <p:strVal val="#ppt_h"/>
                                          </p:val>
                                        </p:tav>
                                      </p:tavLst>
                                    </p:anim>
                                    <p:animEffect transition="in" filter="fade">
                                      <p:cBhvr>
                                        <p:cTn id="109" dur="1000"/>
                                        <p:tgtEl>
                                          <p:spTgt spid="104464"/>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grpId="0" nodeType="clickEffect">
                                  <p:stCondLst>
                                    <p:cond delay="0"/>
                                  </p:stCondLst>
                                  <p:childTnLst>
                                    <p:set>
                                      <p:cBhvr>
                                        <p:cTn id="113" dur="1" fill="hold">
                                          <p:stCondLst>
                                            <p:cond delay="0"/>
                                          </p:stCondLst>
                                        </p:cTn>
                                        <p:tgtEl>
                                          <p:spTgt spid="104458"/>
                                        </p:tgtEl>
                                        <p:attrNameLst>
                                          <p:attrName>style.visibility</p:attrName>
                                        </p:attrNameLst>
                                      </p:cBhvr>
                                      <p:to>
                                        <p:strVal val="visible"/>
                                      </p:to>
                                    </p:set>
                                    <p:anim calcmode="lin" valueType="num">
                                      <p:cBhvr>
                                        <p:cTn id="114" dur="1000" fill="hold"/>
                                        <p:tgtEl>
                                          <p:spTgt spid="104458"/>
                                        </p:tgtEl>
                                        <p:attrNameLst>
                                          <p:attrName>ppt_w</p:attrName>
                                        </p:attrNameLst>
                                      </p:cBhvr>
                                      <p:tavLst>
                                        <p:tav tm="0">
                                          <p:val>
                                            <p:strVal val="#ppt_w*0.70"/>
                                          </p:val>
                                        </p:tav>
                                        <p:tav tm="100000">
                                          <p:val>
                                            <p:strVal val="#ppt_w"/>
                                          </p:val>
                                        </p:tav>
                                      </p:tavLst>
                                    </p:anim>
                                    <p:anim calcmode="lin" valueType="num">
                                      <p:cBhvr>
                                        <p:cTn id="115" dur="1000" fill="hold"/>
                                        <p:tgtEl>
                                          <p:spTgt spid="104458"/>
                                        </p:tgtEl>
                                        <p:attrNameLst>
                                          <p:attrName>ppt_h</p:attrName>
                                        </p:attrNameLst>
                                      </p:cBhvr>
                                      <p:tavLst>
                                        <p:tav tm="0">
                                          <p:val>
                                            <p:strVal val="#ppt_h"/>
                                          </p:val>
                                        </p:tav>
                                        <p:tav tm="100000">
                                          <p:val>
                                            <p:strVal val="#ppt_h"/>
                                          </p:val>
                                        </p:tav>
                                      </p:tavLst>
                                    </p:anim>
                                    <p:animEffect transition="in" filter="fade">
                                      <p:cBhvr>
                                        <p:cTn id="116" dur="1000"/>
                                        <p:tgtEl>
                                          <p:spTgt spid="104458"/>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104466"/>
                                        </p:tgtEl>
                                        <p:attrNameLst>
                                          <p:attrName>style.visibility</p:attrName>
                                        </p:attrNameLst>
                                      </p:cBhvr>
                                      <p:to>
                                        <p:strVal val="visible"/>
                                      </p:to>
                                    </p:set>
                                    <p:anim calcmode="lin" valueType="num">
                                      <p:cBhvr>
                                        <p:cTn id="121" dur="1000" fill="hold"/>
                                        <p:tgtEl>
                                          <p:spTgt spid="104466"/>
                                        </p:tgtEl>
                                        <p:attrNameLst>
                                          <p:attrName>ppt_w</p:attrName>
                                        </p:attrNameLst>
                                      </p:cBhvr>
                                      <p:tavLst>
                                        <p:tav tm="0">
                                          <p:val>
                                            <p:strVal val="#ppt_w*0.70"/>
                                          </p:val>
                                        </p:tav>
                                        <p:tav tm="100000">
                                          <p:val>
                                            <p:strVal val="#ppt_w"/>
                                          </p:val>
                                        </p:tav>
                                      </p:tavLst>
                                    </p:anim>
                                    <p:anim calcmode="lin" valueType="num">
                                      <p:cBhvr>
                                        <p:cTn id="122" dur="1000" fill="hold"/>
                                        <p:tgtEl>
                                          <p:spTgt spid="104466"/>
                                        </p:tgtEl>
                                        <p:attrNameLst>
                                          <p:attrName>ppt_h</p:attrName>
                                        </p:attrNameLst>
                                      </p:cBhvr>
                                      <p:tavLst>
                                        <p:tav tm="0">
                                          <p:val>
                                            <p:strVal val="#ppt_h"/>
                                          </p:val>
                                        </p:tav>
                                        <p:tav tm="100000">
                                          <p:val>
                                            <p:strVal val="#ppt_h"/>
                                          </p:val>
                                        </p:tav>
                                      </p:tavLst>
                                    </p:anim>
                                    <p:animEffect transition="in" filter="fade">
                                      <p:cBhvr>
                                        <p:cTn id="123" dur="1000"/>
                                        <p:tgtEl>
                                          <p:spTgt spid="104466"/>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grpId="0" nodeType="clickEffect">
                                  <p:stCondLst>
                                    <p:cond delay="0"/>
                                  </p:stCondLst>
                                  <p:childTnLst>
                                    <p:set>
                                      <p:cBhvr>
                                        <p:cTn id="127" dur="1" fill="hold">
                                          <p:stCondLst>
                                            <p:cond delay="0"/>
                                          </p:stCondLst>
                                        </p:cTn>
                                        <p:tgtEl>
                                          <p:spTgt spid="104460"/>
                                        </p:tgtEl>
                                        <p:attrNameLst>
                                          <p:attrName>style.visibility</p:attrName>
                                        </p:attrNameLst>
                                      </p:cBhvr>
                                      <p:to>
                                        <p:strVal val="visible"/>
                                      </p:to>
                                    </p:set>
                                    <p:anim calcmode="lin" valueType="num">
                                      <p:cBhvr>
                                        <p:cTn id="128" dur="1000" fill="hold"/>
                                        <p:tgtEl>
                                          <p:spTgt spid="104460"/>
                                        </p:tgtEl>
                                        <p:attrNameLst>
                                          <p:attrName>ppt_w</p:attrName>
                                        </p:attrNameLst>
                                      </p:cBhvr>
                                      <p:tavLst>
                                        <p:tav tm="0">
                                          <p:val>
                                            <p:strVal val="#ppt_w*0.70"/>
                                          </p:val>
                                        </p:tav>
                                        <p:tav tm="100000">
                                          <p:val>
                                            <p:strVal val="#ppt_w"/>
                                          </p:val>
                                        </p:tav>
                                      </p:tavLst>
                                    </p:anim>
                                    <p:anim calcmode="lin" valueType="num">
                                      <p:cBhvr>
                                        <p:cTn id="129" dur="1000" fill="hold"/>
                                        <p:tgtEl>
                                          <p:spTgt spid="104460"/>
                                        </p:tgtEl>
                                        <p:attrNameLst>
                                          <p:attrName>ppt_h</p:attrName>
                                        </p:attrNameLst>
                                      </p:cBhvr>
                                      <p:tavLst>
                                        <p:tav tm="0">
                                          <p:val>
                                            <p:strVal val="#ppt_h"/>
                                          </p:val>
                                        </p:tav>
                                        <p:tav tm="100000">
                                          <p:val>
                                            <p:strVal val="#ppt_h"/>
                                          </p:val>
                                        </p:tav>
                                      </p:tavLst>
                                    </p:anim>
                                    <p:animEffect transition="in" filter="fade">
                                      <p:cBhvr>
                                        <p:cTn id="130" dur="1000"/>
                                        <p:tgtEl>
                                          <p:spTgt spid="104460"/>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grpId="0" nodeType="clickEffect">
                                  <p:stCondLst>
                                    <p:cond delay="0"/>
                                  </p:stCondLst>
                                  <p:childTnLst>
                                    <p:set>
                                      <p:cBhvr>
                                        <p:cTn id="134" dur="1" fill="hold">
                                          <p:stCondLst>
                                            <p:cond delay="0"/>
                                          </p:stCondLst>
                                        </p:cTn>
                                        <p:tgtEl>
                                          <p:spTgt spid="104455"/>
                                        </p:tgtEl>
                                        <p:attrNameLst>
                                          <p:attrName>style.visibility</p:attrName>
                                        </p:attrNameLst>
                                      </p:cBhvr>
                                      <p:to>
                                        <p:strVal val="visible"/>
                                      </p:to>
                                    </p:set>
                                    <p:anim calcmode="lin" valueType="num">
                                      <p:cBhvr>
                                        <p:cTn id="135" dur="1000" fill="hold"/>
                                        <p:tgtEl>
                                          <p:spTgt spid="104455"/>
                                        </p:tgtEl>
                                        <p:attrNameLst>
                                          <p:attrName>ppt_w</p:attrName>
                                        </p:attrNameLst>
                                      </p:cBhvr>
                                      <p:tavLst>
                                        <p:tav tm="0">
                                          <p:val>
                                            <p:strVal val="#ppt_w*0.70"/>
                                          </p:val>
                                        </p:tav>
                                        <p:tav tm="100000">
                                          <p:val>
                                            <p:strVal val="#ppt_w"/>
                                          </p:val>
                                        </p:tav>
                                      </p:tavLst>
                                    </p:anim>
                                    <p:anim calcmode="lin" valueType="num">
                                      <p:cBhvr>
                                        <p:cTn id="136" dur="1000" fill="hold"/>
                                        <p:tgtEl>
                                          <p:spTgt spid="104455"/>
                                        </p:tgtEl>
                                        <p:attrNameLst>
                                          <p:attrName>ppt_h</p:attrName>
                                        </p:attrNameLst>
                                      </p:cBhvr>
                                      <p:tavLst>
                                        <p:tav tm="0">
                                          <p:val>
                                            <p:strVal val="#ppt_h"/>
                                          </p:val>
                                        </p:tav>
                                        <p:tav tm="100000">
                                          <p:val>
                                            <p:strVal val="#ppt_h"/>
                                          </p:val>
                                        </p:tav>
                                      </p:tavLst>
                                    </p:anim>
                                    <p:animEffect transition="in" filter="fade">
                                      <p:cBhvr>
                                        <p:cTn id="137" dur="1000"/>
                                        <p:tgtEl>
                                          <p:spTgt spid="104455"/>
                                        </p:tgtEl>
                                      </p:cBhvr>
                                    </p:animEffect>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grpId="0" nodeType="clickEffect">
                                  <p:stCondLst>
                                    <p:cond delay="0"/>
                                  </p:stCondLst>
                                  <p:childTnLst>
                                    <p:set>
                                      <p:cBhvr>
                                        <p:cTn id="141" dur="1" fill="hold">
                                          <p:stCondLst>
                                            <p:cond delay="0"/>
                                          </p:stCondLst>
                                        </p:cTn>
                                        <p:tgtEl>
                                          <p:spTgt spid="104465"/>
                                        </p:tgtEl>
                                        <p:attrNameLst>
                                          <p:attrName>style.visibility</p:attrName>
                                        </p:attrNameLst>
                                      </p:cBhvr>
                                      <p:to>
                                        <p:strVal val="visible"/>
                                      </p:to>
                                    </p:set>
                                    <p:anim calcmode="lin" valueType="num">
                                      <p:cBhvr>
                                        <p:cTn id="142" dur="1000" fill="hold"/>
                                        <p:tgtEl>
                                          <p:spTgt spid="104465"/>
                                        </p:tgtEl>
                                        <p:attrNameLst>
                                          <p:attrName>ppt_w</p:attrName>
                                        </p:attrNameLst>
                                      </p:cBhvr>
                                      <p:tavLst>
                                        <p:tav tm="0">
                                          <p:val>
                                            <p:strVal val="#ppt_w*0.70"/>
                                          </p:val>
                                        </p:tav>
                                        <p:tav tm="100000">
                                          <p:val>
                                            <p:strVal val="#ppt_w"/>
                                          </p:val>
                                        </p:tav>
                                      </p:tavLst>
                                    </p:anim>
                                    <p:anim calcmode="lin" valueType="num">
                                      <p:cBhvr>
                                        <p:cTn id="143" dur="1000" fill="hold"/>
                                        <p:tgtEl>
                                          <p:spTgt spid="104465"/>
                                        </p:tgtEl>
                                        <p:attrNameLst>
                                          <p:attrName>ppt_h</p:attrName>
                                        </p:attrNameLst>
                                      </p:cBhvr>
                                      <p:tavLst>
                                        <p:tav tm="0">
                                          <p:val>
                                            <p:strVal val="#ppt_h"/>
                                          </p:val>
                                        </p:tav>
                                        <p:tav tm="100000">
                                          <p:val>
                                            <p:strVal val="#ppt_h"/>
                                          </p:val>
                                        </p:tav>
                                      </p:tavLst>
                                    </p:anim>
                                    <p:animEffect transition="in" filter="fade">
                                      <p:cBhvr>
                                        <p:cTn id="144" dur="1000"/>
                                        <p:tgtEl>
                                          <p:spTgt spid="104465"/>
                                        </p:tgtEl>
                                      </p:cBhvr>
                                    </p:animEffect>
                                  </p:childTnLst>
                                </p:cTn>
                              </p:par>
                            </p:childTnLst>
                          </p:cTn>
                        </p:par>
                      </p:childTnLst>
                    </p:cTn>
                  </p:par>
                  <p:par>
                    <p:cTn id="145" fill="hold">
                      <p:stCondLst>
                        <p:cond delay="indefinite"/>
                      </p:stCondLst>
                      <p:childTnLst>
                        <p:par>
                          <p:cTn id="146" fill="hold">
                            <p:stCondLst>
                              <p:cond delay="0"/>
                            </p:stCondLst>
                            <p:childTnLst>
                              <p:par>
                                <p:cTn id="147" presetID="55" presetClass="entr" presetSubtype="0" fill="hold" grpId="0" nodeType="clickEffect">
                                  <p:stCondLst>
                                    <p:cond delay="0"/>
                                  </p:stCondLst>
                                  <p:childTnLst>
                                    <p:set>
                                      <p:cBhvr>
                                        <p:cTn id="148" dur="1" fill="hold">
                                          <p:stCondLst>
                                            <p:cond delay="0"/>
                                          </p:stCondLst>
                                        </p:cTn>
                                        <p:tgtEl>
                                          <p:spTgt spid="104469"/>
                                        </p:tgtEl>
                                        <p:attrNameLst>
                                          <p:attrName>style.visibility</p:attrName>
                                        </p:attrNameLst>
                                      </p:cBhvr>
                                      <p:to>
                                        <p:strVal val="visible"/>
                                      </p:to>
                                    </p:set>
                                    <p:anim calcmode="lin" valueType="num">
                                      <p:cBhvr>
                                        <p:cTn id="149" dur="1000" fill="hold"/>
                                        <p:tgtEl>
                                          <p:spTgt spid="104469"/>
                                        </p:tgtEl>
                                        <p:attrNameLst>
                                          <p:attrName>ppt_w</p:attrName>
                                        </p:attrNameLst>
                                      </p:cBhvr>
                                      <p:tavLst>
                                        <p:tav tm="0">
                                          <p:val>
                                            <p:strVal val="#ppt_w*0.70"/>
                                          </p:val>
                                        </p:tav>
                                        <p:tav tm="100000">
                                          <p:val>
                                            <p:strVal val="#ppt_w"/>
                                          </p:val>
                                        </p:tav>
                                      </p:tavLst>
                                    </p:anim>
                                    <p:anim calcmode="lin" valueType="num">
                                      <p:cBhvr>
                                        <p:cTn id="150" dur="1000" fill="hold"/>
                                        <p:tgtEl>
                                          <p:spTgt spid="104469"/>
                                        </p:tgtEl>
                                        <p:attrNameLst>
                                          <p:attrName>ppt_h</p:attrName>
                                        </p:attrNameLst>
                                      </p:cBhvr>
                                      <p:tavLst>
                                        <p:tav tm="0">
                                          <p:val>
                                            <p:strVal val="#ppt_h"/>
                                          </p:val>
                                        </p:tav>
                                        <p:tav tm="100000">
                                          <p:val>
                                            <p:strVal val="#ppt_h"/>
                                          </p:val>
                                        </p:tav>
                                      </p:tavLst>
                                    </p:anim>
                                    <p:animEffect transition="in" filter="fade">
                                      <p:cBhvr>
                                        <p:cTn id="151" dur="1000"/>
                                        <p:tgtEl>
                                          <p:spTgt spid="104469"/>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04476"/>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104474"/>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04477"/>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04475"/>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104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51" grpId="0" animBg="1"/>
      <p:bldP spid="104452" grpId="0" animBg="1"/>
      <p:bldP spid="104453" grpId="0" animBg="1"/>
      <p:bldP spid="104454" grpId="0" animBg="1"/>
      <p:bldP spid="104455" grpId="0" animBg="1"/>
      <p:bldP spid="104456" grpId="0" animBg="1"/>
      <p:bldP spid="104457" grpId="0" animBg="1"/>
      <p:bldP spid="104458" grpId="0" animBg="1"/>
      <p:bldP spid="104459" grpId="0" animBg="1"/>
      <p:bldP spid="104460" grpId="0" animBg="1"/>
      <p:bldP spid="104461" grpId="0" animBg="1"/>
      <p:bldP spid="104462" grpId="0" animBg="1"/>
      <p:bldP spid="104463" grpId="0" animBg="1"/>
      <p:bldP spid="104464" grpId="0" animBg="1"/>
      <p:bldP spid="104465" grpId="0" animBg="1"/>
      <p:bldP spid="104466" grpId="0" animBg="1"/>
      <p:bldP spid="104467" grpId="0" animBg="1"/>
      <p:bldP spid="104468" grpId="0" animBg="1"/>
      <p:bldP spid="104469" grpId="0" animBg="1"/>
      <p:bldP spid="104472" grpId="0" animBg="1"/>
      <p:bldP spid="104473" grpId="0" animBg="1"/>
      <p:bldP spid="104474" grpId="0" animBg="1"/>
      <p:bldP spid="104475" grpId="0" animBg="1"/>
      <p:bldP spid="104476" grpId="0" animBg="1"/>
      <p:bldP spid="104477" grpId="0" animBg="1"/>
      <p:bldP spid="1044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2"/>
          <p:cNvSpPr>
            <a:spLocks noChangeArrowheads="1"/>
          </p:cNvSpPr>
          <p:nvPr/>
        </p:nvSpPr>
        <p:spPr bwMode="auto">
          <a:xfrm>
            <a:off x="250825" y="2205038"/>
            <a:ext cx="4176713" cy="4319587"/>
          </a:xfrm>
          <a:prstGeom prst="rect">
            <a:avLst/>
          </a:prstGeom>
          <a:solidFill>
            <a:srgbClr val="FFCCCC"/>
          </a:solidFill>
          <a:ln w="28575" cap="rnd">
            <a:solidFill>
              <a:schemeClr val="tx1"/>
            </a:solidFill>
            <a:prstDash val="sysDot"/>
            <a:miter lim="800000"/>
            <a:headEnd/>
            <a:tailEnd/>
          </a:ln>
        </p:spPr>
        <p:txBody>
          <a:bodyPr wrap="none" anchor="ctr"/>
          <a:lstStyle/>
          <a:p>
            <a:endParaRPr lang="fr-FR"/>
          </a:p>
        </p:txBody>
      </p:sp>
      <p:sp>
        <p:nvSpPr>
          <p:cNvPr id="50197" name="Rectangle 21"/>
          <p:cNvSpPr>
            <a:spLocks noChangeArrowheads="1"/>
          </p:cNvSpPr>
          <p:nvPr/>
        </p:nvSpPr>
        <p:spPr bwMode="auto">
          <a:xfrm>
            <a:off x="4572000" y="333375"/>
            <a:ext cx="4392613" cy="5543550"/>
          </a:xfrm>
          <a:prstGeom prst="rect">
            <a:avLst/>
          </a:prstGeom>
          <a:solidFill>
            <a:schemeClr val="bg2">
              <a:lumMod val="20000"/>
              <a:lumOff val="80000"/>
            </a:schemeClr>
          </a:solidFill>
          <a:ln w="28575">
            <a:solidFill>
              <a:schemeClr val="tx1"/>
            </a:solidFill>
            <a:prstDash val="dash"/>
            <a:miter lim="800000"/>
            <a:headEnd/>
            <a:tailEnd/>
          </a:ln>
        </p:spPr>
        <p:txBody>
          <a:bodyPr wrap="none" anchor="ctr"/>
          <a:lstStyle/>
          <a:p>
            <a:pPr>
              <a:defRPr/>
            </a:pPr>
            <a:endParaRPr lang="fr-FR"/>
          </a:p>
        </p:txBody>
      </p:sp>
      <p:sp>
        <p:nvSpPr>
          <p:cNvPr id="50180" name="Rectangle 4"/>
          <p:cNvSpPr>
            <a:spLocks noChangeArrowheads="1"/>
          </p:cNvSpPr>
          <p:nvPr/>
        </p:nvSpPr>
        <p:spPr bwMode="auto">
          <a:xfrm>
            <a:off x="250825" y="620713"/>
            <a:ext cx="1363663" cy="863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fr-FR" sz="1600" dirty="0"/>
              <a:t>Spéculation boursière et bancaire</a:t>
            </a:r>
            <a:r>
              <a:rPr lang="fr-FR" dirty="0"/>
              <a:t> </a:t>
            </a:r>
          </a:p>
        </p:txBody>
      </p:sp>
      <p:sp>
        <p:nvSpPr>
          <p:cNvPr id="50181" name="Rectangle 5"/>
          <p:cNvSpPr>
            <a:spLocks noChangeArrowheads="1"/>
          </p:cNvSpPr>
          <p:nvPr/>
        </p:nvSpPr>
        <p:spPr bwMode="auto">
          <a:xfrm>
            <a:off x="2124075" y="404813"/>
            <a:ext cx="1363663" cy="16176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r>
              <a:rPr lang="fr-FR" sz="1600"/>
              <a:t>Krach boursier à Wall Street</a:t>
            </a:r>
          </a:p>
          <a:p>
            <a:pPr>
              <a:defRPr/>
            </a:pPr>
            <a:endParaRPr lang="fr-FR" sz="1600"/>
          </a:p>
          <a:p>
            <a:pPr>
              <a:defRPr/>
            </a:pPr>
            <a:r>
              <a:rPr lang="fr-FR" sz="1600"/>
              <a:t> </a:t>
            </a:r>
            <a:r>
              <a:rPr lang="fr-FR" sz="1400"/>
              <a:t>(24 oct. 1929, </a:t>
            </a:r>
            <a:r>
              <a:rPr lang="fr-FR" sz="1400" i="1"/>
              <a:t>Jeudi Noir)</a:t>
            </a:r>
            <a:r>
              <a:rPr lang="fr-FR"/>
              <a:t> </a:t>
            </a:r>
          </a:p>
        </p:txBody>
      </p:sp>
      <p:sp>
        <p:nvSpPr>
          <p:cNvPr id="50182" name="Rectangle 6"/>
          <p:cNvSpPr>
            <a:spLocks noChangeArrowheads="1"/>
          </p:cNvSpPr>
          <p:nvPr/>
        </p:nvSpPr>
        <p:spPr bwMode="auto">
          <a:xfrm>
            <a:off x="4932363" y="765175"/>
            <a:ext cx="1363662" cy="792163"/>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r>
              <a:rPr lang="fr-FR" dirty="0"/>
              <a:t>Crise bancaire </a:t>
            </a:r>
          </a:p>
        </p:txBody>
      </p:sp>
      <p:sp>
        <p:nvSpPr>
          <p:cNvPr id="50183" name="Rectangle 7"/>
          <p:cNvSpPr>
            <a:spLocks noChangeArrowheads="1"/>
          </p:cNvSpPr>
          <p:nvPr/>
        </p:nvSpPr>
        <p:spPr bwMode="auto">
          <a:xfrm>
            <a:off x="7451725" y="2276475"/>
            <a:ext cx="1363663" cy="1008063"/>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r>
              <a:rPr lang="fr-FR" sz="1400" dirty="0"/>
              <a:t>Crise industrielle par sous-consommation </a:t>
            </a:r>
          </a:p>
        </p:txBody>
      </p:sp>
      <p:sp>
        <p:nvSpPr>
          <p:cNvPr id="50184" name="Rectangle 8"/>
          <p:cNvSpPr>
            <a:spLocks noChangeArrowheads="1"/>
          </p:cNvSpPr>
          <p:nvPr/>
        </p:nvSpPr>
        <p:spPr bwMode="auto">
          <a:xfrm>
            <a:off x="6443663" y="3933825"/>
            <a:ext cx="1365250" cy="1114425"/>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fr-FR" dirty="0"/>
          </a:p>
          <a:p>
            <a:pPr>
              <a:defRPr/>
            </a:pPr>
            <a:r>
              <a:rPr lang="fr-FR" sz="1600" dirty="0"/>
              <a:t>Faillites d'entreprises</a:t>
            </a:r>
          </a:p>
        </p:txBody>
      </p:sp>
      <p:sp>
        <p:nvSpPr>
          <p:cNvPr id="50185" name="Rectangle 9"/>
          <p:cNvSpPr>
            <a:spLocks noChangeArrowheads="1"/>
          </p:cNvSpPr>
          <p:nvPr/>
        </p:nvSpPr>
        <p:spPr bwMode="auto">
          <a:xfrm>
            <a:off x="7164388" y="765175"/>
            <a:ext cx="1363662" cy="719138"/>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r>
              <a:rPr lang="fr-FR" dirty="0"/>
              <a:t>paralysie du crédit </a:t>
            </a:r>
          </a:p>
        </p:txBody>
      </p:sp>
      <p:sp>
        <p:nvSpPr>
          <p:cNvPr id="24586" name="Line 10"/>
          <p:cNvSpPr>
            <a:spLocks noChangeShapeType="1"/>
          </p:cNvSpPr>
          <p:nvPr/>
        </p:nvSpPr>
        <p:spPr bwMode="auto">
          <a:xfrm>
            <a:off x="1692275" y="1098550"/>
            <a:ext cx="341313" cy="3175"/>
          </a:xfrm>
          <a:prstGeom prst="line">
            <a:avLst/>
          </a:prstGeom>
          <a:noFill/>
          <a:ln w="57150">
            <a:solidFill>
              <a:srgbClr val="000000"/>
            </a:solidFill>
            <a:round/>
            <a:headEnd/>
            <a:tailEnd type="triangle" w="med" len="med"/>
          </a:ln>
        </p:spPr>
        <p:txBody>
          <a:bodyPr/>
          <a:lstStyle/>
          <a:p>
            <a:endParaRPr lang="fr-FR"/>
          </a:p>
        </p:txBody>
      </p:sp>
      <p:sp>
        <p:nvSpPr>
          <p:cNvPr id="24587" name="Line 11"/>
          <p:cNvSpPr>
            <a:spLocks noChangeShapeType="1"/>
          </p:cNvSpPr>
          <p:nvPr/>
        </p:nvSpPr>
        <p:spPr bwMode="auto">
          <a:xfrm>
            <a:off x="3635375" y="1125538"/>
            <a:ext cx="1225550" cy="0"/>
          </a:xfrm>
          <a:prstGeom prst="line">
            <a:avLst/>
          </a:prstGeom>
          <a:noFill/>
          <a:ln w="57150">
            <a:solidFill>
              <a:srgbClr val="000000"/>
            </a:solidFill>
            <a:round/>
            <a:headEnd/>
            <a:tailEnd type="triangle" w="med" len="med"/>
          </a:ln>
        </p:spPr>
        <p:txBody>
          <a:bodyPr/>
          <a:lstStyle/>
          <a:p>
            <a:endParaRPr lang="fr-FR"/>
          </a:p>
        </p:txBody>
      </p:sp>
      <p:sp>
        <p:nvSpPr>
          <p:cNvPr id="24588" name="Line 12"/>
          <p:cNvSpPr>
            <a:spLocks noChangeShapeType="1"/>
          </p:cNvSpPr>
          <p:nvPr/>
        </p:nvSpPr>
        <p:spPr bwMode="auto">
          <a:xfrm>
            <a:off x="6372225" y="1125538"/>
            <a:ext cx="647700" cy="0"/>
          </a:xfrm>
          <a:prstGeom prst="line">
            <a:avLst/>
          </a:prstGeom>
          <a:noFill/>
          <a:ln w="57150">
            <a:solidFill>
              <a:srgbClr val="000000"/>
            </a:solidFill>
            <a:round/>
            <a:headEnd/>
            <a:tailEnd type="triangle" w="med" len="med"/>
          </a:ln>
        </p:spPr>
        <p:txBody>
          <a:bodyPr/>
          <a:lstStyle/>
          <a:p>
            <a:endParaRPr lang="fr-FR"/>
          </a:p>
        </p:txBody>
      </p:sp>
      <p:sp>
        <p:nvSpPr>
          <p:cNvPr id="50192" name="Rectangle 16"/>
          <p:cNvSpPr>
            <a:spLocks noChangeArrowheads="1"/>
          </p:cNvSpPr>
          <p:nvPr/>
        </p:nvSpPr>
        <p:spPr bwMode="auto">
          <a:xfrm>
            <a:off x="4716463" y="2349500"/>
            <a:ext cx="1509712" cy="1114425"/>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defRPr/>
            </a:pPr>
            <a:endParaRPr lang="fr-FR" sz="1600"/>
          </a:p>
          <a:p>
            <a:pPr>
              <a:defRPr/>
            </a:pPr>
            <a:r>
              <a:rPr lang="fr-FR" sz="1400"/>
              <a:t>Développement du chômage</a:t>
            </a:r>
          </a:p>
        </p:txBody>
      </p:sp>
      <p:sp>
        <p:nvSpPr>
          <p:cNvPr id="24590" name="Line 17"/>
          <p:cNvSpPr>
            <a:spLocks noChangeShapeType="1"/>
          </p:cNvSpPr>
          <p:nvPr/>
        </p:nvSpPr>
        <p:spPr bwMode="auto">
          <a:xfrm>
            <a:off x="7956550" y="1773238"/>
            <a:ext cx="71438" cy="287337"/>
          </a:xfrm>
          <a:prstGeom prst="line">
            <a:avLst/>
          </a:prstGeom>
          <a:noFill/>
          <a:ln w="57150">
            <a:solidFill>
              <a:schemeClr val="tx1"/>
            </a:solidFill>
            <a:round/>
            <a:headEnd/>
            <a:tailEnd type="triangle" w="med" len="med"/>
          </a:ln>
        </p:spPr>
        <p:txBody>
          <a:bodyPr/>
          <a:lstStyle/>
          <a:p>
            <a:endParaRPr lang="fr-FR"/>
          </a:p>
        </p:txBody>
      </p:sp>
      <p:sp>
        <p:nvSpPr>
          <p:cNvPr id="24591" name="Line 18"/>
          <p:cNvSpPr>
            <a:spLocks noChangeShapeType="1"/>
          </p:cNvSpPr>
          <p:nvPr/>
        </p:nvSpPr>
        <p:spPr bwMode="auto">
          <a:xfrm flipH="1">
            <a:off x="7524750" y="3357563"/>
            <a:ext cx="503238" cy="503237"/>
          </a:xfrm>
          <a:prstGeom prst="line">
            <a:avLst/>
          </a:prstGeom>
          <a:noFill/>
          <a:ln w="57150">
            <a:solidFill>
              <a:schemeClr val="tx1"/>
            </a:solidFill>
            <a:round/>
            <a:headEnd/>
            <a:tailEnd type="triangle" w="med" len="med"/>
          </a:ln>
        </p:spPr>
        <p:txBody>
          <a:bodyPr/>
          <a:lstStyle/>
          <a:p>
            <a:endParaRPr lang="fr-FR"/>
          </a:p>
        </p:txBody>
      </p:sp>
      <p:sp>
        <p:nvSpPr>
          <p:cNvPr id="24592" name="Line 19"/>
          <p:cNvSpPr>
            <a:spLocks noChangeShapeType="1"/>
          </p:cNvSpPr>
          <p:nvPr/>
        </p:nvSpPr>
        <p:spPr bwMode="auto">
          <a:xfrm flipH="1" flipV="1">
            <a:off x="5867400" y="3573463"/>
            <a:ext cx="433388" cy="576262"/>
          </a:xfrm>
          <a:prstGeom prst="line">
            <a:avLst/>
          </a:prstGeom>
          <a:noFill/>
          <a:ln w="57150">
            <a:solidFill>
              <a:schemeClr val="tx1"/>
            </a:solidFill>
            <a:round/>
            <a:headEnd/>
            <a:tailEnd type="triangle" w="med" len="med"/>
          </a:ln>
        </p:spPr>
        <p:txBody>
          <a:bodyPr/>
          <a:lstStyle/>
          <a:p>
            <a:endParaRPr lang="fr-FR"/>
          </a:p>
        </p:txBody>
      </p:sp>
      <p:sp>
        <p:nvSpPr>
          <p:cNvPr id="24593" name="Line 20"/>
          <p:cNvSpPr>
            <a:spLocks noChangeShapeType="1"/>
          </p:cNvSpPr>
          <p:nvPr/>
        </p:nvSpPr>
        <p:spPr bwMode="auto">
          <a:xfrm>
            <a:off x="6372225" y="2781300"/>
            <a:ext cx="936625" cy="0"/>
          </a:xfrm>
          <a:prstGeom prst="line">
            <a:avLst/>
          </a:prstGeom>
          <a:noFill/>
          <a:ln w="57150">
            <a:solidFill>
              <a:schemeClr val="tx1"/>
            </a:solidFill>
            <a:round/>
            <a:headEnd/>
            <a:tailEnd type="triangle" w="med" len="med"/>
          </a:ln>
        </p:spPr>
        <p:txBody>
          <a:bodyPr/>
          <a:lstStyle/>
          <a:p>
            <a:endParaRPr lang="fr-FR"/>
          </a:p>
        </p:txBody>
      </p:sp>
      <p:sp>
        <p:nvSpPr>
          <p:cNvPr id="24594" name="Text Box 22"/>
          <p:cNvSpPr txBox="1">
            <a:spLocks noChangeArrowheads="1"/>
          </p:cNvSpPr>
          <p:nvPr/>
        </p:nvSpPr>
        <p:spPr bwMode="auto">
          <a:xfrm>
            <a:off x="4859338" y="5300663"/>
            <a:ext cx="3816350" cy="304800"/>
          </a:xfrm>
          <a:prstGeom prst="rect">
            <a:avLst/>
          </a:prstGeom>
          <a:noFill/>
          <a:ln w="9525">
            <a:noFill/>
            <a:miter lim="800000"/>
            <a:headEnd/>
            <a:tailEnd/>
          </a:ln>
        </p:spPr>
        <p:txBody>
          <a:bodyPr>
            <a:spAutoFit/>
          </a:bodyPr>
          <a:lstStyle/>
          <a:p>
            <a:pPr>
              <a:spcBef>
                <a:spcPct val="50000"/>
              </a:spcBef>
            </a:pPr>
            <a:r>
              <a:rPr lang="fr-FR" sz="1400" b="1" i="1"/>
              <a:t>CERCLE VICIEUX DE LA CRISE AUX USA</a:t>
            </a:r>
          </a:p>
        </p:txBody>
      </p:sp>
      <p:sp>
        <p:nvSpPr>
          <p:cNvPr id="24595" name="Rectangle 23"/>
          <p:cNvSpPr>
            <a:spLocks noChangeArrowheads="1"/>
          </p:cNvSpPr>
          <p:nvPr/>
        </p:nvSpPr>
        <p:spPr bwMode="auto">
          <a:xfrm>
            <a:off x="2268538" y="2708275"/>
            <a:ext cx="1509712" cy="1114425"/>
          </a:xfrm>
          <a:prstGeom prst="rect">
            <a:avLst/>
          </a:prstGeom>
          <a:solidFill>
            <a:srgbClr val="FFC000"/>
          </a:solidFill>
          <a:ln w="9525">
            <a:solidFill>
              <a:srgbClr val="000000"/>
            </a:solidFill>
            <a:miter lim="800000"/>
            <a:headEnd/>
            <a:tailEnd/>
          </a:ln>
        </p:spPr>
        <p:txBody>
          <a:bodyPr/>
          <a:lstStyle/>
          <a:p>
            <a:r>
              <a:rPr lang="fr-FR" sz="1600"/>
              <a:t>Rapatriement des capitaux investis à l'étranger</a:t>
            </a:r>
          </a:p>
        </p:txBody>
      </p:sp>
      <p:sp>
        <p:nvSpPr>
          <p:cNvPr id="24596" name="Line 25"/>
          <p:cNvSpPr>
            <a:spLocks noChangeShapeType="1"/>
          </p:cNvSpPr>
          <p:nvPr/>
        </p:nvSpPr>
        <p:spPr bwMode="auto">
          <a:xfrm flipH="1">
            <a:off x="3708400" y="1557338"/>
            <a:ext cx="1150938" cy="1008062"/>
          </a:xfrm>
          <a:prstGeom prst="line">
            <a:avLst/>
          </a:prstGeom>
          <a:noFill/>
          <a:ln w="57150">
            <a:solidFill>
              <a:srgbClr val="000000"/>
            </a:solidFill>
            <a:round/>
            <a:headEnd/>
            <a:tailEnd type="triangle" w="med" len="med"/>
          </a:ln>
        </p:spPr>
        <p:txBody>
          <a:bodyPr/>
          <a:lstStyle/>
          <a:p>
            <a:endParaRPr lang="fr-FR"/>
          </a:p>
        </p:txBody>
      </p:sp>
      <p:sp>
        <p:nvSpPr>
          <p:cNvPr id="24597" name="Line 27"/>
          <p:cNvSpPr>
            <a:spLocks noChangeShapeType="1"/>
          </p:cNvSpPr>
          <p:nvPr/>
        </p:nvSpPr>
        <p:spPr bwMode="auto">
          <a:xfrm>
            <a:off x="2700338" y="2060575"/>
            <a:ext cx="142875" cy="504825"/>
          </a:xfrm>
          <a:prstGeom prst="line">
            <a:avLst/>
          </a:prstGeom>
          <a:noFill/>
          <a:ln w="57150">
            <a:solidFill>
              <a:srgbClr val="000000"/>
            </a:solidFill>
            <a:round/>
            <a:headEnd/>
            <a:tailEnd type="triangle" w="med" len="med"/>
          </a:ln>
        </p:spPr>
        <p:txBody>
          <a:bodyPr/>
          <a:lstStyle/>
          <a:p>
            <a:endParaRPr lang="fr-FR"/>
          </a:p>
        </p:txBody>
      </p:sp>
      <p:sp>
        <p:nvSpPr>
          <p:cNvPr id="24598" name="Line 28"/>
          <p:cNvSpPr>
            <a:spLocks noChangeShapeType="1"/>
          </p:cNvSpPr>
          <p:nvPr/>
        </p:nvSpPr>
        <p:spPr bwMode="auto">
          <a:xfrm flipH="1" flipV="1">
            <a:off x="3851275" y="3644900"/>
            <a:ext cx="2520950" cy="936625"/>
          </a:xfrm>
          <a:prstGeom prst="line">
            <a:avLst/>
          </a:prstGeom>
          <a:noFill/>
          <a:ln w="57150">
            <a:solidFill>
              <a:schemeClr val="tx1"/>
            </a:solidFill>
            <a:round/>
            <a:headEnd/>
            <a:tailEnd type="triangle" w="med" len="med"/>
          </a:ln>
        </p:spPr>
        <p:txBody>
          <a:bodyPr/>
          <a:lstStyle/>
          <a:p>
            <a:endParaRPr lang="fr-FR"/>
          </a:p>
        </p:txBody>
      </p:sp>
      <p:sp>
        <p:nvSpPr>
          <p:cNvPr id="24599" name="Text Box 29"/>
          <p:cNvSpPr txBox="1">
            <a:spLocks noChangeArrowheads="1"/>
          </p:cNvSpPr>
          <p:nvPr/>
        </p:nvSpPr>
        <p:spPr bwMode="auto">
          <a:xfrm>
            <a:off x="4716463" y="6021388"/>
            <a:ext cx="4176712" cy="395287"/>
          </a:xfrm>
          <a:prstGeom prst="rect">
            <a:avLst/>
          </a:prstGeom>
          <a:noFill/>
          <a:ln w="28575">
            <a:solidFill>
              <a:schemeClr val="tx1"/>
            </a:solidFill>
            <a:miter lim="800000"/>
            <a:headEnd/>
            <a:tailEnd/>
          </a:ln>
        </p:spPr>
        <p:txBody>
          <a:bodyPr>
            <a:spAutoFit/>
          </a:bodyPr>
          <a:lstStyle/>
          <a:p>
            <a:pPr>
              <a:spcBef>
                <a:spcPct val="50000"/>
              </a:spcBef>
            </a:pPr>
            <a:r>
              <a:rPr lang="fr-FR" b="1" i="1"/>
              <a:t>"La crise nourrit la crise"</a:t>
            </a:r>
          </a:p>
        </p:txBody>
      </p:sp>
      <p:sp>
        <p:nvSpPr>
          <p:cNvPr id="24600" name="Line 30"/>
          <p:cNvSpPr>
            <a:spLocks noChangeShapeType="1"/>
          </p:cNvSpPr>
          <p:nvPr/>
        </p:nvSpPr>
        <p:spPr bwMode="auto">
          <a:xfrm flipH="1">
            <a:off x="1619250" y="3213100"/>
            <a:ext cx="504825" cy="431800"/>
          </a:xfrm>
          <a:prstGeom prst="line">
            <a:avLst/>
          </a:prstGeom>
          <a:noFill/>
          <a:ln w="57150">
            <a:solidFill>
              <a:schemeClr val="tx1"/>
            </a:solidFill>
            <a:round/>
            <a:headEnd/>
            <a:tailEnd type="triangle" w="med" len="med"/>
          </a:ln>
        </p:spPr>
        <p:txBody>
          <a:bodyPr/>
          <a:lstStyle/>
          <a:p>
            <a:endParaRPr lang="fr-FR"/>
          </a:p>
        </p:txBody>
      </p:sp>
      <p:sp>
        <p:nvSpPr>
          <p:cNvPr id="24601" name="Rectangle 32"/>
          <p:cNvSpPr>
            <a:spLocks noChangeArrowheads="1"/>
          </p:cNvSpPr>
          <p:nvPr/>
        </p:nvSpPr>
        <p:spPr bwMode="auto">
          <a:xfrm>
            <a:off x="395288" y="3789363"/>
            <a:ext cx="1582737" cy="1223962"/>
          </a:xfrm>
          <a:prstGeom prst="rect">
            <a:avLst/>
          </a:prstGeom>
          <a:solidFill>
            <a:srgbClr val="FFC000"/>
          </a:solidFill>
          <a:ln w="9525">
            <a:solidFill>
              <a:srgbClr val="000000"/>
            </a:solidFill>
            <a:miter lim="800000"/>
            <a:headEnd/>
            <a:tailEnd/>
          </a:ln>
        </p:spPr>
        <p:txBody>
          <a:bodyPr/>
          <a:lstStyle/>
          <a:p>
            <a:r>
              <a:rPr lang="fr-FR" sz="1600"/>
              <a:t>Faillites bancaires et industrielles dans le monde </a:t>
            </a:r>
          </a:p>
        </p:txBody>
      </p:sp>
      <p:sp>
        <p:nvSpPr>
          <p:cNvPr id="24602" name="Line 33"/>
          <p:cNvSpPr>
            <a:spLocks noChangeShapeType="1"/>
          </p:cNvSpPr>
          <p:nvPr/>
        </p:nvSpPr>
        <p:spPr bwMode="auto">
          <a:xfrm>
            <a:off x="755650" y="5157788"/>
            <a:ext cx="503238" cy="358775"/>
          </a:xfrm>
          <a:prstGeom prst="line">
            <a:avLst/>
          </a:prstGeom>
          <a:noFill/>
          <a:ln w="57150">
            <a:solidFill>
              <a:schemeClr val="tx1"/>
            </a:solidFill>
            <a:round/>
            <a:headEnd/>
            <a:tailEnd type="triangle" w="med" len="med"/>
          </a:ln>
        </p:spPr>
        <p:txBody>
          <a:bodyPr/>
          <a:lstStyle/>
          <a:p>
            <a:endParaRPr lang="fr-FR"/>
          </a:p>
        </p:txBody>
      </p:sp>
      <p:sp>
        <p:nvSpPr>
          <p:cNvPr id="24603" name="Text Box 34"/>
          <p:cNvSpPr txBox="1">
            <a:spLocks noChangeArrowheads="1"/>
          </p:cNvSpPr>
          <p:nvPr/>
        </p:nvSpPr>
        <p:spPr bwMode="auto">
          <a:xfrm>
            <a:off x="2195513" y="5300663"/>
            <a:ext cx="1655762" cy="366712"/>
          </a:xfrm>
          <a:prstGeom prst="rect">
            <a:avLst/>
          </a:prstGeom>
          <a:noFill/>
          <a:ln w="9525">
            <a:noFill/>
            <a:miter lim="800000"/>
            <a:headEnd/>
            <a:tailEnd/>
          </a:ln>
        </p:spPr>
        <p:txBody>
          <a:bodyPr>
            <a:spAutoFit/>
          </a:bodyPr>
          <a:lstStyle/>
          <a:p>
            <a:pPr>
              <a:spcBef>
                <a:spcPct val="50000"/>
              </a:spcBef>
            </a:pPr>
            <a:endParaRPr lang="fr-FR"/>
          </a:p>
        </p:txBody>
      </p:sp>
      <p:sp>
        <p:nvSpPr>
          <p:cNvPr id="24604" name="Rectangle 35"/>
          <p:cNvSpPr>
            <a:spLocks noChangeArrowheads="1"/>
          </p:cNvSpPr>
          <p:nvPr/>
        </p:nvSpPr>
        <p:spPr bwMode="auto">
          <a:xfrm>
            <a:off x="1547813" y="5229225"/>
            <a:ext cx="1509712" cy="576263"/>
          </a:xfrm>
          <a:prstGeom prst="rect">
            <a:avLst/>
          </a:prstGeom>
          <a:solidFill>
            <a:srgbClr val="FFC000"/>
          </a:solidFill>
          <a:ln w="9525">
            <a:solidFill>
              <a:srgbClr val="000000"/>
            </a:solidFill>
            <a:miter lim="800000"/>
            <a:headEnd/>
            <a:tailEnd/>
          </a:ln>
        </p:spPr>
        <p:txBody>
          <a:bodyPr/>
          <a:lstStyle/>
          <a:p>
            <a:r>
              <a:rPr lang="fr-FR" sz="1600"/>
              <a:t>Chômage mondial</a:t>
            </a:r>
          </a:p>
        </p:txBody>
      </p:sp>
      <p:sp>
        <p:nvSpPr>
          <p:cNvPr id="24605" name="Line 36"/>
          <p:cNvSpPr>
            <a:spLocks noChangeShapeType="1"/>
          </p:cNvSpPr>
          <p:nvPr/>
        </p:nvSpPr>
        <p:spPr bwMode="auto">
          <a:xfrm flipV="1">
            <a:off x="3203575" y="5084763"/>
            <a:ext cx="360363" cy="287337"/>
          </a:xfrm>
          <a:prstGeom prst="line">
            <a:avLst/>
          </a:prstGeom>
          <a:noFill/>
          <a:ln w="57150">
            <a:solidFill>
              <a:schemeClr val="tx1"/>
            </a:solidFill>
            <a:round/>
            <a:headEnd/>
            <a:tailEnd type="triangle" w="med" len="med"/>
          </a:ln>
        </p:spPr>
        <p:txBody>
          <a:bodyPr/>
          <a:lstStyle/>
          <a:p>
            <a:endParaRPr lang="fr-FR"/>
          </a:p>
        </p:txBody>
      </p:sp>
      <p:sp>
        <p:nvSpPr>
          <p:cNvPr id="24606" name="Rectangle 38"/>
          <p:cNvSpPr>
            <a:spLocks noChangeArrowheads="1"/>
          </p:cNvSpPr>
          <p:nvPr/>
        </p:nvSpPr>
        <p:spPr bwMode="auto">
          <a:xfrm>
            <a:off x="2627313" y="4508500"/>
            <a:ext cx="1655762" cy="431800"/>
          </a:xfrm>
          <a:prstGeom prst="rect">
            <a:avLst/>
          </a:prstGeom>
          <a:solidFill>
            <a:srgbClr val="FFC000"/>
          </a:solidFill>
          <a:ln w="9525">
            <a:solidFill>
              <a:srgbClr val="000000"/>
            </a:solidFill>
            <a:miter lim="800000"/>
            <a:headEnd/>
            <a:tailEnd/>
          </a:ln>
        </p:spPr>
        <p:txBody>
          <a:bodyPr/>
          <a:lstStyle/>
          <a:p>
            <a:r>
              <a:rPr lang="fr-FR" sz="1600"/>
              <a:t>Protectionnisme</a:t>
            </a:r>
          </a:p>
        </p:txBody>
      </p:sp>
      <p:sp>
        <p:nvSpPr>
          <p:cNvPr id="24607" name="Line 39"/>
          <p:cNvSpPr>
            <a:spLocks noChangeShapeType="1"/>
          </p:cNvSpPr>
          <p:nvPr/>
        </p:nvSpPr>
        <p:spPr bwMode="auto">
          <a:xfrm>
            <a:off x="4356100" y="4724400"/>
            <a:ext cx="1944688" cy="144463"/>
          </a:xfrm>
          <a:prstGeom prst="line">
            <a:avLst/>
          </a:prstGeom>
          <a:noFill/>
          <a:ln w="57150">
            <a:solidFill>
              <a:schemeClr val="tx1"/>
            </a:solidFill>
            <a:round/>
            <a:headEnd/>
            <a:tailEnd type="triangle" w="med" len="med"/>
          </a:ln>
        </p:spPr>
        <p:txBody>
          <a:bodyPr/>
          <a:lstStyle/>
          <a:p>
            <a:endParaRPr lang="fr-FR"/>
          </a:p>
        </p:txBody>
      </p:sp>
      <p:sp>
        <p:nvSpPr>
          <p:cNvPr id="24608" name="Line 40"/>
          <p:cNvSpPr>
            <a:spLocks noChangeShapeType="1"/>
          </p:cNvSpPr>
          <p:nvPr/>
        </p:nvSpPr>
        <p:spPr bwMode="auto">
          <a:xfrm flipH="1" flipV="1">
            <a:off x="3203575" y="3933825"/>
            <a:ext cx="288925" cy="431800"/>
          </a:xfrm>
          <a:prstGeom prst="line">
            <a:avLst/>
          </a:prstGeom>
          <a:noFill/>
          <a:ln w="57150">
            <a:solidFill>
              <a:schemeClr val="tx1"/>
            </a:solidFill>
            <a:round/>
            <a:headEnd/>
            <a:tailEnd type="triangle" w="med" len="med"/>
          </a:ln>
        </p:spPr>
        <p:txBody>
          <a:bodyPr/>
          <a:lstStyle/>
          <a:p>
            <a:endParaRPr lang="fr-FR"/>
          </a:p>
        </p:txBody>
      </p:sp>
      <p:sp>
        <p:nvSpPr>
          <p:cNvPr id="24609" name="Text Box 43"/>
          <p:cNvSpPr txBox="1">
            <a:spLocks noChangeArrowheads="1"/>
          </p:cNvSpPr>
          <p:nvPr/>
        </p:nvSpPr>
        <p:spPr bwMode="auto">
          <a:xfrm>
            <a:off x="611188" y="6021388"/>
            <a:ext cx="3673475" cy="366712"/>
          </a:xfrm>
          <a:prstGeom prst="rect">
            <a:avLst/>
          </a:prstGeom>
          <a:noFill/>
          <a:ln w="9525">
            <a:noFill/>
            <a:miter lim="800000"/>
            <a:headEnd/>
            <a:tailEnd/>
          </a:ln>
        </p:spPr>
        <p:txBody>
          <a:bodyPr>
            <a:spAutoFit/>
          </a:bodyPr>
          <a:lstStyle/>
          <a:p>
            <a:pPr>
              <a:spcBef>
                <a:spcPct val="50000"/>
              </a:spcBef>
            </a:pPr>
            <a:r>
              <a:rPr lang="fr-FR" b="1" i="1"/>
              <a:t>MONDIALISATION DE LA CRISE</a:t>
            </a:r>
          </a:p>
        </p:txBody>
      </p:sp>
      <p:sp>
        <p:nvSpPr>
          <p:cNvPr id="24610" name="Line 44"/>
          <p:cNvSpPr>
            <a:spLocks noChangeShapeType="1"/>
          </p:cNvSpPr>
          <p:nvPr/>
        </p:nvSpPr>
        <p:spPr bwMode="auto">
          <a:xfrm flipV="1">
            <a:off x="5580063" y="1700213"/>
            <a:ext cx="0" cy="504825"/>
          </a:xfrm>
          <a:prstGeom prst="line">
            <a:avLst/>
          </a:prstGeom>
          <a:noFill/>
          <a:ln w="57150">
            <a:solidFill>
              <a:schemeClr val="tx1"/>
            </a:solidFill>
            <a:round/>
            <a:headEnd/>
            <a:tailEnd type="triangle" w="med" len="med"/>
          </a:ln>
        </p:spPr>
        <p:txBody>
          <a:bodyPr/>
          <a:lstStyle/>
          <a:p>
            <a:endParaRPr lang="fr-FR"/>
          </a:p>
        </p:txBody>
      </p:sp>
      <p:sp>
        <p:nvSpPr>
          <p:cNvPr id="24611" name="Text Box 47"/>
          <p:cNvSpPr txBox="1">
            <a:spLocks noChangeArrowheads="1"/>
          </p:cNvSpPr>
          <p:nvPr/>
        </p:nvSpPr>
        <p:spPr bwMode="auto">
          <a:xfrm>
            <a:off x="0" y="0"/>
            <a:ext cx="2927350" cy="366713"/>
          </a:xfrm>
          <a:prstGeom prst="rect">
            <a:avLst/>
          </a:prstGeom>
          <a:noFill/>
          <a:ln w="38100">
            <a:noFill/>
            <a:miter lim="800000"/>
            <a:headEnd/>
            <a:tailEnd/>
          </a:ln>
        </p:spPr>
        <p:txBody>
          <a:bodyPr wrap="none">
            <a:spAutoFit/>
          </a:bodyPr>
          <a:lstStyle/>
          <a:p>
            <a:r>
              <a:rPr lang="fr-FR" b="1" i="1" u="sng"/>
              <a:t>La crise des années 1930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3"/>
          <a:srcRect l="4802" t="42317" r="68262" b="11415"/>
          <a:stretch>
            <a:fillRect/>
          </a:stretch>
        </p:blipFill>
        <p:spPr bwMode="auto">
          <a:xfrm>
            <a:off x="179388" y="549275"/>
            <a:ext cx="4551362" cy="5862638"/>
          </a:xfrm>
          <a:prstGeom prst="rect">
            <a:avLst/>
          </a:prstGeom>
          <a:noFill/>
          <a:ln w="9525">
            <a:noFill/>
            <a:miter lim="800000"/>
            <a:headEnd/>
            <a:tailEnd/>
          </a:ln>
        </p:spPr>
      </p:pic>
      <p:pic>
        <p:nvPicPr>
          <p:cNvPr id="72708" name="Picture 4"/>
          <p:cNvPicPr>
            <a:picLocks noChangeAspect="1" noChangeArrowheads="1"/>
          </p:cNvPicPr>
          <p:nvPr/>
        </p:nvPicPr>
        <p:blipFill>
          <a:blip r:embed="rId4"/>
          <a:srcRect l="6641" t="9831" r="49055" b="10437"/>
          <a:stretch>
            <a:fillRect/>
          </a:stretch>
        </p:blipFill>
        <p:spPr bwMode="auto">
          <a:xfrm>
            <a:off x="4572000" y="476250"/>
            <a:ext cx="4321175" cy="5832475"/>
          </a:xfrm>
          <a:prstGeom prst="rect">
            <a:avLst/>
          </a:prstGeom>
          <a:noFill/>
          <a:ln w="9525">
            <a:noFill/>
            <a:miter lim="800000"/>
            <a:headEnd/>
            <a:tailEnd/>
          </a:ln>
        </p:spPr>
      </p:pic>
      <p:sp>
        <p:nvSpPr>
          <p:cNvPr id="4100" name="AutoShape 5">
            <a:hlinkClick r:id="rId5" action="ppaction://hlinksldjump" highlightClick="1"/>
          </p:cNvPr>
          <p:cNvSpPr>
            <a:spLocks noChangeArrowheads="1"/>
          </p:cNvSpPr>
          <p:nvPr/>
        </p:nvSpPr>
        <p:spPr bwMode="auto">
          <a:xfrm>
            <a:off x="8532813" y="6381750"/>
            <a:ext cx="611187" cy="476250"/>
          </a:xfrm>
          <a:prstGeom prst="actionButtonForwardNext">
            <a:avLst/>
          </a:prstGeom>
          <a:solidFill>
            <a:schemeClr val="accent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ox(in)">
                                      <p:cBhvr>
                                        <p:cTn id="7" dur="500"/>
                                        <p:tgtEl>
                                          <p:spTgt spid="727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box(in)">
                                      <p:cBhvr>
                                        <p:cTn id="12"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3"/>
          <a:srcRect l="52213" t="14561" r="9392" b="12587"/>
          <a:stretch>
            <a:fillRect/>
          </a:stretch>
        </p:blipFill>
        <p:spPr bwMode="auto">
          <a:xfrm>
            <a:off x="0" y="0"/>
            <a:ext cx="4819650" cy="6858000"/>
          </a:xfrm>
          <a:prstGeom prst="rect">
            <a:avLst/>
          </a:prstGeom>
          <a:noFill/>
          <a:ln w="9525">
            <a:noFill/>
            <a:miter lim="800000"/>
            <a:headEnd/>
            <a:tailEnd/>
          </a:ln>
        </p:spPr>
      </p:pic>
      <p:pic>
        <p:nvPicPr>
          <p:cNvPr id="63493" name="Picture 5"/>
          <p:cNvPicPr>
            <a:picLocks noChangeAspect="1" noChangeArrowheads="1"/>
          </p:cNvPicPr>
          <p:nvPr/>
        </p:nvPicPr>
        <p:blipFill>
          <a:blip r:embed="rId4"/>
          <a:srcRect l="59138" t="24693" r="13818" b="18210"/>
          <a:stretch>
            <a:fillRect/>
          </a:stretch>
        </p:blipFill>
        <p:spPr bwMode="auto">
          <a:xfrm>
            <a:off x="4932363" y="260350"/>
            <a:ext cx="4167187" cy="6597650"/>
          </a:xfrm>
          <a:prstGeom prst="rect">
            <a:avLst/>
          </a:prstGeom>
          <a:noFill/>
          <a:ln w="9525">
            <a:noFill/>
            <a:miter lim="800000"/>
            <a:headEnd/>
            <a:tailEnd/>
          </a:ln>
        </p:spPr>
      </p:pic>
      <p:sp>
        <p:nvSpPr>
          <p:cNvPr id="5124" name="AutoShape 6">
            <a:hlinkClick r:id="rId5" action="ppaction://hlinksldjump" highlightClick="1"/>
          </p:cNvPr>
          <p:cNvSpPr>
            <a:spLocks noChangeArrowheads="1"/>
          </p:cNvSpPr>
          <p:nvPr/>
        </p:nvSpPr>
        <p:spPr bwMode="auto">
          <a:xfrm>
            <a:off x="8532813" y="6381750"/>
            <a:ext cx="611187" cy="476250"/>
          </a:xfrm>
          <a:prstGeom prst="actionButtonForwardNext">
            <a:avLst/>
          </a:prstGeom>
          <a:solidFill>
            <a:schemeClr val="accent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ox(in)">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box(in)">
                                      <p:cBhvr>
                                        <p:cTn id="12"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3"/>
          <a:srcRect l="63493" t="41319" r="1807" b="11092"/>
          <a:stretch>
            <a:fillRect/>
          </a:stretch>
        </p:blipFill>
        <p:spPr bwMode="auto">
          <a:xfrm>
            <a:off x="4522788" y="260350"/>
            <a:ext cx="4621212" cy="4752975"/>
          </a:xfrm>
          <a:prstGeom prst="rect">
            <a:avLst/>
          </a:prstGeom>
          <a:noFill/>
          <a:ln w="9525">
            <a:noFill/>
            <a:miter lim="800000"/>
            <a:headEnd/>
            <a:tailEnd/>
          </a:ln>
        </p:spPr>
      </p:pic>
      <p:pic>
        <p:nvPicPr>
          <p:cNvPr id="51206" name="Picture 6"/>
          <p:cNvPicPr>
            <a:picLocks noChangeAspect="1" noChangeArrowheads="1"/>
          </p:cNvPicPr>
          <p:nvPr/>
        </p:nvPicPr>
        <p:blipFill>
          <a:blip r:embed="rId3"/>
          <a:srcRect l="31499" t="42317" r="36125" b="11415"/>
          <a:stretch>
            <a:fillRect/>
          </a:stretch>
        </p:blipFill>
        <p:spPr bwMode="auto">
          <a:xfrm>
            <a:off x="0" y="260350"/>
            <a:ext cx="4105275" cy="5286375"/>
          </a:xfrm>
          <a:prstGeom prst="rect">
            <a:avLst/>
          </a:prstGeom>
          <a:noFill/>
          <a:ln w="9525">
            <a:noFill/>
            <a:miter lim="800000"/>
            <a:headEnd/>
            <a:tailEnd/>
          </a:ln>
        </p:spPr>
      </p:pic>
      <p:sp>
        <p:nvSpPr>
          <p:cNvPr id="6148" name="AutoShape 7">
            <a:hlinkClick r:id="rId4" action="ppaction://hlinksldjump" highlightClick="1"/>
          </p:cNvPr>
          <p:cNvSpPr>
            <a:spLocks noChangeArrowheads="1"/>
          </p:cNvSpPr>
          <p:nvPr/>
        </p:nvSpPr>
        <p:spPr bwMode="auto">
          <a:xfrm>
            <a:off x="8532813" y="6381750"/>
            <a:ext cx="611187" cy="476250"/>
          </a:xfrm>
          <a:prstGeom prst="actionButtonForwardNext">
            <a:avLst/>
          </a:prstGeom>
          <a:solidFill>
            <a:schemeClr val="accent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box(in)">
                                      <p:cBhvr>
                                        <p:cTn id="7" dur="500"/>
                                        <p:tgtEl>
                                          <p:spTgt spid="512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box(in)">
                                      <p:cBhvr>
                                        <p:cTn id="1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une crise mondiale"/>
          <p:cNvPicPr>
            <a:picLocks noChangeAspect="1" noChangeArrowheads="1"/>
          </p:cNvPicPr>
          <p:nvPr/>
        </p:nvPicPr>
        <p:blipFill>
          <a:blip r:embed="rId2"/>
          <a:srcRect/>
          <a:stretch>
            <a:fillRect/>
          </a:stretch>
        </p:blipFill>
        <p:spPr bwMode="auto">
          <a:xfrm>
            <a:off x="250825" y="101600"/>
            <a:ext cx="8713788" cy="6696075"/>
          </a:xfrm>
          <a:prstGeom prst="rect">
            <a:avLst/>
          </a:prstGeom>
          <a:noFill/>
          <a:ln w="9525">
            <a:noFill/>
            <a:miter lim="800000"/>
            <a:headEnd/>
            <a:tailEnd/>
          </a:ln>
        </p:spPr>
      </p:pic>
      <p:sp>
        <p:nvSpPr>
          <p:cNvPr id="7171" name="AutoShape 5">
            <a:hlinkClick r:id="rId3" action="ppaction://hlinksldjump" highlightClick="1"/>
          </p:cNvPr>
          <p:cNvSpPr>
            <a:spLocks noChangeArrowheads="1"/>
          </p:cNvSpPr>
          <p:nvPr/>
        </p:nvSpPr>
        <p:spPr bwMode="auto">
          <a:xfrm>
            <a:off x="8532813" y="6381750"/>
            <a:ext cx="611187" cy="476250"/>
          </a:xfrm>
          <a:prstGeom prst="actionButtonForwardNext">
            <a:avLst/>
          </a:prstGeom>
          <a:solidFill>
            <a:schemeClr val="accent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50825" y="620713"/>
            <a:ext cx="1363663" cy="863600"/>
          </a:xfrm>
          <a:prstGeom prst="rect">
            <a:avLst/>
          </a:prstGeom>
          <a:solidFill>
            <a:srgbClr val="FFFFFF"/>
          </a:solidFill>
          <a:ln w="9525">
            <a:solidFill>
              <a:srgbClr val="000000"/>
            </a:solidFill>
            <a:miter lim="800000"/>
            <a:headEnd/>
            <a:tailEnd/>
          </a:ln>
        </p:spPr>
        <p:txBody>
          <a:bodyPr/>
          <a:lstStyle/>
          <a:p>
            <a:r>
              <a:rPr lang="fr-FR" sz="1600"/>
              <a:t>spéculation boursière et bancaire</a:t>
            </a:r>
            <a:r>
              <a:rPr lang="fr-FR"/>
              <a:t> </a:t>
            </a:r>
          </a:p>
        </p:txBody>
      </p:sp>
      <p:sp>
        <p:nvSpPr>
          <p:cNvPr id="50181" name="Rectangle 5"/>
          <p:cNvSpPr>
            <a:spLocks noChangeArrowheads="1"/>
          </p:cNvSpPr>
          <p:nvPr/>
        </p:nvSpPr>
        <p:spPr bwMode="auto">
          <a:xfrm>
            <a:off x="2124075" y="404813"/>
            <a:ext cx="1363663" cy="1617662"/>
          </a:xfrm>
          <a:prstGeom prst="rect">
            <a:avLst/>
          </a:prstGeom>
          <a:solidFill>
            <a:srgbClr val="FFFFFF"/>
          </a:solidFill>
          <a:ln w="9525">
            <a:solidFill>
              <a:srgbClr val="000000"/>
            </a:solidFill>
            <a:miter lim="800000"/>
            <a:headEnd/>
            <a:tailEnd/>
          </a:ln>
        </p:spPr>
        <p:txBody>
          <a:bodyPr/>
          <a:lstStyle/>
          <a:p>
            <a:r>
              <a:rPr lang="fr-FR" sz="1600"/>
              <a:t>Krach boursier à Wall Street</a:t>
            </a:r>
          </a:p>
          <a:p>
            <a:endParaRPr lang="fr-FR" sz="1600"/>
          </a:p>
          <a:p>
            <a:r>
              <a:rPr lang="fr-FR" sz="1600"/>
              <a:t> </a:t>
            </a:r>
            <a:r>
              <a:rPr lang="fr-FR" sz="1400"/>
              <a:t>(24 oct. 1929, </a:t>
            </a:r>
            <a:r>
              <a:rPr lang="fr-FR" sz="1400" i="1"/>
              <a:t>Jeudi Noir)</a:t>
            </a:r>
            <a:r>
              <a:rPr lang="fr-FR"/>
              <a:t> </a:t>
            </a:r>
          </a:p>
        </p:txBody>
      </p:sp>
      <p:sp>
        <p:nvSpPr>
          <p:cNvPr id="50182" name="Rectangle 6"/>
          <p:cNvSpPr>
            <a:spLocks noChangeArrowheads="1"/>
          </p:cNvSpPr>
          <p:nvPr/>
        </p:nvSpPr>
        <p:spPr bwMode="auto">
          <a:xfrm>
            <a:off x="4932363" y="765175"/>
            <a:ext cx="1363662" cy="792163"/>
          </a:xfrm>
          <a:prstGeom prst="rect">
            <a:avLst/>
          </a:prstGeom>
          <a:solidFill>
            <a:srgbClr val="FFFFFF"/>
          </a:solidFill>
          <a:ln w="9525">
            <a:solidFill>
              <a:srgbClr val="000000"/>
            </a:solidFill>
            <a:miter lim="800000"/>
            <a:headEnd/>
            <a:tailEnd/>
          </a:ln>
        </p:spPr>
        <p:txBody>
          <a:bodyPr/>
          <a:lstStyle/>
          <a:p>
            <a:r>
              <a:rPr lang="fr-FR"/>
              <a:t>crise bancaire </a:t>
            </a:r>
          </a:p>
        </p:txBody>
      </p:sp>
      <p:sp>
        <p:nvSpPr>
          <p:cNvPr id="50183" name="Rectangle 7"/>
          <p:cNvSpPr>
            <a:spLocks noChangeArrowheads="1"/>
          </p:cNvSpPr>
          <p:nvPr/>
        </p:nvSpPr>
        <p:spPr bwMode="auto">
          <a:xfrm>
            <a:off x="7451725" y="2276475"/>
            <a:ext cx="1363663" cy="1008063"/>
          </a:xfrm>
          <a:prstGeom prst="rect">
            <a:avLst/>
          </a:prstGeom>
          <a:solidFill>
            <a:srgbClr val="FFFFFF"/>
          </a:solidFill>
          <a:ln w="9525">
            <a:solidFill>
              <a:srgbClr val="000000"/>
            </a:solidFill>
            <a:miter lim="800000"/>
            <a:headEnd/>
            <a:tailEnd/>
          </a:ln>
        </p:spPr>
        <p:txBody>
          <a:bodyPr/>
          <a:lstStyle/>
          <a:p>
            <a:r>
              <a:rPr lang="fr-FR" sz="1400"/>
              <a:t>crise industrielle par sous-consommation </a:t>
            </a:r>
          </a:p>
        </p:txBody>
      </p:sp>
      <p:sp>
        <p:nvSpPr>
          <p:cNvPr id="50184" name="Rectangle 8"/>
          <p:cNvSpPr>
            <a:spLocks noChangeArrowheads="1"/>
          </p:cNvSpPr>
          <p:nvPr/>
        </p:nvSpPr>
        <p:spPr bwMode="auto">
          <a:xfrm>
            <a:off x="6443663" y="3933825"/>
            <a:ext cx="1365250" cy="1114425"/>
          </a:xfrm>
          <a:prstGeom prst="rect">
            <a:avLst/>
          </a:prstGeom>
          <a:solidFill>
            <a:srgbClr val="FFFFFF"/>
          </a:solidFill>
          <a:ln w="9525">
            <a:solidFill>
              <a:srgbClr val="000000"/>
            </a:solidFill>
            <a:miter lim="800000"/>
            <a:headEnd/>
            <a:tailEnd/>
          </a:ln>
        </p:spPr>
        <p:txBody>
          <a:bodyPr/>
          <a:lstStyle/>
          <a:p>
            <a:endParaRPr lang="fr-FR"/>
          </a:p>
          <a:p>
            <a:r>
              <a:rPr lang="fr-FR" sz="1600"/>
              <a:t>Faillites d'entreprises</a:t>
            </a:r>
          </a:p>
        </p:txBody>
      </p:sp>
      <p:sp>
        <p:nvSpPr>
          <p:cNvPr id="50185" name="Rectangle 9"/>
          <p:cNvSpPr>
            <a:spLocks noChangeArrowheads="1"/>
          </p:cNvSpPr>
          <p:nvPr/>
        </p:nvSpPr>
        <p:spPr bwMode="auto">
          <a:xfrm>
            <a:off x="7092950" y="549275"/>
            <a:ext cx="1363663" cy="1081088"/>
          </a:xfrm>
          <a:prstGeom prst="rect">
            <a:avLst/>
          </a:prstGeom>
          <a:solidFill>
            <a:srgbClr val="FFFFFF"/>
          </a:solidFill>
          <a:ln w="9525">
            <a:solidFill>
              <a:srgbClr val="000000"/>
            </a:solidFill>
            <a:miter lim="800000"/>
            <a:headEnd/>
            <a:tailEnd/>
          </a:ln>
        </p:spPr>
        <p:txBody>
          <a:bodyPr/>
          <a:lstStyle/>
          <a:p>
            <a:endParaRPr lang="fr-FR"/>
          </a:p>
          <a:p>
            <a:r>
              <a:rPr lang="fr-FR"/>
              <a:t>paralysie du crédit </a:t>
            </a:r>
          </a:p>
        </p:txBody>
      </p:sp>
      <p:sp>
        <p:nvSpPr>
          <p:cNvPr id="50186" name="Line 10"/>
          <p:cNvSpPr>
            <a:spLocks noChangeShapeType="1"/>
          </p:cNvSpPr>
          <p:nvPr/>
        </p:nvSpPr>
        <p:spPr bwMode="auto">
          <a:xfrm>
            <a:off x="1758950" y="1098550"/>
            <a:ext cx="341313" cy="3175"/>
          </a:xfrm>
          <a:prstGeom prst="line">
            <a:avLst/>
          </a:prstGeom>
          <a:noFill/>
          <a:ln w="9525">
            <a:solidFill>
              <a:srgbClr val="000000"/>
            </a:solidFill>
            <a:round/>
            <a:headEnd/>
            <a:tailEnd type="triangle" w="med" len="med"/>
          </a:ln>
        </p:spPr>
        <p:txBody>
          <a:bodyPr/>
          <a:lstStyle/>
          <a:p>
            <a:endParaRPr lang="fr-FR"/>
          </a:p>
        </p:txBody>
      </p:sp>
      <p:sp>
        <p:nvSpPr>
          <p:cNvPr id="50187" name="Line 11"/>
          <p:cNvSpPr>
            <a:spLocks noChangeShapeType="1"/>
          </p:cNvSpPr>
          <p:nvPr/>
        </p:nvSpPr>
        <p:spPr bwMode="auto">
          <a:xfrm>
            <a:off x="3635375" y="1125538"/>
            <a:ext cx="1225550" cy="0"/>
          </a:xfrm>
          <a:prstGeom prst="line">
            <a:avLst/>
          </a:prstGeom>
          <a:noFill/>
          <a:ln w="9525">
            <a:solidFill>
              <a:srgbClr val="000000"/>
            </a:solidFill>
            <a:round/>
            <a:headEnd/>
            <a:tailEnd type="triangle" w="med" len="med"/>
          </a:ln>
        </p:spPr>
        <p:txBody>
          <a:bodyPr/>
          <a:lstStyle/>
          <a:p>
            <a:endParaRPr lang="fr-FR"/>
          </a:p>
        </p:txBody>
      </p:sp>
      <p:sp>
        <p:nvSpPr>
          <p:cNvPr id="50188" name="Line 12"/>
          <p:cNvSpPr>
            <a:spLocks noChangeShapeType="1"/>
          </p:cNvSpPr>
          <p:nvPr/>
        </p:nvSpPr>
        <p:spPr bwMode="auto">
          <a:xfrm>
            <a:off x="6372225" y="1125538"/>
            <a:ext cx="647700" cy="0"/>
          </a:xfrm>
          <a:prstGeom prst="line">
            <a:avLst/>
          </a:prstGeom>
          <a:noFill/>
          <a:ln w="9525">
            <a:solidFill>
              <a:srgbClr val="000000"/>
            </a:solidFill>
            <a:round/>
            <a:headEnd/>
            <a:tailEnd type="triangle" w="med" len="med"/>
          </a:ln>
        </p:spPr>
        <p:txBody>
          <a:bodyPr/>
          <a:lstStyle/>
          <a:p>
            <a:endParaRPr lang="fr-FR"/>
          </a:p>
        </p:txBody>
      </p:sp>
      <p:sp>
        <p:nvSpPr>
          <p:cNvPr id="50192" name="Rectangle 16"/>
          <p:cNvSpPr>
            <a:spLocks noChangeArrowheads="1"/>
          </p:cNvSpPr>
          <p:nvPr/>
        </p:nvSpPr>
        <p:spPr bwMode="auto">
          <a:xfrm>
            <a:off x="4716463" y="2349500"/>
            <a:ext cx="1509712" cy="1114425"/>
          </a:xfrm>
          <a:prstGeom prst="rect">
            <a:avLst/>
          </a:prstGeom>
          <a:solidFill>
            <a:srgbClr val="FFFFFF"/>
          </a:solidFill>
          <a:ln w="9525">
            <a:solidFill>
              <a:srgbClr val="000000"/>
            </a:solidFill>
            <a:miter lim="800000"/>
            <a:headEnd/>
            <a:tailEnd/>
          </a:ln>
        </p:spPr>
        <p:txBody>
          <a:bodyPr/>
          <a:lstStyle/>
          <a:p>
            <a:endParaRPr lang="fr-FR" sz="1600"/>
          </a:p>
          <a:p>
            <a:r>
              <a:rPr lang="fr-FR" sz="1400"/>
              <a:t>Développement du chômage</a:t>
            </a:r>
          </a:p>
        </p:txBody>
      </p:sp>
      <p:sp>
        <p:nvSpPr>
          <p:cNvPr id="50193" name="Line 17"/>
          <p:cNvSpPr>
            <a:spLocks noChangeShapeType="1"/>
          </p:cNvSpPr>
          <p:nvPr/>
        </p:nvSpPr>
        <p:spPr bwMode="auto">
          <a:xfrm>
            <a:off x="7956550" y="1773238"/>
            <a:ext cx="71438" cy="287337"/>
          </a:xfrm>
          <a:prstGeom prst="line">
            <a:avLst/>
          </a:prstGeom>
          <a:noFill/>
          <a:ln w="9525">
            <a:solidFill>
              <a:schemeClr val="tx1"/>
            </a:solidFill>
            <a:round/>
            <a:headEnd/>
            <a:tailEnd type="triangle" w="med" len="med"/>
          </a:ln>
        </p:spPr>
        <p:txBody>
          <a:bodyPr/>
          <a:lstStyle/>
          <a:p>
            <a:endParaRPr lang="fr-FR"/>
          </a:p>
        </p:txBody>
      </p:sp>
      <p:sp>
        <p:nvSpPr>
          <p:cNvPr id="50194" name="Line 18"/>
          <p:cNvSpPr>
            <a:spLocks noChangeShapeType="1"/>
          </p:cNvSpPr>
          <p:nvPr/>
        </p:nvSpPr>
        <p:spPr bwMode="auto">
          <a:xfrm flipH="1">
            <a:off x="7524750" y="3357563"/>
            <a:ext cx="503238" cy="503237"/>
          </a:xfrm>
          <a:prstGeom prst="line">
            <a:avLst/>
          </a:prstGeom>
          <a:noFill/>
          <a:ln w="9525">
            <a:solidFill>
              <a:schemeClr val="tx1"/>
            </a:solidFill>
            <a:round/>
            <a:headEnd/>
            <a:tailEnd type="triangle" w="med" len="med"/>
          </a:ln>
        </p:spPr>
        <p:txBody>
          <a:bodyPr/>
          <a:lstStyle/>
          <a:p>
            <a:endParaRPr lang="fr-FR"/>
          </a:p>
        </p:txBody>
      </p:sp>
      <p:sp>
        <p:nvSpPr>
          <p:cNvPr id="50195" name="Line 19"/>
          <p:cNvSpPr>
            <a:spLocks noChangeShapeType="1"/>
          </p:cNvSpPr>
          <p:nvPr/>
        </p:nvSpPr>
        <p:spPr bwMode="auto">
          <a:xfrm flipH="1" flipV="1">
            <a:off x="5867400" y="3573463"/>
            <a:ext cx="433388" cy="576262"/>
          </a:xfrm>
          <a:prstGeom prst="line">
            <a:avLst/>
          </a:prstGeom>
          <a:noFill/>
          <a:ln w="9525">
            <a:solidFill>
              <a:schemeClr val="tx1"/>
            </a:solidFill>
            <a:round/>
            <a:headEnd/>
            <a:tailEnd type="triangle" w="med" len="med"/>
          </a:ln>
        </p:spPr>
        <p:txBody>
          <a:bodyPr/>
          <a:lstStyle/>
          <a:p>
            <a:endParaRPr lang="fr-FR"/>
          </a:p>
        </p:txBody>
      </p:sp>
      <p:sp>
        <p:nvSpPr>
          <p:cNvPr id="50196" name="Line 20"/>
          <p:cNvSpPr>
            <a:spLocks noChangeShapeType="1"/>
          </p:cNvSpPr>
          <p:nvPr/>
        </p:nvSpPr>
        <p:spPr bwMode="auto">
          <a:xfrm>
            <a:off x="6372225" y="2781300"/>
            <a:ext cx="936625" cy="0"/>
          </a:xfrm>
          <a:prstGeom prst="line">
            <a:avLst/>
          </a:prstGeom>
          <a:noFill/>
          <a:ln w="9525">
            <a:solidFill>
              <a:schemeClr val="tx1"/>
            </a:solidFill>
            <a:round/>
            <a:headEnd/>
            <a:tailEnd type="triangle" w="med" len="med"/>
          </a:ln>
        </p:spPr>
        <p:txBody>
          <a:bodyPr/>
          <a:lstStyle/>
          <a:p>
            <a:endParaRPr lang="fr-FR"/>
          </a:p>
        </p:txBody>
      </p:sp>
      <p:sp>
        <p:nvSpPr>
          <p:cNvPr id="50197" name="Rectangle 21"/>
          <p:cNvSpPr>
            <a:spLocks noChangeArrowheads="1"/>
          </p:cNvSpPr>
          <p:nvPr/>
        </p:nvSpPr>
        <p:spPr bwMode="auto">
          <a:xfrm>
            <a:off x="4572000" y="333375"/>
            <a:ext cx="4392613" cy="5543550"/>
          </a:xfrm>
          <a:prstGeom prst="rect">
            <a:avLst/>
          </a:prstGeom>
          <a:noFill/>
          <a:ln w="28575">
            <a:solidFill>
              <a:schemeClr val="tx1"/>
            </a:solidFill>
            <a:prstDash val="dash"/>
            <a:miter lim="800000"/>
            <a:headEnd/>
            <a:tailEnd/>
          </a:ln>
        </p:spPr>
        <p:txBody>
          <a:bodyPr wrap="none" anchor="ctr"/>
          <a:lstStyle/>
          <a:p>
            <a:endParaRPr lang="fr-FR"/>
          </a:p>
        </p:txBody>
      </p:sp>
      <p:sp>
        <p:nvSpPr>
          <p:cNvPr id="50198" name="Text Box 22"/>
          <p:cNvSpPr txBox="1">
            <a:spLocks noChangeArrowheads="1"/>
          </p:cNvSpPr>
          <p:nvPr/>
        </p:nvSpPr>
        <p:spPr bwMode="auto">
          <a:xfrm>
            <a:off x="4859338" y="5300663"/>
            <a:ext cx="3816350" cy="304800"/>
          </a:xfrm>
          <a:prstGeom prst="rect">
            <a:avLst/>
          </a:prstGeom>
          <a:noFill/>
          <a:ln w="9525">
            <a:noFill/>
            <a:miter lim="800000"/>
            <a:headEnd/>
            <a:tailEnd/>
          </a:ln>
        </p:spPr>
        <p:txBody>
          <a:bodyPr>
            <a:spAutoFit/>
          </a:bodyPr>
          <a:lstStyle/>
          <a:p>
            <a:pPr>
              <a:spcBef>
                <a:spcPct val="50000"/>
              </a:spcBef>
            </a:pPr>
            <a:r>
              <a:rPr lang="fr-FR" sz="1400" b="1" i="1"/>
              <a:t>CERCLE VICIEUX DE LA CRISE AUX USA</a:t>
            </a:r>
          </a:p>
        </p:txBody>
      </p:sp>
      <p:sp>
        <p:nvSpPr>
          <p:cNvPr id="50199" name="Rectangle 23"/>
          <p:cNvSpPr>
            <a:spLocks noChangeArrowheads="1"/>
          </p:cNvSpPr>
          <p:nvPr/>
        </p:nvSpPr>
        <p:spPr bwMode="auto">
          <a:xfrm>
            <a:off x="2268538" y="2708275"/>
            <a:ext cx="1509712" cy="1114425"/>
          </a:xfrm>
          <a:prstGeom prst="rect">
            <a:avLst/>
          </a:prstGeom>
          <a:solidFill>
            <a:srgbClr val="FFFFFF"/>
          </a:solidFill>
          <a:ln w="9525">
            <a:solidFill>
              <a:srgbClr val="000000"/>
            </a:solidFill>
            <a:miter lim="800000"/>
            <a:headEnd/>
            <a:tailEnd/>
          </a:ln>
        </p:spPr>
        <p:txBody>
          <a:bodyPr/>
          <a:lstStyle/>
          <a:p>
            <a:r>
              <a:rPr lang="fr-FR" sz="1600"/>
              <a:t>Rapatriement des capitaux investis à l'étranger</a:t>
            </a:r>
          </a:p>
        </p:txBody>
      </p:sp>
      <p:sp>
        <p:nvSpPr>
          <p:cNvPr id="50201" name="Line 25"/>
          <p:cNvSpPr>
            <a:spLocks noChangeShapeType="1"/>
          </p:cNvSpPr>
          <p:nvPr/>
        </p:nvSpPr>
        <p:spPr bwMode="auto">
          <a:xfrm flipH="1">
            <a:off x="3708400" y="1557338"/>
            <a:ext cx="1150938" cy="1008062"/>
          </a:xfrm>
          <a:prstGeom prst="line">
            <a:avLst/>
          </a:prstGeom>
          <a:noFill/>
          <a:ln w="9525">
            <a:solidFill>
              <a:schemeClr val="tx1"/>
            </a:solidFill>
            <a:round/>
            <a:headEnd/>
            <a:tailEnd type="triangle" w="med" len="med"/>
          </a:ln>
        </p:spPr>
        <p:txBody>
          <a:bodyPr/>
          <a:lstStyle/>
          <a:p>
            <a:endParaRPr lang="fr-FR"/>
          </a:p>
        </p:txBody>
      </p:sp>
      <p:sp>
        <p:nvSpPr>
          <p:cNvPr id="50203" name="Line 27"/>
          <p:cNvSpPr>
            <a:spLocks noChangeShapeType="1"/>
          </p:cNvSpPr>
          <p:nvPr/>
        </p:nvSpPr>
        <p:spPr bwMode="auto">
          <a:xfrm>
            <a:off x="2700338" y="2060575"/>
            <a:ext cx="142875" cy="504825"/>
          </a:xfrm>
          <a:prstGeom prst="line">
            <a:avLst/>
          </a:prstGeom>
          <a:noFill/>
          <a:ln w="9525">
            <a:solidFill>
              <a:schemeClr val="tx1"/>
            </a:solidFill>
            <a:round/>
            <a:headEnd/>
            <a:tailEnd type="triangle" w="med" len="med"/>
          </a:ln>
        </p:spPr>
        <p:txBody>
          <a:bodyPr/>
          <a:lstStyle/>
          <a:p>
            <a:endParaRPr lang="fr-FR"/>
          </a:p>
        </p:txBody>
      </p:sp>
      <p:sp>
        <p:nvSpPr>
          <p:cNvPr id="50204" name="Line 28"/>
          <p:cNvSpPr>
            <a:spLocks noChangeShapeType="1"/>
          </p:cNvSpPr>
          <p:nvPr/>
        </p:nvSpPr>
        <p:spPr bwMode="auto">
          <a:xfrm flipH="1" flipV="1">
            <a:off x="3851275" y="3644900"/>
            <a:ext cx="2520950" cy="936625"/>
          </a:xfrm>
          <a:prstGeom prst="line">
            <a:avLst/>
          </a:prstGeom>
          <a:noFill/>
          <a:ln w="9525">
            <a:solidFill>
              <a:schemeClr val="tx1"/>
            </a:solidFill>
            <a:round/>
            <a:headEnd/>
            <a:tailEnd type="triangle" w="med" len="med"/>
          </a:ln>
        </p:spPr>
        <p:txBody>
          <a:bodyPr/>
          <a:lstStyle/>
          <a:p>
            <a:endParaRPr lang="fr-FR"/>
          </a:p>
        </p:txBody>
      </p:sp>
      <p:sp>
        <p:nvSpPr>
          <p:cNvPr id="50205" name="Text Box 29"/>
          <p:cNvSpPr txBox="1">
            <a:spLocks noChangeArrowheads="1"/>
          </p:cNvSpPr>
          <p:nvPr/>
        </p:nvSpPr>
        <p:spPr bwMode="auto">
          <a:xfrm>
            <a:off x="4716463" y="6021388"/>
            <a:ext cx="4176712" cy="395287"/>
          </a:xfrm>
          <a:prstGeom prst="rect">
            <a:avLst/>
          </a:prstGeom>
          <a:noFill/>
          <a:ln w="28575">
            <a:solidFill>
              <a:schemeClr val="tx1"/>
            </a:solidFill>
            <a:miter lim="800000"/>
            <a:headEnd/>
            <a:tailEnd/>
          </a:ln>
        </p:spPr>
        <p:txBody>
          <a:bodyPr>
            <a:spAutoFit/>
          </a:bodyPr>
          <a:lstStyle/>
          <a:p>
            <a:pPr>
              <a:spcBef>
                <a:spcPct val="50000"/>
              </a:spcBef>
            </a:pPr>
            <a:r>
              <a:rPr lang="fr-FR" b="1" i="1"/>
              <a:t>"La crise nourrit la crise"</a:t>
            </a:r>
          </a:p>
        </p:txBody>
      </p:sp>
      <p:sp>
        <p:nvSpPr>
          <p:cNvPr id="50206" name="Line 30"/>
          <p:cNvSpPr>
            <a:spLocks noChangeShapeType="1"/>
          </p:cNvSpPr>
          <p:nvPr/>
        </p:nvSpPr>
        <p:spPr bwMode="auto">
          <a:xfrm flipH="1">
            <a:off x="1619250" y="3213100"/>
            <a:ext cx="504825" cy="431800"/>
          </a:xfrm>
          <a:prstGeom prst="line">
            <a:avLst/>
          </a:prstGeom>
          <a:noFill/>
          <a:ln w="9525">
            <a:solidFill>
              <a:schemeClr val="tx1"/>
            </a:solidFill>
            <a:round/>
            <a:headEnd/>
            <a:tailEnd type="triangle" w="med" len="med"/>
          </a:ln>
        </p:spPr>
        <p:txBody>
          <a:bodyPr/>
          <a:lstStyle/>
          <a:p>
            <a:endParaRPr lang="fr-FR"/>
          </a:p>
        </p:txBody>
      </p:sp>
      <p:sp>
        <p:nvSpPr>
          <p:cNvPr id="50208" name="Rectangle 32"/>
          <p:cNvSpPr>
            <a:spLocks noChangeArrowheads="1"/>
          </p:cNvSpPr>
          <p:nvPr/>
        </p:nvSpPr>
        <p:spPr bwMode="auto">
          <a:xfrm>
            <a:off x="395288" y="3789363"/>
            <a:ext cx="1582737" cy="1223962"/>
          </a:xfrm>
          <a:prstGeom prst="rect">
            <a:avLst/>
          </a:prstGeom>
          <a:solidFill>
            <a:srgbClr val="FFFFFF"/>
          </a:solidFill>
          <a:ln w="9525">
            <a:solidFill>
              <a:srgbClr val="000000"/>
            </a:solidFill>
            <a:miter lim="800000"/>
            <a:headEnd/>
            <a:tailEnd/>
          </a:ln>
        </p:spPr>
        <p:txBody>
          <a:bodyPr/>
          <a:lstStyle/>
          <a:p>
            <a:r>
              <a:rPr lang="fr-FR" sz="1600"/>
              <a:t>Faillites bancaires et industrielles dans le monde </a:t>
            </a:r>
          </a:p>
        </p:txBody>
      </p:sp>
      <p:sp>
        <p:nvSpPr>
          <p:cNvPr id="50209" name="Line 33"/>
          <p:cNvSpPr>
            <a:spLocks noChangeShapeType="1"/>
          </p:cNvSpPr>
          <p:nvPr/>
        </p:nvSpPr>
        <p:spPr bwMode="auto">
          <a:xfrm>
            <a:off x="755650" y="5157788"/>
            <a:ext cx="503238" cy="358775"/>
          </a:xfrm>
          <a:prstGeom prst="line">
            <a:avLst/>
          </a:prstGeom>
          <a:noFill/>
          <a:ln w="9525">
            <a:solidFill>
              <a:schemeClr val="tx1"/>
            </a:solidFill>
            <a:round/>
            <a:headEnd/>
            <a:tailEnd type="triangle" w="med" len="med"/>
          </a:ln>
        </p:spPr>
        <p:txBody>
          <a:bodyPr/>
          <a:lstStyle/>
          <a:p>
            <a:endParaRPr lang="fr-FR"/>
          </a:p>
        </p:txBody>
      </p:sp>
      <p:sp>
        <p:nvSpPr>
          <p:cNvPr id="8218" name="Text Box 34"/>
          <p:cNvSpPr txBox="1">
            <a:spLocks noChangeArrowheads="1"/>
          </p:cNvSpPr>
          <p:nvPr/>
        </p:nvSpPr>
        <p:spPr bwMode="auto">
          <a:xfrm>
            <a:off x="2195513" y="5300663"/>
            <a:ext cx="1655762" cy="366712"/>
          </a:xfrm>
          <a:prstGeom prst="rect">
            <a:avLst/>
          </a:prstGeom>
          <a:noFill/>
          <a:ln w="9525">
            <a:noFill/>
            <a:miter lim="800000"/>
            <a:headEnd/>
            <a:tailEnd/>
          </a:ln>
        </p:spPr>
        <p:txBody>
          <a:bodyPr>
            <a:spAutoFit/>
          </a:bodyPr>
          <a:lstStyle/>
          <a:p>
            <a:pPr>
              <a:spcBef>
                <a:spcPct val="50000"/>
              </a:spcBef>
            </a:pPr>
            <a:endParaRPr lang="fr-FR"/>
          </a:p>
        </p:txBody>
      </p:sp>
      <p:sp>
        <p:nvSpPr>
          <p:cNvPr id="50211" name="Rectangle 35"/>
          <p:cNvSpPr>
            <a:spLocks noChangeArrowheads="1"/>
          </p:cNvSpPr>
          <p:nvPr/>
        </p:nvSpPr>
        <p:spPr bwMode="auto">
          <a:xfrm>
            <a:off x="1547813" y="5229225"/>
            <a:ext cx="1509712" cy="576263"/>
          </a:xfrm>
          <a:prstGeom prst="rect">
            <a:avLst/>
          </a:prstGeom>
          <a:solidFill>
            <a:srgbClr val="FFFFFF"/>
          </a:solidFill>
          <a:ln w="9525">
            <a:solidFill>
              <a:srgbClr val="000000"/>
            </a:solidFill>
            <a:miter lim="800000"/>
            <a:headEnd/>
            <a:tailEnd/>
          </a:ln>
        </p:spPr>
        <p:txBody>
          <a:bodyPr/>
          <a:lstStyle/>
          <a:p>
            <a:r>
              <a:rPr lang="fr-FR" sz="1600"/>
              <a:t>Chômage mondial</a:t>
            </a:r>
          </a:p>
        </p:txBody>
      </p:sp>
      <p:sp>
        <p:nvSpPr>
          <p:cNvPr id="50212" name="Line 36"/>
          <p:cNvSpPr>
            <a:spLocks noChangeShapeType="1"/>
          </p:cNvSpPr>
          <p:nvPr/>
        </p:nvSpPr>
        <p:spPr bwMode="auto">
          <a:xfrm flipV="1">
            <a:off x="3203575" y="5084763"/>
            <a:ext cx="360363" cy="287337"/>
          </a:xfrm>
          <a:prstGeom prst="line">
            <a:avLst/>
          </a:prstGeom>
          <a:noFill/>
          <a:ln w="9525">
            <a:solidFill>
              <a:schemeClr val="tx1"/>
            </a:solidFill>
            <a:round/>
            <a:headEnd/>
            <a:tailEnd type="triangle" w="med" len="med"/>
          </a:ln>
        </p:spPr>
        <p:txBody>
          <a:bodyPr/>
          <a:lstStyle/>
          <a:p>
            <a:endParaRPr lang="fr-FR"/>
          </a:p>
        </p:txBody>
      </p:sp>
      <p:sp>
        <p:nvSpPr>
          <p:cNvPr id="50214" name="Rectangle 38"/>
          <p:cNvSpPr>
            <a:spLocks noChangeArrowheads="1"/>
          </p:cNvSpPr>
          <p:nvPr/>
        </p:nvSpPr>
        <p:spPr bwMode="auto">
          <a:xfrm>
            <a:off x="2627313" y="4508500"/>
            <a:ext cx="1655762" cy="431800"/>
          </a:xfrm>
          <a:prstGeom prst="rect">
            <a:avLst/>
          </a:prstGeom>
          <a:solidFill>
            <a:srgbClr val="FFFFFF"/>
          </a:solidFill>
          <a:ln w="9525">
            <a:solidFill>
              <a:srgbClr val="000000"/>
            </a:solidFill>
            <a:miter lim="800000"/>
            <a:headEnd/>
            <a:tailEnd/>
          </a:ln>
        </p:spPr>
        <p:txBody>
          <a:bodyPr/>
          <a:lstStyle/>
          <a:p>
            <a:r>
              <a:rPr lang="fr-FR" sz="1600"/>
              <a:t>Protectionnisme</a:t>
            </a:r>
          </a:p>
        </p:txBody>
      </p:sp>
      <p:sp>
        <p:nvSpPr>
          <p:cNvPr id="50215" name="Line 39"/>
          <p:cNvSpPr>
            <a:spLocks noChangeShapeType="1"/>
          </p:cNvSpPr>
          <p:nvPr/>
        </p:nvSpPr>
        <p:spPr bwMode="auto">
          <a:xfrm>
            <a:off x="4356100" y="4724400"/>
            <a:ext cx="1944688" cy="144463"/>
          </a:xfrm>
          <a:prstGeom prst="line">
            <a:avLst/>
          </a:prstGeom>
          <a:noFill/>
          <a:ln w="9525">
            <a:solidFill>
              <a:schemeClr val="tx1"/>
            </a:solidFill>
            <a:round/>
            <a:headEnd/>
            <a:tailEnd type="triangle" w="med" len="med"/>
          </a:ln>
        </p:spPr>
        <p:txBody>
          <a:bodyPr/>
          <a:lstStyle/>
          <a:p>
            <a:endParaRPr lang="fr-FR"/>
          </a:p>
        </p:txBody>
      </p:sp>
      <p:sp>
        <p:nvSpPr>
          <p:cNvPr id="50216" name="Line 40"/>
          <p:cNvSpPr>
            <a:spLocks noChangeShapeType="1"/>
          </p:cNvSpPr>
          <p:nvPr/>
        </p:nvSpPr>
        <p:spPr bwMode="auto">
          <a:xfrm flipH="1" flipV="1">
            <a:off x="3203575" y="3933825"/>
            <a:ext cx="288925" cy="431800"/>
          </a:xfrm>
          <a:prstGeom prst="line">
            <a:avLst/>
          </a:prstGeom>
          <a:noFill/>
          <a:ln w="9525">
            <a:solidFill>
              <a:schemeClr val="tx1"/>
            </a:solidFill>
            <a:round/>
            <a:headEnd/>
            <a:tailEnd type="triangle" w="med" len="med"/>
          </a:ln>
        </p:spPr>
        <p:txBody>
          <a:bodyPr/>
          <a:lstStyle/>
          <a:p>
            <a:endParaRPr lang="fr-FR"/>
          </a:p>
        </p:txBody>
      </p:sp>
      <p:sp>
        <p:nvSpPr>
          <p:cNvPr id="50218" name="Rectangle 42"/>
          <p:cNvSpPr>
            <a:spLocks noChangeArrowheads="1"/>
          </p:cNvSpPr>
          <p:nvPr/>
        </p:nvSpPr>
        <p:spPr bwMode="auto">
          <a:xfrm>
            <a:off x="250825" y="2205038"/>
            <a:ext cx="4176713" cy="4319587"/>
          </a:xfrm>
          <a:prstGeom prst="rect">
            <a:avLst/>
          </a:prstGeom>
          <a:noFill/>
          <a:ln w="28575" cap="rnd">
            <a:solidFill>
              <a:schemeClr val="tx1"/>
            </a:solidFill>
            <a:prstDash val="sysDot"/>
            <a:miter lim="800000"/>
            <a:headEnd/>
            <a:tailEnd/>
          </a:ln>
        </p:spPr>
        <p:txBody>
          <a:bodyPr wrap="none" anchor="ctr"/>
          <a:lstStyle/>
          <a:p>
            <a:endParaRPr lang="fr-FR"/>
          </a:p>
        </p:txBody>
      </p:sp>
      <p:sp>
        <p:nvSpPr>
          <p:cNvPr id="50219" name="Text Box 43"/>
          <p:cNvSpPr txBox="1">
            <a:spLocks noChangeArrowheads="1"/>
          </p:cNvSpPr>
          <p:nvPr/>
        </p:nvSpPr>
        <p:spPr bwMode="auto">
          <a:xfrm>
            <a:off x="611188" y="6021388"/>
            <a:ext cx="3673475" cy="366712"/>
          </a:xfrm>
          <a:prstGeom prst="rect">
            <a:avLst/>
          </a:prstGeom>
          <a:noFill/>
          <a:ln w="9525">
            <a:noFill/>
            <a:miter lim="800000"/>
            <a:headEnd/>
            <a:tailEnd/>
          </a:ln>
        </p:spPr>
        <p:txBody>
          <a:bodyPr>
            <a:spAutoFit/>
          </a:bodyPr>
          <a:lstStyle/>
          <a:p>
            <a:pPr>
              <a:spcBef>
                <a:spcPct val="50000"/>
              </a:spcBef>
            </a:pPr>
            <a:r>
              <a:rPr lang="fr-FR" b="1" i="1"/>
              <a:t>MONDIALISATION DE LA CRISE</a:t>
            </a:r>
          </a:p>
        </p:txBody>
      </p:sp>
      <p:sp>
        <p:nvSpPr>
          <p:cNvPr id="50220" name="Line 44"/>
          <p:cNvSpPr>
            <a:spLocks noChangeShapeType="1"/>
          </p:cNvSpPr>
          <p:nvPr/>
        </p:nvSpPr>
        <p:spPr bwMode="auto">
          <a:xfrm flipV="1">
            <a:off x="5580063" y="1700213"/>
            <a:ext cx="0" cy="504825"/>
          </a:xfrm>
          <a:prstGeom prst="line">
            <a:avLst/>
          </a:prstGeom>
          <a:noFill/>
          <a:ln w="9525">
            <a:solidFill>
              <a:schemeClr val="tx1"/>
            </a:solidFill>
            <a:round/>
            <a:headEnd/>
            <a:tailEnd type="triangle" w="med" len="med"/>
          </a:ln>
        </p:spPr>
        <p:txBody>
          <a:bodyPr/>
          <a:lstStyle/>
          <a:p>
            <a:endParaRPr lang="fr-FR"/>
          </a:p>
        </p:txBody>
      </p:sp>
      <p:sp>
        <p:nvSpPr>
          <p:cNvPr id="8227" name="AutoShape 46">
            <a:hlinkClick r:id="" action="ppaction://hlinkshowjump?jump=lastslideviewed" highlightClick="1"/>
          </p:cNvPr>
          <p:cNvSpPr>
            <a:spLocks noChangeArrowheads="1"/>
          </p:cNvSpPr>
          <p:nvPr/>
        </p:nvSpPr>
        <p:spPr bwMode="auto">
          <a:xfrm>
            <a:off x="8101013" y="6453188"/>
            <a:ext cx="1042987" cy="404812"/>
          </a:xfrm>
          <a:prstGeom prst="actionButtonReturn">
            <a:avLst/>
          </a:prstGeom>
          <a:solidFill>
            <a:schemeClr val="accent1"/>
          </a:solidFill>
          <a:ln w="38100">
            <a:noFill/>
            <a:miter lim="800000"/>
            <a:headEnd/>
            <a:tailEnd/>
          </a:ln>
        </p:spPr>
        <p:txBody>
          <a:bodyPr wrap="none" anchor="ctr"/>
          <a:lstStyle/>
          <a:p>
            <a:endParaRPr lang="fr-FR"/>
          </a:p>
        </p:txBody>
      </p:sp>
      <p:sp>
        <p:nvSpPr>
          <p:cNvPr id="50223" name="Text Box 47"/>
          <p:cNvSpPr txBox="1">
            <a:spLocks noChangeArrowheads="1"/>
          </p:cNvSpPr>
          <p:nvPr/>
        </p:nvSpPr>
        <p:spPr bwMode="auto">
          <a:xfrm>
            <a:off x="22225" y="0"/>
            <a:ext cx="7429500" cy="369888"/>
          </a:xfrm>
          <a:prstGeom prst="rect">
            <a:avLst/>
          </a:prstGeom>
          <a:noFill/>
          <a:ln w="38100">
            <a:noFill/>
            <a:miter lim="800000"/>
            <a:headEnd/>
            <a:tailEnd/>
          </a:ln>
          <a:effectLst/>
        </p:spPr>
        <p:txBody>
          <a:bodyPr wrap="none">
            <a:spAutoFit/>
          </a:bodyPr>
          <a:lstStyle/>
          <a:p>
            <a:pPr>
              <a:defRPr/>
            </a:pPr>
            <a:r>
              <a:rPr lang="fr-FR" b="1" i="1" u="sng" dirty="0">
                <a:effectLst>
                  <a:outerShdw blurRad="38100" dist="38100" dir="2700000" algn="tl">
                    <a:srgbClr val="C0C0C0"/>
                  </a:outerShdw>
                </a:effectLst>
              </a:rPr>
              <a:t>La crise des années 1930 : Des </a:t>
            </a:r>
            <a:r>
              <a:rPr lang="fr-FR" b="1" i="1" u="sng" dirty="0" err="1">
                <a:effectLst>
                  <a:outerShdw blurRad="38100" dist="38100" dir="2700000" algn="tl">
                    <a:srgbClr val="C0C0C0"/>
                  </a:outerShdw>
                </a:effectLst>
              </a:rPr>
              <a:t>Etats-unis</a:t>
            </a:r>
            <a:r>
              <a:rPr lang="fr-FR" b="1" i="1" u="sng" dirty="0">
                <a:effectLst>
                  <a:outerShdw blurRad="38100" dist="38100" dir="2700000" algn="tl">
                    <a:srgbClr val="C0C0C0"/>
                  </a:outerShdw>
                </a:effectLst>
              </a:rPr>
              <a:t> à une crise mondialisée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in)">
                                      <p:cBhvr>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6"/>
                                        </p:tgtEl>
                                        <p:attrNameLst>
                                          <p:attrName>style.visibility</p:attrName>
                                        </p:attrNameLst>
                                      </p:cBhvr>
                                      <p:to>
                                        <p:strVal val="visible"/>
                                      </p:to>
                                    </p:set>
                                    <p:animEffect transition="in" filter="box(in)">
                                      <p:cBhvr>
                                        <p:cTn id="12" dur="500"/>
                                        <p:tgtEl>
                                          <p:spTgt spid="501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box(in)">
                                      <p:cBhvr>
                                        <p:cTn id="17" dur="500"/>
                                        <p:tgtEl>
                                          <p:spTgt spid="5018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87"/>
                                        </p:tgtEl>
                                        <p:attrNameLst>
                                          <p:attrName>style.visibility</p:attrName>
                                        </p:attrNameLst>
                                      </p:cBhvr>
                                      <p:to>
                                        <p:strVal val="visible"/>
                                      </p:to>
                                    </p:set>
                                    <p:animEffect transition="in" filter="box(in)">
                                      <p:cBhvr>
                                        <p:cTn id="22" dur="500"/>
                                        <p:tgtEl>
                                          <p:spTgt spid="5018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box(in)">
                                      <p:cBhvr>
                                        <p:cTn id="27" dur="500"/>
                                        <p:tgtEl>
                                          <p:spTgt spid="5018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188"/>
                                        </p:tgtEl>
                                        <p:attrNameLst>
                                          <p:attrName>style.visibility</p:attrName>
                                        </p:attrNameLst>
                                      </p:cBhvr>
                                      <p:to>
                                        <p:strVal val="visible"/>
                                      </p:to>
                                    </p:set>
                                    <p:animEffect transition="in" filter="box(in)">
                                      <p:cBhvr>
                                        <p:cTn id="32" dur="500"/>
                                        <p:tgtEl>
                                          <p:spTgt spid="5018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0185"/>
                                        </p:tgtEl>
                                        <p:attrNameLst>
                                          <p:attrName>style.visibility</p:attrName>
                                        </p:attrNameLst>
                                      </p:cBhvr>
                                      <p:to>
                                        <p:strVal val="visible"/>
                                      </p:to>
                                    </p:set>
                                    <p:animEffect transition="in" filter="box(in)">
                                      <p:cBhvr>
                                        <p:cTn id="37" dur="500"/>
                                        <p:tgtEl>
                                          <p:spTgt spid="5018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0193"/>
                                        </p:tgtEl>
                                        <p:attrNameLst>
                                          <p:attrName>style.visibility</p:attrName>
                                        </p:attrNameLst>
                                      </p:cBhvr>
                                      <p:to>
                                        <p:strVal val="visible"/>
                                      </p:to>
                                    </p:set>
                                    <p:animEffect transition="in" filter="box(in)">
                                      <p:cBhvr>
                                        <p:cTn id="42" dur="500"/>
                                        <p:tgtEl>
                                          <p:spTgt spid="5019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0183"/>
                                        </p:tgtEl>
                                        <p:attrNameLst>
                                          <p:attrName>style.visibility</p:attrName>
                                        </p:attrNameLst>
                                      </p:cBhvr>
                                      <p:to>
                                        <p:strVal val="visible"/>
                                      </p:to>
                                    </p:set>
                                    <p:animEffect transition="in" filter="box(in)">
                                      <p:cBhvr>
                                        <p:cTn id="47" dur="500"/>
                                        <p:tgtEl>
                                          <p:spTgt spid="5018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0194"/>
                                        </p:tgtEl>
                                        <p:attrNameLst>
                                          <p:attrName>style.visibility</p:attrName>
                                        </p:attrNameLst>
                                      </p:cBhvr>
                                      <p:to>
                                        <p:strVal val="visible"/>
                                      </p:to>
                                    </p:set>
                                    <p:animEffect transition="in" filter="box(in)">
                                      <p:cBhvr>
                                        <p:cTn id="52" dur="500"/>
                                        <p:tgtEl>
                                          <p:spTgt spid="5019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0184"/>
                                        </p:tgtEl>
                                        <p:attrNameLst>
                                          <p:attrName>style.visibility</p:attrName>
                                        </p:attrNameLst>
                                      </p:cBhvr>
                                      <p:to>
                                        <p:strVal val="visible"/>
                                      </p:to>
                                    </p:set>
                                    <p:animEffect transition="in" filter="box(in)">
                                      <p:cBhvr>
                                        <p:cTn id="57" dur="500"/>
                                        <p:tgtEl>
                                          <p:spTgt spid="5018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50195"/>
                                        </p:tgtEl>
                                        <p:attrNameLst>
                                          <p:attrName>style.visibility</p:attrName>
                                        </p:attrNameLst>
                                      </p:cBhvr>
                                      <p:to>
                                        <p:strVal val="visible"/>
                                      </p:to>
                                    </p:set>
                                    <p:animEffect transition="in" filter="box(in)">
                                      <p:cBhvr>
                                        <p:cTn id="62" dur="500"/>
                                        <p:tgtEl>
                                          <p:spTgt spid="5019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50192"/>
                                        </p:tgtEl>
                                        <p:attrNameLst>
                                          <p:attrName>style.visibility</p:attrName>
                                        </p:attrNameLst>
                                      </p:cBhvr>
                                      <p:to>
                                        <p:strVal val="visible"/>
                                      </p:to>
                                    </p:set>
                                    <p:animEffect transition="in" filter="box(in)">
                                      <p:cBhvr>
                                        <p:cTn id="67" dur="500"/>
                                        <p:tgtEl>
                                          <p:spTgt spid="50192"/>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50196"/>
                                        </p:tgtEl>
                                        <p:attrNameLst>
                                          <p:attrName>style.visibility</p:attrName>
                                        </p:attrNameLst>
                                      </p:cBhvr>
                                      <p:to>
                                        <p:strVal val="visible"/>
                                      </p:to>
                                    </p:set>
                                    <p:animEffect transition="in" filter="box(in)">
                                      <p:cBhvr>
                                        <p:cTn id="72" dur="500"/>
                                        <p:tgtEl>
                                          <p:spTgt spid="50196"/>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50220"/>
                                        </p:tgtEl>
                                        <p:attrNameLst>
                                          <p:attrName>style.visibility</p:attrName>
                                        </p:attrNameLst>
                                      </p:cBhvr>
                                      <p:to>
                                        <p:strVal val="visible"/>
                                      </p:to>
                                    </p:set>
                                    <p:animEffect transition="in" filter="box(in)">
                                      <p:cBhvr>
                                        <p:cTn id="77" dur="500"/>
                                        <p:tgtEl>
                                          <p:spTgt spid="5022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50197"/>
                                        </p:tgtEl>
                                        <p:attrNameLst>
                                          <p:attrName>style.visibility</p:attrName>
                                        </p:attrNameLst>
                                      </p:cBhvr>
                                      <p:to>
                                        <p:strVal val="visible"/>
                                      </p:to>
                                    </p:set>
                                    <p:animEffect transition="in" filter="box(in)">
                                      <p:cBhvr>
                                        <p:cTn id="82" dur="500"/>
                                        <p:tgtEl>
                                          <p:spTgt spid="50197"/>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50198"/>
                                        </p:tgtEl>
                                        <p:attrNameLst>
                                          <p:attrName>style.visibility</p:attrName>
                                        </p:attrNameLst>
                                      </p:cBhvr>
                                      <p:to>
                                        <p:strVal val="visible"/>
                                      </p:to>
                                    </p:set>
                                    <p:animEffect transition="in" filter="box(in)">
                                      <p:cBhvr>
                                        <p:cTn id="85" dur="500"/>
                                        <p:tgtEl>
                                          <p:spTgt spid="50198"/>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50203"/>
                                        </p:tgtEl>
                                        <p:attrNameLst>
                                          <p:attrName>style.visibility</p:attrName>
                                        </p:attrNameLst>
                                      </p:cBhvr>
                                      <p:to>
                                        <p:strVal val="visible"/>
                                      </p:to>
                                    </p:set>
                                    <p:animEffect transition="in" filter="box(in)">
                                      <p:cBhvr>
                                        <p:cTn id="90" dur="500"/>
                                        <p:tgtEl>
                                          <p:spTgt spid="50203"/>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50201"/>
                                        </p:tgtEl>
                                        <p:attrNameLst>
                                          <p:attrName>style.visibility</p:attrName>
                                        </p:attrNameLst>
                                      </p:cBhvr>
                                      <p:to>
                                        <p:strVal val="visible"/>
                                      </p:to>
                                    </p:set>
                                    <p:animEffect transition="in" filter="box(in)">
                                      <p:cBhvr>
                                        <p:cTn id="93" dur="500"/>
                                        <p:tgtEl>
                                          <p:spTgt spid="50201"/>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50204"/>
                                        </p:tgtEl>
                                        <p:attrNameLst>
                                          <p:attrName>style.visibility</p:attrName>
                                        </p:attrNameLst>
                                      </p:cBhvr>
                                      <p:to>
                                        <p:strVal val="visible"/>
                                      </p:to>
                                    </p:set>
                                    <p:animEffect transition="in" filter="box(in)">
                                      <p:cBhvr>
                                        <p:cTn id="96" dur="500"/>
                                        <p:tgtEl>
                                          <p:spTgt spid="50204"/>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50219"/>
                                        </p:tgtEl>
                                        <p:attrNameLst>
                                          <p:attrName>style.visibility</p:attrName>
                                        </p:attrNameLst>
                                      </p:cBhvr>
                                      <p:to>
                                        <p:strVal val="visible"/>
                                      </p:to>
                                    </p:set>
                                    <p:animEffect transition="in" filter="box(in)">
                                      <p:cBhvr>
                                        <p:cTn id="101" dur="500"/>
                                        <p:tgtEl>
                                          <p:spTgt spid="50219"/>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50218"/>
                                        </p:tgtEl>
                                        <p:attrNameLst>
                                          <p:attrName>style.visibility</p:attrName>
                                        </p:attrNameLst>
                                      </p:cBhvr>
                                      <p:to>
                                        <p:strVal val="visible"/>
                                      </p:to>
                                    </p:set>
                                    <p:animEffect transition="in" filter="box(in)">
                                      <p:cBhvr>
                                        <p:cTn id="104" dur="500"/>
                                        <p:tgtEl>
                                          <p:spTgt spid="50218"/>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50199"/>
                                        </p:tgtEl>
                                        <p:attrNameLst>
                                          <p:attrName>style.visibility</p:attrName>
                                        </p:attrNameLst>
                                      </p:cBhvr>
                                      <p:to>
                                        <p:strVal val="visible"/>
                                      </p:to>
                                    </p:set>
                                    <p:animEffect transition="in" filter="box(in)">
                                      <p:cBhvr>
                                        <p:cTn id="109" dur="500"/>
                                        <p:tgtEl>
                                          <p:spTgt spid="50199"/>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50206"/>
                                        </p:tgtEl>
                                        <p:attrNameLst>
                                          <p:attrName>style.visibility</p:attrName>
                                        </p:attrNameLst>
                                      </p:cBhvr>
                                      <p:to>
                                        <p:strVal val="visible"/>
                                      </p:to>
                                    </p:set>
                                    <p:animEffect transition="in" filter="box(in)">
                                      <p:cBhvr>
                                        <p:cTn id="114" dur="500"/>
                                        <p:tgtEl>
                                          <p:spTgt spid="50206"/>
                                        </p:tgtEl>
                                      </p:cBhvr>
                                    </p:animEffect>
                                  </p:childTnLst>
                                </p:cTn>
                              </p:par>
                            </p:childTnLst>
                          </p:cTn>
                        </p:par>
                      </p:childTnLst>
                    </p:cTn>
                  </p:par>
                  <p:par>
                    <p:cTn id="115" fill="hold">
                      <p:stCondLst>
                        <p:cond delay="indefinite"/>
                      </p:stCondLst>
                      <p:childTnLst>
                        <p:par>
                          <p:cTn id="116" fill="hold">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50208"/>
                                        </p:tgtEl>
                                        <p:attrNameLst>
                                          <p:attrName>style.visibility</p:attrName>
                                        </p:attrNameLst>
                                      </p:cBhvr>
                                      <p:to>
                                        <p:strVal val="visible"/>
                                      </p:to>
                                    </p:set>
                                    <p:animEffect transition="in" filter="box(in)">
                                      <p:cBhvr>
                                        <p:cTn id="119" dur="500"/>
                                        <p:tgtEl>
                                          <p:spTgt spid="50208"/>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50209"/>
                                        </p:tgtEl>
                                        <p:attrNameLst>
                                          <p:attrName>style.visibility</p:attrName>
                                        </p:attrNameLst>
                                      </p:cBhvr>
                                      <p:to>
                                        <p:strVal val="visible"/>
                                      </p:to>
                                    </p:set>
                                    <p:animEffect transition="in" filter="box(in)">
                                      <p:cBhvr>
                                        <p:cTn id="124" dur="500"/>
                                        <p:tgtEl>
                                          <p:spTgt spid="50209"/>
                                        </p:tgtEl>
                                      </p:cBhvr>
                                    </p:animEffect>
                                  </p:childTnLst>
                                </p:cTn>
                              </p:par>
                            </p:childTnLst>
                          </p:cTn>
                        </p:par>
                      </p:childTnLst>
                    </p:cTn>
                  </p:par>
                  <p:par>
                    <p:cTn id="125" fill="hold">
                      <p:stCondLst>
                        <p:cond delay="indefinite"/>
                      </p:stCondLst>
                      <p:childTnLst>
                        <p:par>
                          <p:cTn id="126" fill="hold">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50211"/>
                                        </p:tgtEl>
                                        <p:attrNameLst>
                                          <p:attrName>style.visibility</p:attrName>
                                        </p:attrNameLst>
                                      </p:cBhvr>
                                      <p:to>
                                        <p:strVal val="visible"/>
                                      </p:to>
                                    </p:set>
                                    <p:animEffect transition="in" filter="box(in)">
                                      <p:cBhvr>
                                        <p:cTn id="129" dur="500"/>
                                        <p:tgtEl>
                                          <p:spTgt spid="50211"/>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ntr" presetSubtype="16" fill="hold" grpId="0" nodeType="clickEffect">
                                  <p:stCondLst>
                                    <p:cond delay="0"/>
                                  </p:stCondLst>
                                  <p:childTnLst>
                                    <p:set>
                                      <p:cBhvr>
                                        <p:cTn id="133" dur="1" fill="hold">
                                          <p:stCondLst>
                                            <p:cond delay="0"/>
                                          </p:stCondLst>
                                        </p:cTn>
                                        <p:tgtEl>
                                          <p:spTgt spid="50212"/>
                                        </p:tgtEl>
                                        <p:attrNameLst>
                                          <p:attrName>style.visibility</p:attrName>
                                        </p:attrNameLst>
                                      </p:cBhvr>
                                      <p:to>
                                        <p:strVal val="visible"/>
                                      </p:to>
                                    </p:set>
                                    <p:animEffect transition="in" filter="box(in)">
                                      <p:cBhvr>
                                        <p:cTn id="134" dur="500"/>
                                        <p:tgtEl>
                                          <p:spTgt spid="50212"/>
                                        </p:tgtEl>
                                      </p:cBhvr>
                                    </p:animEffec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50214"/>
                                        </p:tgtEl>
                                        <p:attrNameLst>
                                          <p:attrName>style.visibility</p:attrName>
                                        </p:attrNameLst>
                                      </p:cBhvr>
                                      <p:to>
                                        <p:strVal val="visible"/>
                                      </p:to>
                                    </p:set>
                                    <p:animEffect transition="in" filter="box(in)">
                                      <p:cBhvr>
                                        <p:cTn id="139" dur="500"/>
                                        <p:tgtEl>
                                          <p:spTgt spid="50214"/>
                                        </p:tgtEl>
                                      </p:cBhvr>
                                    </p:animEffect>
                                  </p:childTnLst>
                                </p:cTn>
                              </p:par>
                            </p:childTnLst>
                          </p:cTn>
                        </p:par>
                      </p:childTnLst>
                    </p:cTn>
                  </p:par>
                  <p:par>
                    <p:cTn id="140" fill="hold">
                      <p:stCondLst>
                        <p:cond delay="indefinite"/>
                      </p:stCondLst>
                      <p:childTnLst>
                        <p:par>
                          <p:cTn id="141" fill="hold">
                            <p:stCondLst>
                              <p:cond delay="0"/>
                            </p:stCondLst>
                            <p:childTnLst>
                              <p:par>
                                <p:cTn id="142" presetID="4" presetClass="entr" presetSubtype="16" fill="hold" grpId="0" nodeType="clickEffect">
                                  <p:stCondLst>
                                    <p:cond delay="0"/>
                                  </p:stCondLst>
                                  <p:childTnLst>
                                    <p:set>
                                      <p:cBhvr>
                                        <p:cTn id="143" dur="1" fill="hold">
                                          <p:stCondLst>
                                            <p:cond delay="0"/>
                                          </p:stCondLst>
                                        </p:cTn>
                                        <p:tgtEl>
                                          <p:spTgt spid="50216"/>
                                        </p:tgtEl>
                                        <p:attrNameLst>
                                          <p:attrName>style.visibility</p:attrName>
                                        </p:attrNameLst>
                                      </p:cBhvr>
                                      <p:to>
                                        <p:strVal val="visible"/>
                                      </p:to>
                                    </p:set>
                                    <p:animEffect transition="in" filter="box(in)">
                                      <p:cBhvr>
                                        <p:cTn id="144" dur="500"/>
                                        <p:tgtEl>
                                          <p:spTgt spid="50216"/>
                                        </p:tgtEl>
                                      </p:cBhvr>
                                    </p:animEffect>
                                  </p:childTnLst>
                                </p:cTn>
                              </p:par>
                            </p:childTnLst>
                          </p:cTn>
                        </p:par>
                      </p:childTnLst>
                    </p:cTn>
                  </p:par>
                  <p:par>
                    <p:cTn id="145" fill="hold">
                      <p:stCondLst>
                        <p:cond delay="indefinite"/>
                      </p:stCondLst>
                      <p:childTnLst>
                        <p:par>
                          <p:cTn id="146" fill="hold">
                            <p:stCondLst>
                              <p:cond delay="0"/>
                            </p:stCondLst>
                            <p:childTnLst>
                              <p:par>
                                <p:cTn id="147" presetID="4" presetClass="entr" presetSubtype="16" fill="hold" grpId="0" nodeType="clickEffect">
                                  <p:stCondLst>
                                    <p:cond delay="0"/>
                                  </p:stCondLst>
                                  <p:childTnLst>
                                    <p:set>
                                      <p:cBhvr>
                                        <p:cTn id="148" dur="1" fill="hold">
                                          <p:stCondLst>
                                            <p:cond delay="0"/>
                                          </p:stCondLst>
                                        </p:cTn>
                                        <p:tgtEl>
                                          <p:spTgt spid="50215"/>
                                        </p:tgtEl>
                                        <p:attrNameLst>
                                          <p:attrName>style.visibility</p:attrName>
                                        </p:attrNameLst>
                                      </p:cBhvr>
                                      <p:to>
                                        <p:strVal val="visible"/>
                                      </p:to>
                                    </p:set>
                                    <p:animEffect transition="in" filter="box(in)">
                                      <p:cBhvr>
                                        <p:cTn id="149" dur="500"/>
                                        <p:tgtEl>
                                          <p:spTgt spid="50215"/>
                                        </p:tgtEl>
                                      </p:cBhvr>
                                    </p:animEffect>
                                  </p:childTnLst>
                                </p:cTn>
                              </p:par>
                            </p:childTnLst>
                          </p:cTn>
                        </p:par>
                      </p:childTnLst>
                    </p:cTn>
                  </p:par>
                  <p:par>
                    <p:cTn id="150" fill="hold">
                      <p:stCondLst>
                        <p:cond delay="indefinite"/>
                      </p:stCondLst>
                      <p:childTnLst>
                        <p:par>
                          <p:cTn id="151" fill="hold">
                            <p:stCondLst>
                              <p:cond delay="0"/>
                            </p:stCondLst>
                            <p:childTnLst>
                              <p:par>
                                <p:cTn id="152" presetID="4" presetClass="entr" presetSubtype="16" fill="hold" grpId="0" nodeType="clickEffect">
                                  <p:stCondLst>
                                    <p:cond delay="0"/>
                                  </p:stCondLst>
                                  <p:childTnLst>
                                    <p:set>
                                      <p:cBhvr>
                                        <p:cTn id="153" dur="1" fill="hold">
                                          <p:stCondLst>
                                            <p:cond delay="0"/>
                                          </p:stCondLst>
                                        </p:cTn>
                                        <p:tgtEl>
                                          <p:spTgt spid="50205"/>
                                        </p:tgtEl>
                                        <p:attrNameLst>
                                          <p:attrName>style.visibility</p:attrName>
                                        </p:attrNameLst>
                                      </p:cBhvr>
                                      <p:to>
                                        <p:strVal val="visible"/>
                                      </p:to>
                                    </p:set>
                                    <p:animEffect transition="in" filter="box(in)">
                                      <p:cBhvr>
                                        <p:cTn id="154" dur="500"/>
                                        <p:tgtEl>
                                          <p:spTgt spid="50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2" grpId="0" animBg="1"/>
      <p:bldP spid="50183" grpId="0" animBg="1"/>
      <p:bldP spid="50184" grpId="0" animBg="1"/>
      <p:bldP spid="50185" grpId="0" animBg="1"/>
      <p:bldP spid="50186" grpId="0" animBg="1"/>
      <p:bldP spid="50187" grpId="0" animBg="1"/>
      <p:bldP spid="50188" grpId="0" animBg="1"/>
      <p:bldP spid="50192" grpId="0" animBg="1"/>
      <p:bldP spid="50193" grpId="0" animBg="1"/>
      <p:bldP spid="50194" grpId="0" animBg="1"/>
      <p:bldP spid="50195" grpId="0" animBg="1"/>
      <p:bldP spid="50196" grpId="0" animBg="1"/>
      <p:bldP spid="50197" grpId="0" animBg="1"/>
      <p:bldP spid="50198" grpId="0"/>
      <p:bldP spid="50199" grpId="0" animBg="1"/>
      <p:bldP spid="50201" grpId="0" animBg="1"/>
      <p:bldP spid="50203" grpId="0" animBg="1"/>
      <p:bldP spid="50204" grpId="0" animBg="1"/>
      <p:bldP spid="50205" grpId="0" animBg="1"/>
      <p:bldP spid="50206" grpId="0" animBg="1"/>
      <p:bldP spid="50208" grpId="0" animBg="1"/>
      <p:bldP spid="50209" grpId="0" animBg="1"/>
      <p:bldP spid="50211" grpId="0" animBg="1"/>
      <p:bldP spid="50212" grpId="0" animBg="1"/>
      <p:bldP spid="50214" grpId="0" animBg="1"/>
      <p:bldP spid="50215" grpId="0" animBg="1"/>
      <p:bldP spid="50216" grpId="0" animBg="1"/>
      <p:bldP spid="50218" grpId="0" animBg="1"/>
      <p:bldP spid="50219" grpId="0"/>
      <p:bldP spid="502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6100" y="404813"/>
            <a:ext cx="4608513" cy="1152525"/>
          </a:xfrm>
          <a:solidFill>
            <a:srgbClr val="A4F4FA"/>
          </a:solidFill>
          <a:ln>
            <a:solidFill>
              <a:schemeClr val="tx1"/>
            </a:solidFill>
          </a:ln>
        </p:spPr>
        <p:txBody>
          <a:bodyPr>
            <a:normAutofit fontScale="90000"/>
          </a:bodyPr>
          <a:lstStyle/>
          <a:p>
            <a:pPr>
              <a:defRPr/>
            </a:pPr>
            <a:r>
              <a:rPr lang="fr-FR" sz="3200" b="1" dirty="0" smtClean="0"/>
              <a:t>2. Le plan Marshall et les années d’après-guerre</a:t>
            </a:r>
            <a:endParaRPr lang="fr-FR" sz="3200" b="1" dirty="0"/>
          </a:p>
        </p:txBody>
      </p:sp>
      <p:pic>
        <p:nvPicPr>
          <p:cNvPr id="9219" name="Picture 3"/>
          <p:cNvPicPr>
            <a:picLocks noChangeAspect="1" noChangeArrowheads="1"/>
          </p:cNvPicPr>
          <p:nvPr/>
        </p:nvPicPr>
        <p:blipFill>
          <a:blip r:embed="rId2"/>
          <a:srcRect/>
          <a:stretch>
            <a:fillRect/>
          </a:stretch>
        </p:blipFill>
        <p:spPr bwMode="auto">
          <a:xfrm>
            <a:off x="0" y="0"/>
            <a:ext cx="4140200" cy="6834188"/>
          </a:xfrm>
          <a:prstGeom prst="rect">
            <a:avLst/>
          </a:prstGeom>
          <a:noFill/>
          <a:ln w="38100">
            <a:noFill/>
            <a:miter lim="800000"/>
            <a:headEnd/>
            <a:tailEnd/>
          </a:ln>
        </p:spPr>
      </p:pic>
      <p:sp>
        <p:nvSpPr>
          <p:cNvPr id="9220" name="Rectangle 4"/>
          <p:cNvSpPr>
            <a:spLocks noChangeArrowheads="1"/>
          </p:cNvSpPr>
          <p:nvPr/>
        </p:nvSpPr>
        <p:spPr bwMode="auto">
          <a:xfrm>
            <a:off x="4716463" y="1916113"/>
            <a:ext cx="3816350" cy="647700"/>
          </a:xfrm>
          <a:prstGeom prst="rect">
            <a:avLst/>
          </a:prstGeom>
          <a:noFill/>
          <a:ln w="38100" cap="flat" cmpd="sng">
            <a:noFill/>
            <a:prstDash val="solid"/>
            <a:miter lim="800000"/>
            <a:headEnd type="none" w="med" len="med"/>
            <a:tailEnd type="none" w="med" len="med"/>
          </a:ln>
          <a:effectLst/>
        </p:spPr>
        <p:txBody>
          <a:bodyPr anchor="ctr">
            <a:spAutoFit/>
          </a:bodyPr>
          <a:lstStyle/>
          <a:p>
            <a:pPr eaLnBrk="0" hangingPunct="0">
              <a:defRPr/>
            </a:pPr>
            <a:r>
              <a:rPr lang="fr-FR" b="1" i="1" dirty="0">
                <a:solidFill>
                  <a:schemeClr val="bg1">
                    <a:lumMod val="50000"/>
                  </a:schemeClr>
                </a:solidFill>
                <a:latin typeface="Arial" pitchFamily="34" charset="0"/>
                <a:ea typeface="Calibri" pitchFamily="34" charset="0"/>
                <a:cs typeface="Arial" pitchFamily="34" charset="0"/>
              </a:rPr>
              <a:t>Mener l’analyse critique d’affiches de propagande</a:t>
            </a:r>
            <a:endParaRPr lang="fr-FR" i="1" dirty="0">
              <a:solidFill>
                <a:schemeClr val="bg1">
                  <a:lumMod val="50000"/>
                </a:schemeClr>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2"/>
          <a:srcRect/>
          <a:stretch>
            <a:fillRect/>
          </a:stretch>
        </p:blipFill>
        <p:spPr bwMode="auto">
          <a:xfrm>
            <a:off x="0" y="3573463"/>
            <a:ext cx="2284413" cy="3284537"/>
          </a:xfrm>
          <a:prstGeom prst="rect">
            <a:avLst/>
          </a:prstGeom>
          <a:noFill/>
          <a:ln w="38100">
            <a:noFill/>
            <a:miter lim="800000"/>
            <a:headEnd/>
            <a:tailEnd/>
          </a:ln>
        </p:spPr>
      </p:pic>
      <p:pic>
        <p:nvPicPr>
          <p:cNvPr id="10243" name="Picture 2"/>
          <p:cNvPicPr>
            <a:picLocks noChangeAspect="1" noChangeArrowheads="1"/>
          </p:cNvPicPr>
          <p:nvPr/>
        </p:nvPicPr>
        <p:blipFill>
          <a:blip r:embed="rId3"/>
          <a:srcRect/>
          <a:stretch>
            <a:fillRect/>
          </a:stretch>
        </p:blipFill>
        <p:spPr bwMode="auto">
          <a:xfrm>
            <a:off x="0" y="-6350"/>
            <a:ext cx="2339975" cy="3279775"/>
          </a:xfrm>
          <a:prstGeom prst="rect">
            <a:avLst/>
          </a:prstGeom>
          <a:noFill/>
          <a:ln w="38100">
            <a:noFill/>
            <a:miter lim="800000"/>
            <a:headEnd/>
            <a:tailEnd/>
          </a:ln>
        </p:spPr>
      </p:pic>
      <p:pic>
        <p:nvPicPr>
          <p:cNvPr id="10244" name="Picture 3"/>
          <p:cNvPicPr>
            <a:picLocks noChangeAspect="1" noChangeArrowheads="1"/>
          </p:cNvPicPr>
          <p:nvPr/>
        </p:nvPicPr>
        <p:blipFill>
          <a:blip r:embed="rId4"/>
          <a:srcRect/>
          <a:stretch>
            <a:fillRect/>
          </a:stretch>
        </p:blipFill>
        <p:spPr bwMode="auto">
          <a:xfrm>
            <a:off x="7156450" y="0"/>
            <a:ext cx="1987550" cy="3284538"/>
          </a:xfrm>
          <a:prstGeom prst="rect">
            <a:avLst/>
          </a:prstGeom>
          <a:noFill/>
          <a:ln w="38100">
            <a:noFill/>
            <a:miter lim="800000"/>
            <a:headEnd/>
            <a:tailEnd/>
          </a:ln>
        </p:spPr>
      </p:pic>
      <p:pic>
        <p:nvPicPr>
          <p:cNvPr id="10245" name="Picture 4"/>
          <p:cNvPicPr>
            <a:picLocks noChangeAspect="1" noChangeArrowheads="1"/>
          </p:cNvPicPr>
          <p:nvPr/>
        </p:nvPicPr>
        <p:blipFill>
          <a:blip r:embed="rId5"/>
          <a:srcRect/>
          <a:stretch>
            <a:fillRect/>
          </a:stretch>
        </p:blipFill>
        <p:spPr bwMode="auto">
          <a:xfrm>
            <a:off x="2351088" y="0"/>
            <a:ext cx="2508250" cy="3284538"/>
          </a:xfrm>
          <a:prstGeom prst="rect">
            <a:avLst/>
          </a:prstGeom>
          <a:noFill/>
          <a:ln w="38100">
            <a:noFill/>
            <a:miter lim="800000"/>
            <a:headEnd/>
            <a:tailEnd/>
          </a:ln>
        </p:spPr>
      </p:pic>
      <p:pic>
        <p:nvPicPr>
          <p:cNvPr id="10246" name="Picture 6"/>
          <p:cNvPicPr>
            <a:picLocks noChangeAspect="1" noChangeArrowheads="1"/>
          </p:cNvPicPr>
          <p:nvPr/>
        </p:nvPicPr>
        <p:blipFill>
          <a:blip r:embed="rId6"/>
          <a:srcRect/>
          <a:stretch>
            <a:fillRect/>
          </a:stretch>
        </p:blipFill>
        <p:spPr bwMode="auto">
          <a:xfrm>
            <a:off x="4787900" y="0"/>
            <a:ext cx="2316163" cy="3284538"/>
          </a:xfrm>
          <a:prstGeom prst="rect">
            <a:avLst/>
          </a:prstGeom>
          <a:noFill/>
          <a:ln w="38100">
            <a:noFill/>
            <a:miter lim="800000"/>
            <a:headEnd/>
            <a:tailEnd/>
          </a:ln>
        </p:spPr>
      </p:pic>
      <p:pic>
        <p:nvPicPr>
          <p:cNvPr id="10247" name="Picture 7"/>
          <p:cNvPicPr>
            <a:picLocks noChangeAspect="1" noChangeArrowheads="1"/>
          </p:cNvPicPr>
          <p:nvPr/>
        </p:nvPicPr>
        <p:blipFill>
          <a:blip r:embed="rId7"/>
          <a:srcRect/>
          <a:stretch>
            <a:fillRect/>
          </a:stretch>
        </p:blipFill>
        <p:spPr bwMode="auto">
          <a:xfrm>
            <a:off x="2339975" y="3573463"/>
            <a:ext cx="2373313" cy="3284537"/>
          </a:xfrm>
          <a:prstGeom prst="rect">
            <a:avLst/>
          </a:prstGeom>
          <a:noFill/>
          <a:ln w="38100">
            <a:noFill/>
            <a:miter lim="800000"/>
            <a:headEnd/>
            <a:tailEnd/>
          </a:ln>
        </p:spPr>
      </p:pic>
      <p:pic>
        <p:nvPicPr>
          <p:cNvPr id="10248" name="Picture 8"/>
          <p:cNvPicPr>
            <a:picLocks noChangeAspect="1" noChangeArrowheads="1"/>
          </p:cNvPicPr>
          <p:nvPr/>
        </p:nvPicPr>
        <p:blipFill>
          <a:blip r:embed="rId8"/>
          <a:srcRect/>
          <a:stretch>
            <a:fillRect/>
          </a:stretch>
        </p:blipFill>
        <p:spPr bwMode="auto">
          <a:xfrm>
            <a:off x="4716463" y="3644900"/>
            <a:ext cx="4352925" cy="3168650"/>
          </a:xfrm>
          <a:prstGeom prst="rect">
            <a:avLst/>
          </a:prstGeom>
          <a:noFill/>
          <a:ln w="38100">
            <a:noFill/>
            <a:miter lim="800000"/>
            <a:headEnd/>
            <a:tailEnd/>
          </a:ln>
        </p:spPr>
      </p:pic>
      <p:sp>
        <p:nvSpPr>
          <p:cNvPr id="10249" name="Rectangle 10"/>
          <p:cNvSpPr>
            <a:spLocks noChangeArrowheads="1"/>
          </p:cNvSpPr>
          <p:nvPr/>
        </p:nvSpPr>
        <p:spPr bwMode="auto">
          <a:xfrm>
            <a:off x="34925" y="44450"/>
            <a:ext cx="288925" cy="288925"/>
          </a:xfrm>
          <a:prstGeom prst="rect">
            <a:avLst/>
          </a:prstGeom>
          <a:solidFill>
            <a:schemeClr val="bg1"/>
          </a:solidFill>
          <a:ln w="6350" algn="ctr">
            <a:solidFill>
              <a:schemeClr val="tx1"/>
            </a:solidFill>
            <a:round/>
            <a:headEnd/>
            <a:tailEnd/>
          </a:ln>
        </p:spPr>
        <p:txBody>
          <a:bodyPr/>
          <a:lstStyle/>
          <a:p>
            <a:r>
              <a:rPr lang="fr-FR" sz="1200" b="1"/>
              <a:t>1</a:t>
            </a:r>
          </a:p>
        </p:txBody>
      </p:sp>
      <p:sp>
        <p:nvSpPr>
          <p:cNvPr id="10250" name="Rectangle 11"/>
          <p:cNvSpPr>
            <a:spLocks noChangeArrowheads="1"/>
          </p:cNvSpPr>
          <p:nvPr/>
        </p:nvSpPr>
        <p:spPr bwMode="auto">
          <a:xfrm>
            <a:off x="8748713" y="3716338"/>
            <a:ext cx="287337" cy="288925"/>
          </a:xfrm>
          <a:prstGeom prst="rect">
            <a:avLst/>
          </a:prstGeom>
          <a:solidFill>
            <a:schemeClr val="bg1"/>
          </a:solidFill>
          <a:ln w="6350" algn="ctr">
            <a:solidFill>
              <a:schemeClr val="tx1"/>
            </a:solidFill>
            <a:round/>
            <a:headEnd/>
            <a:tailEnd/>
          </a:ln>
        </p:spPr>
        <p:txBody>
          <a:bodyPr/>
          <a:lstStyle/>
          <a:p>
            <a:r>
              <a:rPr lang="fr-FR" sz="1200" b="1"/>
              <a:t>7</a:t>
            </a:r>
          </a:p>
        </p:txBody>
      </p:sp>
      <p:sp>
        <p:nvSpPr>
          <p:cNvPr id="10251" name="Rectangle 12"/>
          <p:cNvSpPr>
            <a:spLocks noChangeArrowheads="1"/>
          </p:cNvSpPr>
          <p:nvPr/>
        </p:nvSpPr>
        <p:spPr bwMode="auto">
          <a:xfrm>
            <a:off x="4284663" y="3716338"/>
            <a:ext cx="287337" cy="288925"/>
          </a:xfrm>
          <a:prstGeom prst="rect">
            <a:avLst/>
          </a:prstGeom>
          <a:solidFill>
            <a:schemeClr val="bg1"/>
          </a:solidFill>
          <a:ln w="6350" algn="ctr">
            <a:solidFill>
              <a:schemeClr val="tx1"/>
            </a:solidFill>
            <a:round/>
            <a:headEnd/>
            <a:tailEnd/>
          </a:ln>
        </p:spPr>
        <p:txBody>
          <a:bodyPr/>
          <a:lstStyle/>
          <a:p>
            <a:r>
              <a:rPr lang="fr-FR" sz="1200" b="1"/>
              <a:t>6</a:t>
            </a:r>
          </a:p>
        </p:txBody>
      </p:sp>
      <p:sp>
        <p:nvSpPr>
          <p:cNvPr id="10252" name="Rectangle 13"/>
          <p:cNvSpPr>
            <a:spLocks noChangeArrowheads="1"/>
          </p:cNvSpPr>
          <p:nvPr/>
        </p:nvSpPr>
        <p:spPr bwMode="auto">
          <a:xfrm>
            <a:off x="1908175" y="3644900"/>
            <a:ext cx="287338" cy="288925"/>
          </a:xfrm>
          <a:prstGeom prst="rect">
            <a:avLst/>
          </a:prstGeom>
          <a:solidFill>
            <a:schemeClr val="bg1"/>
          </a:solidFill>
          <a:ln w="6350" algn="ctr">
            <a:solidFill>
              <a:schemeClr val="tx1"/>
            </a:solidFill>
            <a:round/>
            <a:headEnd/>
            <a:tailEnd/>
          </a:ln>
        </p:spPr>
        <p:txBody>
          <a:bodyPr/>
          <a:lstStyle/>
          <a:p>
            <a:r>
              <a:rPr lang="fr-FR" sz="1200" b="1"/>
              <a:t>5</a:t>
            </a:r>
          </a:p>
        </p:txBody>
      </p:sp>
      <p:sp>
        <p:nvSpPr>
          <p:cNvPr id="10253" name="Rectangle 14"/>
          <p:cNvSpPr>
            <a:spLocks noChangeArrowheads="1"/>
          </p:cNvSpPr>
          <p:nvPr/>
        </p:nvSpPr>
        <p:spPr bwMode="auto">
          <a:xfrm>
            <a:off x="8820150" y="44450"/>
            <a:ext cx="288925" cy="288925"/>
          </a:xfrm>
          <a:prstGeom prst="rect">
            <a:avLst/>
          </a:prstGeom>
          <a:solidFill>
            <a:schemeClr val="bg1"/>
          </a:solidFill>
          <a:ln w="6350" algn="ctr">
            <a:solidFill>
              <a:schemeClr val="tx1"/>
            </a:solidFill>
            <a:round/>
            <a:headEnd/>
            <a:tailEnd/>
          </a:ln>
        </p:spPr>
        <p:txBody>
          <a:bodyPr/>
          <a:lstStyle/>
          <a:p>
            <a:r>
              <a:rPr lang="fr-FR" sz="1200" b="1"/>
              <a:t>4</a:t>
            </a:r>
          </a:p>
        </p:txBody>
      </p:sp>
      <p:sp>
        <p:nvSpPr>
          <p:cNvPr id="10254" name="Rectangle 15"/>
          <p:cNvSpPr>
            <a:spLocks noChangeArrowheads="1"/>
          </p:cNvSpPr>
          <p:nvPr/>
        </p:nvSpPr>
        <p:spPr bwMode="auto">
          <a:xfrm>
            <a:off x="4932363" y="2852738"/>
            <a:ext cx="287337" cy="288925"/>
          </a:xfrm>
          <a:prstGeom prst="rect">
            <a:avLst/>
          </a:prstGeom>
          <a:solidFill>
            <a:schemeClr val="bg1"/>
          </a:solidFill>
          <a:ln w="6350" algn="ctr">
            <a:solidFill>
              <a:schemeClr val="tx1"/>
            </a:solidFill>
            <a:round/>
            <a:headEnd/>
            <a:tailEnd/>
          </a:ln>
        </p:spPr>
        <p:txBody>
          <a:bodyPr/>
          <a:lstStyle/>
          <a:p>
            <a:r>
              <a:rPr lang="fr-FR" sz="1200" b="1"/>
              <a:t>3</a:t>
            </a:r>
          </a:p>
        </p:txBody>
      </p:sp>
      <p:sp>
        <p:nvSpPr>
          <p:cNvPr id="10255" name="Rectangle 16"/>
          <p:cNvSpPr>
            <a:spLocks noChangeArrowheads="1"/>
          </p:cNvSpPr>
          <p:nvPr/>
        </p:nvSpPr>
        <p:spPr bwMode="auto">
          <a:xfrm>
            <a:off x="2339975" y="44450"/>
            <a:ext cx="287338" cy="288925"/>
          </a:xfrm>
          <a:prstGeom prst="rect">
            <a:avLst/>
          </a:prstGeom>
          <a:solidFill>
            <a:schemeClr val="bg1"/>
          </a:solidFill>
          <a:ln w="6350" algn="ctr">
            <a:solidFill>
              <a:schemeClr val="tx1"/>
            </a:solidFill>
            <a:round/>
            <a:headEnd/>
            <a:tailEnd/>
          </a:ln>
        </p:spPr>
        <p:txBody>
          <a:bodyPr/>
          <a:lstStyle/>
          <a:p>
            <a:r>
              <a:rPr lang="fr-FR" sz="1200" b="1"/>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81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CC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1093</Words>
  <Application>Microsoft Office PowerPoint</Application>
  <PresentationFormat>Affichage à l'écran (4:3)</PresentationFormat>
  <Paragraphs>183</Paragraphs>
  <Slides>23</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Comic Sans MS</vt:lpstr>
      <vt:lpstr>Modèle par défaut</vt:lpstr>
      <vt:lpstr>Chapitre 3  La puissance économique  des Etats-Unis et le monde </vt:lpstr>
      <vt:lpstr>1. La crise de 1929 et les années trente</vt:lpstr>
      <vt:lpstr>Diapositive 3</vt:lpstr>
      <vt:lpstr>Diapositive 4</vt:lpstr>
      <vt:lpstr>Diapositive 5</vt:lpstr>
      <vt:lpstr>Diapositive 6</vt:lpstr>
      <vt:lpstr>Diapositive 7</vt:lpstr>
      <vt:lpstr>2. Le plan Marshall et les années d’après-guerre</vt:lpstr>
      <vt:lpstr>Diapositive 9</vt:lpstr>
      <vt:lpstr>Diapositive 10</vt:lpstr>
      <vt:lpstr>Diapositive 11</vt:lpstr>
      <vt:lpstr>Diapositive 12</vt:lpstr>
      <vt:lpstr>Diapositive 13</vt:lpstr>
      <vt:lpstr>Diapositive 14</vt:lpstr>
      <vt:lpstr>3. La crise des subprimes et la remise en cause de l’économie américaine triomphante</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Les caractéristiques du décollage industriel</dc:title>
  <dc:creator>christophe</dc:creator>
  <cp:lastModifiedBy>christophe</cp:lastModifiedBy>
  <cp:revision>98</cp:revision>
  <dcterms:created xsi:type="dcterms:W3CDTF">2007-07-09T20:34:51Z</dcterms:created>
  <dcterms:modified xsi:type="dcterms:W3CDTF">2012-09-17T14:05:34Z</dcterms:modified>
</cp:coreProperties>
</file>