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0" r:id="rId9"/>
    <p:sldId id="264" r:id="rId10"/>
    <p:sldId id="265" r:id="rId11"/>
    <p:sldId id="266" r:id="rId12"/>
    <p:sldId id="268" r:id="rId13"/>
    <p:sldId id="271" r:id="rId14"/>
    <p:sldId id="273" r:id="rId15"/>
    <p:sldId id="267" r:id="rId16"/>
    <p:sldId id="269" r:id="rId17"/>
    <p:sldId id="270" r:id="rId18"/>
    <p:sldId id="272" r:id="rId19"/>
    <p:sldId id="274" r:id="rId20"/>
    <p:sldId id="275" r:id="rId21"/>
    <p:sldId id="276" r:id="rId22"/>
    <p:sldId id="277"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7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073F34D-0922-431A-94F7-862CCB7308F4}" type="datetimeFigureOut">
              <a:rPr lang="fr-FR" smtClean="0"/>
              <a:pPr/>
              <a:t>19/10/2012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C662B1-714A-4EB4-943A-803D0E557DD8}"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3F34D-0922-431A-94F7-862CCB7308F4}" type="datetimeFigureOut">
              <a:rPr lang="fr-FR" smtClean="0"/>
              <a:pPr/>
              <a:t>19/10/2012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662B1-714A-4EB4-943A-803D0E557DD8}"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2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slide" Target="slide1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slide" Target="slide2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10.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11560" y="260648"/>
            <a:ext cx="7772400" cy="1470025"/>
          </a:xfrm>
        </p:spPr>
        <p:style>
          <a:lnRef idx="1">
            <a:schemeClr val="accent2"/>
          </a:lnRef>
          <a:fillRef idx="2">
            <a:schemeClr val="accent2"/>
          </a:fillRef>
          <a:effectRef idx="1">
            <a:schemeClr val="accent2"/>
          </a:effectRef>
          <a:fontRef idx="minor">
            <a:schemeClr val="dk1"/>
          </a:fontRef>
        </p:style>
        <p:txBody>
          <a:bodyPr>
            <a:normAutofit/>
          </a:bodyPr>
          <a:lstStyle/>
          <a:p>
            <a:r>
              <a:rPr lang="fr-FR" sz="2000" b="1" i="1" smtClean="0"/>
              <a:t>Chapitre </a:t>
            </a:r>
            <a:r>
              <a:rPr lang="fr-FR" sz="1800" b="1" i="1" dirty="0" smtClean="0"/>
              <a:t>2</a:t>
            </a:r>
            <a:r>
              <a:rPr lang="fr-FR" sz="1800" b="1" i="1" smtClean="0"/>
              <a:t>      </a:t>
            </a:r>
            <a:r>
              <a:rPr lang="fr-FR" sz="2700" b="1" i="1" dirty="0" smtClean="0"/>
              <a:t/>
            </a:r>
            <a:br>
              <a:rPr lang="fr-FR" sz="2700" b="1" i="1" dirty="0" smtClean="0"/>
            </a:br>
            <a:r>
              <a:rPr lang="fr-FR" sz="2700" b="1" i="1" dirty="0" smtClean="0"/>
              <a:t>LES INSTRUMENTS DE LA PUISSANCE : </a:t>
            </a:r>
            <a:br>
              <a:rPr lang="fr-FR" sz="2700" b="1" i="1" dirty="0" smtClean="0"/>
            </a:br>
            <a:r>
              <a:rPr lang="fr-FR" sz="2700" b="1" i="1" dirty="0" smtClean="0"/>
              <a:t>LES INTERVENTIONS MILITAIRES </a:t>
            </a:r>
            <a:endParaRPr lang="fr-FR" dirty="0"/>
          </a:p>
        </p:txBody>
      </p:sp>
      <p:sp>
        <p:nvSpPr>
          <p:cNvPr id="3" name="Sous-titre 2"/>
          <p:cNvSpPr>
            <a:spLocks noGrp="1"/>
          </p:cNvSpPr>
          <p:nvPr>
            <p:ph type="subTitle" idx="1"/>
          </p:nvPr>
        </p:nvSpPr>
        <p:spPr>
          <a:xfrm>
            <a:off x="611560" y="1844824"/>
            <a:ext cx="7920880" cy="504056"/>
          </a:xfrm>
        </p:spPr>
        <p:txBody>
          <a:bodyPr>
            <a:noAutofit/>
          </a:bodyPr>
          <a:lstStyle/>
          <a:p>
            <a:r>
              <a:rPr lang="fr-FR" sz="2400" b="1" dirty="0" smtClean="0"/>
              <a:t>FICHER UN ARTICLE À CARACTÈRE SCIENTIFIQUE</a:t>
            </a:r>
            <a:endParaRPr lang="fr-FR" sz="2400" dirty="0"/>
          </a:p>
        </p:txBody>
      </p:sp>
      <p:pic>
        <p:nvPicPr>
          <p:cNvPr id="3074" name="Picture 2"/>
          <p:cNvPicPr>
            <a:picLocks noChangeAspect="1" noChangeArrowheads="1"/>
          </p:cNvPicPr>
          <p:nvPr/>
        </p:nvPicPr>
        <p:blipFill>
          <a:blip r:embed="rId2" cstate="email">
            <a:lum bright="10000"/>
          </a:blip>
          <a:srcRect/>
          <a:stretch>
            <a:fillRect/>
          </a:stretch>
        </p:blipFill>
        <p:spPr bwMode="auto">
          <a:xfrm>
            <a:off x="1475656" y="2460991"/>
            <a:ext cx="5760640" cy="4136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email"/>
          <a:srcRect/>
          <a:stretch>
            <a:fillRect/>
          </a:stretch>
        </p:blipFill>
        <p:spPr bwMode="auto">
          <a:xfrm>
            <a:off x="179512" y="548680"/>
            <a:ext cx="8784976" cy="5983759"/>
          </a:xfrm>
          <a:prstGeom prst="rect">
            <a:avLst/>
          </a:prstGeom>
          <a:noFill/>
          <a:ln w="9525">
            <a:noFill/>
            <a:miter lim="800000"/>
            <a:headEnd/>
            <a:tailEnd/>
          </a:ln>
        </p:spPr>
      </p:pic>
      <p:sp>
        <p:nvSpPr>
          <p:cNvPr id="3" name="Rectangle 2"/>
          <p:cNvSpPr/>
          <p:nvPr/>
        </p:nvSpPr>
        <p:spPr>
          <a:xfrm>
            <a:off x="179512" y="548680"/>
            <a:ext cx="8712968" cy="43204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22532" name="Picture 4">
            <a:hlinkClick r:id="rId3" action="ppaction://hlinksldjump"/>
          </p:cNvPr>
          <p:cNvPicPr>
            <a:picLocks noChangeAspect="1" noChangeArrowheads="1"/>
          </p:cNvPicPr>
          <p:nvPr/>
        </p:nvPicPr>
        <p:blipFill>
          <a:blip r:embed="rId4" cstate="email"/>
          <a:srcRect/>
          <a:stretch>
            <a:fillRect/>
          </a:stretch>
        </p:blipFill>
        <p:spPr bwMode="auto">
          <a:xfrm>
            <a:off x="7524328" y="1196752"/>
            <a:ext cx="1267172" cy="953938"/>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email"/>
          <a:srcRect/>
          <a:stretch>
            <a:fillRect/>
          </a:stretch>
        </p:blipFill>
        <p:spPr bwMode="auto">
          <a:xfrm>
            <a:off x="179513" y="332656"/>
            <a:ext cx="8856984" cy="4680520"/>
          </a:xfrm>
          <a:prstGeom prst="rect">
            <a:avLst/>
          </a:prstGeom>
          <a:noFill/>
          <a:ln w="9525">
            <a:noFill/>
            <a:miter lim="800000"/>
            <a:headEnd/>
            <a:tailEnd/>
          </a:ln>
        </p:spPr>
      </p:pic>
      <p:pic>
        <p:nvPicPr>
          <p:cNvPr id="23556" name="Picture 4">
            <a:hlinkClick r:id="rId3" action="ppaction://hlinksldjump"/>
          </p:cNvPr>
          <p:cNvPicPr>
            <a:picLocks noChangeAspect="1" noChangeArrowheads="1"/>
          </p:cNvPicPr>
          <p:nvPr/>
        </p:nvPicPr>
        <p:blipFill>
          <a:blip r:embed="rId4" cstate="email"/>
          <a:srcRect/>
          <a:stretch>
            <a:fillRect/>
          </a:stretch>
        </p:blipFill>
        <p:spPr bwMode="auto">
          <a:xfrm>
            <a:off x="7020272" y="5157192"/>
            <a:ext cx="1658321" cy="124837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3557" name="Picture 5">
            <a:hlinkClick r:id="rId5" action="ppaction://hlinksldjump"/>
          </p:cNvPr>
          <p:cNvPicPr>
            <a:picLocks noChangeAspect="1" noChangeArrowheads="1"/>
          </p:cNvPicPr>
          <p:nvPr/>
        </p:nvPicPr>
        <p:blipFill>
          <a:blip r:embed="rId6" cstate="email"/>
          <a:srcRect/>
          <a:stretch>
            <a:fillRect/>
          </a:stretch>
        </p:blipFill>
        <p:spPr bwMode="auto">
          <a:xfrm>
            <a:off x="2339752" y="5085184"/>
            <a:ext cx="2504393" cy="139457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srcRect/>
          <a:stretch>
            <a:fillRect/>
          </a:stretch>
        </p:blipFill>
        <p:spPr bwMode="auto">
          <a:xfrm>
            <a:off x="72008" y="116632"/>
            <a:ext cx="8964488" cy="4896544"/>
          </a:xfrm>
          <a:prstGeom prst="rect">
            <a:avLst/>
          </a:prstGeom>
          <a:noFill/>
          <a:ln w="9525">
            <a:noFill/>
            <a:miter lim="800000"/>
            <a:headEnd/>
            <a:tailEnd/>
          </a:ln>
        </p:spPr>
      </p:pic>
      <p:pic>
        <p:nvPicPr>
          <p:cNvPr id="25603" name="Picture 3">
            <a:hlinkClick r:id="rId3" action="ppaction://hlinksldjump"/>
          </p:cNvPr>
          <p:cNvPicPr>
            <a:picLocks noChangeAspect="1" noChangeArrowheads="1"/>
          </p:cNvPicPr>
          <p:nvPr/>
        </p:nvPicPr>
        <p:blipFill>
          <a:blip r:embed="rId4" cstate="email"/>
          <a:srcRect/>
          <a:stretch>
            <a:fillRect/>
          </a:stretch>
        </p:blipFill>
        <p:spPr bwMode="auto">
          <a:xfrm>
            <a:off x="7236296" y="5085184"/>
            <a:ext cx="1547580" cy="1556792"/>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25604" name="Picture 4">
            <a:hlinkClick r:id="rId5" action="ppaction://hlinksldjump"/>
          </p:cNvPr>
          <p:cNvPicPr>
            <a:picLocks noChangeAspect="1" noChangeArrowheads="1"/>
          </p:cNvPicPr>
          <p:nvPr/>
        </p:nvPicPr>
        <p:blipFill>
          <a:blip r:embed="rId6" cstate="email"/>
          <a:srcRect/>
          <a:stretch>
            <a:fillRect/>
          </a:stretch>
        </p:blipFill>
        <p:spPr bwMode="auto">
          <a:xfrm>
            <a:off x="4860032" y="5085184"/>
            <a:ext cx="1871798" cy="1419622"/>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email"/>
          <a:srcRect/>
          <a:stretch>
            <a:fillRect/>
          </a:stretch>
        </p:blipFill>
        <p:spPr bwMode="auto">
          <a:xfrm>
            <a:off x="107504" y="260648"/>
            <a:ext cx="8892479" cy="4752528"/>
          </a:xfrm>
          <a:prstGeom prst="rect">
            <a:avLst/>
          </a:prstGeom>
          <a:noFill/>
          <a:ln w="9525">
            <a:noFill/>
            <a:miter lim="800000"/>
            <a:headEnd/>
            <a:tailEnd/>
          </a:ln>
        </p:spPr>
      </p:pic>
      <p:pic>
        <p:nvPicPr>
          <p:cNvPr id="28675" name="Picture 3">
            <a:hlinkClick r:id="rId3" action="ppaction://hlinksldjump"/>
          </p:cNvPr>
          <p:cNvPicPr>
            <a:picLocks noChangeAspect="1" noChangeArrowheads="1"/>
          </p:cNvPicPr>
          <p:nvPr/>
        </p:nvPicPr>
        <p:blipFill>
          <a:blip r:embed="rId4" cstate="email"/>
          <a:srcRect/>
          <a:stretch>
            <a:fillRect/>
          </a:stretch>
        </p:blipFill>
        <p:spPr bwMode="auto">
          <a:xfrm>
            <a:off x="6588224" y="5157192"/>
            <a:ext cx="1992242" cy="1509017"/>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srcRect/>
          <a:stretch>
            <a:fillRect/>
          </a:stretch>
        </p:blipFill>
        <p:spPr bwMode="auto">
          <a:xfrm>
            <a:off x="107504" y="404664"/>
            <a:ext cx="8820473" cy="3384376"/>
          </a:xfrm>
          <a:prstGeom prst="rect">
            <a:avLst/>
          </a:prstGeom>
          <a:noFill/>
          <a:ln w="9525">
            <a:noFill/>
            <a:miter lim="800000"/>
            <a:headEnd/>
            <a:tailEnd/>
          </a:ln>
        </p:spPr>
      </p:pic>
      <p:pic>
        <p:nvPicPr>
          <p:cNvPr id="30723" name="Picture 3">
            <a:hlinkClick r:id="rId3" action="ppaction://hlinksldjump"/>
          </p:cNvPr>
          <p:cNvPicPr>
            <a:picLocks noChangeAspect="1" noChangeArrowheads="1"/>
          </p:cNvPicPr>
          <p:nvPr/>
        </p:nvPicPr>
        <p:blipFill>
          <a:blip r:embed="rId4" cstate="email"/>
          <a:srcRect/>
          <a:stretch>
            <a:fillRect/>
          </a:stretch>
        </p:blipFill>
        <p:spPr bwMode="auto">
          <a:xfrm>
            <a:off x="539552" y="4077072"/>
            <a:ext cx="2859038" cy="2366100"/>
          </a:xfrm>
          <a:prstGeom prst="rect">
            <a:avLst/>
          </a:prstGeom>
          <a:noFill/>
          <a:ln w="9525">
            <a:noFill/>
            <a:miter lim="800000"/>
            <a:headEnd/>
            <a:tailEnd/>
          </a:ln>
        </p:spPr>
      </p:pic>
      <p:pic>
        <p:nvPicPr>
          <p:cNvPr id="30724" name="Picture 4">
            <a:hlinkClick r:id="rId5" action="ppaction://hlinksldjump"/>
          </p:cNvPr>
          <p:cNvPicPr>
            <a:picLocks noChangeAspect="1" noChangeArrowheads="1"/>
          </p:cNvPicPr>
          <p:nvPr/>
        </p:nvPicPr>
        <p:blipFill>
          <a:blip r:embed="rId6" cstate="email"/>
          <a:srcRect/>
          <a:stretch>
            <a:fillRect/>
          </a:stretch>
        </p:blipFill>
        <p:spPr bwMode="auto">
          <a:xfrm>
            <a:off x="4211960" y="4149080"/>
            <a:ext cx="3040470" cy="2304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hlinkClick r:id="rId2" action="ppaction://hlinksldjump"/>
          </p:cNvPr>
          <p:cNvPicPr>
            <a:picLocks noChangeAspect="1" noChangeArrowheads="1"/>
          </p:cNvPicPr>
          <p:nvPr/>
        </p:nvPicPr>
        <p:blipFill>
          <a:blip r:embed="rId3" cstate="email"/>
          <a:srcRect/>
          <a:stretch>
            <a:fillRect/>
          </a:stretch>
        </p:blipFill>
        <p:spPr bwMode="auto">
          <a:xfrm>
            <a:off x="0" y="0"/>
            <a:ext cx="4716016" cy="6858000"/>
          </a:xfrm>
          <a:prstGeom prst="rect">
            <a:avLst/>
          </a:prstGeom>
          <a:noFill/>
          <a:ln w="9525">
            <a:noFill/>
            <a:miter lim="800000"/>
            <a:headEnd/>
            <a:tailEnd/>
          </a:ln>
          <a:effectLst/>
        </p:spPr>
      </p:pic>
      <p:pic>
        <p:nvPicPr>
          <p:cNvPr id="24579" name="Picture 3">
            <a:hlinkClick r:id="rId2" action="ppaction://hlinksldjump"/>
          </p:cNvPr>
          <p:cNvPicPr>
            <a:picLocks noChangeAspect="1" noChangeArrowheads="1"/>
          </p:cNvPicPr>
          <p:nvPr/>
        </p:nvPicPr>
        <p:blipFill>
          <a:blip r:embed="rId4" cstate="email"/>
          <a:srcRect/>
          <a:stretch>
            <a:fillRect/>
          </a:stretch>
        </p:blipFill>
        <p:spPr bwMode="auto">
          <a:xfrm>
            <a:off x="4716016" y="0"/>
            <a:ext cx="442798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hlinkClick r:id="rId2" action="ppaction://hlinksldjump"/>
          </p:cNvPr>
          <p:cNvPicPr>
            <a:picLocks noChangeAspect="1" noChangeArrowheads="1"/>
          </p:cNvPicPr>
          <p:nvPr/>
        </p:nvPicPr>
        <p:blipFill>
          <a:blip r:embed="rId3" cstate="email"/>
          <a:srcRect/>
          <a:stretch>
            <a:fillRect/>
          </a:stretch>
        </p:blipFill>
        <p:spPr bwMode="auto">
          <a:xfrm>
            <a:off x="1187624" y="231969"/>
            <a:ext cx="6336704" cy="64373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hlinkClick r:id="rId2" action="ppaction://hlinksldjump"/>
          </p:cNvPr>
          <p:cNvPicPr>
            <a:picLocks noChangeAspect="1" noChangeArrowheads="1"/>
          </p:cNvPicPr>
          <p:nvPr/>
        </p:nvPicPr>
        <p:blipFill>
          <a:blip r:embed="rId3" cstate="email"/>
          <a:srcRect/>
          <a:stretch>
            <a:fillRect/>
          </a:stretch>
        </p:blipFill>
        <p:spPr bwMode="auto">
          <a:xfrm>
            <a:off x="107504" y="116632"/>
            <a:ext cx="3528392" cy="3000593"/>
          </a:xfrm>
          <a:prstGeom prst="rect">
            <a:avLst/>
          </a:prstGeom>
          <a:noFill/>
          <a:ln w="9525">
            <a:noFill/>
            <a:miter lim="800000"/>
            <a:headEnd/>
            <a:tailEnd/>
          </a:ln>
        </p:spPr>
      </p:pic>
      <p:pic>
        <p:nvPicPr>
          <p:cNvPr id="27651" name="Picture 3">
            <a:hlinkClick r:id="rId2" action="ppaction://hlinksldjump"/>
          </p:cNvPr>
          <p:cNvPicPr>
            <a:picLocks noChangeAspect="1" noChangeArrowheads="1"/>
          </p:cNvPicPr>
          <p:nvPr/>
        </p:nvPicPr>
        <p:blipFill>
          <a:blip r:embed="rId4" cstate="email"/>
          <a:srcRect/>
          <a:stretch>
            <a:fillRect/>
          </a:stretch>
        </p:blipFill>
        <p:spPr bwMode="auto">
          <a:xfrm>
            <a:off x="3672408" y="116632"/>
            <a:ext cx="5364088" cy="6600017"/>
          </a:xfrm>
          <a:prstGeom prst="rect">
            <a:avLst/>
          </a:prstGeom>
          <a:noFill/>
          <a:ln w="9525">
            <a:noFill/>
            <a:miter lim="800000"/>
            <a:headEnd/>
            <a:tailEnd/>
          </a:ln>
          <a:effectLst/>
        </p:spPr>
      </p:pic>
      <p:pic>
        <p:nvPicPr>
          <p:cNvPr id="27652" name="Picture 4">
            <a:hlinkClick r:id="rId2" action="ppaction://hlinksldjump"/>
          </p:cNvPr>
          <p:cNvPicPr>
            <a:picLocks noChangeAspect="1" noChangeArrowheads="1"/>
          </p:cNvPicPr>
          <p:nvPr/>
        </p:nvPicPr>
        <p:blipFill>
          <a:blip r:embed="rId5" cstate="email"/>
          <a:srcRect/>
          <a:stretch>
            <a:fillRect/>
          </a:stretch>
        </p:blipFill>
        <p:spPr bwMode="auto">
          <a:xfrm>
            <a:off x="683568" y="3186292"/>
            <a:ext cx="2376264" cy="3671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hlinkClick r:id="rId2" action="ppaction://hlinksldjump"/>
          </p:cNvPr>
          <p:cNvPicPr>
            <a:picLocks noChangeAspect="1" noChangeArrowheads="1"/>
          </p:cNvPicPr>
          <p:nvPr/>
        </p:nvPicPr>
        <p:blipFill>
          <a:blip r:embed="rId3" cstate="email"/>
          <a:srcRect/>
          <a:stretch>
            <a:fillRect/>
          </a:stretch>
        </p:blipFill>
        <p:spPr bwMode="auto">
          <a:xfrm>
            <a:off x="0" y="0"/>
            <a:ext cx="4327827" cy="6783660"/>
          </a:xfrm>
          <a:prstGeom prst="rect">
            <a:avLst/>
          </a:prstGeom>
          <a:noFill/>
          <a:ln w="9525">
            <a:noFill/>
            <a:miter lim="800000"/>
            <a:headEnd/>
            <a:tailEnd/>
          </a:ln>
        </p:spPr>
      </p:pic>
      <p:sp>
        <p:nvSpPr>
          <p:cNvPr id="3" name="Rectangle 2"/>
          <p:cNvSpPr/>
          <p:nvPr/>
        </p:nvSpPr>
        <p:spPr>
          <a:xfrm>
            <a:off x="2123728" y="0"/>
            <a:ext cx="2088232" cy="198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4">
            <a:hlinkClick r:id="rId2" action="ppaction://hlinksldjump"/>
          </p:cNvPr>
          <p:cNvPicPr>
            <a:picLocks noChangeAspect="1" noChangeArrowheads="1"/>
          </p:cNvPicPr>
          <p:nvPr/>
        </p:nvPicPr>
        <p:blipFill>
          <a:blip r:embed="rId4" cstate="email"/>
          <a:srcRect/>
          <a:stretch>
            <a:fillRect/>
          </a:stretch>
        </p:blipFill>
        <p:spPr bwMode="auto">
          <a:xfrm>
            <a:off x="4788024" y="332656"/>
            <a:ext cx="3821388"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srcRect/>
          <a:stretch>
            <a:fillRect/>
          </a:stretch>
        </p:blipFill>
        <p:spPr bwMode="auto">
          <a:xfrm>
            <a:off x="179512" y="188640"/>
            <a:ext cx="4337051" cy="6259810"/>
          </a:xfrm>
          <a:prstGeom prst="rect">
            <a:avLst/>
          </a:prstGeom>
          <a:noFill/>
          <a:ln w="9525">
            <a:noFill/>
            <a:miter lim="800000"/>
            <a:headEnd/>
            <a:tailEnd/>
          </a:ln>
        </p:spPr>
      </p:pic>
      <p:sp>
        <p:nvSpPr>
          <p:cNvPr id="3" name="Rectangle 2"/>
          <p:cNvSpPr/>
          <p:nvPr/>
        </p:nvSpPr>
        <p:spPr>
          <a:xfrm>
            <a:off x="2771800" y="0"/>
            <a:ext cx="1728192"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747" name="Picture 3"/>
          <p:cNvPicPr>
            <a:picLocks noChangeAspect="1" noChangeArrowheads="1"/>
          </p:cNvPicPr>
          <p:nvPr/>
        </p:nvPicPr>
        <p:blipFill>
          <a:blip r:embed="rId3" cstate="email"/>
          <a:srcRect/>
          <a:stretch>
            <a:fillRect/>
          </a:stretch>
        </p:blipFill>
        <p:spPr bwMode="auto">
          <a:xfrm>
            <a:off x="4572000" y="188640"/>
            <a:ext cx="4394988" cy="3672408"/>
          </a:xfrm>
          <a:prstGeom prst="rect">
            <a:avLst/>
          </a:prstGeom>
          <a:noFill/>
          <a:ln w="9525">
            <a:noFill/>
            <a:miter lim="800000"/>
            <a:headEnd/>
            <a:tailEnd/>
          </a:ln>
        </p:spPr>
      </p:pic>
      <p:pic>
        <p:nvPicPr>
          <p:cNvPr id="31748" name="Picture 4"/>
          <p:cNvPicPr>
            <a:picLocks noChangeAspect="1" noChangeArrowheads="1"/>
          </p:cNvPicPr>
          <p:nvPr/>
        </p:nvPicPr>
        <p:blipFill>
          <a:blip r:embed="rId4" cstate="email"/>
          <a:srcRect/>
          <a:stretch>
            <a:fillRect/>
          </a:stretch>
        </p:blipFill>
        <p:spPr bwMode="auto">
          <a:xfrm>
            <a:off x="4572000" y="4005063"/>
            <a:ext cx="2088232" cy="2857403"/>
          </a:xfrm>
          <a:prstGeom prst="rect">
            <a:avLst/>
          </a:prstGeom>
          <a:noFill/>
          <a:ln w="9525">
            <a:noFill/>
            <a:miter lim="800000"/>
            <a:headEnd/>
            <a:tailEnd/>
          </a:ln>
          <a:effectLst/>
        </p:spPr>
      </p:pic>
      <p:pic>
        <p:nvPicPr>
          <p:cNvPr id="6" name="Picture 4">
            <a:hlinkClick r:id="rId5" action="ppaction://hlinksldjump"/>
          </p:cNvPr>
          <p:cNvPicPr>
            <a:picLocks noChangeAspect="1" noChangeArrowheads="1"/>
          </p:cNvPicPr>
          <p:nvPr/>
        </p:nvPicPr>
        <p:blipFill>
          <a:blip r:embed="rId6" cstate="email"/>
          <a:srcRect/>
          <a:stretch>
            <a:fillRect/>
          </a:stretch>
        </p:blipFill>
        <p:spPr bwMode="auto">
          <a:xfrm>
            <a:off x="6660232" y="3933056"/>
            <a:ext cx="2304256" cy="2780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509120"/>
            <a:ext cx="8712968" cy="892552"/>
          </a:xfrm>
          <a:prstGeom prst="rect">
            <a:avLst/>
          </a:prstGeom>
        </p:spPr>
        <p:txBody>
          <a:bodyPr wrap="square">
            <a:spAutoFit/>
          </a:bodyPr>
          <a:lstStyle/>
          <a:p>
            <a:r>
              <a:rPr lang="fr-FR" sz="3200" b="1" dirty="0" smtClean="0">
                <a:solidFill>
                  <a:srgbClr val="FF0000"/>
                </a:solidFill>
              </a:rPr>
              <a:t>CABANES (Bruno</a:t>
            </a:r>
            <a:r>
              <a:rPr lang="fr-FR" sz="2800" b="1" dirty="0" smtClean="0">
                <a:solidFill>
                  <a:srgbClr val="FF0000"/>
                </a:solidFill>
              </a:rPr>
              <a:t>), </a:t>
            </a:r>
            <a:r>
              <a:rPr lang="fr-FR" sz="2000" b="1" dirty="0" smtClean="0">
                <a:solidFill>
                  <a:srgbClr val="FF0000"/>
                </a:solidFill>
              </a:rPr>
              <a:t>« Soldats de la liberté : Pourquoi se battent-ils ? », </a:t>
            </a:r>
            <a:r>
              <a:rPr lang="fr-FR" b="1" dirty="0" smtClean="0">
                <a:solidFill>
                  <a:srgbClr val="FF0000"/>
                </a:solidFill>
              </a:rPr>
              <a:t>Les Collections de</a:t>
            </a:r>
            <a:r>
              <a:rPr lang="fr-FR" b="1" i="1" dirty="0" smtClean="0">
                <a:solidFill>
                  <a:srgbClr val="FF0000"/>
                </a:solidFill>
              </a:rPr>
              <a:t> l’Histoire </a:t>
            </a:r>
            <a:r>
              <a:rPr lang="fr-FR" b="1" dirty="0" smtClean="0">
                <a:solidFill>
                  <a:srgbClr val="FF0000"/>
                </a:solidFill>
              </a:rPr>
              <a:t>n°56, août 2012, pp. 32-37</a:t>
            </a:r>
          </a:p>
        </p:txBody>
      </p:sp>
      <p:pic>
        <p:nvPicPr>
          <p:cNvPr id="1026" name="Picture 2"/>
          <p:cNvPicPr>
            <a:picLocks noChangeAspect="1" noChangeArrowheads="1"/>
          </p:cNvPicPr>
          <p:nvPr/>
        </p:nvPicPr>
        <p:blipFill>
          <a:blip r:embed="rId2" cstate="email"/>
          <a:srcRect/>
          <a:stretch>
            <a:fillRect/>
          </a:stretch>
        </p:blipFill>
        <p:spPr bwMode="auto">
          <a:xfrm>
            <a:off x="72008" y="116632"/>
            <a:ext cx="8964488" cy="288032"/>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1027" name="Picture 3"/>
          <p:cNvPicPr>
            <a:picLocks noChangeAspect="1" noChangeArrowheads="1"/>
          </p:cNvPicPr>
          <p:nvPr/>
        </p:nvPicPr>
        <p:blipFill>
          <a:blip r:embed="rId3" cstate="email"/>
          <a:srcRect/>
          <a:stretch>
            <a:fillRect/>
          </a:stretch>
        </p:blipFill>
        <p:spPr bwMode="auto">
          <a:xfrm>
            <a:off x="66675" y="614164"/>
            <a:ext cx="9077325" cy="339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hlinkClick r:id="rId2" action="ppaction://hlinksldjump"/>
          </p:cNvPr>
          <p:cNvPicPr>
            <a:picLocks noChangeAspect="1" noChangeArrowheads="1"/>
          </p:cNvPicPr>
          <p:nvPr/>
        </p:nvPicPr>
        <p:blipFill>
          <a:blip r:embed="rId3" cstate="email"/>
          <a:srcRect/>
          <a:stretch>
            <a:fillRect/>
          </a:stretch>
        </p:blipFill>
        <p:spPr bwMode="auto">
          <a:xfrm>
            <a:off x="251520" y="404664"/>
            <a:ext cx="6575951" cy="4320480"/>
          </a:xfrm>
          <a:prstGeom prst="rect">
            <a:avLst/>
          </a:prstGeom>
          <a:noFill/>
          <a:ln w="9525">
            <a:noFill/>
            <a:miter lim="800000"/>
            <a:headEnd/>
            <a:tailEnd/>
          </a:ln>
        </p:spPr>
      </p:pic>
      <p:pic>
        <p:nvPicPr>
          <p:cNvPr id="32771" name="Picture 3"/>
          <p:cNvPicPr>
            <a:picLocks noChangeAspect="1" noChangeArrowheads="1"/>
          </p:cNvPicPr>
          <p:nvPr/>
        </p:nvPicPr>
        <p:blipFill>
          <a:blip r:embed="rId4" cstate="email"/>
          <a:srcRect/>
          <a:stretch>
            <a:fillRect/>
          </a:stretch>
        </p:blipFill>
        <p:spPr bwMode="auto">
          <a:xfrm>
            <a:off x="7020272" y="764704"/>
            <a:ext cx="1800200" cy="3873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p:cNvPr>
          <p:cNvSpPr/>
          <p:nvPr/>
        </p:nvSpPr>
        <p:spPr>
          <a:xfrm>
            <a:off x="251520" y="332656"/>
            <a:ext cx="7416824" cy="60170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1600" b="1" dirty="0" smtClean="0"/>
              <a:t>L'armée américaine enchaîne les scandales en Afghanistan</a:t>
            </a:r>
          </a:p>
          <a:p>
            <a:pPr algn="just"/>
            <a:r>
              <a:rPr lang="fr-FR" sz="1100" b="1" dirty="0" smtClean="0"/>
              <a:t>Libération, 19 avril 2012</a:t>
            </a:r>
          </a:p>
          <a:p>
            <a:pPr algn="just"/>
            <a:endParaRPr lang="fr-FR" sz="1100" b="1" dirty="0" smtClean="0"/>
          </a:p>
          <a:p>
            <a:pPr algn="just"/>
            <a:r>
              <a:rPr lang="fr-FR" sz="1100" b="1" dirty="0" smtClean="0"/>
              <a:t>Le «Los Angeles Times» publie des photos de soldats s'amusant avec le corps de leurs victimes en Afghanistan.</a:t>
            </a:r>
          </a:p>
          <a:p>
            <a:pPr algn="just"/>
            <a:endParaRPr lang="fr-FR" sz="1200" b="1" dirty="0" smtClean="0"/>
          </a:p>
          <a:p>
            <a:pPr algn="just"/>
            <a:r>
              <a:rPr lang="fr-FR" sz="1200" dirty="0" smtClean="0"/>
              <a:t>Les Etats-Unis et l’Otan ont vigoureusement condamné ce mercredi des photos de soldats américains posant au côté de cadavres d’insurgés afghans, dont certains démembrés, un scandale qui éclabousse à nouveau l’armée américaine à un moment clé dans le conflit en Afghanistan. La Maison Blanche a rapidement dénoncé l’attitude</a:t>
            </a:r>
            <a:r>
              <a:rPr lang="fr-FR" sz="1200" i="1" dirty="0" smtClean="0"/>
              <a:t> « répréhensible »</a:t>
            </a:r>
            <a:r>
              <a:rPr lang="fr-FR" sz="1200" dirty="0" smtClean="0"/>
              <a:t> des soldats américains, et promis une enquête approfondie. </a:t>
            </a:r>
            <a:r>
              <a:rPr lang="fr-FR" sz="1200" i="1" dirty="0" smtClean="0"/>
              <a:t>« La conduite décrite dans ces photos est répréhensible et ne représente en aucun cas les critères élevés de l’armée américaine »</a:t>
            </a:r>
            <a:r>
              <a:rPr lang="fr-FR" sz="1200" dirty="0" smtClean="0"/>
              <a:t>, a déclaré le porte-parole de la Maison Blanche, Jay Carney. </a:t>
            </a:r>
            <a:r>
              <a:rPr lang="fr-FR" sz="1200" i="1" dirty="0" smtClean="0"/>
              <a:t>« Je condamne fermement ces photos et bien sûr ces actes »</a:t>
            </a:r>
            <a:r>
              <a:rPr lang="fr-FR" sz="1200" dirty="0" smtClean="0"/>
              <a:t> qui</a:t>
            </a:r>
            <a:r>
              <a:rPr lang="fr-FR" sz="1200" i="1" dirty="0" smtClean="0"/>
              <a:t> « ne représentent en rien les valeurs qui sont à la base de notre mission en Afghanistan »</a:t>
            </a:r>
            <a:r>
              <a:rPr lang="fr-FR" sz="1200" dirty="0" smtClean="0"/>
              <a:t>, a déclaré pour sa part à Bruxelles le secrétaire général de l’Otan Anders Fogh Rasmussen.</a:t>
            </a:r>
          </a:p>
          <a:p>
            <a:pPr algn="just"/>
            <a:endParaRPr lang="fr-FR" sz="1200" dirty="0" smtClean="0"/>
          </a:p>
          <a:p>
            <a:pPr algn="just"/>
            <a:r>
              <a:rPr lang="fr-FR" sz="1200" dirty="0" smtClean="0"/>
              <a:t>Les faits remontent à </a:t>
            </a:r>
            <a:r>
              <a:rPr lang="fr-FR" sz="1200" i="1" dirty="0" smtClean="0"/>
              <a:t>« plusieurs années »</a:t>
            </a:r>
            <a:r>
              <a:rPr lang="fr-FR" sz="1200" dirty="0" smtClean="0"/>
              <a:t> et </a:t>
            </a:r>
            <a:r>
              <a:rPr lang="fr-FR" sz="1200" i="1" dirty="0" smtClean="0"/>
              <a:t>« je les considère comme un événement isolé »</a:t>
            </a:r>
            <a:r>
              <a:rPr lang="fr-FR" sz="1200" dirty="0" smtClean="0"/>
              <a:t>, a précisé M. Rasmussen tout en disant espérer </a:t>
            </a:r>
            <a:r>
              <a:rPr lang="fr-FR" sz="1200" i="1" dirty="0" smtClean="0"/>
              <a:t>« qu’il n’y aura pas de débordements ». </a:t>
            </a:r>
            <a:r>
              <a:rPr lang="fr-FR" sz="1200" dirty="0" smtClean="0"/>
              <a:t>Selon le journal, des soldats de la 82e division aéroportée américaine se sont photographiés avec des restes de kamikazes afghans dans la province de </a:t>
            </a:r>
            <a:r>
              <a:rPr lang="fr-FR" sz="1200" dirty="0" err="1" smtClean="0"/>
              <a:t>Zaboul</a:t>
            </a:r>
            <a:r>
              <a:rPr lang="fr-FR" sz="1200" dirty="0" smtClean="0"/>
              <a:t> (sud-est) en 2010.</a:t>
            </a:r>
          </a:p>
          <a:p>
            <a:pPr algn="just"/>
            <a:r>
              <a:rPr lang="fr-FR" sz="1200" dirty="0" smtClean="0"/>
              <a:t>En février 2010, des soldats dépêchés pour tenter de prendre l’empreinte rétinienne d’un insurgé qui s'était fait exploser se sont pris en photo alors que certains soulevaient les jambes déchiquetées. Cette photo, publiée tout comme l’autre sur le site internet du journal, montre des soldats arborer les restes humains comme un trophée.</a:t>
            </a:r>
          </a:p>
          <a:p>
            <a:pPr algn="just"/>
            <a:endParaRPr lang="fr-FR" sz="1200" dirty="0" smtClean="0"/>
          </a:p>
          <a:p>
            <a:pPr algn="just"/>
            <a:r>
              <a:rPr lang="fr-FR" sz="1200" dirty="0" smtClean="0"/>
              <a:t>Cette nouvelle affaire intervient à un moment délicat pour les forces de la coalition après l'épisode des exemplaires du Coran incinérés sur la base de Bagram (nord) qui avait conduit à plusieurs jours de manifestations violentes dans le pays et l'équipée meurtrière du sergent américain Robert Bales, accusé d’avoir assassiné 17 villageois dans leur sommeil, dont de nombreux femmes et enfants.</a:t>
            </a:r>
          </a:p>
          <a:p>
            <a:pPr algn="just"/>
            <a:endParaRPr lang="fr-FR" sz="1200" dirty="0" smtClean="0"/>
          </a:p>
          <a:p>
            <a:pPr algn="just"/>
            <a:r>
              <a:rPr lang="fr-FR" sz="1200" dirty="0" smtClean="0"/>
              <a:t>Le 11 janvier dernier, la diffusion d’une vidéo amateur, filmée en Afghanistan et montrant quatre Marines hilares urinant sur trois corps ensanglantés, avait déjà été unanimement condamnée aux Etats-Unis et ailleurs.</a:t>
            </a:r>
          </a:p>
          <a:p>
            <a:pPr algn="just"/>
            <a:r>
              <a:rPr lang="fr-FR" sz="1200" dirty="0" smtClean="0"/>
              <a:t>A Bruxelles, où il participait à une réunion de l’Otan, le secrétaire américain à la Défense </a:t>
            </a:r>
            <a:r>
              <a:rPr lang="fr-FR" sz="1200" dirty="0" err="1" smtClean="0"/>
              <a:t>Leon</a:t>
            </a:r>
            <a:r>
              <a:rPr lang="fr-FR" sz="1200" dirty="0" smtClean="0"/>
              <a:t> Panetta a indiqué qu'« une enquête qui pourrait déboucher sur des poursuites disciplinaires est en cours ». Les soldats impliqués dans </a:t>
            </a:r>
            <a:r>
              <a:rPr lang="fr-FR" sz="1200" i="1" dirty="0" smtClean="0"/>
              <a:t>« cette conduite inhumaine »</a:t>
            </a:r>
            <a:r>
              <a:rPr lang="fr-FR" sz="1200" dirty="0" smtClean="0"/>
              <a:t> devront en répondre devant la justice militaire, a-t-il ajouté.</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3.bp.blogspot.com/-E3nr6r-3k2M/Tnwq5225KCI/AAAAAAAAHMQ/-8vbluM9yGw/s1600/51x997Q1oML._SS500_.jpg"/>
          <p:cNvPicPr>
            <a:picLocks noChangeAspect="1" noChangeArrowheads="1"/>
          </p:cNvPicPr>
          <p:nvPr/>
        </p:nvPicPr>
        <p:blipFill>
          <a:blip r:embed="rId2" cstate="email"/>
          <a:srcRect/>
          <a:stretch>
            <a:fillRect/>
          </a:stretch>
        </p:blipFill>
        <p:spPr bwMode="auto">
          <a:xfrm>
            <a:off x="6084168" y="188640"/>
            <a:ext cx="2575471" cy="4258444"/>
          </a:xfrm>
          <a:prstGeom prst="rect">
            <a:avLst/>
          </a:prstGeom>
          <a:noFill/>
        </p:spPr>
      </p:pic>
      <p:pic>
        <p:nvPicPr>
          <p:cNvPr id="33795" name="Picture 3">
            <a:hlinkClick r:id="rId3" action="ppaction://hlinksldjump"/>
          </p:cNvPr>
          <p:cNvPicPr>
            <a:picLocks noChangeAspect="1" noChangeArrowheads="1"/>
          </p:cNvPicPr>
          <p:nvPr/>
        </p:nvPicPr>
        <p:blipFill>
          <a:blip r:embed="rId4" cstate="email"/>
          <a:srcRect/>
          <a:stretch>
            <a:fillRect/>
          </a:stretch>
        </p:blipFill>
        <p:spPr bwMode="auto">
          <a:xfrm>
            <a:off x="179512" y="116632"/>
            <a:ext cx="5086350" cy="2162175"/>
          </a:xfrm>
          <a:prstGeom prst="rect">
            <a:avLst/>
          </a:prstGeom>
          <a:noFill/>
          <a:ln w="9525">
            <a:noFill/>
            <a:miter lim="800000"/>
            <a:headEnd/>
            <a:tailEnd/>
          </a:ln>
        </p:spPr>
      </p:pic>
      <p:pic>
        <p:nvPicPr>
          <p:cNvPr id="33796" name="Picture 4">
            <a:hlinkClick r:id="rId3" action="ppaction://hlinksldjump"/>
          </p:cNvPr>
          <p:cNvPicPr>
            <a:picLocks noChangeAspect="1" noChangeArrowheads="1"/>
          </p:cNvPicPr>
          <p:nvPr/>
        </p:nvPicPr>
        <p:blipFill>
          <a:blip r:embed="rId5" cstate="email"/>
          <a:srcRect/>
          <a:stretch>
            <a:fillRect/>
          </a:stretch>
        </p:blipFill>
        <p:spPr bwMode="auto">
          <a:xfrm>
            <a:off x="179512" y="2564904"/>
            <a:ext cx="5143500" cy="3952875"/>
          </a:xfrm>
          <a:prstGeom prst="rect">
            <a:avLst/>
          </a:prstGeom>
          <a:noFill/>
          <a:ln w="9525">
            <a:noFill/>
            <a:miter lim="800000"/>
            <a:headEnd/>
            <a:tailEnd/>
          </a:ln>
        </p:spPr>
      </p:pic>
      <p:pic>
        <p:nvPicPr>
          <p:cNvPr id="33798" name="Picture 6"/>
          <p:cNvPicPr>
            <a:picLocks noChangeAspect="1" noChangeArrowheads="1"/>
          </p:cNvPicPr>
          <p:nvPr/>
        </p:nvPicPr>
        <p:blipFill>
          <a:blip r:embed="rId6" cstate="email"/>
          <a:srcRect/>
          <a:stretch>
            <a:fillRect/>
          </a:stretch>
        </p:blipFill>
        <p:spPr bwMode="auto">
          <a:xfrm>
            <a:off x="5508104" y="4509120"/>
            <a:ext cx="3312368" cy="22187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107504" y="188640"/>
            <a:ext cx="8892480" cy="583877"/>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2051" name="Picture 3"/>
          <p:cNvPicPr>
            <a:picLocks noChangeAspect="1" noChangeArrowheads="1"/>
          </p:cNvPicPr>
          <p:nvPr/>
        </p:nvPicPr>
        <p:blipFill>
          <a:blip r:embed="rId3" cstate="email"/>
          <a:srcRect/>
          <a:stretch>
            <a:fillRect/>
          </a:stretch>
        </p:blipFill>
        <p:spPr bwMode="auto">
          <a:xfrm>
            <a:off x="251520" y="886472"/>
            <a:ext cx="8532440" cy="5854896"/>
          </a:xfrm>
          <a:prstGeom prst="rect">
            <a:avLst/>
          </a:prstGeom>
          <a:noFill/>
          <a:ln w="9525">
            <a:noFill/>
            <a:miter lim="800000"/>
            <a:headEnd/>
            <a:tailEnd/>
          </a:ln>
        </p:spPr>
      </p:pic>
      <p:sp>
        <p:nvSpPr>
          <p:cNvPr id="8" name="Forme libre 7"/>
          <p:cNvSpPr/>
          <p:nvPr/>
        </p:nvSpPr>
        <p:spPr>
          <a:xfrm>
            <a:off x="317241" y="3811555"/>
            <a:ext cx="2715208" cy="2436845"/>
          </a:xfrm>
          <a:custGeom>
            <a:avLst/>
            <a:gdLst>
              <a:gd name="connsiteX0" fmla="*/ 727788 w 2715208"/>
              <a:gd name="connsiteY0" fmla="*/ 331237 h 2415074"/>
              <a:gd name="connsiteX1" fmla="*/ 727788 w 2715208"/>
              <a:gd name="connsiteY1" fmla="*/ 172616 h 2415074"/>
              <a:gd name="connsiteX2" fmla="*/ 2687216 w 2715208"/>
              <a:gd name="connsiteY2" fmla="*/ 163286 h 2415074"/>
              <a:gd name="connsiteX3" fmla="*/ 2715208 w 2715208"/>
              <a:gd name="connsiteY3" fmla="*/ 1842796 h 2415074"/>
              <a:gd name="connsiteX4" fmla="*/ 783771 w 2715208"/>
              <a:gd name="connsiteY4" fmla="*/ 1889449 h 2415074"/>
              <a:gd name="connsiteX5" fmla="*/ 802432 w 2715208"/>
              <a:gd name="connsiteY5" fmla="*/ 2094723 h 2415074"/>
              <a:gd name="connsiteX6" fmla="*/ 18661 w 2715208"/>
              <a:gd name="connsiteY6" fmla="*/ 2132045 h 2415074"/>
              <a:gd name="connsiteX7" fmla="*/ 0 w 2715208"/>
              <a:gd name="connsiteY7" fmla="*/ 433874 h 2415074"/>
              <a:gd name="connsiteX8" fmla="*/ 727788 w 2715208"/>
              <a:gd name="connsiteY8" fmla="*/ 331237 h 2415074"/>
              <a:gd name="connsiteX0" fmla="*/ 727788 w 2715208"/>
              <a:gd name="connsiteY0" fmla="*/ 331237 h 2433735"/>
              <a:gd name="connsiteX1" fmla="*/ 727788 w 2715208"/>
              <a:gd name="connsiteY1" fmla="*/ 172616 h 2433735"/>
              <a:gd name="connsiteX2" fmla="*/ 2687216 w 2715208"/>
              <a:gd name="connsiteY2" fmla="*/ 163286 h 2433735"/>
              <a:gd name="connsiteX3" fmla="*/ 2715208 w 2715208"/>
              <a:gd name="connsiteY3" fmla="*/ 1842796 h 2433735"/>
              <a:gd name="connsiteX4" fmla="*/ 783771 w 2715208"/>
              <a:gd name="connsiteY4" fmla="*/ 1889449 h 2433735"/>
              <a:gd name="connsiteX5" fmla="*/ 802432 w 2715208"/>
              <a:gd name="connsiteY5" fmla="*/ 2094723 h 2433735"/>
              <a:gd name="connsiteX6" fmla="*/ 294319 w 2715208"/>
              <a:gd name="connsiteY6" fmla="*/ 2137725 h 2433735"/>
              <a:gd name="connsiteX7" fmla="*/ 18661 w 2715208"/>
              <a:gd name="connsiteY7" fmla="*/ 2132045 h 2433735"/>
              <a:gd name="connsiteX8" fmla="*/ 0 w 2715208"/>
              <a:gd name="connsiteY8" fmla="*/ 433874 h 2433735"/>
              <a:gd name="connsiteX9" fmla="*/ 727788 w 2715208"/>
              <a:gd name="connsiteY9" fmla="*/ 331237 h 2433735"/>
              <a:gd name="connsiteX0" fmla="*/ 727788 w 2715208"/>
              <a:gd name="connsiteY0" fmla="*/ 331237 h 2438400"/>
              <a:gd name="connsiteX1" fmla="*/ 727788 w 2715208"/>
              <a:gd name="connsiteY1" fmla="*/ 172616 h 2438400"/>
              <a:gd name="connsiteX2" fmla="*/ 2687216 w 2715208"/>
              <a:gd name="connsiteY2" fmla="*/ 163286 h 2438400"/>
              <a:gd name="connsiteX3" fmla="*/ 2715208 w 2715208"/>
              <a:gd name="connsiteY3" fmla="*/ 1842796 h 2438400"/>
              <a:gd name="connsiteX4" fmla="*/ 783771 w 2715208"/>
              <a:gd name="connsiteY4" fmla="*/ 1889449 h 2438400"/>
              <a:gd name="connsiteX5" fmla="*/ 802432 w 2715208"/>
              <a:gd name="connsiteY5" fmla="*/ 2094723 h 2438400"/>
              <a:gd name="connsiteX6" fmla="*/ 294319 w 2715208"/>
              <a:gd name="connsiteY6" fmla="*/ 2137725 h 2438400"/>
              <a:gd name="connsiteX7" fmla="*/ 150303 w 2715208"/>
              <a:gd name="connsiteY7" fmla="*/ 2137725 h 2438400"/>
              <a:gd name="connsiteX8" fmla="*/ 18661 w 2715208"/>
              <a:gd name="connsiteY8" fmla="*/ 2132045 h 2438400"/>
              <a:gd name="connsiteX9" fmla="*/ 0 w 2715208"/>
              <a:gd name="connsiteY9" fmla="*/ 433874 h 2438400"/>
              <a:gd name="connsiteX10" fmla="*/ 727788 w 2715208"/>
              <a:gd name="connsiteY10" fmla="*/ 331237 h 2438400"/>
              <a:gd name="connsiteX0" fmla="*/ 727788 w 2715208"/>
              <a:gd name="connsiteY0" fmla="*/ 331237 h 2433734"/>
              <a:gd name="connsiteX1" fmla="*/ 727788 w 2715208"/>
              <a:gd name="connsiteY1" fmla="*/ 172616 h 2433734"/>
              <a:gd name="connsiteX2" fmla="*/ 2687216 w 2715208"/>
              <a:gd name="connsiteY2" fmla="*/ 163286 h 2433734"/>
              <a:gd name="connsiteX3" fmla="*/ 2715208 w 2715208"/>
              <a:gd name="connsiteY3" fmla="*/ 1842796 h 2433734"/>
              <a:gd name="connsiteX4" fmla="*/ 783771 w 2715208"/>
              <a:gd name="connsiteY4" fmla="*/ 1889449 h 2433734"/>
              <a:gd name="connsiteX5" fmla="*/ 802432 w 2715208"/>
              <a:gd name="connsiteY5" fmla="*/ 2094723 h 2433734"/>
              <a:gd name="connsiteX6" fmla="*/ 294319 w 2715208"/>
              <a:gd name="connsiteY6" fmla="*/ 2137725 h 2433734"/>
              <a:gd name="connsiteX7" fmla="*/ 150303 w 2715208"/>
              <a:gd name="connsiteY7" fmla="*/ 2137725 h 2433734"/>
              <a:gd name="connsiteX8" fmla="*/ 78295 w 2715208"/>
              <a:gd name="connsiteY8" fmla="*/ 2137724 h 2433734"/>
              <a:gd name="connsiteX9" fmla="*/ 18661 w 2715208"/>
              <a:gd name="connsiteY9" fmla="*/ 2132045 h 2433734"/>
              <a:gd name="connsiteX10" fmla="*/ 0 w 2715208"/>
              <a:gd name="connsiteY10" fmla="*/ 433874 h 2433734"/>
              <a:gd name="connsiteX11" fmla="*/ 727788 w 2715208"/>
              <a:gd name="connsiteY11" fmla="*/ 331237 h 2433734"/>
              <a:gd name="connsiteX0" fmla="*/ 727788 w 2715208"/>
              <a:gd name="connsiteY0" fmla="*/ 331237 h 2432179"/>
              <a:gd name="connsiteX1" fmla="*/ 727788 w 2715208"/>
              <a:gd name="connsiteY1" fmla="*/ 172616 h 2432179"/>
              <a:gd name="connsiteX2" fmla="*/ 2687216 w 2715208"/>
              <a:gd name="connsiteY2" fmla="*/ 163286 h 2432179"/>
              <a:gd name="connsiteX3" fmla="*/ 2715208 w 2715208"/>
              <a:gd name="connsiteY3" fmla="*/ 1842796 h 2432179"/>
              <a:gd name="connsiteX4" fmla="*/ 783771 w 2715208"/>
              <a:gd name="connsiteY4" fmla="*/ 1889449 h 2432179"/>
              <a:gd name="connsiteX5" fmla="*/ 802432 w 2715208"/>
              <a:gd name="connsiteY5" fmla="*/ 2094723 h 2432179"/>
              <a:gd name="connsiteX6" fmla="*/ 294319 w 2715208"/>
              <a:gd name="connsiteY6" fmla="*/ 2137725 h 2432179"/>
              <a:gd name="connsiteX7" fmla="*/ 150303 w 2715208"/>
              <a:gd name="connsiteY7" fmla="*/ 2137725 h 2432179"/>
              <a:gd name="connsiteX8" fmla="*/ 78295 w 2715208"/>
              <a:gd name="connsiteY8" fmla="*/ 2137724 h 2432179"/>
              <a:gd name="connsiteX9" fmla="*/ 78295 w 2715208"/>
              <a:gd name="connsiteY9" fmla="*/ 2209732 h 2432179"/>
              <a:gd name="connsiteX10" fmla="*/ 18661 w 2715208"/>
              <a:gd name="connsiteY10" fmla="*/ 2132045 h 2432179"/>
              <a:gd name="connsiteX11" fmla="*/ 0 w 2715208"/>
              <a:gd name="connsiteY11" fmla="*/ 433874 h 2432179"/>
              <a:gd name="connsiteX12" fmla="*/ 727788 w 2715208"/>
              <a:gd name="connsiteY12" fmla="*/ 331237 h 2432179"/>
              <a:gd name="connsiteX0" fmla="*/ 727788 w 2715208"/>
              <a:gd name="connsiteY0" fmla="*/ 331237 h 2436845"/>
              <a:gd name="connsiteX1" fmla="*/ 727788 w 2715208"/>
              <a:gd name="connsiteY1" fmla="*/ 172616 h 2436845"/>
              <a:gd name="connsiteX2" fmla="*/ 2687216 w 2715208"/>
              <a:gd name="connsiteY2" fmla="*/ 163286 h 2436845"/>
              <a:gd name="connsiteX3" fmla="*/ 2715208 w 2715208"/>
              <a:gd name="connsiteY3" fmla="*/ 1842796 h 2436845"/>
              <a:gd name="connsiteX4" fmla="*/ 783771 w 2715208"/>
              <a:gd name="connsiteY4" fmla="*/ 1889449 h 2436845"/>
              <a:gd name="connsiteX5" fmla="*/ 802432 w 2715208"/>
              <a:gd name="connsiteY5" fmla="*/ 2094723 h 2436845"/>
              <a:gd name="connsiteX6" fmla="*/ 294319 w 2715208"/>
              <a:gd name="connsiteY6" fmla="*/ 2137725 h 2436845"/>
              <a:gd name="connsiteX7" fmla="*/ 150303 w 2715208"/>
              <a:gd name="connsiteY7" fmla="*/ 2137725 h 2436845"/>
              <a:gd name="connsiteX8" fmla="*/ 78295 w 2715208"/>
              <a:gd name="connsiteY8" fmla="*/ 2137724 h 2436845"/>
              <a:gd name="connsiteX9" fmla="*/ 78295 w 2715208"/>
              <a:gd name="connsiteY9" fmla="*/ 2209732 h 2436845"/>
              <a:gd name="connsiteX10" fmla="*/ 78295 w 2715208"/>
              <a:gd name="connsiteY10" fmla="*/ 2137725 h 2436845"/>
              <a:gd name="connsiteX11" fmla="*/ 18661 w 2715208"/>
              <a:gd name="connsiteY11" fmla="*/ 2132045 h 2436845"/>
              <a:gd name="connsiteX12" fmla="*/ 0 w 2715208"/>
              <a:gd name="connsiteY12" fmla="*/ 433874 h 2436845"/>
              <a:gd name="connsiteX13" fmla="*/ 727788 w 2715208"/>
              <a:gd name="connsiteY13" fmla="*/ 331237 h 243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5208" h="2436845">
                <a:moveTo>
                  <a:pt x="727788" y="331237"/>
                </a:moveTo>
                <a:lnTo>
                  <a:pt x="727788" y="172616"/>
                </a:lnTo>
                <a:cubicBezTo>
                  <a:pt x="1380931" y="169506"/>
                  <a:pt x="2359090" y="0"/>
                  <a:pt x="2687216" y="163286"/>
                </a:cubicBezTo>
                <a:lnTo>
                  <a:pt x="2715208" y="1842796"/>
                </a:lnTo>
                <a:lnTo>
                  <a:pt x="783771" y="1889449"/>
                </a:lnTo>
                <a:lnTo>
                  <a:pt x="802432" y="2094723"/>
                </a:lnTo>
                <a:cubicBezTo>
                  <a:pt x="718457" y="2153817"/>
                  <a:pt x="424947" y="2131505"/>
                  <a:pt x="294319" y="2137725"/>
                </a:cubicBezTo>
                <a:cubicBezTo>
                  <a:pt x="176131" y="2167272"/>
                  <a:pt x="196246" y="2138672"/>
                  <a:pt x="150303" y="2137725"/>
                </a:cubicBezTo>
                <a:cubicBezTo>
                  <a:pt x="110580" y="2155439"/>
                  <a:pt x="100235" y="2138671"/>
                  <a:pt x="78295" y="2137724"/>
                </a:cubicBezTo>
                <a:cubicBezTo>
                  <a:pt x="59465" y="2153883"/>
                  <a:pt x="88234" y="2210679"/>
                  <a:pt x="78295" y="2209732"/>
                </a:cubicBezTo>
                <a:cubicBezTo>
                  <a:pt x="68356" y="2230557"/>
                  <a:pt x="88234" y="2150673"/>
                  <a:pt x="78295" y="2137725"/>
                </a:cubicBezTo>
                <a:cubicBezTo>
                  <a:pt x="68356" y="2124777"/>
                  <a:pt x="21771" y="2436845"/>
                  <a:pt x="18661" y="2132045"/>
                </a:cubicBezTo>
                <a:lnTo>
                  <a:pt x="0" y="433874"/>
                </a:lnTo>
                <a:lnTo>
                  <a:pt x="727788" y="331237"/>
                </a:ln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a:off x="3200400" y="5896947"/>
            <a:ext cx="2687216" cy="662473"/>
          </a:xfrm>
          <a:custGeom>
            <a:avLst/>
            <a:gdLst>
              <a:gd name="connsiteX0" fmla="*/ 410547 w 2687216"/>
              <a:gd name="connsiteY0" fmla="*/ 186612 h 662473"/>
              <a:gd name="connsiteX1" fmla="*/ 410547 w 2687216"/>
              <a:gd name="connsiteY1" fmla="*/ 9331 h 662473"/>
              <a:gd name="connsiteX2" fmla="*/ 2668555 w 2687216"/>
              <a:gd name="connsiteY2" fmla="*/ 0 h 662473"/>
              <a:gd name="connsiteX3" fmla="*/ 2687216 w 2687216"/>
              <a:gd name="connsiteY3" fmla="*/ 643812 h 662473"/>
              <a:gd name="connsiteX4" fmla="*/ 0 w 2687216"/>
              <a:gd name="connsiteY4" fmla="*/ 662473 h 662473"/>
              <a:gd name="connsiteX5" fmla="*/ 0 w 2687216"/>
              <a:gd name="connsiteY5" fmla="*/ 223935 h 662473"/>
              <a:gd name="connsiteX6" fmla="*/ 410547 w 2687216"/>
              <a:gd name="connsiteY6" fmla="*/ 186612 h 66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7216" h="662473">
                <a:moveTo>
                  <a:pt x="410547" y="186612"/>
                </a:moveTo>
                <a:lnTo>
                  <a:pt x="410547" y="9331"/>
                </a:lnTo>
                <a:lnTo>
                  <a:pt x="2668555" y="0"/>
                </a:lnTo>
                <a:lnTo>
                  <a:pt x="2687216" y="643812"/>
                </a:lnTo>
                <a:lnTo>
                  <a:pt x="0" y="662473"/>
                </a:lnTo>
                <a:lnTo>
                  <a:pt x="0" y="223935"/>
                </a:lnTo>
                <a:lnTo>
                  <a:pt x="410547" y="186612"/>
                </a:ln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012160" y="1124744"/>
            <a:ext cx="2736304" cy="216024"/>
          </a:xfrm>
          <a:prstGeom prst="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12"/>
          <p:cNvSpPr/>
          <p:nvPr/>
        </p:nvSpPr>
        <p:spPr>
          <a:xfrm>
            <a:off x="6083559" y="5645020"/>
            <a:ext cx="2668555" cy="895739"/>
          </a:xfrm>
          <a:custGeom>
            <a:avLst/>
            <a:gdLst>
              <a:gd name="connsiteX0" fmla="*/ 251927 w 2668555"/>
              <a:gd name="connsiteY0" fmla="*/ 158621 h 895739"/>
              <a:gd name="connsiteX1" fmla="*/ 233265 w 2668555"/>
              <a:gd name="connsiteY1" fmla="*/ 9331 h 895739"/>
              <a:gd name="connsiteX2" fmla="*/ 2668555 w 2668555"/>
              <a:gd name="connsiteY2" fmla="*/ 0 h 895739"/>
              <a:gd name="connsiteX3" fmla="*/ 2668555 w 2668555"/>
              <a:gd name="connsiteY3" fmla="*/ 634482 h 895739"/>
              <a:gd name="connsiteX4" fmla="*/ 2052735 w 2668555"/>
              <a:gd name="connsiteY4" fmla="*/ 643813 h 895739"/>
              <a:gd name="connsiteX5" fmla="*/ 2071396 w 2668555"/>
              <a:gd name="connsiteY5" fmla="*/ 895739 h 895739"/>
              <a:gd name="connsiteX6" fmla="*/ 0 w 2668555"/>
              <a:gd name="connsiteY6" fmla="*/ 877078 h 895739"/>
              <a:gd name="connsiteX7" fmla="*/ 0 w 2668555"/>
              <a:gd name="connsiteY7" fmla="*/ 233266 h 895739"/>
              <a:gd name="connsiteX8" fmla="*/ 251927 w 2668555"/>
              <a:gd name="connsiteY8" fmla="*/ 158621 h 89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555" h="895739">
                <a:moveTo>
                  <a:pt x="251927" y="158621"/>
                </a:moveTo>
                <a:lnTo>
                  <a:pt x="233265" y="9331"/>
                </a:lnTo>
                <a:lnTo>
                  <a:pt x="2668555" y="0"/>
                </a:lnTo>
                <a:lnTo>
                  <a:pt x="2668555" y="634482"/>
                </a:lnTo>
                <a:lnTo>
                  <a:pt x="2052735" y="643813"/>
                </a:lnTo>
                <a:lnTo>
                  <a:pt x="2071396" y="895739"/>
                </a:lnTo>
                <a:lnTo>
                  <a:pt x="0" y="877078"/>
                </a:lnTo>
                <a:lnTo>
                  <a:pt x="0" y="233266"/>
                </a:lnTo>
                <a:lnTo>
                  <a:pt x="251927" y="158621"/>
                </a:ln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35496" y="188640"/>
            <a:ext cx="9036496" cy="1440160"/>
          </a:xfrm>
          <a:prstGeom prst="rect">
            <a:avLst/>
          </a:prstGeom>
          <a:noFill/>
          <a:ln w="9525">
            <a:noFill/>
            <a:miter lim="800000"/>
            <a:headEnd/>
            <a:tailEnd/>
          </a:ln>
        </p:spPr>
      </p:pic>
      <p:sp>
        <p:nvSpPr>
          <p:cNvPr id="3" name="Rectangle 2"/>
          <p:cNvSpPr/>
          <p:nvPr/>
        </p:nvSpPr>
        <p:spPr>
          <a:xfrm>
            <a:off x="72008" y="188640"/>
            <a:ext cx="3563888" cy="2880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4099" name="Picture 3"/>
          <p:cNvPicPr>
            <a:picLocks noChangeAspect="1" noChangeArrowheads="1"/>
          </p:cNvPicPr>
          <p:nvPr/>
        </p:nvPicPr>
        <p:blipFill>
          <a:blip r:embed="rId3" cstate="email"/>
          <a:srcRect/>
          <a:stretch>
            <a:fillRect/>
          </a:stretch>
        </p:blipFill>
        <p:spPr bwMode="auto">
          <a:xfrm>
            <a:off x="683568" y="1628800"/>
            <a:ext cx="1800200" cy="5094568"/>
          </a:xfrm>
          <a:prstGeom prst="rect">
            <a:avLst/>
          </a:prstGeom>
          <a:noFill/>
          <a:ln w="9525">
            <a:noFill/>
            <a:miter lim="800000"/>
            <a:headEnd/>
            <a:tailEnd/>
          </a:ln>
        </p:spPr>
      </p:pic>
      <p:pic>
        <p:nvPicPr>
          <p:cNvPr id="4100" name="Picture 4"/>
          <p:cNvPicPr>
            <a:picLocks noChangeAspect="1" noChangeArrowheads="1"/>
          </p:cNvPicPr>
          <p:nvPr/>
        </p:nvPicPr>
        <p:blipFill>
          <a:blip r:embed="rId4" cstate="email"/>
          <a:srcRect b="17441"/>
          <a:stretch>
            <a:fillRect/>
          </a:stretch>
        </p:blipFill>
        <p:spPr bwMode="auto">
          <a:xfrm>
            <a:off x="3347863" y="1412776"/>
            <a:ext cx="5634099" cy="5256584"/>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srcRect/>
          <a:stretch>
            <a:fillRect/>
          </a:stretch>
        </p:blipFill>
        <p:spPr bwMode="auto">
          <a:xfrm>
            <a:off x="107649" y="476672"/>
            <a:ext cx="8928847" cy="5976664"/>
          </a:xfrm>
          <a:prstGeom prst="rect">
            <a:avLst/>
          </a:prstGeom>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srcRect/>
          <a:stretch>
            <a:fillRect/>
          </a:stretch>
        </p:blipFill>
        <p:spPr bwMode="auto">
          <a:xfrm>
            <a:off x="107504" y="188640"/>
            <a:ext cx="5904656" cy="6346552"/>
          </a:xfrm>
          <a:prstGeom prst="rect">
            <a:avLst/>
          </a:prstGeom>
          <a:noFill/>
          <a:ln w="9525">
            <a:noFill/>
            <a:miter lim="800000"/>
            <a:headEnd/>
            <a:tailEnd/>
          </a:ln>
        </p:spPr>
      </p:pic>
      <p:pic>
        <p:nvPicPr>
          <p:cNvPr id="6148" name="Picture 4" descr="http://myboox.f6m.fr/images/livres/reference/0006/30/la-victoire-endeuillee-la-sortie-de-guerre-des-soldats-francais-1918-1920-bruno-cabanes-9782020611497.gif"/>
          <p:cNvPicPr>
            <a:picLocks noChangeAspect="1" noChangeArrowheads="1"/>
          </p:cNvPicPr>
          <p:nvPr/>
        </p:nvPicPr>
        <p:blipFill>
          <a:blip r:embed="rId3" cstate="email"/>
          <a:srcRect/>
          <a:stretch>
            <a:fillRect/>
          </a:stretch>
        </p:blipFill>
        <p:spPr bwMode="auto">
          <a:xfrm>
            <a:off x="6732240" y="332656"/>
            <a:ext cx="1905000" cy="2771776"/>
          </a:xfrm>
          <a:prstGeom prst="rect">
            <a:avLst/>
          </a:prstGeom>
          <a:noFill/>
        </p:spPr>
      </p:pic>
      <p:pic>
        <p:nvPicPr>
          <p:cNvPr id="6150" name="Picture 6" descr="11 septembre : la grande guerre des Américains - Bruno Cabanes, Jean-Marc Pitte"/>
          <p:cNvPicPr>
            <a:picLocks noChangeAspect="1" noChangeArrowheads="1"/>
          </p:cNvPicPr>
          <p:nvPr/>
        </p:nvPicPr>
        <p:blipFill>
          <a:blip r:embed="rId4" cstate="email"/>
          <a:srcRect/>
          <a:stretch>
            <a:fillRect/>
          </a:stretch>
        </p:blipFill>
        <p:spPr bwMode="auto">
          <a:xfrm>
            <a:off x="6732240" y="3356992"/>
            <a:ext cx="1905000" cy="30670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srcRect/>
          <a:stretch>
            <a:fillRect/>
          </a:stretch>
        </p:blipFill>
        <p:spPr bwMode="auto">
          <a:xfrm>
            <a:off x="827584" y="332656"/>
            <a:ext cx="7272808" cy="6284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srcRect/>
          <a:stretch>
            <a:fillRect/>
          </a:stretch>
        </p:blipFill>
        <p:spPr bwMode="auto">
          <a:xfrm>
            <a:off x="35496" y="1052736"/>
            <a:ext cx="9036496" cy="3833589"/>
          </a:xfrm>
          <a:prstGeom prst="rect">
            <a:avLst/>
          </a:prstGeom>
          <a:noFill/>
          <a:ln w="9525">
            <a:noFill/>
            <a:miter lim="800000"/>
            <a:headEnd/>
            <a:tailEnd/>
          </a:ln>
        </p:spPr>
      </p:pic>
      <p:sp>
        <p:nvSpPr>
          <p:cNvPr id="3" name="Rectangle 2"/>
          <p:cNvSpPr/>
          <p:nvPr/>
        </p:nvSpPr>
        <p:spPr>
          <a:xfrm>
            <a:off x="72008" y="1052736"/>
            <a:ext cx="3563888" cy="28803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Rectangle 3"/>
          <p:cNvSpPr/>
          <p:nvPr/>
        </p:nvSpPr>
        <p:spPr>
          <a:xfrm>
            <a:off x="144016" y="2924944"/>
            <a:ext cx="8892480"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Symbol" pitchFamily="18" charset="2"/>
              <a:buChar char=""/>
            </a:pPr>
            <a:r>
              <a:rPr lang="fr-FR" sz="2000" b="1" dirty="0" smtClean="0">
                <a:solidFill>
                  <a:srgbClr val="FF0000"/>
                </a:solidFill>
              </a:rPr>
              <a:t> </a:t>
            </a:r>
            <a:r>
              <a:rPr lang="fr-FR" sz="2000" b="1" dirty="0">
                <a:solidFill>
                  <a:srgbClr val="FF0000"/>
                </a:solidFill>
              </a:rPr>
              <a:t>Historien spécialiste reconnu de l’histoire de la guerre au XXe siècle, enseignant à Sciences Po et à l’Université de Yale. </a:t>
            </a:r>
            <a:endParaRPr lang="fr-FR" sz="2000" b="1" dirty="0" smtClean="0">
              <a:solidFill>
                <a:srgbClr val="FF0000"/>
              </a:solidFill>
            </a:endParaRPr>
          </a:p>
          <a:p>
            <a:pPr>
              <a:buFont typeface="Symbol" pitchFamily="18" charset="2"/>
              <a:buChar char=""/>
            </a:pPr>
            <a:endParaRPr lang="fr-FR" sz="500" b="1" dirty="0">
              <a:solidFill>
                <a:srgbClr val="FF0000"/>
              </a:solidFill>
            </a:endParaRPr>
          </a:p>
          <a:p>
            <a:pPr>
              <a:buFont typeface="Symbol" pitchFamily="18" charset="2"/>
              <a:buChar char=""/>
            </a:pPr>
            <a:r>
              <a:rPr lang="fr-FR" sz="2000" b="1" dirty="0">
                <a:solidFill>
                  <a:srgbClr val="FF0000"/>
                </a:solidFill>
              </a:rPr>
              <a:t> Des travaux qui portent sur l’étude comparée entre les deux guerres mondiales</a:t>
            </a:r>
            <a:r>
              <a:rPr lang="fr-FR" sz="2000" b="1" dirty="0" smtClean="0">
                <a:solidFill>
                  <a:srgbClr val="FF0000"/>
                </a:solidFill>
              </a:rPr>
              <a:t>.</a:t>
            </a:r>
          </a:p>
          <a:p>
            <a:pPr>
              <a:buFont typeface="Symbol" pitchFamily="18" charset="2"/>
              <a:buChar char=""/>
            </a:pPr>
            <a:endParaRPr lang="fr-FR" sz="300" b="1" dirty="0">
              <a:solidFill>
                <a:srgbClr val="FF0000"/>
              </a:solidFill>
            </a:endParaRPr>
          </a:p>
          <a:p>
            <a:pPr>
              <a:buFont typeface="Symbol" pitchFamily="18" charset="2"/>
              <a:buChar char=""/>
            </a:pPr>
            <a:r>
              <a:rPr lang="fr-FR" sz="2000" b="1" dirty="0">
                <a:solidFill>
                  <a:srgbClr val="FF0000"/>
                </a:solidFill>
              </a:rPr>
              <a:t> Un intérêt particulier portée à l’histoire de l’armée américaine (La grande Guerre des Américains)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email"/>
          <a:srcRect/>
          <a:stretch>
            <a:fillRect/>
          </a:stretch>
        </p:blipFill>
        <p:spPr bwMode="auto">
          <a:xfrm>
            <a:off x="0" y="260648"/>
            <a:ext cx="9144000" cy="1944216"/>
          </a:xfrm>
          <a:prstGeom prst="rect">
            <a:avLst/>
          </a:prstGeom>
          <a:noFill/>
          <a:ln w="9525">
            <a:noFill/>
            <a:miter lim="800000"/>
            <a:headEnd/>
            <a:tailEnd/>
          </a:ln>
        </p:spPr>
      </p:pic>
      <p:pic>
        <p:nvPicPr>
          <p:cNvPr id="21508" name="Picture 4"/>
          <p:cNvPicPr>
            <a:picLocks noChangeAspect="1" noChangeArrowheads="1"/>
          </p:cNvPicPr>
          <p:nvPr/>
        </p:nvPicPr>
        <p:blipFill>
          <a:blip r:embed="rId3" cstate="email"/>
          <a:srcRect/>
          <a:stretch>
            <a:fillRect/>
          </a:stretch>
        </p:blipFill>
        <p:spPr bwMode="auto">
          <a:xfrm>
            <a:off x="2483768" y="2475084"/>
            <a:ext cx="6444208" cy="4146198"/>
          </a:xfrm>
          <a:prstGeom prst="rect">
            <a:avLst/>
          </a:prstGeom>
          <a:noFill/>
          <a:ln w="9525">
            <a:noFill/>
            <a:miter lim="800000"/>
            <a:headEnd/>
            <a:tailEnd/>
          </a:ln>
        </p:spPr>
      </p:pic>
      <p:pic>
        <p:nvPicPr>
          <p:cNvPr id="21507" name="Picture 3"/>
          <p:cNvPicPr>
            <a:picLocks noChangeAspect="1" noChangeArrowheads="1"/>
          </p:cNvPicPr>
          <p:nvPr/>
        </p:nvPicPr>
        <p:blipFill>
          <a:blip r:embed="rId4" cstate="email"/>
          <a:srcRect/>
          <a:stretch>
            <a:fillRect/>
          </a:stretch>
        </p:blipFill>
        <p:spPr bwMode="auto">
          <a:xfrm>
            <a:off x="251520" y="2492493"/>
            <a:ext cx="4392488" cy="125049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Rectangle 4"/>
          <p:cNvSpPr/>
          <p:nvPr/>
        </p:nvSpPr>
        <p:spPr>
          <a:xfrm>
            <a:off x="179512" y="692696"/>
            <a:ext cx="8892480"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Symbol" pitchFamily="18" charset="2"/>
              <a:buChar char=""/>
            </a:pPr>
            <a:r>
              <a:rPr lang="fr-FR" sz="2000" b="1" dirty="0" smtClean="0">
                <a:solidFill>
                  <a:srgbClr val="FF0000"/>
                </a:solidFill>
              </a:rPr>
              <a:t> Expliquer en quoi les Américains prétendent mener leurs interventions militaires depuis la 1</a:t>
            </a:r>
            <a:r>
              <a:rPr lang="fr-FR" sz="2000" b="1" baseline="30000" dirty="0" smtClean="0">
                <a:solidFill>
                  <a:srgbClr val="FF0000"/>
                </a:solidFill>
              </a:rPr>
              <a:t>ère</a:t>
            </a:r>
            <a:r>
              <a:rPr lang="fr-FR" sz="2000" b="1" dirty="0" smtClean="0">
                <a:solidFill>
                  <a:srgbClr val="FF0000"/>
                </a:solidFill>
              </a:rPr>
              <a:t> GM au nom de valeurs morales </a:t>
            </a:r>
          </a:p>
          <a:p>
            <a:pPr>
              <a:buFont typeface="Symbol" pitchFamily="18" charset="2"/>
              <a:buChar char=""/>
            </a:pPr>
            <a:endParaRPr lang="fr-FR" sz="1050" b="1" dirty="0" smtClean="0">
              <a:solidFill>
                <a:srgbClr val="FF0000"/>
              </a:solidFill>
            </a:endParaRPr>
          </a:p>
          <a:p>
            <a:pPr>
              <a:buFont typeface="Symbol" pitchFamily="18" charset="2"/>
              <a:buChar char=""/>
            </a:pPr>
            <a:r>
              <a:rPr lang="fr-FR" sz="2000" b="1" dirty="0" smtClean="0">
                <a:solidFill>
                  <a:srgbClr val="FF0000"/>
                </a:solidFill>
              </a:rPr>
              <a:t> Se placer du point de vue des soldats et étudier l’évolution de leurs motivations</a:t>
            </a:r>
            <a:endParaRPr lang="fr-FR"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187</Words>
  <Application>Microsoft Office PowerPoint</Application>
  <PresentationFormat>Affichage à l'écran (4:3)</PresentationFormat>
  <Paragraphs>25</Paragraphs>
  <Slides>22</Slides>
  <Notes>0</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Thème Office</vt:lpstr>
      <vt:lpstr>Chapitre 2       LES INSTRUMENTS DE LA PUISSANCE :  LES INTERVENTIONS MILITAIRES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3       LES INSTRUMENTS DE LA PUISSANCE :  LES INTERVENTIONS MILITAIRES</dc:title>
  <dc:creator>christophe</dc:creator>
  <cp:lastModifiedBy>Julien EBERSOLD</cp:lastModifiedBy>
  <cp:revision>32</cp:revision>
  <dcterms:created xsi:type="dcterms:W3CDTF">2012-09-15T07:09:58Z</dcterms:created>
  <dcterms:modified xsi:type="dcterms:W3CDTF">2012-10-19T13:10:50Z</dcterms:modified>
</cp:coreProperties>
</file>