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6" r:id="rId3"/>
    <p:sldId id="257" r:id="rId4"/>
    <p:sldId id="258" r:id="rId5"/>
    <p:sldId id="259" r:id="rId6"/>
    <p:sldId id="277" r:id="rId7"/>
    <p:sldId id="270" r:id="rId8"/>
    <p:sldId id="271" r:id="rId9"/>
    <p:sldId id="272" r:id="rId10"/>
    <p:sldId id="273" r:id="rId11"/>
    <p:sldId id="274" r:id="rId12"/>
    <p:sldId id="261" r:id="rId13"/>
    <p:sldId id="262" r:id="rId14"/>
    <p:sldId id="263" r:id="rId15"/>
    <p:sldId id="264" r:id="rId16"/>
    <p:sldId id="265" r:id="rId17"/>
    <p:sldId id="266" r:id="rId18"/>
    <p:sldId id="267" r:id="rId19"/>
    <p:sldId id="269" r:id="rId20"/>
    <p:sldId id="275" r:id="rId21"/>
    <p:sldId id="276" r:id="rId22"/>
    <p:sldId id="278"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60B278-9641-41A5-9097-1FB4A1D37F25}" type="datetimeFigureOut">
              <a:rPr lang="fr-FR" smtClean="0"/>
              <a:pPr/>
              <a:t>17/10/2012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E37179-C502-4101-977B-0DD9186C4DD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dirty="0" smtClean="0">
                <a:ln>
                  <a:noFill/>
                </a:ln>
                <a:solidFill>
                  <a:srgbClr val="000000"/>
                </a:solidFill>
                <a:effectLst/>
                <a:latin typeface="Verdana" pitchFamily="34" charset="0"/>
                <a:cs typeface="Arial" pitchFamily="34" charset="0"/>
              </a:rPr>
              <a:t>sur le drapeau</a:t>
            </a:r>
            <a:r>
              <a:rPr kumimoji="0" lang="fr-FR" sz="1200" b="0" i="0" u="none" strike="noStrike" cap="none" normalizeH="0" baseline="0" dirty="0" smtClean="0">
                <a:ln>
                  <a:noFill/>
                </a:ln>
                <a:solidFill>
                  <a:srgbClr val="000000"/>
                </a:solidFill>
                <a:effectLst/>
                <a:latin typeface="Verdana" pitchFamily="34" charset="0"/>
                <a:cs typeface="Arial" pitchFamily="34" charset="0"/>
              </a:rPr>
              <a:t> : non belligérance</a:t>
            </a:r>
            <a:br>
              <a:rPr kumimoji="0" lang="fr-FR" sz="1200" b="0" i="0" u="none" strike="noStrike" cap="none" normalizeH="0" baseline="0" dirty="0" smtClean="0">
                <a:ln>
                  <a:noFill/>
                </a:ln>
                <a:solidFill>
                  <a:srgbClr val="000000"/>
                </a:solidFill>
                <a:effectLst/>
                <a:latin typeface="Verdana" pitchFamily="34" charset="0"/>
                <a:cs typeface="Arial" pitchFamily="34" charset="0"/>
              </a:rPr>
            </a:br>
            <a:r>
              <a:rPr kumimoji="0" lang="fr-FR" sz="1200" b="1" i="0" u="none" strike="noStrike" cap="none" normalizeH="0" baseline="0" dirty="0" smtClean="0">
                <a:ln>
                  <a:noFill/>
                </a:ln>
                <a:solidFill>
                  <a:srgbClr val="000000"/>
                </a:solidFill>
                <a:effectLst/>
                <a:latin typeface="Verdana" pitchFamily="34" charset="0"/>
                <a:cs typeface="Arial" pitchFamily="34" charset="0"/>
              </a:rPr>
              <a:t>sur la charge de profondeur</a:t>
            </a:r>
            <a:r>
              <a:rPr kumimoji="0" lang="fr-FR" sz="1200" b="0" i="0" u="none" strike="noStrike" cap="none" normalizeH="0" baseline="0" dirty="0" smtClean="0">
                <a:ln>
                  <a:noFill/>
                </a:ln>
                <a:solidFill>
                  <a:srgbClr val="000000"/>
                </a:solidFill>
                <a:effectLst/>
                <a:latin typeface="Verdana" pitchFamily="34" charset="0"/>
                <a:cs typeface="Arial" pitchFamily="34" charset="0"/>
              </a:rPr>
              <a:t> : patrouille de neutralité</a:t>
            </a:r>
            <a:br>
              <a:rPr kumimoji="0" lang="fr-FR" sz="1200" b="0" i="0" u="none" strike="noStrike" cap="none" normalizeH="0" baseline="0" dirty="0" smtClean="0">
                <a:ln>
                  <a:noFill/>
                </a:ln>
                <a:solidFill>
                  <a:srgbClr val="000000"/>
                </a:solidFill>
                <a:effectLst/>
                <a:latin typeface="Verdana" pitchFamily="34" charset="0"/>
                <a:cs typeface="Arial" pitchFamily="34" charset="0"/>
              </a:rPr>
            </a:br>
            <a:r>
              <a:rPr kumimoji="0" lang="fr-FR" sz="1200" b="1" i="0" u="none" strike="noStrike" cap="none" normalizeH="0" baseline="0" dirty="0" smtClean="0">
                <a:ln>
                  <a:noFill/>
                </a:ln>
                <a:solidFill>
                  <a:srgbClr val="000000"/>
                </a:solidFill>
                <a:effectLst/>
                <a:latin typeface="Verdana" pitchFamily="34" charset="0"/>
                <a:cs typeface="Arial" pitchFamily="34" charset="0"/>
              </a:rPr>
              <a:t>Texte</a:t>
            </a:r>
            <a:r>
              <a:rPr kumimoji="0" lang="fr-FR" sz="1200" b="0" i="0" u="none" strike="noStrike" cap="none" normalizeH="0" baseline="0" dirty="0" smtClean="0">
                <a:ln>
                  <a:noFill/>
                </a:ln>
                <a:solidFill>
                  <a:srgbClr val="000000"/>
                </a:solidFill>
                <a:effectLst/>
                <a:latin typeface="Verdana" pitchFamily="34" charset="0"/>
                <a:cs typeface="Arial" pitchFamily="34" charset="0"/>
              </a:rPr>
              <a:t> : Je ne suis pas tout à fait sur de la signification du drapeau, mais c'est définitivement une charge de profondeur</a:t>
            </a:r>
            <a:endParaRPr kumimoji="0" lang="fr-FR" sz="1200" b="1" i="0" u="none" strike="noStrike" cap="none" normalizeH="0" baseline="0" dirty="0" smtClean="0">
              <a:ln>
                <a:noFill/>
              </a:ln>
              <a:solidFill>
                <a:srgbClr val="000000"/>
              </a:solidFill>
              <a:effectLst/>
              <a:latin typeface="Verdana"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B63912F-2151-44A9-A812-06C94837CCD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49D8E0-F2B8-4BCE-AD58-D435A433BE9C}"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08BE5-95E8-4AA4-8307-8B73BF9D4D1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D8E0-F2B8-4BCE-AD58-D435A433BE9C}" type="datetimeFigureOut">
              <a:rPr lang="fr-FR" smtClean="0"/>
              <a:pPr/>
              <a:t>17/10/2012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08BE5-95E8-4AA4-8307-8B73BF9D4D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5.xml"/><Relationship Id="rId10" Type="http://schemas.openxmlformats.org/officeDocument/2006/relationships/slide" Target="slide19.xml"/><Relationship Id="rId4" Type="http://schemas.openxmlformats.org/officeDocument/2006/relationships/slide" Target="slide17.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5.xml"/><Relationship Id="rId10" Type="http://schemas.openxmlformats.org/officeDocument/2006/relationships/slide" Target="slide19.xml"/><Relationship Id="rId4" Type="http://schemas.openxmlformats.org/officeDocument/2006/relationships/slide" Target="slide17.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338337"/>
            <a:ext cx="7772400" cy="201865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sz="3600" b="1" dirty="0" smtClean="0"/>
              <a:t>Les </a:t>
            </a:r>
            <a:r>
              <a:rPr lang="fr-FR" sz="3600" b="1" dirty="0"/>
              <a:t>chemins de la puissance : </a:t>
            </a:r>
            <a:br>
              <a:rPr lang="fr-FR" sz="3600" b="1" dirty="0"/>
            </a:br>
            <a:r>
              <a:rPr lang="fr-FR" sz="3600" b="1" dirty="0" smtClean="0"/>
              <a:t>les </a:t>
            </a:r>
            <a:r>
              <a:rPr lang="fr-FR" sz="3600" b="1" dirty="0"/>
              <a:t>États-Unis et le monde depuis </a:t>
            </a:r>
            <a:r>
              <a:rPr lang="fr-FR" sz="3600" b="1" dirty="0" smtClean="0"/>
              <a:t/>
            </a:r>
            <a:br>
              <a:rPr lang="fr-FR" sz="3600" b="1" dirty="0" smtClean="0"/>
            </a:br>
            <a:r>
              <a:rPr lang="fr-FR" sz="3600" b="1" dirty="0" smtClean="0"/>
              <a:t>les </a:t>
            </a:r>
            <a:r>
              <a:rPr lang="fr-FR" sz="3600" b="1" dirty="0"/>
              <a:t>« </a:t>
            </a:r>
            <a:r>
              <a:rPr lang="fr-FR" sz="3600" b="1" dirty="0" smtClean="0"/>
              <a:t>Quatorze </a:t>
            </a:r>
            <a:r>
              <a:rPr lang="fr-FR" sz="3600" b="1" dirty="0"/>
              <a:t>points » du Président Wilson </a:t>
            </a:r>
            <a:endParaRPr lang="fr-FR" dirty="0"/>
          </a:p>
        </p:txBody>
      </p:sp>
      <p:sp>
        <p:nvSpPr>
          <p:cNvPr id="3" name="Sous-titre 2"/>
          <p:cNvSpPr>
            <a:spLocks noGrp="1"/>
          </p:cNvSpPr>
          <p:nvPr>
            <p:ph type="subTitle" idx="1"/>
          </p:nvPr>
        </p:nvSpPr>
        <p:spPr>
          <a:xfrm>
            <a:off x="683568" y="3789040"/>
            <a:ext cx="7776864" cy="2304256"/>
          </a:xfrm>
        </p:spPr>
        <p:txBody>
          <a:bodyPr>
            <a:normAutofit fontScale="55000" lnSpcReduction="20000"/>
          </a:bodyPr>
          <a:lstStyle/>
          <a:p>
            <a:endParaRPr lang="fr-FR" dirty="0"/>
          </a:p>
          <a:p>
            <a:r>
              <a:rPr lang="fr-FR" dirty="0"/>
              <a:t> </a:t>
            </a:r>
            <a:r>
              <a:rPr lang="fr-FR" sz="3800" dirty="0" smtClean="0">
                <a:solidFill>
                  <a:schemeClr val="tx1"/>
                </a:solidFill>
              </a:rPr>
              <a:t>Quels </a:t>
            </a:r>
            <a:r>
              <a:rPr lang="fr-FR" sz="3800" dirty="0">
                <a:solidFill>
                  <a:schemeClr val="tx1"/>
                </a:solidFill>
              </a:rPr>
              <a:t>sont les caractères de la puissance des États-Unis au cours du XX</a:t>
            </a:r>
            <a:r>
              <a:rPr lang="fr-FR" sz="3800" baseline="30000" dirty="0">
                <a:solidFill>
                  <a:schemeClr val="tx1"/>
                </a:solidFill>
              </a:rPr>
              <a:t>e</a:t>
            </a:r>
            <a:r>
              <a:rPr lang="fr-FR" sz="3800" dirty="0">
                <a:solidFill>
                  <a:schemeClr val="tx1"/>
                </a:solidFill>
              </a:rPr>
              <a:t> et au début du XXI</a:t>
            </a:r>
            <a:r>
              <a:rPr lang="fr-FR" sz="3800" baseline="30000" dirty="0">
                <a:solidFill>
                  <a:schemeClr val="tx1"/>
                </a:solidFill>
              </a:rPr>
              <a:t>e</a:t>
            </a:r>
            <a:r>
              <a:rPr lang="fr-FR" sz="3800" dirty="0">
                <a:solidFill>
                  <a:schemeClr val="tx1"/>
                </a:solidFill>
              </a:rPr>
              <a:t> siècle ? </a:t>
            </a:r>
          </a:p>
          <a:p>
            <a:endParaRPr lang="fr-FR" sz="3800" dirty="0">
              <a:solidFill>
                <a:schemeClr val="tx1"/>
              </a:solidFill>
            </a:endParaRPr>
          </a:p>
          <a:p>
            <a:r>
              <a:rPr lang="fr-FR" sz="3800" dirty="0" smtClean="0">
                <a:solidFill>
                  <a:schemeClr val="tx1"/>
                </a:solidFill>
              </a:rPr>
              <a:t>Quelles sont les </a:t>
            </a:r>
            <a:r>
              <a:rPr lang="fr-FR" sz="3800" dirty="0">
                <a:solidFill>
                  <a:schemeClr val="tx1"/>
                </a:solidFill>
              </a:rPr>
              <a:t>étapes </a:t>
            </a:r>
            <a:r>
              <a:rPr lang="fr-FR" sz="3800" dirty="0" smtClean="0">
                <a:solidFill>
                  <a:schemeClr val="tx1"/>
                </a:solidFill>
              </a:rPr>
              <a:t>de </a:t>
            </a:r>
            <a:r>
              <a:rPr lang="fr-FR" sz="3800" dirty="0">
                <a:solidFill>
                  <a:schemeClr val="tx1"/>
                </a:solidFill>
              </a:rPr>
              <a:t>l’affirmation de la puissance américaine ? </a:t>
            </a:r>
          </a:p>
          <a:p>
            <a:endParaRPr lang="fr-FR" sz="3800" dirty="0">
              <a:solidFill>
                <a:schemeClr val="tx1"/>
              </a:solidFill>
            </a:endParaRPr>
          </a:p>
          <a:p>
            <a:r>
              <a:rPr lang="fr-FR" sz="3800" dirty="0">
                <a:solidFill>
                  <a:schemeClr val="tx1"/>
                </a:solidFill>
              </a:rPr>
              <a:t>La puissance américaine est-elle aujourd’hui en déclin ? </a:t>
            </a:r>
          </a:p>
          <a:p>
            <a:endParaRPr lang="fr-FR" dirty="0"/>
          </a:p>
        </p:txBody>
      </p:sp>
      <p:sp>
        <p:nvSpPr>
          <p:cNvPr id="4" name="Rectangle 3"/>
          <p:cNvSpPr/>
          <p:nvPr/>
        </p:nvSpPr>
        <p:spPr>
          <a:xfrm>
            <a:off x="1979712" y="539388"/>
            <a:ext cx="4968552" cy="369332"/>
          </a:xfrm>
          <a:prstGeom prst="rect">
            <a:avLst/>
          </a:prstGeom>
        </p:spPr>
        <p:txBody>
          <a:bodyPr wrap="square">
            <a:spAutoFit/>
          </a:bodyPr>
          <a:lstStyle/>
          <a:p>
            <a:pPr algn="ctr"/>
            <a:r>
              <a:rPr lang="fr-FR" b="1" i="1" dirty="0" smtClean="0">
                <a:solidFill>
                  <a:schemeClr val="bg1">
                    <a:lumMod val="75000"/>
                  </a:schemeClr>
                </a:solidFill>
              </a:rPr>
              <a:t>Enjeux </a:t>
            </a:r>
            <a:r>
              <a:rPr lang="fr-FR" b="1" i="1" dirty="0">
                <a:solidFill>
                  <a:schemeClr val="bg1">
                    <a:lumMod val="75000"/>
                  </a:schemeClr>
                </a:solidFill>
              </a:rPr>
              <a:t>et recompositions géopolitiques du monde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RTOON: U.S. INTERVENTION. The Only Way We Can Save Her [Democracy]: American cartoon, 1939, by Carey Orr against U.S. intervention in European wars."/>
          <p:cNvPicPr>
            <a:picLocks noChangeAspect="1" noChangeArrowheads="1"/>
          </p:cNvPicPr>
          <p:nvPr/>
        </p:nvPicPr>
        <p:blipFill>
          <a:blip r:embed="rId2" cstate="print"/>
          <a:srcRect/>
          <a:stretch>
            <a:fillRect/>
          </a:stretch>
        </p:blipFill>
        <p:spPr bwMode="auto">
          <a:xfrm>
            <a:off x="107504" y="260648"/>
            <a:ext cx="5400600" cy="6296036"/>
          </a:xfrm>
          <a:prstGeom prst="rect">
            <a:avLst/>
          </a:prstGeom>
          <a:noFill/>
        </p:spPr>
      </p:pic>
      <p:sp>
        <p:nvSpPr>
          <p:cNvPr id="5" name="Rectangle 4"/>
          <p:cNvSpPr/>
          <p:nvPr/>
        </p:nvSpPr>
        <p:spPr>
          <a:xfrm>
            <a:off x="5796136" y="5589240"/>
            <a:ext cx="3096344" cy="830997"/>
          </a:xfrm>
          <a:prstGeom prst="rect">
            <a:avLst/>
          </a:prstGeom>
        </p:spPr>
        <p:txBody>
          <a:bodyPr wrap="square">
            <a:spAutoFit/>
          </a:bodyPr>
          <a:lstStyle/>
          <a:p>
            <a:pPr algn="ctr"/>
            <a:r>
              <a:rPr lang="en-US" sz="1200" dirty="0"/>
              <a:t>CARTOON: U.S. INTERVENTION. </a:t>
            </a:r>
            <a:r>
              <a:rPr lang="en-US" sz="1200" dirty="0" smtClean="0"/>
              <a:t/>
            </a:r>
            <a:br>
              <a:rPr lang="en-US" sz="1200" dirty="0" smtClean="0"/>
            </a:br>
            <a:r>
              <a:rPr lang="en-US" sz="1200" dirty="0"/>
              <a:t>The Only Way We Can Save Her [Democracy]: American cartoon, 1939, by Carey Orr against U.S. intervention in European wars.</a:t>
            </a:r>
            <a:endParaRPr lang="fr-FR" sz="1200" dirty="0"/>
          </a:p>
        </p:txBody>
      </p:sp>
      <p:sp>
        <p:nvSpPr>
          <p:cNvPr id="6" name="Rectangle 5"/>
          <p:cNvSpPr/>
          <p:nvPr/>
        </p:nvSpPr>
        <p:spPr>
          <a:xfrm>
            <a:off x="5652120" y="692696"/>
            <a:ext cx="3419872" cy="18722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b="1" i="1" dirty="0" smtClean="0"/>
              <a:t>Les années 1930 marquent le triomphe de l’isolationnisme (lois de neutralité) malgré les velléités interventionnistes de Roosevelt à partir de 1937.</a:t>
            </a:r>
            <a:endParaRPr lang="fr-FR" sz="20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6228020"/>
            <a:ext cx="8031399"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000000"/>
                </a:solidFill>
                <a:effectLst/>
                <a:cs typeface="Arial" pitchFamily="34" charset="0"/>
              </a:rPr>
              <a:t> Caricature de Leslie </a:t>
            </a:r>
            <a:r>
              <a:rPr kumimoji="0" lang="fr-FR" sz="1800" b="1" i="1" u="none" strike="noStrike" cap="none" normalizeH="0" baseline="0" dirty="0" err="1" smtClean="0">
                <a:ln>
                  <a:noFill/>
                </a:ln>
                <a:solidFill>
                  <a:srgbClr val="000000"/>
                </a:solidFill>
                <a:effectLst/>
                <a:cs typeface="Arial" pitchFamily="34" charset="0"/>
              </a:rPr>
              <a:t>Illingworth</a:t>
            </a:r>
            <a:r>
              <a:rPr kumimoji="0" lang="fr-FR" sz="1800" b="1" i="1" u="none" strike="noStrike" cap="none" normalizeH="0" baseline="0" dirty="0" smtClean="0">
                <a:ln>
                  <a:noFill/>
                </a:ln>
                <a:solidFill>
                  <a:srgbClr val="000000"/>
                </a:solidFill>
                <a:effectLst/>
                <a:cs typeface="Arial" pitchFamily="34" charset="0"/>
              </a:rPr>
              <a:t> paru dans le Daily Mail le 20 mars 1941</a:t>
            </a:r>
            <a:endParaRPr kumimoji="0" lang="fr-FR" sz="1800" b="0" i="1" u="none" strike="noStrike" cap="none" normalizeH="0" baseline="0" dirty="0" smtClean="0">
              <a:ln>
                <a:noFill/>
              </a:ln>
              <a:solidFill>
                <a:srgbClr val="000000"/>
              </a:solidFill>
              <a:effectLst/>
              <a:cs typeface="Arial" pitchFamily="34" charset="0"/>
            </a:endParaRPr>
          </a:p>
        </p:txBody>
      </p:sp>
      <p:pic>
        <p:nvPicPr>
          <p:cNvPr id="18434" name="Picture 2" descr="http://fxeuzet.free.fr/blog/1941/illingworth/20-03.png"/>
          <p:cNvPicPr>
            <a:picLocks noChangeAspect="1" noChangeArrowheads="1"/>
          </p:cNvPicPr>
          <p:nvPr/>
        </p:nvPicPr>
        <p:blipFill>
          <a:blip r:embed="rId3" cstate="print"/>
          <a:srcRect/>
          <a:stretch>
            <a:fillRect/>
          </a:stretch>
        </p:blipFill>
        <p:spPr bwMode="auto">
          <a:xfrm>
            <a:off x="395536" y="764704"/>
            <a:ext cx="8280920" cy="5101386"/>
          </a:xfrm>
          <a:prstGeom prst="rect">
            <a:avLst/>
          </a:prstGeom>
          <a:noFill/>
        </p:spPr>
      </p:pic>
      <p:sp>
        <p:nvSpPr>
          <p:cNvPr id="7" name="Bouton d'action : Retour 6">
            <a:hlinkClick r:id="rId4" action="ppaction://hlinksldjump" highlightClick="1"/>
          </p:cNvPr>
          <p:cNvSpPr/>
          <p:nvPr/>
        </p:nvSpPr>
        <p:spPr>
          <a:xfrm>
            <a:off x="7812360" y="5373216"/>
            <a:ext cx="1152128" cy="648072"/>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192688"/>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
              <a:buNone/>
            </a:pPr>
            <a:r>
              <a:rPr lang="fr-FR" sz="5200" dirty="0" smtClean="0"/>
              <a:t>           Nous sommes entrés dans cette guerre parce que des violations du droit se sont produites qui nous touchaient au vif, et qui rendaient la vie de notre peuple impossible, à moins qu'elles ne fussent réparées, et que le monde ne fût une fois pour toutes assuré contre leur retour. Ce que nous exigeons dans cette guerre n'est donc rien de particulier pour nous-mêmes. Ce que nous voulons, c'est que le monde devienne un lieu sûr où tous puissent vivre, un lieu possible spécialement pour toute nation éprise de la paix, comme la notre, pour toute nation qui désire vivre librement de sa vie propre, décider de ses propres institutions, et être sûre d'être traitée en toute justice et loyauté par les autres nations, au lieu d'être exposée à la violence et aux agressions égoïstes de jadis. </a:t>
            </a:r>
          </a:p>
          <a:p>
            <a:pPr algn="just">
              <a:buNone/>
            </a:pPr>
            <a:endParaRPr lang="fr-FR" sz="5200" dirty="0" smtClean="0"/>
          </a:p>
          <a:p>
            <a:pPr algn="just">
              <a:buNone/>
            </a:pPr>
            <a:r>
              <a:rPr lang="fr-FR" sz="5200" dirty="0" smtClean="0"/>
              <a:t>C'est donc le programme de la paix du monde qui constitue notre programme. Et ce programme, le seul possible selon nous, est le suivant : </a:t>
            </a:r>
          </a:p>
          <a:p>
            <a:pPr algn="just">
              <a:buNone/>
            </a:pPr>
            <a:endParaRPr lang="fr-FR" sz="5200" dirty="0" smtClean="0"/>
          </a:p>
          <a:p>
            <a:pPr algn="just">
              <a:buNone/>
            </a:pPr>
            <a:r>
              <a:rPr lang="fr-FR" sz="5200" dirty="0" smtClean="0"/>
              <a:t>1° Des conventions de paix, préparées au grand jour ; après quoi il n'y aura plus d'ententes particulières et secrètes d'aucune sorte entre les nations, mais la diplomatie procédera toujours franchement et à la vue de tous. </a:t>
            </a:r>
          </a:p>
          <a:p>
            <a:pPr algn="just">
              <a:buNone/>
            </a:pPr>
            <a:r>
              <a:rPr lang="fr-FR" sz="5200" dirty="0" smtClean="0"/>
              <a:t>3° Suppression, autant que possible, de toutes les barrières économiques, et établissement de conditions commerciales égales pour toutes les nations consentant à la paix et s'associant pour son maintien. </a:t>
            </a:r>
          </a:p>
          <a:p>
            <a:pPr algn="just">
              <a:buNone/>
            </a:pPr>
            <a:r>
              <a:rPr lang="fr-FR" sz="5200" dirty="0" smtClean="0"/>
              <a:t>4° Échange de garanties suffisantes que les armements de chaque pays seront réduits au minimum compatible avec la sécurité intérieure. </a:t>
            </a:r>
          </a:p>
          <a:p>
            <a:pPr algn="just">
              <a:buNone/>
            </a:pPr>
            <a:r>
              <a:rPr lang="fr-FR" sz="5200" dirty="0" smtClean="0"/>
              <a:t>7° Il faut que la Belgique, tout le monde en conviendra, soit évacuée et restaurée.</a:t>
            </a:r>
          </a:p>
          <a:p>
            <a:pPr algn="just">
              <a:buNone/>
            </a:pPr>
            <a:r>
              <a:rPr lang="fr-FR" sz="5200" dirty="0" smtClean="0"/>
              <a:t>8° Le territoire français tout entier devra être libéré et les régions envahies devront être restaurées ; le préjudice causé à la France par la Prusse en 1871 en ce qui concerne l'Alsace-Lorraine, préjudice qui a troublé la paix du monde durant près de cinquante ans, devra être réparé afin que la paix puisse de nouveau être assurée dans l'intérêt de tous. </a:t>
            </a:r>
          </a:p>
          <a:p>
            <a:pPr algn="just">
              <a:buNone/>
            </a:pPr>
            <a:r>
              <a:rPr lang="fr-FR" sz="5200" dirty="0" smtClean="0"/>
              <a:t>9° Une rectification des frontières italiennes devra être opérée conformément aux données clairement perceptibles du principe des nationalités. </a:t>
            </a:r>
          </a:p>
          <a:p>
            <a:pPr algn="just">
              <a:buNone/>
            </a:pPr>
            <a:r>
              <a:rPr lang="fr-FR" sz="5200" dirty="0" smtClean="0"/>
              <a:t>10° Aux peuples de l'Autriche-Hongrie dont nous désirons voir sauvegarder et assurer la place parmi les nations, devra être accordé au plus tôt la possibilité d'un développement autonome. </a:t>
            </a:r>
          </a:p>
          <a:p>
            <a:pPr algn="just">
              <a:buNone/>
            </a:pPr>
            <a:r>
              <a:rPr lang="fr-FR" sz="5200" dirty="0" smtClean="0"/>
              <a:t>11° La Roumanie, la Serbie, le Monténégro devront être évacués ; à la Serbie devra être assuré un libre accès à la mer ; les rapports des États balkaniques entre eux devront être déterminés par un échange amical de vues basé sur des données d'attaches traditionnelles et nationales historiquement établies ; des garanties internationales d'indépendance politique, économique et d'intégrité territoriale seront fournies à ces États. </a:t>
            </a:r>
          </a:p>
          <a:p>
            <a:pPr algn="just">
              <a:buNone/>
            </a:pPr>
            <a:r>
              <a:rPr lang="fr-FR" sz="5200" dirty="0" smtClean="0"/>
              <a:t>12° Aux régions turques de l'Empire ottoman actuel devront être garanties la souveraineté et la sécurité ; </a:t>
            </a:r>
          </a:p>
          <a:p>
            <a:pPr algn="just">
              <a:buNone/>
            </a:pPr>
            <a:r>
              <a:rPr lang="fr-FR" sz="5200" dirty="0" smtClean="0"/>
              <a:t>13° Un État polonais indépendant devra être créé;</a:t>
            </a:r>
          </a:p>
          <a:p>
            <a:pPr algn="just">
              <a:buNone/>
            </a:pPr>
            <a:r>
              <a:rPr lang="fr-FR" sz="5200" dirty="0" smtClean="0"/>
              <a:t>14° Il faut qu'une société des nations soit constituée en vertu de conventions formelles ayant pour objet d'offrir des garanties mutuelles d'indépendance politique et d'intégrité territoriale aux petits comme aux grands États. </a:t>
            </a:r>
            <a:endParaRPr lang="fr-FR" sz="5200" dirty="0"/>
          </a:p>
          <a:p>
            <a:pPr>
              <a:buNone/>
            </a:pPr>
            <a:endParaRPr lang="fr-FR" dirty="0"/>
          </a:p>
        </p:txBody>
      </p:sp>
      <p:sp>
        <p:nvSpPr>
          <p:cNvPr id="4" name="Bouton d'action : Retour 3">
            <a:hlinkClick r:id="" action="ppaction://hlinkshowjump?jump=lastslideviewed" highlightClick="1"/>
          </p:cNvPr>
          <p:cNvSpPr/>
          <p:nvPr/>
        </p:nvSpPr>
        <p:spPr>
          <a:xfrm>
            <a:off x="6876256" y="6165304"/>
            <a:ext cx="136815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ddata.over-blog.com/xxxyyy/2/21/09/31/TSTG/USA-11_septembre.jpg">
            <a:hlinkClick r:id="rId2" action="ppaction://hlinksldjump"/>
          </p:cNvPr>
          <p:cNvPicPr>
            <a:picLocks noChangeAspect="1" noChangeArrowheads="1"/>
          </p:cNvPicPr>
          <p:nvPr/>
        </p:nvPicPr>
        <p:blipFill>
          <a:blip r:embed="rId3" cstate="print"/>
          <a:srcRect/>
          <a:stretch>
            <a:fillRect/>
          </a:stretch>
        </p:blipFill>
        <p:spPr bwMode="auto">
          <a:xfrm>
            <a:off x="127263" y="116632"/>
            <a:ext cx="8909233" cy="67413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hlinkClick r:id="rId2" action="ppaction://hlinksldjump"/>
          </p:cNvPr>
          <p:cNvPicPr>
            <a:picLocks noChangeAspect="1" noChangeArrowheads="1"/>
          </p:cNvPicPr>
          <p:nvPr/>
        </p:nvPicPr>
        <p:blipFill>
          <a:blip r:embed="rId3" cstate="print"/>
          <a:srcRect/>
          <a:stretch>
            <a:fillRect/>
          </a:stretch>
        </p:blipFill>
        <p:spPr bwMode="auto">
          <a:xfrm>
            <a:off x="42572" y="144016"/>
            <a:ext cx="9065932" cy="64533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nnefrankguide.net/fr-fr/content/2_carte_monde_1942.jpg">
            <a:hlinkClick r:id="rId2" action="ppaction://hlinksldjump"/>
          </p:cNvPr>
          <p:cNvPicPr>
            <a:picLocks noChangeAspect="1" noChangeArrowheads="1"/>
          </p:cNvPicPr>
          <p:nvPr/>
        </p:nvPicPr>
        <p:blipFill>
          <a:blip r:embed="rId3" cstate="print"/>
          <a:srcRect/>
          <a:stretch>
            <a:fillRect/>
          </a:stretch>
        </p:blipFill>
        <p:spPr bwMode="auto">
          <a:xfrm>
            <a:off x="323528" y="620688"/>
            <a:ext cx="8555202" cy="511256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over-blog.com/499x343/1/89/28/26/Mes-images-2/800px-Map_Thirteen_Colonies_1775-fr_svg-copie-1.png">
            <a:hlinkClick r:id="rId2" action="ppaction://hlinksldjump"/>
          </p:cNvPr>
          <p:cNvPicPr>
            <a:picLocks noChangeAspect="1" noChangeArrowheads="1"/>
          </p:cNvPicPr>
          <p:nvPr/>
        </p:nvPicPr>
        <p:blipFill>
          <a:blip r:embed="rId3" cstate="print"/>
          <a:srcRect/>
          <a:stretch>
            <a:fillRect/>
          </a:stretch>
        </p:blipFill>
        <p:spPr bwMode="auto">
          <a:xfrm>
            <a:off x="1475656" y="908720"/>
            <a:ext cx="6285480" cy="4320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hlinkClick r:id="rId2" action="ppaction://hlinksldjump"/>
          </p:cNvPr>
          <p:cNvPicPr>
            <a:picLocks noChangeAspect="1" noChangeArrowheads="1"/>
          </p:cNvPicPr>
          <p:nvPr/>
        </p:nvPicPr>
        <p:blipFill>
          <a:blip r:embed="rId3" cstate="print"/>
          <a:srcRect/>
          <a:stretch>
            <a:fillRect/>
          </a:stretch>
        </p:blipFill>
        <p:spPr bwMode="auto">
          <a:xfrm>
            <a:off x="395536" y="404664"/>
            <a:ext cx="823982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4578" name="Picture 2" descr="http://lh5.ggpht.com/-OopOAdIR07M/Sg3jB-0EnLI/AAAAAAAAN3E/u0lDfj9Fg-8/s1024/Les%20Etats-Unis%20une%20superpuissance.jpg">
            <a:hlinkClick r:id="rId2" action="ppaction://hlinksldjump"/>
          </p:cNvPr>
          <p:cNvPicPr>
            <a:picLocks noChangeAspect="1" noChangeArrowheads="1"/>
          </p:cNvPicPr>
          <p:nvPr/>
        </p:nvPicPr>
        <p:blipFill>
          <a:blip r:embed="rId3" cstate="print"/>
          <a:srcRect/>
          <a:stretch>
            <a:fillRect/>
          </a:stretch>
        </p:blipFill>
        <p:spPr bwMode="auto">
          <a:xfrm>
            <a:off x="0" y="216024"/>
            <a:ext cx="9144000" cy="63813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onde-diplomatique.fr/IMG/gif/asie1500.gif">
            <a:hlinkClick r:id="rId2" action="ppaction://hlinksldjump"/>
          </p:cNvPr>
          <p:cNvPicPr>
            <a:picLocks noChangeAspect="1" noChangeArrowheads="1"/>
          </p:cNvPicPr>
          <p:nvPr/>
        </p:nvPicPr>
        <p:blipFill>
          <a:blip r:embed="rId3" cstate="email"/>
          <a:srcRect l="3906" t="7024" r="3906" b="8182"/>
          <a:stretch>
            <a:fillRect/>
          </a:stretch>
        </p:blipFill>
        <p:spPr bwMode="auto">
          <a:xfrm>
            <a:off x="0" y="0"/>
            <a:ext cx="913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11560" y="1482353"/>
            <a:ext cx="7990656" cy="1946647"/>
          </a:xfrm>
        </p:spPr>
        <p:style>
          <a:lnRef idx="1">
            <a:schemeClr val="accent4"/>
          </a:lnRef>
          <a:fillRef idx="2">
            <a:schemeClr val="accent4"/>
          </a:fillRef>
          <a:effectRef idx="1">
            <a:schemeClr val="accent4"/>
          </a:effectRef>
          <a:fontRef idx="minor">
            <a:schemeClr val="dk1"/>
          </a:fontRef>
        </p:style>
        <p:txBody>
          <a:bodyPr>
            <a:normAutofit/>
          </a:bodyPr>
          <a:lstStyle/>
          <a:p>
            <a:r>
              <a:rPr lang="fr-FR" sz="3100" b="1" dirty="0" smtClean="0"/>
              <a:t>Chapitre 1 </a:t>
            </a:r>
            <a:r>
              <a:rPr lang="fr-FR" dirty="0" smtClean="0"/>
              <a:t/>
            </a:r>
            <a:br>
              <a:rPr lang="fr-FR" dirty="0" smtClean="0"/>
            </a:br>
            <a:r>
              <a:rPr lang="fr-FR" b="1" i="1" dirty="0" smtClean="0"/>
              <a:t>Les moments-clefs de la puissance de 1918 à nos jours</a:t>
            </a:r>
            <a:endParaRPr lang="fr-FR"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0"/>
          <a:ext cx="9144000" cy="6858001"/>
        </p:xfrm>
        <a:graphic>
          <a:graphicData uri="http://schemas.openxmlformats.org/drawingml/2006/table">
            <a:tbl>
              <a:tblPr firstRow="1" bandRow="1">
                <a:tableStyleId>{5940675A-B579-460E-94D1-54222C63F5DA}</a:tableStyleId>
              </a:tblPr>
              <a:tblGrid>
                <a:gridCol w="2195736"/>
                <a:gridCol w="2808312"/>
                <a:gridCol w="4139952"/>
              </a:tblGrid>
              <a:tr h="274931">
                <a:tc>
                  <a:txBody>
                    <a:bodyPr/>
                    <a:lstStyle/>
                    <a:p>
                      <a:pPr algn="ctr"/>
                      <a:r>
                        <a:rPr lang="fr-FR" sz="1200" b="1" dirty="0" smtClean="0"/>
                        <a:t>EXPRESSIONS</a:t>
                      </a:r>
                      <a:r>
                        <a:rPr lang="fr-FR" sz="1200" b="1" baseline="0" dirty="0" smtClean="0"/>
                        <a:t> DU TEXTE</a:t>
                      </a:r>
                      <a:endParaRPr lang="fr-FR" sz="1200" b="1" dirty="0"/>
                    </a:p>
                  </a:txBody>
                  <a:tcPr marL="45720" marR="45720" anchor="ctr"/>
                </a:tc>
                <a:tc>
                  <a:txBody>
                    <a:bodyPr/>
                    <a:lstStyle/>
                    <a:p>
                      <a:pPr algn="ctr"/>
                      <a:r>
                        <a:rPr lang="fr-FR" sz="1200" b="1" dirty="0" smtClean="0"/>
                        <a:t>DATES-CLEFS</a:t>
                      </a:r>
                      <a:endParaRPr lang="fr-FR" sz="1200" b="1" dirty="0"/>
                    </a:p>
                  </a:txBody>
                  <a:tcPr marL="45720" marR="45720" anchor="ctr"/>
                </a:tc>
                <a:tc>
                  <a:txBody>
                    <a:bodyPr/>
                    <a:lstStyle/>
                    <a:p>
                      <a:pPr algn="ctr"/>
                      <a:r>
                        <a:rPr lang="fr-FR" sz="1200" b="1" dirty="0" smtClean="0"/>
                        <a:t>QUELQUES EXPLICATIONS …</a:t>
                      </a:r>
                      <a:endParaRPr lang="fr-FR" sz="1200" b="1" dirty="0"/>
                    </a:p>
                  </a:txBody>
                  <a:tcPr marL="45720" marR="45720" anchor="ctr"/>
                </a:tc>
              </a:tr>
              <a:tr h="549862">
                <a:tc>
                  <a:txBody>
                    <a:bodyPr/>
                    <a:lstStyle/>
                    <a:p>
                      <a:pPr algn="ctr"/>
                      <a:r>
                        <a:rPr lang="fr-FR" sz="1000" b="1" u="none" dirty="0" smtClean="0"/>
                        <a:t>« une ancienne colonie émancipée de la tutelle britannique »</a:t>
                      </a:r>
                      <a:endParaRPr lang="fr-FR" sz="1000" b="1" u="none" dirty="0"/>
                    </a:p>
                  </a:txBody>
                  <a:tcPr marL="45720" marR="45720" anchor="ctr"/>
                </a:tc>
                <a:tc>
                  <a:txBody>
                    <a:bodyPr/>
                    <a:lstStyle/>
                    <a:p>
                      <a:pPr algn="l"/>
                      <a:r>
                        <a:rPr lang="fr-FR" sz="1100" b="1" i="1" dirty="0" smtClean="0"/>
                        <a:t>4 juillet</a:t>
                      </a:r>
                      <a:r>
                        <a:rPr lang="fr-FR" sz="1100" b="1" i="1" baseline="0" dirty="0" smtClean="0"/>
                        <a:t> 1776 :</a:t>
                      </a:r>
                      <a:endParaRPr lang="fr-FR" sz="1100" baseline="0" dirty="0" smtClean="0"/>
                    </a:p>
                    <a:p>
                      <a:pPr algn="l"/>
                      <a:endParaRPr lang="fr-FR" sz="1100" dirty="0"/>
                    </a:p>
                  </a:txBody>
                  <a:tcPr marL="45720" marR="45720" anchor="ctr"/>
                </a:tc>
                <a:tc>
                  <a:txBody>
                    <a:bodyPr/>
                    <a:lstStyle/>
                    <a:p>
                      <a:pPr algn="ctr"/>
                      <a:endParaRPr lang="fr-FR" sz="1000" dirty="0"/>
                    </a:p>
                  </a:txBody>
                  <a:tcPr marL="45720" marR="45720" anchor="ctr"/>
                </a:tc>
              </a:tr>
              <a:tr h="549862">
                <a:tc>
                  <a:txBody>
                    <a:bodyPr/>
                    <a:lstStyle/>
                    <a:p>
                      <a:pPr algn="ctr"/>
                      <a:r>
                        <a:rPr lang="fr-FR" sz="1000" b="1" u="none" dirty="0" smtClean="0"/>
                        <a:t>« Les Quatorze Points de Wilson » </a:t>
                      </a:r>
                      <a:endParaRPr lang="fr-FR" sz="1000" b="1" u="none" dirty="0"/>
                    </a:p>
                  </a:txBody>
                  <a:tcPr marL="45720" marR="45720" anchor="ctr"/>
                </a:tc>
                <a:tc>
                  <a:txBody>
                    <a:bodyPr/>
                    <a:lstStyle/>
                    <a:p>
                      <a:pPr algn="l"/>
                      <a:r>
                        <a:rPr lang="fr-FR" sz="1100" b="1" i="1" dirty="0" smtClean="0"/>
                        <a:t>Avril</a:t>
                      </a:r>
                      <a:r>
                        <a:rPr lang="fr-FR" sz="1100" b="1" i="1" baseline="0" dirty="0" smtClean="0"/>
                        <a:t> 1917 :</a:t>
                      </a:r>
                      <a:endParaRPr lang="fr-FR" sz="1100" b="0" i="0" baseline="0" dirty="0" smtClean="0"/>
                    </a:p>
                    <a:p>
                      <a:pPr algn="l"/>
                      <a:r>
                        <a:rPr lang="fr-FR" sz="1100" b="1" i="1" dirty="0" smtClean="0"/>
                        <a:t>8 janvier 1918</a:t>
                      </a:r>
                      <a:r>
                        <a:rPr lang="fr-FR" sz="1100" dirty="0" smtClean="0"/>
                        <a:t> :</a:t>
                      </a:r>
                      <a:endParaRPr lang="fr-FR" sz="1100" dirty="0"/>
                    </a:p>
                  </a:txBody>
                  <a:tcPr marL="45720" marR="45720" anchor="ctr"/>
                </a:tc>
                <a:tc>
                  <a:txBody>
                    <a:bodyPr/>
                    <a:lstStyle/>
                    <a:p>
                      <a:pPr algn="ctr"/>
                      <a:endParaRPr lang="fr-FR" sz="1000" dirty="0"/>
                    </a:p>
                  </a:txBody>
                  <a:tcPr marL="45720" marR="45720" anchor="ctr"/>
                </a:tc>
              </a:tr>
              <a:tr h="855341">
                <a:tc>
                  <a:txBody>
                    <a:bodyPr/>
                    <a:lstStyle/>
                    <a:p>
                      <a:pPr algn="ctr"/>
                      <a:r>
                        <a:rPr lang="fr-FR" sz="1000" b="1" u="none" dirty="0" smtClean="0"/>
                        <a:t>« La révolution fordiste, le pouvoir des multinationales, la suprématie du dollar, Hollywood »</a:t>
                      </a:r>
                      <a:endParaRPr lang="fr-FR" sz="1000" b="1" u="none" dirty="0"/>
                    </a:p>
                  </a:txBody>
                  <a:tcPr marL="45720" marR="45720" anchor="ctr"/>
                </a:tc>
                <a:tc>
                  <a:txBody>
                    <a:bodyPr/>
                    <a:lstStyle/>
                    <a:p>
                      <a:pPr algn="l"/>
                      <a:r>
                        <a:rPr lang="fr-FR" sz="1100" b="1" i="1" dirty="0" smtClean="0"/>
                        <a:t>1908 :</a:t>
                      </a:r>
                      <a:endParaRPr lang="fr-FR" sz="1100" baseline="0" dirty="0" smtClean="0"/>
                    </a:p>
                    <a:p>
                      <a:pPr algn="l"/>
                      <a:r>
                        <a:rPr lang="fr-FR" sz="1100" b="1" i="1" kern="1200" dirty="0" smtClean="0">
                          <a:solidFill>
                            <a:schemeClr val="tx1"/>
                          </a:solidFill>
                          <a:latin typeface="+mn-lt"/>
                          <a:ea typeface="+mn-ea"/>
                          <a:cs typeface="+mn-cs"/>
                        </a:rPr>
                        <a:t>1918 </a:t>
                      </a:r>
                      <a:r>
                        <a:rPr lang="fr-FR" sz="1100" dirty="0" smtClean="0"/>
                        <a:t>:</a:t>
                      </a:r>
                      <a:endParaRPr lang="fr-FR" sz="1100" baseline="0" dirty="0" smtClean="0"/>
                    </a:p>
                    <a:p>
                      <a:pPr algn="l"/>
                      <a:r>
                        <a:rPr lang="fr-FR" sz="1100" b="1" i="1" kern="1200" dirty="0" smtClean="0">
                          <a:solidFill>
                            <a:schemeClr val="tx1"/>
                          </a:solidFill>
                          <a:latin typeface="+mn-lt"/>
                          <a:ea typeface="+mn-ea"/>
                          <a:cs typeface="+mn-cs"/>
                        </a:rPr>
                        <a:t>1939 :</a:t>
                      </a:r>
                      <a:endParaRPr lang="fr-FR" sz="1100" i="1" baseline="0" dirty="0" smtClean="0"/>
                    </a:p>
                    <a:p>
                      <a:pPr algn="l"/>
                      <a:r>
                        <a:rPr lang="fr-FR" sz="1100" b="1" i="1" kern="1200" dirty="0" smtClean="0">
                          <a:solidFill>
                            <a:schemeClr val="tx1"/>
                          </a:solidFill>
                          <a:latin typeface="+mn-lt"/>
                          <a:ea typeface="+mn-ea"/>
                          <a:cs typeface="+mn-cs"/>
                        </a:rPr>
                        <a:t>1947 :</a:t>
                      </a:r>
                      <a:endParaRPr lang="fr-FR" sz="1100" baseline="0" dirty="0" smtClean="0"/>
                    </a:p>
                  </a:txBody>
                  <a:tcPr marL="45720" marR="45720" anchor="ctr"/>
                </a:tc>
                <a:tc>
                  <a:txBody>
                    <a:bodyPr/>
                    <a:lstStyle/>
                    <a:p>
                      <a:pPr algn="ctr"/>
                      <a:endParaRPr lang="fr-FR" sz="1000" dirty="0"/>
                    </a:p>
                  </a:txBody>
                  <a:tcPr marL="45720" marR="45720" anchor="ctr"/>
                </a:tc>
              </a:tr>
              <a:tr h="1267737">
                <a:tc>
                  <a:txBody>
                    <a:bodyPr/>
                    <a:lstStyle/>
                    <a:p>
                      <a:pPr algn="ctr"/>
                      <a:r>
                        <a:rPr lang="fr-FR" sz="1000" b="1" u="none" dirty="0" smtClean="0"/>
                        <a:t>« La Seconde Guerre mondiale et la guerre froide consacrent le statut de superpuissance des Etats-Unis » </a:t>
                      </a:r>
                      <a:endParaRPr lang="fr-FR" sz="1000" b="1" u="none" dirty="0"/>
                    </a:p>
                  </a:txBody>
                  <a:tcPr marL="45720" marR="45720" anchor="ctr"/>
                </a:tc>
                <a:tc>
                  <a:txBody>
                    <a:bodyPr/>
                    <a:lstStyle/>
                    <a:p>
                      <a:pPr algn="l"/>
                      <a:r>
                        <a:rPr lang="fr-FR" sz="1100" b="1" i="1" kern="1200" dirty="0" smtClean="0">
                          <a:solidFill>
                            <a:schemeClr val="tx1"/>
                          </a:solidFill>
                          <a:latin typeface="+mn-lt"/>
                          <a:ea typeface="+mn-ea"/>
                          <a:cs typeface="+mn-cs"/>
                        </a:rPr>
                        <a:t>Décembre 1941 :</a:t>
                      </a:r>
                      <a:endParaRPr lang="fr-FR" sz="1100" baseline="0" dirty="0" smtClean="0"/>
                    </a:p>
                    <a:p>
                      <a:pPr algn="l"/>
                      <a:r>
                        <a:rPr lang="fr-FR" sz="1100" b="1" i="1" kern="1200" dirty="0" smtClean="0">
                          <a:solidFill>
                            <a:schemeClr val="tx1"/>
                          </a:solidFill>
                          <a:latin typeface="+mn-lt"/>
                          <a:ea typeface="+mn-ea"/>
                          <a:cs typeface="+mn-cs"/>
                        </a:rPr>
                        <a:t>Août 1945 :</a:t>
                      </a:r>
                      <a:endParaRPr lang="fr-FR" sz="1100" baseline="0" dirty="0" smtClean="0"/>
                    </a:p>
                    <a:p>
                      <a:pPr algn="l"/>
                      <a:r>
                        <a:rPr lang="fr-FR" sz="1100" b="1" i="1" kern="1200" dirty="0" smtClean="0">
                          <a:solidFill>
                            <a:schemeClr val="tx1"/>
                          </a:solidFill>
                          <a:latin typeface="+mn-lt"/>
                          <a:ea typeface="+mn-ea"/>
                          <a:cs typeface="+mn-cs"/>
                        </a:rPr>
                        <a:t>1947 :</a:t>
                      </a:r>
                      <a:endParaRPr lang="fr-FR" sz="1100" baseline="0" dirty="0" smtClean="0"/>
                    </a:p>
                    <a:p>
                      <a:pPr algn="l"/>
                      <a:r>
                        <a:rPr lang="fr-FR" sz="1100" b="1" i="1" kern="1200" dirty="0" smtClean="0">
                          <a:solidFill>
                            <a:schemeClr val="tx1"/>
                          </a:solidFill>
                          <a:latin typeface="+mn-lt"/>
                          <a:ea typeface="+mn-ea"/>
                          <a:cs typeface="+mn-cs"/>
                        </a:rPr>
                        <a:t>1950-53 :</a:t>
                      </a:r>
                      <a:endParaRPr lang="fr-FR" sz="1100" baseline="0" dirty="0" smtClean="0"/>
                    </a:p>
                    <a:p>
                      <a:pPr algn="l"/>
                      <a:r>
                        <a:rPr lang="fr-FR" sz="1100" b="1" i="1" kern="1200" dirty="0" smtClean="0">
                          <a:solidFill>
                            <a:schemeClr val="tx1"/>
                          </a:solidFill>
                          <a:latin typeface="+mn-lt"/>
                          <a:ea typeface="+mn-ea"/>
                          <a:cs typeface="+mn-cs"/>
                        </a:rPr>
                        <a:t>1962 :</a:t>
                      </a:r>
                      <a:endParaRPr lang="fr-FR" sz="1100" baseline="0" dirty="0" smtClean="0"/>
                    </a:p>
                    <a:p>
                      <a:pPr algn="l"/>
                      <a:r>
                        <a:rPr lang="fr-FR" sz="1100" b="1" i="1" kern="1200" dirty="0" smtClean="0">
                          <a:solidFill>
                            <a:schemeClr val="tx1"/>
                          </a:solidFill>
                          <a:latin typeface="+mn-lt"/>
                          <a:ea typeface="+mn-ea"/>
                          <a:cs typeface="+mn-cs"/>
                        </a:rPr>
                        <a:t>1964-75 :</a:t>
                      </a:r>
                      <a:endParaRPr lang="fr-FR" sz="1100" dirty="0"/>
                    </a:p>
                  </a:txBody>
                  <a:tcPr marL="45720" marR="45720" anchor="ctr"/>
                </a:tc>
                <a:tc>
                  <a:txBody>
                    <a:bodyPr/>
                    <a:lstStyle/>
                    <a:p>
                      <a:pPr algn="ctr"/>
                      <a:endParaRPr lang="fr-FR" sz="1000" dirty="0"/>
                    </a:p>
                  </a:txBody>
                  <a:tcPr marL="45720" marR="45720" anchor="ctr"/>
                </a:tc>
              </a:tr>
              <a:tr h="595684">
                <a:tc>
                  <a:txBody>
                    <a:bodyPr/>
                    <a:lstStyle/>
                    <a:p>
                      <a:pPr algn="ctr"/>
                      <a:r>
                        <a:rPr lang="fr-FR" sz="1000" b="1" u="none" dirty="0" smtClean="0"/>
                        <a:t>« Après la chute du mur de Berlin, son triomphe semble total »</a:t>
                      </a:r>
                      <a:endParaRPr lang="fr-FR" sz="1000" b="1" u="none" dirty="0"/>
                    </a:p>
                  </a:txBody>
                  <a:tcPr marL="45720" marR="45720" anchor="ctr"/>
                </a:tc>
                <a:tc>
                  <a:txBody>
                    <a:bodyPr/>
                    <a:lstStyle/>
                    <a:p>
                      <a:pPr algn="l"/>
                      <a:r>
                        <a:rPr lang="fr-FR" sz="1100" b="1" i="1" kern="1200" dirty="0" smtClean="0">
                          <a:solidFill>
                            <a:schemeClr val="tx1"/>
                          </a:solidFill>
                          <a:latin typeface="+mn-lt"/>
                          <a:ea typeface="+mn-ea"/>
                          <a:cs typeface="+mn-cs"/>
                        </a:rPr>
                        <a:t>9 novembre 1989 :</a:t>
                      </a:r>
                      <a:endParaRPr lang="fr-FR" sz="1100" baseline="0" dirty="0" smtClean="0"/>
                    </a:p>
                    <a:p>
                      <a:pPr algn="l"/>
                      <a:r>
                        <a:rPr lang="fr-FR" sz="1100" b="1" i="1" kern="1200" dirty="0" smtClean="0">
                          <a:solidFill>
                            <a:schemeClr val="tx1"/>
                          </a:solidFill>
                          <a:latin typeface="+mn-lt"/>
                          <a:ea typeface="+mn-ea"/>
                          <a:cs typeface="+mn-cs"/>
                        </a:rPr>
                        <a:t>1990-1991 :</a:t>
                      </a:r>
                      <a:endParaRPr lang="fr-FR" sz="1100" baseline="0" dirty="0" smtClean="0"/>
                    </a:p>
                    <a:p>
                      <a:pPr algn="l"/>
                      <a:r>
                        <a:rPr lang="fr-FR" sz="1100" b="1" i="1" kern="1200" dirty="0" smtClean="0">
                          <a:solidFill>
                            <a:schemeClr val="tx1"/>
                          </a:solidFill>
                          <a:latin typeface="+mn-lt"/>
                          <a:ea typeface="+mn-ea"/>
                          <a:cs typeface="+mn-cs"/>
                        </a:rPr>
                        <a:t>25 décembre 1991 :</a:t>
                      </a:r>
                      <a:endParaRPr lang="fr-FR" sz="1100" baseline="0" dirty="0" smtClean="0"/>
                    </a:p>
                  </a:txBody>
                  <a:tcPr marL="45720" marR="45720" anchor="ctr"/>
                </a:tc>
                <a:tc>
                  <a:txBody>
                    <a:bodyPr/>
                    <a:lstStyle/>
                    <a:p>
                      <a:pPr algn="ctr"/>
                      <a:endParaRPr lang="fr-FR" sz="1000" dirty="0"/>
                    </a:p>
                  </a:txBody>
                  <a:tcPr marL="45720" marR="45720" anchor="ctr"/>
                </a:tc>
              </a:tr>
              <a:tr h="549862">
                <a:tc>
                  <a:txBody>
                    <a:bodyPr/>
                    <a:lstStyle/>
                    <a:p>
                      <a:pPr algn="ctr"/>
                      <a:r>
                        <a:rPr lang="fr-FR" sz="1000" b="1" u="none" dirty="0" smtClean="0"/>
                        <a:t>« Le 11-Septembre fait tourner le vent »</a:t>
                      </a:r>
                    </a:p>
                  </a:txBody>
                  <a:tcPr marL="45720" marR="45720" anchor="ctr"/>
                </a:tc>
                <a:tc>
                  <a:txBody>
                    <a:bodyPr/>
                    <a:lstStyle/>
                    <a:p>
                      <a:pPr algn="l"/>
                      <a:r>
                        <a:rPr lang="fr-FR" sz="1100" b="1" i="1" kern="1200" dirty="0" smtClean="0">
                          <a:solidFill>
                            <a:schemeClr val="tx1"/>
                          </a:solidFill>
                          <a:latin typeface="+mn-lt"/>
                          <a:ea typeface="+mn-ea"/>
                          <a:cs typeface="+mn-cs"/>
                        </a:rPr>
                        <a:t>11 septembre 2001 </a:t>
                      </a:r>
                      <a:r>
                        <a:rPr lang="fr-FR" sz="1100" dirty="0" smtClean="0"/>
                        <a:t>:</a:t>
                      </a:r>
                      <a:endParaRPr lang="fr-FR" sz="1100" dirty="0"/>
                    </a:p>
                  </a:txBody>
                  <a:tcPr marL="45720" marR="45720" anchor="ctr"/>
                </a:tc>
                <a:tc>
                  <a:txBody>
                    <a:bodyPr/>
                    <a:lstStyle/>
                    <a:p>
                      <a:pPr algn="ctr"/>
                      <a:endParaRPr lang="fr-FR" sz="1000" dirty="0"/>
                    </a:p>
                  </a:txBody>
                  <a:tcPr marL="45720" marR="45720" anchor="ctr"/>
                </a:tc>
              </a:tr>
              <a:tr h="855341">
                <a:tc>
                  <a:txBody>
                    <a:bodyPr/>
                    <a:lstStyle/>
                    <a:p>
                      <a:pPr algn="ctr"/>
                      <a:r>
                        <a:rPr lang="fr-FR" sz="1000" b="1" u="none" dirty="0" smtClean="0"/>
                        <a:t>« Chez les néoconservateurs de l’entourage de Georges W. Bush, les visions impériales ont à nouveau culminé et avec elles le désir de guerre »</a:t>
                      </a:r>
                      <a:endParaRPr lang="fr-FR" sz="1000" b="1" u="none" dirty="0"/>
                    </a:p>
                  </a:txBody>
                  <a:tcPr marL="45720" marR="45720" anchor="ctr"/>
                </a:tc>
                <a:tc>
                  <a:txBody>
                    <a:bodyPr/>
                    <a:lstStyle/>
                    <a:p>
                      <a:pPr algn="l"/>
                      <a:r>
                        <a:rPr lang="fr-FR" sz="1100" b="1" i="1" kern="1200" dirty="0" smtClean="0">
                          <a:solidFill>
                            <a:schemeClr val="tx1"/>
                          </a:solidFill>
                          <a:latin typeface="+mn-lt"/>
                          <a:ea typeface="+mn-ea"/>
                          <a:cs typeface="+mn-cs"/>
                        </a:rPr>
                        <a:t>2001 :</a:t>
                      </a:r>
                    </a:p>
                    <a:p>
                      <a:pPr algn="l"/>
                      <a:endParaRPr lang="fr-FR" sz="1100" baseline="0" dirty="0" smtClean="0"/>
                    </a:p>
                    <a:p>
                      <a:pPr algn="l"/>
                      <a:r>
                        <a:rPr lang="fr-FR" sz="1100" b="1" i="1" kern="1200" dirty="0" smtClean="0">
                          <a:solidFill>
                            <a:schemeClr val="tx1"/>
                          </a:solidFill>
                          <a:latin typeface="+mn-lt"/>
                          <a:ea typeface="+mn-ea"/>
                          <a:cs typeface="+mn-cs"/>
                        </a:rPr>
                        <a:t>2003 :</a:t>
                      </a:r>
                      <a:endParaRPr lang="fr-FR" sz="1100" dirty="0"/>
                    </a:p>
                  </a:txBody>
                  <a:tcPr marL="45720" marR="45720" anchor="ctr"/>
                </a:tc>
                <a:tc>
                  <a:txBody>
                    <a:bodyPr/>
                    <a:lstStyle/>
                    <a:p>
                      <a:pPr algn="ctr"/>
                      <a:endParaRPr lang="fr-FR" sz="1000" dirty="0"/>
                    </a:p>
                  </a:txBody>
                  <a:tcPr marL="45720" marR="45720" anchor="ctr"/>
                </a:tc>
              </a:tr>
              <a:tr h="763697">
                <a:tc>
                  <a:txBody>
                    <a:bodyPr/>
                    <a:lstStyle/>
                    <a:p>
                      <a:pPr algn="ctr"/>
                      <a:r>
                        <a:rPr lang="fr-FR" sz="1000" b="1" u="none" dirty="0" smtClean="0"/>
                        <a:t>« </a:t>
                      </a:r>
                      <a:r>
                        <a:rPr lang="fr-FR" sz="1000" b="1" u="none" dirty="0" err="1" smtClean="0"/>
                        <a:t>Obama</a:t>
                      </a:r>
                      <a:r>
                        <a:rPr lang="fr-FR" sz="1000" b="1" u="none" dirty="0" smtClean="0"/>
                        <a:t> a rompu avec la rhétorique de son prédécesseur »</a:t>
                      </a:r>
                      <a:endParaRPr lang="fr-FR" sz="1000" b="1" u="none" dirty="0"/>
                    </a:p>
                  </a:txBody>
                  <a:tcPr marL="45720" marR="45720" anchor="ctr"/>
                </a:tc>
                <a:tc>
                  <a:txBody>
                    <a:bodyPr/>
                    <a:lstStyle/>
                    <a:p>
                      <a:pPr algn="l"/>
                      <a:r>
                        <a:rPr lang="fr-FR" sz="1100" b="1" i="1" kern="1200" dirty="0" smtClean="0">
                          <a:solidFill>
                            <a:schemeClr val="tx1"/>
                          </a:solidFill>
                          <a:latin typeface="+mn-lt"/>
                          <a:ea typeface="+mn-ea"/>
                          <a:cs typeface="+mn-cs"/>
                        </a:rPr>
                        <a:t>2008 :</a:t>
                      </a:r>
                    </a:p>
                    <a:p>
                      <a:pPr algn="l"/>
                      <a:endParaRPr lang="fr-FR" sz="1100" baseline="0" dirty="0" smtClean="0"/>
                    </a:p>
                    <a:p>
                      <a:pPr algn="l"/>
                      <a:r>
                        <a:rPr lang="fr-FR" sz="1100" b="1" i="1" kern="1200" dirty="0" smtClean="0">
                          <a:solidFill>
                            <a:schemeClr val="tx1"/>
                          </a:solidFill>
                          <a:latin typeface="+mn-lt"/>
                          <a:ea typeface="+mn-ea"/>
                          <a:cs typeface="+mn-cs"/>
                        </a:rPr>
                        <a:t>2011 :</a:t>
                      </a:r>
                      <a:endParaRPr lang="fr-FR" sz="1100" baseline="0" dirty="0" smtClean="0"/>
                    </a:p>
                  </a:txBody>
                  <a:tcPr marL="45720" marR="45720" anchor="ctr"/>
                </a:tc>
                <a:tc>
                  <a:txBody>
                    <a:bodyPr/>
                    <a:lstStyle/>
                    <a:p>
                      <a:pPr algn="ctr"/>
                      <a:endParaRPr lang="fr-FR" sz="1000" dirty="0"/>
                    </a:p>
                  </a:txBody>
                  <a:tcPr marL="45720" marR="45720" anchor="ctr"/>
                </a:tc>
              </a:tr>
              <a:tr h="595684">
                <a:tc>
                  <a:txBody>
                    <a:bodyPr/>
                    <a:lstStyle/>
                    <a:p>
                      <a:pPr algn="ctr"/>
                      <a:r>
                        <a:rPr lang="fr-FR" sz="1000" b="1" u="none" dirty="0" smtClean="0"/>
                        <a:t>« Le centre de gravité de la richesse mondiale se trouve aujourd’hui dans le Pacifique »</a:t>
                      </a:r>
                      <a:endParaRPr lang="fr-FR" sz="1000" b="1" u="none" dirty="0"/>
                    </a:p>
                  </a:txBody>
                  <a:tcPr marL="45720" marR="45720" anchor="ctr"/>
                </a:tc>
                <a:tc>
                  <a:txBody>
                    <a:bodyPr/>
                    <a:lstStyle/>
                    <a:p>
                      <a:pPr algn="l"/>
                      <a:r>
                        <a:rPr lang="fr-FR" sz="1100" b="1" i="1" kern="1200" dirty="0" smtClean="0">
                          <a:solidFill>
                            <a:schemeClr val="tx1"/>
                          </a:solidFill>
                          <a:latin typeface="+mn-lt"/>
                          <a:ea typeface="+mn-ea"/>
                          <a:cs typeface="+mn-cs"/>
                        </a:rPr>
                        <a:t>2011 :</a:t>
                      </a:r>
                      <a:endParaRPr lang="fr-FR" sz="1100" dirty="0"/>
                    </a:p>
                  </a:txBody>
                  <a:tcPr marL="45720" marR="45720"/>
                </a:tc>
                <a:tc>
                  <a:txBody>
                    <a:bodyPr/>
                    <a:lstStyle/>
                    <a:p>
                      <a:pPr algn="ctr"/>
                      <a:endParaRPr lang="fr-FR" sz="10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21"/>
          <p:cNvGrpSpPr/>
          <p:nvPr/>
        </p:nvGrpSpPr>
        <p:grpSpPr>
          <a:xfrm>
            <a:off x="0" y="1154759"/>
            <a:ext cx="9144000" cy="330025"/>
            <a:chOff x="0" y="1226767"/>
            <a:chExt cx="9144000" cy="330025"/>
          </a:xfrm>
        </p:grpSpPr>
        <p:sp>
          <p:nvSpPr>
            <p:cNvPr id="37" name="ZoneTexte 36"/>
            <p:cNvSpPr txBox="1"/>
            <p:nvPr/>
          </p:nvSpPr>
          <p:spPr>
            <a:xfrm>
              <a:off x="539552" y="1238563"/>
              <a:ext cx="648072" cy="246221"/>
            </a:xfrm>
            <a:prstGeom prst="rect">
              <a:avLst/>
            </a:prstGeom>
            <a:noFill/>
          </p:spPr>
          <p:txBody>
            <a:bodyPr wrap="square" rtlCol="0">
              <a:spAutoFit/>
            </a:bodyPr>
            <a:lstStyle/>
            <a:p>
              <a:pPr algn="ctr"/>
              <a:r>
                <a:rPr lang="fr-FR" sz="1000" i="1" dirty="0" smtClean="0"/>
                <a:t>1920</a:t>
              </a:r>
              <a:endParaRPr lang="fr-FR" sz="1000" i="1" dirty="0"/>
            </a:p>
          </p:txBody>
        </p:sp>
        <p:sp>
          <p:nvSpPr>
            <p:cNvPr id="38" name="ZoneTexte 37"/>
            <p:cNvSpPr txBox="1"/>
            <p:nvPr/>
          </p:nvSpPr>
          <p:spPr>
            <a:xfrm>
              <a:off x="1331640" y="1232665"/>
              <a:ext cx="648072" cy="246221"/>
            </a:xfrm>
            <a:prstGeom prst="rect">
              <a:avLst/>
            </a:prstGeom>
            <a:noFill/>
          </p:spPr>
          <p:txBody>
            <a:bodyPr wrap="square" rtlCol="0">
              <a:spAutoFit/>
            </a:bodyPr>
            <a:lstStyle/>
            <a:p>
              <a:pPr algn="ctr"/>
              <a:r>
                <a:rPr lang="fr-FR" sz="1000" i="1" dirty="0" smtClean="0"/>
                <a:t>1930</a:t>
              </a:r>
              <a:endParaRPr lang="fr-FR" sz="1000" i="1" dirty="0"/>
            </a:p>
          </p:txBody>
        </p:sp>
        <p:sp>
          <p:nvSpPr>
            <p:cNvPr id="39" name="ZoneTexte 38"/>
            <p:cNvSpPr txBox="1"/>
            <p:nvPr/>
          </p:nvSpPr>
          <p:spPr>
            <a:xfrm>
              <a:off x="2123728" y="1232665"/>
              <a:ext cx="648072" cy="246221"/>
            </a:xfrm>
            <a:prstGeom prst="rect">
              <a:avLst/>
            </a:prstGeom>
            <a:noFill/>
          </p:spPr>
          <p:txBody>
            <a:bodyPr wrap="square" rtlCol="0">
              <a:spAutoFit/>
            </a:bodyPr>
            <a:lstStyle/>
            <a:p>
              <a:pPr algn="ctr"/>
              <a:r>
                <a:rPr lang="fr-FR" sz="1000" i="1" dirty="0" smtClean="0"/>
                <a:t>1940</a:t>
              </a:r>
              <a:endParaRPr lang="fr-FR" sz="1000" i="1" dirty="0"/>
            </a:p>
          </p:txBody>
        </p:sp>
        <p:sp>
          <p:nvSpPr>
            <p:cNvPr id="40" name="ZoneTexte 39"/>
            <p:cNvSpPr txBox="1"/>
            <p:nvPr/>
          </p:nvSpPr>
          <p:spPr>
            <a:xfrm>
              <a:off x="2987824" y="1232665"/>
              <a:ext cx="648072" cy="246221"/>
            </a:xfrm>
            <a:prstGeom prst="rect">
              <a:avLst/>
            </a:prstGeom>
            <a:noFill/>
          </p:spPr>
          <p:txBody>
            <a:bodyPr wrap="square" rtlCol="0">
              <a:spAutoFit/>
            </a:bodyPr>
            <a:lstStyle/>
            <a:p>
              <a:pPr algn="ctr"/>
              <a:r>
                <a:rPr lang="fr-FR" sz="1000" i="1" dirty="0" smtClean="0"/>
                <a:t>1950</a:t>
              </a:r>
              <a:endParaRPr lang="fr-FR" sz="1000" i="1" dirty="0"/>
            </a:p>
          </p:txBody>
        </p:sp>
        <p:sp>
          <p:nvSpPr>
            <p:cNvPr id="41" name="ZoneTexte 40"/>
            <p:cNvSpPr txBox="1"/>
            <p:nvPr/>
          </p:nvSpPr>
          <p:spPr>
            <a:xfrm>
              <a:off x="3779912" y="1226767"/>
              <a:ext cx="648072" cy="246221"/>
            </a:xfrm>
            <a:prstGeom prst="rect">
              <a:avLst/>
            </a:prstGeom>
            <a:noFill/>
          </p:spPr>
          <p:txBody>
            <a:bodyPr wrap="square" rtlCol="0">
              <a:spAutoFit/>
            </a:bodyPr>
            <a:lstStyle/>
            <a:p>
              <a:pPr algn="ctr"/>
              <a:r>
                <a:rPr lang="fr-FR" sz="1000" i="1" dirty="0" smtClean="0"/>
                <a:t>1960</a:t>
              </a:r>
              <a:endParaRPr lang="fr-FR" sz="1000" i="1" dirty="0"/>
            </a:p>
          </p:txBody>
        </p:sp>
        <p:sp>
          <p:nvSpPr>
            <p:cNvPr id="42" name="ZoneTexte 41"/>
            <p:cNvSpPr txBox="1"/>
            <p:nvPr/>
          </p:nvSpPr>
          <p:spPr>
            <a:xfrm>
              <a:off x="4644008" y="1226767"/>
              <a:ext cx="648072" cy="246221"/>
            </a:xfrm>
            <a:prstGeom prst="rect">
              <a:avLst/>
            </a:prstGeom>
            <a:noFill/>
          </p:spPr>
          <p:txBody>
            <a:bodyPr wrap="square" rtlCol="0">
              <a:spAutoFit/>
            </a:bodyPr>
            <a:lstStyle/>
            <a:p>
              <a:pPr algn="ctr"/>
              <a:r>
                <a:rPr lang="fr-FR" sz="1000" i="1" dirty="0" smtClean="0"/>
                <a:t>1970</a:t>
              </a:r>
              <a:endParaRPr lang="fr-FR" sz="1000" i="1" dirty="0"/>
            </a:p>
          </p:txBody>
        </p:sp>
        <p:sp>
          <p:nvSpPr>
            <p:cNvPr id="43" name="ZoneTexte 42"/>
            <p:cNvSpPr txBox="1"/>
            <p:nvPr/>
          </p:nvSpPr>
          <p:spPr>
            <a:xfrm>
              <a:off x="5508104" y="1232665"/>
              <a:ext cx="648072" cy="246221"/>
            </a:xfrm>
            <a:prstGeom prst="rect">
              <a:avLst/>
            </a:prstGeom>
            <a:noFill/>
          </p:spPr>
          <p:txBody>
            <a:bodyPr wrap="square" rtlCol="0">
              <a:spAutoFit/>
            </a:bodyPr>
            <a:lstStyle/>
            <a:p>
              <a:pPr algn="ctr"/>
              <a:r>
                <a:rPr lang="fr-FR" sz="1000" i="1" dirty="0" smtClean="0"/>
                <a:t>1980</a:t>
              </a:r>
              <a:endParaRPr lang="fr-FR" sz="1000" i="1" dirty="0"/>
            </a:p>
          </p:txBody>
        </p:sp>
        <p:sp>
          <p:nvSpPr>
            <p:cNvPr id="44" name="ZoneTexte 43"/>
            <p:cNvSpPr txBox="1"/>
            <p:nvPr/>
          </p:nvSpPr>
          <p:spPr>
            <a:xfrm>
              <a:off x="6372200" y="1226767"/>
              <a:ext cx="648072" cy="246221"/>
            </a:xfrm>
            <a:prstGeom prst="rect">
              <a:avLst/>
            </a:prstGeom>
            <a:noFill/>
          </p:spPr>
          <p:txBody>
            <a:bodyPr wrap="square" rtlCol="0">
              <a:spAutoFit/>
            </a:bodyPr>
            <a:lstStyle/>
            <a:p>
              <a:pPr algn="ctr"/>
              <a:r>
                <a:rPr lang="fr-FR" sz="1000" i="1" dirty="0" smtClean="0"/>
                <a:t>1990</a:t>
              </a:r>
              <a:endParaRPr lang="fr-FR" sz="1000" i="1" dirty="0"/>
            </a:p>
          </p:txBody>
        </p:sp>
        <p:sp>
          <p:nvSpPr>
            <p:cNvPr id="45" name="ZoneTexte 44"/>
            <p:cNvSpPr txBox="1"/>
            <p:nvPr/>
          </p:nvSpPr>
          <p:spPr>
            <a:xfrm>
              <a:off x="7164288" y="1226767"/>
              <a:ext cx="648072" cy="246221"/>
            </a:xfrm>
            <a:prstGeom prst="rect">
              <a:avLst/>
            </a:prstGeom>
            <a:noFill/>
          </p:spPr>
          <p:txBody>
            <a:bodyPr wrap="square" rtlCol="0">
              <a:spAutoFit/>
            </a:bodyPr>
            <a:lstStyle/>
            <a:p>
              <a:pPr algn="ctr"/>
              <a:r>
                <a:rPr lang="fr-FR" sz="1000" i="1" dirty="0" smtClean="0"/>
                <a:t>2000</a:t>
              </a:r>
              <a:endParaRPr lang="fr-FR" sz="1000" i="1" dirty="0"/>
            </a:p>
          </p:txBody>
        </p:sp>
        <p:grpSp>
          <p:nvGrpSpPr>
            <p:cNvPr id="3" name="Groupe 46"/>
            <p:cNvGrpSpPr/>
            <p:nvPr/>
          </p:nvGrpSpPr>
          <p:grpSpPr>
            <a:xfrm>
              <a:off x="0" y="1484784"/>
              <a:ext cx="9144000" cy="72008"/>
              <a:chOff x="0" y="332656"/>
              <a:chExt cx="10061606" cy="144016"/>
            </a:xfrm>
            <a:solidFill>
              <a:schemeClr val="bg1">
                <a:lumMod val="75000"/>
              </a:schemeClr>
            </a:solidFill>
          </p:grpSpPr>
          <p:sp>
            <p:nvSpPr>
              <p:cNvPr id="26" name="Rectangle 25"/>
              <p:cNvSpPr/>
              <p:nvPr/>
            </p:nvSpPr>
            <p:spPr>
              <a:xfrm>
                <a:off x="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7" name="Rectangle 26"/>
              <p:cNvSpPr/>
              <p:nvPr/>
            </p:nvSpPr>
            <p:spPr>
              <a:xfrm>
                <a:off x="917606"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8" name="Rectangle 27"/>
              <p:cNvSpPr/>
              <p:nvPr/>
            </p:nvSpPr>
            <p:spPr>
              <a:xfrm>
                <a:off x="179900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9" name="Rectangle 28"/>
              <p:cNvSpPr/>
              <p:nvPr/>
            </p:nvSpPr>
            <p:spPr>
              <a:xfrm>
                <a:off x="271764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0" name="Rectangle 29"/>
              <p:cNvSpPr/>
              <p:nvPr/>
            </p:nvSpPr>
            <p:spPr>
              <a:xfrm>
                <a:off x="363525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1" name="Rectangle 30"/>
              <p:cNvSpPr/>
              <p:nvPr/>
            </p:nvSpPr>
            <p:spPr>
              <a:xfrm>
                <a:off x="4553897"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2" name="Rectangle 31"/>
              <p:cNvSpPr/>
              <p:nvPr/>
            </p:nvSpPr>
            <p:spPr>
              <a:xfrm>
                <a:off x="5471503"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3" name="Rectangle 32"/>
              <p:cNvSpPr/>
              <p:nvPr/>
            </p:nvSpPr>
            <p:spPr>
              <a:xfrm>
                <a:off x="639014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4" name="Rectangle 33"/>
              <p:cNvSpPr/>
              <p:nvPr/>
            </p:nvSpPr>
            <p:spPr>
              <a:xfrm>
                <a:off x="730878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5" name="Rectangle 34"/>
              <p:cNvSpPr/>
              <p:nvPr/>
            </p:nvSpPr>
            <p:spPr>
              <a:xfrm>
                <a:off x="822639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46" name="Rectangle 45"/>
              <p:cNvSpPr/>
              <p:nvPr/>
            </p:nvSpPr>
            <p:spPr>
              <a:xfrm>
                <a:off x="914400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grpSp>
        <p:sp>
          <p:nvSpPr>
            <p:cNvPr id="48" name="ZoneTexte 47"/>
            <p:cNvSpPr txBox="1"/>
            <p:nvPr/>
          </p:nvSpPr>
          <p:spPr>
            <a:xfrm>
              <a:off x="7956376" y="1232665"/>
              <a:ext cx="648072" cy="246221"/>
            </a:xfrm>
            <a:prstGeom prst="rect">
              <a:avLst/>
            </a:prstGeom>
            <a:noFill/>
          </p:spPr>
          <p:txBody>
            <a:bodyPr wrap="square" rtlCol="0">
              <a:spAutoFit/>
            </a:bodyPr>
            <a:lstStyle/>
            <a:p>
              <a:pPr algn="ctr"/>
              <a:r>
                <a:rPr lang="fr-FR" sz="1000" i="1" dirty="0" smtClean="0"/>
                <a:t>2010</a:t>
              </a:r>
              <a:endParaRPr lang="fr-FR" sz="1000" i="1" dirty="0"/>
            </a:p>
          </p:txBody>
        </p:sp>
      </p:grpSp>
      <p:sp>
        <p:nvSpPr>
          <p:cNvPr id="49" name="Rectangle 48"/>
          <p:cNvSpPr/>
          <p:nvPr/>
        </p:nvSpPr>
        <p:spPr>
          <a:xfrm>
            <a:off x="683568" y="1628800"/>
            <a:ext cx="1656184"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0" name="Rectangle 49"/>
          <p:cNvSpPr/>
          <p:nvPr/>
        </p:nvSpPr>
        <p:spPr>
          <a:xfrm>
            <a:off x="2339752" y="1628800"/>
            <a:ext cx="648072"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200" b="1" i="1" dirty="0">
              <a:solidFill>
                <a:schemeClr val="tx1"/>
              </a:solidFill>
            </a:endParaRPr>
          </a:p>
        </p:txBody>
      </p:sp>
      <p:sp>
        <p:nvSpPr>
          <p:cNvPr id="51" name="Rectangle 50"/>
          <p:cNvSpPr/>
          <p:nvPr/>
        </p:nvSpPr>
        <p:spPr>
          <a:xfrm>
            <a:off x="2987824" y="1628800"/>
            <a:ext cx="3744416"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2" name="Rectangle 51"/>
          <p:cNvSpPr/>
          <p:nvPr/>
        </p:nvSpPr>
        <p:spPr>
          <a:xfrm>
            <a:off x="6732240" y="1628800"/>
            <a:ext cx="241176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9" name="Rectangle 58"/>
          <p:cNvSpPr/>
          <p:nvPr/>
        </p:nvSpPr>
        <p:spPr>
          <a:xfrm>
            <a:off x="323528" y="2780928"/>
            <a:ext cx="201622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0" name="Rectangle 59"/>
          <p:cNvSpPr/>
          <p:nvPr/>
        </p:nvSpPr>
        <p:spPr>
          <a:xfrm>
            <a:off x="2339752" y="2780928"/>
            <a:ext cx="4392488"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1" name="Rectangle 60"/>
          <p:cNvSpPr/>
          <p:nvPr/>
        </p:nvSpPr>
        <p:spPr>
          <a:xfrm>
            <a:off x="6732240" y="2780928"/>
            <a:ext cx="1080120"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2" name="Rectangle 61"/>
          <p:cNvSpPr/>
          <p:nvPr/>
        </p:nvSpPr>
        <p:spPr>
          <a:xfrm>
            <a:off x="7596336" y="2780928"/>
            <a:ext cx="154766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3" name="Organigramme : Décision 62"/>
          <p:cNvSpPr/>
          <p:nvPr/>
        </p:nvSpPr>
        <p:spPr>
          <a:xfrm>
            <a:off x="395536" y="472514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7" name="Rectangle 76"/>
          <p:cNvSpPr/>
          <p:nvPr/>
        </p:nvSpPr>
        <p:spPr>
          <a:xfrm>
            <a:off x="323528" y="1628800"/>
            <a:ext cx="36004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100" b="1" i="1" dirty="0">
              <a:solidFill>
                <a:schemeClr val="tx1"/>
              </a:solidFill>
            </a:endParaRPr>
          </a:p>
        </p:txBody>
      </p:sp>
      <p:sp>
        <p:nvSpPr>
          <p:cNvPr id="78" name="Organigramme : Décision 77"/>
          <p:cNvSpPr/>
          <p:nvPr/>
        </p:nvSpPr>
        <p:spPr>
          <a:xfrm>
            <a:off x="2411760" y="4538737"/>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9" name="Organigramme : Décision 78"/>
          <p:cNvSpPr/>
          <p:nvPr/>
        </p:nvSpPr>
        <p:spPr>
          <a:xfrm>
            <a:off x="2699792" y="616530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81" name="Organigramme : Décision 80"/>
          <p:cNvSpPr/>
          <p:nvPr/>
        </p:nvSpPr>
        <p:spPr>
          <a:xfrm>
            <a:off x="2843808" y="544522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cxnSp>
        <p:nvCxnSpPr>
          <p:cNvPr id="85" name="Connecteur droit 84"/>
          <p:cNvCxnSpPr/>
          <p:nvPr/>
        </p:nvCxnSpPr>
        <p:spPr>
          <a:xfrm flipH="1">
            <a:off x="539552" y="5661248"/>
            <a:ext cx="1791816" cy="0"/>
          </a:xfrm>
          <a:prstGeom prst="line">
            <a:avLst/>
          </a:prstGeom>
          <a:ln>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8" name="ZoneTexte 87">
            <a:hlinkClick r:id="rId2" action="ppaction://hlinksldjump"/>
          </p:cNvPr>
          <p:cNvSpPr txBox="1"/>
          <p:nvPr/>
        </p:nvSpPr>
        <p:spPr>
          <a:xfrm>
            <a:off x="611560" y="5373216"/>
            <a:ext cx="1656184" cy="276999"/>
          </a:xfrm>
          <a:prstGeom prst="rect">
            <a:avLst/>
          </a:prstGeom>
          <a:solidFill>
            <a:schemeClr val="bg1"/>
          </a:solidFill>
          <a:ln>
            <a:solidFill>
              <a:schemeClr val="tx1"/>
            </a:solidFill>
          </a:ln>
        </p:spPr>
        <p:txBody>
          <a:bodyPr wrap="square" rtlCol="0">
            <a:spAutoFit/>
          </a:bodyPr>
          <a:lstStyle/>
          <a:p>
            <a:pPr algn="ctr"/>
            <a:r>
              <a:rPr lang="fr-FR" sz="1200" i="1" dirty="0" smtClean="0"/>
              <a:t> </a:t>
            </a:r>
            <a:endParaRPr lang="fr-FR" sz="1200" i="1" dirty="0"/>
          </a:p>
        </p:txBody>
      </p:sp>
      <p:sp>
        <p:nvSpPr>
          <p:cNvPr id="90" name="Organigramme : Décision 89"/>
          <p:cNvSpPr/>
          <p:nvPr/>
        </p:nvSpPr>
        <p:spPr>
          <a:xfrm>
            <a:off x="6516216" y="5301208"/>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95" name="Explosion 1 94"/>
          <p:cNvSpPr/>
          <p:nvPr/>
        </p:nvSpPr>
        <p:spPr>
          <a:xfrm>
            <a:off x="1115616"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4" name="Explosion 1 113"/>
          <p:cNvSpPr/>
          <p:nvPr/>
        </p:nvSpPr>
        <p:spPr>
          <a:xfrm>
            <a:off x="4139952" y="623731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5" name="Explosion 1 114"/>
          <p:cNvSpPr/>
          <p:nvPr/>
        </p:nvSpPr>
        <p:spPr>
          <a:xfrm>
            <a:off x="7452320" y="4610745"/>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6" name="Explosion 1 115"/>
          <p:cNvSpPr/>
          <p:nvPr/>
        </p:nvSpPr>
        <p:spPr>
          <a:xfrm>
            <a:off x="7884368" y="551723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7" name="Explosion 1 116"/>
          <p:cNvSpPr/>
          <p:nvPr/>
        </p:nvSpPr>
        <p:spPr>
          <a:xfrm>
            <a:off x="8172400"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0" name="ZoneTexte 119"/>
          <p:cNvSpPr txBox="1"/>
          <p:nvPr/>
        </p:nvSpPr>
        <p:spPr>
          <a:xfrm rot="16200000">
            <a:off x="-2496355" y="4038120"/>
            <a:ext cx="5301210" cy="338554"/>
          </a:xfrm>
          <a:prstGeom prst="rect">
            <a:avLst/>
          </a:prstGeom>
          <a:noFill/>
          <a:ln>
            <a:solidFill>
              <a:schemeClr val="bg1"/>
            </a:solidFill>
          </a:ln>
        </p:spPr>
        <p:txBody>
          <a:bodyPr wrap="square" rtlCol="0">
            <a:spAutoFit/>
          </a:bodyPr>
          <a:lstStyle/>
          <a:p>
            <a:pPr algn="ctr"/>
            <a:r>
              <a:rPr lang="fr-FR" sz="1400" b="1" i="1" dirty="0" smtClean="0"/>
              <a:t>LES TEMPS DE LA PUISSANCE DES ETATS-UNIS DANS LE </a:t>
            </a:r>
            <a:r>
              <a:rPr lang="fr-FR" sz="1600" b="1" i="1" dirty="0" smtClean="0"/>
              <a:t>MONDE</a:t>
            </a:r>
            <a:endParaRPr lang="fr-FR" sz="1400" b="1" i="1" dirty="0"/>
          </a:p>
        </p:txBody>
      </p:sp>
      <p:pic>
        <p:nvPicPr>
          <p:cNvPr id="12290" name="Picture 2" descr="http://www.babelio.com/users/AVT_Harry-S-Truman_6786.jpeg"/>
          <p:cNvPicPr>
            <a:picLocks noChangeAspect="1" noChangeArrowheads="1"/>
          </p:cNvPicPr>
          <p:nvPr/>
        </p:nvPicPr>
        <p:blipFill>
          <a:blip r:embed="rId3" cstate="print"/>
          <a:srcRect/>
          <a:stretch>
            <a:fillRect/>
          </a:stretch>
        </p:blipFill>
        <p:spPr bwMode="auto">
          <a:xfrm>
            <a:off x="2915816" y="0"/>
            <a:ext cx="720080" cy="783926"/>
          </a:xfrm>
          <a:prstGeom prst="rect">
            <a:avLst/>
          </a:prstGeom>
          <a:noFill/>
        </p:spPr>
      </p:pic>
      <p:pic>
        <p:nvPicPr>
          <p:cNvPr id="12294" name="Picture 6" descr="http://www.live2times.com/imgupload/event/10702/280910203148/normal/le-president-roosevelt-nomme-son-administrationroosevelt-.gif"/>
          <p:cNvPicPr>
            <a:picLocks noChangeAspect="1" noChangeArrowheads="1"/>
          </p:cNvPicPr>
          <p:nvPr/>
        </p:nvPicPr>
        <p:blipFill>
          <a:blip r:embed="rId4" cstate="print"/>
          <a:srcRect b="17040"/>
          <a:stretch>
            <a:fillRect/>
          </a:stretch>
        </p:blipFill>
        <p:spPr bwMode="auto">
          <a:xfrm>
            <a:off x="1907704" y="0"/>
            <a:ext cx="684584" cy="792088"/>
          </a:xfrm>
          <a:prstGeom prst="rect">
            <a:avLst/>
          </a:prstGeom>
          <a:noFill/>
        </p:spPr>
      </p:pic>
      <p:pic>
        <p:nvPicPr>
          <p:cNvPr id="12296" name="Picture 8" descr="http://www.books-about-california.com/Images/Presidents_War_Message/Woodrow_Wilson.jpg"/>
          <p:cNvPicPr>
            <a:picLocks noChangeAspect="1" noChangeArrowheads="1"/>
          </p:cNvPicPr>
          <p:nvPr/>
        </p:nvPicPr>
        <p:blipFill>
          <a:blip r:embed="rId5" cstate="print"/>
          <a:srcRect r="11111" b="41330"/>
          <a:stretch>
            <a:fillRect/>
          </a:stretch>
        </p:blipFill>
        <p:spPr bwMode="auto">
          <a:xfrm>
            <a:off x="323529" y="0"/>
            <a:ext cx="709725" cy="764704"/>
          </a:xfrm>
          <a:prstGeom prst="rect">
            <a:avLst/>
          </a:prstGeom>
          <a:noFill/>
        </p:spPr>
      </p:pic>
      <p:pic>
        <p:nvPicPr>
          <p:cNvPr id="12298" name="Picture 10" descr="http://duanegraham.files.wordpress.com/2011/10/ronald_reagan.jpg"/>
          <p:cNvPicPr>
            <a:picLocks noChangeAspect="1" noChangeArrowheads="1"/>
          </p:cNvPicPr>
          <p:nvPr/>
        </p:nvPicPr>
        <p:blipFill>
          <a:blip r:embed="rId6" cstate="print">
            <a:grayscl/>
          </a:blip>
          <a:srcRect l="18075" r="18663"/>
          <a:stretch>
            <a:fillRect/>
          </a:stretch>
        </p:blipFill>
        <p:spPr bwMode="auto">
          <a:xfrm>
            <a:off x="5508104" y="0"/>
            <a:ext cx="648072" cy="798027"/>
          </a:xfrm>
          <a:prstGeom prst="rect">
            <a:avLst/>
          </a:prstGeom>
          <a:noFill/>
        </p:spPr>
      </p:pic>
      <p:pic>
        <p:nvPicPr>
          <p:cNvPr id="12300" name="Picture 12" descr="http://upload.wikimedia.org/wikipedia/commons/thumb/d/d4/George-W-Bush.jpeg/200px-George-W-Bush.jpeg"/>
          <p:cNvPicPr>
            <a:picLocks noChangeAspect="1" noChangeArrowheads="1"/>
          </p:cNvPicPr>
          <p:nvPr/>
        </p:nvPicPr>
        <p:blipFill>
          <a:blip r:embed="rId7" cstate="print">
            <a:grayscl/>
          </a:blip>
          <a:srcRect/>
          <a:stretch>
            <a:fillRect/>
          </a:stretch>
        </p:blipFill>
        <p:spPr bwMode="auto">
          <a:xfrm>
            <a:off x="7380312" y="0"/>
            <a:ext cx="648072" cy="764704"/>
          </a:xfrm>
          <a:prstGeom prst="rect">
            <a:avLst/>
          </a:prstGeom>
          <a:noFill/>
        </p:spPr>
      </p:pic>
      <p:pic>
        <p:nvPicPr>
          <p:cNvPr id="12302" name="Picture 14" descr="http://upload.wikimedia.org/wikipedia/commons/thumb/e/e9/Official_portrait_of_Barack_Obama.jpg/200px-Official_portrait_of_Barack_Obama.jpg"/>
          <p:cNvPicPr>
            <a:picLocks noChangeAspect="1" noChangeArrowheads="1"/>
          </p:cNvPicPr>
          <p:nvPr/>
        </p:nvPicPr>
        <p:blipFill>
          <a:blip r:embed="rId8" cstate="print">
            <a:grayscl/>
          </a:blip>
          <a:srcRect/>
          <a:stretch>
            <a:fillRect/>
          </a:stretch>
        </p:blipFill>
        <p:spPr bwMode="auto">
          <a:xfrm>
            <a:off x="8100392" y="0"/>
            <a:ext cx="648072" cy="7647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21"/>
          <p:cNvGrpSpPr/>
          <p:nvPr/>
        </p:nvGrpSpPr>
        <p:grpSpPr>
          <a:xfrm>
            <a:off x="0" y="1154759"/>
            <a:ext cx="9144000" cy="330025"/>
            <a:chOff x="0" y="1226767"/>
            <a:chExt cx="9144000" cy="330025"/>
          </a:xfrm>
        </p:grpSpPr>
        <p:sp>
          <p:nvSpPr>
            <p:cNvPr id="37" name="ZoneTexte 36"/>
            <p:cNvSpPr txBox="1"/>
            <p:nvPr/>
          </p:nvSpPr>
          <p:spPr>
            <a:xfrm>
              <a:off x="539552" y="1238563"/>
              <a:ext cx="648072" cy="246221"/>
            </a:xfrm>
            <a:prstGeom prst="rect">
              <a:avLst/>
            </a:prstGeom>
            <a:noFill/>
          </p:spPr>
          <p:txBody>
            <a:bodyPr wrap="square" rtlCol="0">
              <a:spAutoFit/>
            </a:bodyPr>
            <a:lstStyle/>
            <a:p>
              <a:pPr algn="ctr"/>
              <a:r>
                <a:rPr lang="fr-FR" sz="1000" i="1" dirty="0" smtClean="0"/>
                <a:t>1920</a:t>
              </a:r>
              <a:endParaRPr lang="fr-FR" sz="1000" i="1" dirty="0"/>
            </a:p>
          </p:txBody>
        </p:sp>
        <p:sp>
          <p:nvSpPr>
            <p:cNvPr id="38" name="ZoneTexte 37"/>
            <p:cNvSpPr txBox="1"/>
            <p:nvPr/>
          </p:nvSpPr>
          <p:spPr>
            <a:xfrm>
              <a:off x="1331640" y="1232665"/>
              <a:ext cx="648072" cy="246221"/>
            </a:xfrm>
            <a:prstGeom prst="rect">
              <a:avLst/>
            </a:prstGeom>
            <a:noFill/>
          </p:spPr>
          <p:txBody>
            <a:bodyPr wrap="square" rtlCol="0">
              <a:spAutoFit/>
            </a:bodyPr>
            <a:lstStyle/>
            <a:p>
              <a:pPr algn="ctr"/>
              <a:r>
                <a:rPr lang="fr-FR" sz="1000" i="1" dirty="0" smtClean="0"/>
                <a:t>1930</a:t>
              </a:r>
              <a:endParaRPr lang="fr-FR" sz="1000" i="1" dirty="0"/>
            </a:p>
          </p:txBody>
        </p:sp>
        <p:sp>
          <p:nvSpPr>
            <p:cNvPr id="39" name="ZoneTexte 38"/>
            <p:cNvSpPr txBox="1"/>
            <p:nvPr/>
          </p:nvSpPr>
          <p:spPr>
            <a:xfrm>
              <a:off x="2123728" y="1232665"/>
              <a:ext cx="648072" cy="246221"/>
            </a:xfrm>
            <a:prstGeom prst="rect">
              <a:avLst/>
            </a:prstGeom>
            <a:noFill/>
          </p:spPr>
          <p:txBody>
            <a:bodyPr wrap="square" rtlCol="0">
              <a:spAutoFit/>
            </a:bodyPr>
            <a:lstStyle/>
            <a:p>
              <a:pPr algn="ctr"/>
              <a:r>
                <a:rPr lang="fr-FR" sz="1000" i="1" dirty="0" smtClean="0"/>
                <a:t>1940</a:t>
              </a:r>
              <a:endParaRPr lang="fr-FR" sz="1000" i="1" dirty="0"/>
            </a:p>
          </p:txBody>
        </p:sp>
        <p:sp>
          <p:nvSpPr>
            <p:cNvPr id="40" name="ZoneTexte 39"/>
            <p:cNvSpPr txBox="1"/>
            <p:nvPr/>
          </p:nvSpPr>
          <p:spPr>
            <a:xfrm>
              <a:off x="2987824" y="1232665"/>
              <a:ext cx="648072" cy="246221"/>
            </a:xfrm>
            <a:prstGeom prst="rect">
              <a:avLst/>
            </a:prstGeom>
            <a:noFill/>
          </p:spPr>
          <p:txBody>
            <a:bodyPr wrap="square" rtlCol="0">
              <a:spAutoFit/>
            </a:bodyPr>
            <a:lstStyle/>
            <a:p>
              <a:pPr algn="ctr"/>
              <a:r>
                <a:rPr lang="fr-FR" sz="1000" i="1" dirty="0" smtClean="0"/>
                <a:t>1950</a:t>
              </a:r>
              <a:endParaRPr lang="fr-FR" sz="1000" i="1" dirty="0"/>
            </a:p>
          </p:txBody>
        </p:sp>
        <p:sp>
          <p:nvSpPr>
            <p:cNvPr id="41" name="ZoneTexte 40"/>
            <p:cNvSpPr txBox="1"/>
            <p:nvPr/>
          </p:nvSpPr>
          <p:spPr>
            <a:xfrm>
              <a:off x="3779912" y="1226767"/>
              <a:ext cx="648072" cy="246221"/>
            </a:xfrm>
            <a:prstGeom prst="rect">
              <a:avLst/>
            </a:prstGeom>
            <a:noFill/>
          </p:spPr>
          <p:txBody>
            <a:bodyPr wrap="square" rtlCol="0">
              <a:spAutoFit/>
            </a:bodyPr>
            <a:lstStyle/>
            <a:p>
              <a:pPr algn="ctr"/>
              <a:r>
                <a:rPr lang="fr-FR" sz="1000" i="1" dirty="0" smtClean="0"/>
                <a:t>1960</a:t>
              </a:r>
              <a:endParaRPr lang="fr-FR" sz="1000" i="1" dirty="0"/>
            </a:p>
          </p:txBody>
        </p:sp>
        <p:sp>
          <p:nvSpPr>
            <p:cNvPr id="42" name="ZoneTexte 41"/>
            <p:cNvSpPr txBox="1"/>
            <p:nvPr/>
          </p:nvSpPr>
          <p:spPr>
            <a:xfrm>
              <a:off x="4644008" y="1226767"/>
              <a:ext cx="648072" cy="246221"/>
            </a:xfrm>
            <a:prstGeom prst="rect">
              <a:avLst/>
            </a:prstGeom>
            <a:noFill/>
          </p:spPr>
          <p:txBody>
            <a:bodyPr wrap="square" rtlCol="0">
              <a:spAutoFit/>
            </a:bodyPr>
            <a:lstStyle/>
            <a:p>
              <a:pPr algn="ctr"/>
              <a:r>
                <a:rPr lang="fr-FR" sz="1000" i="1" dirty="0" smtClean="0"/>
                <a:t>1970</a:t>
              </a:r>
              <a:endParaRPr lang="fr-FR" sz="1000" i="1" dirty="0"/>
            </a:p>
          </p:txBody>
        </p:sp>
        <p:sp>
          <p:nvSpPr>
            <p:cNvPr id="43" name="ZoneTexte 42"/>
            <p:cNvSpPr txBox="1"/>
            <p:nvPr/>
          </p:nvSpPr>
          <p:spPr>
            <a:xfrm>
              <a:off x="5508104" y="1232665"/>
              <a:ext cx="648072" cy="246221"/>
            </a:xfrm>
            <a:prstGeom prst="rect">
              <a:avLst/>
            </a:prstGeom>
            <a:noFill/>
          </p:spPr>
          <p:txBody>
            <a:bodyPr wrap="square" rtlCol="0">
              <a:spAutoFit/>
            </a:bodyPr>
            <a:lstStyle/>
            <a:p>
              <a:pPr algn="ctr"/>
              <a:r>
                <a:rPr lang="fr-FR" sz="1000" i="1" dirty="0" smtClean="0"/>
                <a:t>1980</a:t>
              </a:r>
              <a:endParaRPr lang="fr-FR" sz="1000" i="1" dirty="0"/>
            </a:p>
          </p:txBody>
        </p:sp>
        <p:sp>
          <p:nvSpPr>
            <p:cNvPr id="44" name="ZoneTexte 43"/>
            <p:cNvSpPr txBox="1"/>
            <p:nvPr/>
          </p:nvSpPr>
          <p:spPr>
            <a:xfrm>
              <a:off x="6372200" y="1226767"/>
              <a:ext cx="648072" cy="246221"/>
            </a:xfrm>
            <a:prstGeom prst="rect">
              <a:avLst/>
            </a:prstGeom>
            <a:noFill/>
          </p:spPr>
          <p:txBody>
            <a:bodyPr wrap="square" rtlCol="0">
              <a:spAutoFit/>
            </a:bodyPr>
            <a:lstStyle/>
            <a:p>
              <a:pPr algn="ctr"/>
              <a:r>
                <a:rPr lang="fr-FR" sz="1000" i="1" dirty="0" smtClean="0"/>
                <a:t>1990</a:t>
              </a:r>
              <a:endParaRPr lang="fr-FR" sz="1000" i="1" dirty="0"/>
            </a:p>
          </p:txBody>
        </p:sp>
        <p:sp>
          <p:nvSpPr>
            <p:cNvPr id="45" name="ZoneTexte 44"/>
            <p:cNvSpPr txBox="1"/>
            <p:nvPr/>
          </p:nvSpPr>
          <p:spPr>
            <a:xfrm>
              <a:off x="7164288" y="1226767"/>
              <a:ext cx="648072" cy="246221"/>
            </a:xfrm>
            <a:prstGeom prst="rect">
              <a:avLst/>
            </a:prstGeom>
            <a:noFill/>
          </p:spPr>
          <p:txBody>
            <a:bodyPr wrap="square" rtlCol="0">
              <a:spAutoFit/>
            </a:bodyPr>
            <a:lstStyle/>
            <a:p>
              <a:pPr algn="ctr"/>
              <a:r>
                <a:rPr lang="fr-FR" sz="1000" i="1" dirty="0" smtClean="0"/>
                <a:t>2000</a:t>
              </a:r>
              <a:endParaRPr lang="fr-FR" sz="1000" i="1" dirty="0"/>
            </a:p>
          </p:txBody>
        </p:sp>
        <p:grpSp>
          <p:nvGrpSpPr>
            <p:cNvPr id="3" name="Groupe 46"/>
            <p:cNvGrpSpPr/>
            <p:nvPr/>
          </p:nvGrpSpPr>
          <p:grpSpPr>
            <a:xfrm>
              <a:off x="0" y="1484784"/>
              <a:ext cx="9144000" cy="72008"/>
              <a:chOff x="0" y="332656"/>
              <a:chExt cx="10061606" cy="144016"/>
            </a:xfrm>
            <a:solidFill>
              <a:schemeClr val="bg1">
                <a:lumMod val="75000"/>
              </a:schemeClr>
            </a:solidFill>
          </p:grpSpPr>
          <p:sp>
            <p:nvSpPr>
              <p:cNvPr id="26" name="Rectangle 25"/>
              <p:cNvSpPr/>
              <p:nvPr/>
            </p:nvSpPr>
            <p:spPr>
              <a:xfrm>
                <a:off x="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7" name="Rectangle 26"/>
              <p:cNvSpPr/>
              <p:nvPr/>
            </p:nvSpPr>
            <p:spPr>
              <a:xfrm>
                <a:off x="917606"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8" name="Rectangle 27"/>
              <p:cNvSpPr/>
              <p:nvPr/>
            </p:nvSpPr>
            <p:spPr>
              <a:xfrm>
                <a:off x="179900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9" name="Rectangle 28"/>
              <p:cNvSpPr/>
              <p:nvPr/>
            </p:nvSpPr>
            <p:spPr>
              <a:xfrm>
                <a:off x="271764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0" name="Rectangle 29"/>
              <p:cNvSpPr/>
              <p:nvPr/>
            </p:nvSpPr>
            <p:spPr>
              <a:xfrm>
                <a:off x="363525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1" name="Rectangle 30"/>
              <p:cNvSpPr/>
              <p:nvPr/>
            </p:nvSpPr>
            <p:spPr>
              <a:xfrm>
                <a:off x="4553897"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2" name="Rectangle 31"/>
              <p:cNvSpPr/>
              <p:nvPr/>
            </p:nvSpPr>
            <p:spPr>
              <a:xfrm>
                <a:off x="5471503"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3" name="Rectangle 32"/>
              <p:cNvSpPr/>
              <p:nvPr/>
            </p:nvSpPr>
            <p:spPr>
              <a:xfrm>
                <a:off x="639014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4" name="Rectangle 33"/>
              <p:cNvSpPr/>
              <p:nvPr/>
            </p:nvSpPr>
            <p:spPr>
              <a:xfrm>
                <a:off x="730878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5" name="Rectangle 34"/>
              <p:cNvSpPr/>
              <p:nvPr/>
            </p:nvSpPr>
            <p:spPr>
              <a:xfrm>
                <a:off x="822639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46" name="Rectangle 45"/>
              <p:cNvSpPr/>
              <p:nvPr/>
            </p:nvSpPr>
            <p:spPr>
              <a:xfrm>
                <a:off x="914400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grpSp>
        <p:sp>
          <p:nvSpPr>
            <p:cNvPr id="48" name="ZoneTexte 47"/>
            <p:cNvSpPr txBox="1"/>
            <p:nvPr/>
          </p:nvSpPr>
          <p:spPr>
            <a:xfrm>
              <a:off x="7956376" y="1232665"/>
              <a:ext cx="648072" cy="246221"/>
            </a:xfrm>
            <a:prstGeom prst="rect">
              <a:avLst/>
            </a:prstGeom>
            <a:noFill/>
          </p:spPr>
          <p:txBody>
            <a:bodyPr wrap="square" rtlCol="0">
              <a:spAutoFit/>
            </a:bodyPr>
            <a:lstStyle/>
            <a:p>
              <a:pPr algn="ctr"/>
              <a:r>
                <a:rPr lang="fr-FR" sz="1000" i="1" dirty="0" smtClean="0"/>
                <a:t>2010</a:t>
              </a:r>
              <a:endParaRPr lang="fr-FR" sz="1000" i="1" dirty="0"/>
            </a:p>
          </p:txBody>
        </p:sp>
      </p:grpSp>
      <p:sp>
        <p:nvSpPr>
          <p:cNvPr id="49" name="Rectangle 48"/>
          <p:cNvSpPr/>
          <p:nvPr/>
        </p:nvSpPr>
        <p:spPr>
          <a:xfrm>
            <a:off x="683568" y="1628800"/>
            <a:ext cx="1656184"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0" name="Rectangle 49"/>
          <p:cNvSpPr/>
          <p:nvPr/>
        </p:nvSpPr>
        <p:spPr>
          <a:xfrm>
            <a:off x="2339752" y="1628800"/>
            <a:ext cx="648072"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200" b="1" i="1" dirty="0">
              <a:solidFill>
                <a:schemeClr val="tx1"/>
              </a:solidFill>
            </a:endParaRPr>
          </a:p>
        </p:txBody>
      </p:sp>
      <p:sp>
        <p:nvSpPr>
          <p:cNvPr id="51" name="Rectangle 50"/>
          <p:cNvSpPr/>
          <p:nvPr/>
        </p:nvSpPr>
        <p:spPr>
          <a:xfrm>
            <a:off x="2987824" y="1628800"/>
            <a:ext cx="3744416"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2" name="Rectangle 51"/>
          <p:cNvSpPr/>
          <p:nvPr/>
        </p:nvSpPr>
        <p:spPr>
          <a:xfrm>
            <a:off x="6732240" y="1628800"/>
            <a:ext cx="241176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59" name="Rectangle 58"/>
          <p:cNvSpPr/>
          <p:nvPr/>
        </p:nvSpPr>
        <p:spPr>
          <a:xfrm>
            <a:off x="323528" y="2780928"/>
            <a:ext cx="201622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0" name="Rectangle 59"/>
          <p:cNvSpPr/>
          <p:nvPr/>
        </p:nvSpPr>
        <p:spPr>
          <a:xfrm>
            <a:off x="2339752" y="2780928"/>
            <a:ext cx="4392488"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1" name="Rectangle 60"/>
          <p:cNvSpPr/>
          <p:nvPr/>
        </p:nvSpPr>
        <p:spPr>
          <a:xfrm>
            <a:off x="6732240" y="2780928"/>
            <a:ext cx="1080120"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2" name="Rectangle 61"/>
          <p:cNvSpPr/>
          <p:nvPr/>
        </p:nvSpPr>
        <p:spPr>
          <a:xfrm>
            <a:off x="7596336" y="2780928"/>
            <a:ext cx="154766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3" name="Organigramme : Décision 62"/>
          <p:cNvSpPr/>
          <p:nvPr/>
        </p:nvSpPr>
        <p:spPr>
          <a:xfrm>
            <a:off x="395536" y="472514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7" name="Rectangle 76"/>
          <p:cNvSpPr/>
          <p:nvPr/>
        </p:nvSpPr>
        <p:spPr>
          <a:xfrm>
            <a:off x="323528" y="1628800"/>
            <a:ext cx="36004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100" b="1" i="1" dirty="0">
              <a:solidFill>
                <a:schemeClr val="tx1"/>
              </a:solidFill>
            </a:endParaRPr>
          </a:p>
        </p:txBody>
      </p:sp>
      <p:sp>
        <p:nvSpPr>
          <p:cNvPr id="78" name="Organigramme : Décision 77"/>
          <p:cNvSpPr/>
          <p:nvPr/>
        </p:nvSpPr>
        <p:spPr>
          <a:xfrm>
            <a:off x="2411760" y="4538737"/>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9" name="Organigramme : Décision 78"/>
          <p:cNvSpPr/>
          <p:nvPr/>
        </p:nvSpPr>
        <p:spPr>
          <a:xfrm>
            <a:off x="2699792" y="616530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81" name="Organigramme : Décision 80"/>
          <p:cNvSpPr/>
          <p:nvPr/>
        </p:nvSpPr>
        <p:spPr>
          <a:xfrm>
            <a:off x="2843808" y="544522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cxnSp>
        <p:nvCxnSpPr>
          <p:cNvPr id="85" name="Connecteur droit 84"/>
          <p:cNvCxnSpPr/>
          <p:nvPr/>
        </p:nvCxnSpPr>
        <p:spPr>
          <a:xfrm flipH="1">
            <a:off x="539552" y="5661248"/>
            <a:ext cx="1791816" cy="0"/>
          </a:xfrm>
          <a:prstGeom prst="line">
            <a:avLst/>
          </a:prstGeom>
          <a:ln>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8" name="ZoneTexte 87">
            <a:hlinkClick r:id="rId2" action="ppaction://hlinksldjump"/>
          </p:cNvPr>
          <p:cNvSpPr txBox="1"/>
          <p:nvPr/>
        </p:nvSpPr>
        <p:spPr>
          <a:xfrm>
            <a:off x="611560" y="5373216"/>
            <a:ext cx="1656184" cy="276999"/>
          </a:xfrm>
          <a:prstGeom prst="rect">
            <a:avLst/>
          </a:prstGeom>
          <a:solidFill>
            <a:schemeClr val="bg1"/>
          </a:solidFill>
          <a:ln>
            <a:solidFill>
              <a:schemeClr val="tx1"/>
            </a:solidFill>
          </a:ln>
        </p:spPr>
        <p:txBody>
          <a:bodyPr wrap="square" rtlCol="0">
            <a:spAutoFit/>
          </a:bodyPr>
          <a:lstStyle/>
          <a:p>
            <a:pPr algn="ctr"/>
            <a:r>
              <a:rPr lang="fr-FR" sz="1200" i="1" dirty="0" smtClean="0"/>
              <a:t> </a:t>
            </a:r>
            <a:endParaRPr lang="fr-FR" sz="1200" i="1" dirty="0"/>
          </a:p>
        </p:txBody>
      </p:sp>
      <p:sp>
        <p:nvSpPr>
          <p:cNvPr id="90" name="Organigramme : Décision 89"/>
          <p:cNvSpPr/>
          <p:nvPr/>
        </p:nvSpPr>
        <p:spPr>
          <a:xfrm>
            <a:off x="6516216" y="5301208"/>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95" name="Explosion 1 94"/>
          <p:cNvSpPr/>
          <p:nvPr/>
        </p:nvSpPr>
        <p:spPr>
          <a:xfrm>
            <a:off x="1115616"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4" name="Explosion 1 113"/>
          <p:cNvSpPr/>
          <p:nvPr/>
        </p:nvSpPr>
        <p:spPr>
          <a:xfrm>
            <a:off x="4139952" y="623731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5" name="Explosion 1 114"/>
          <p:cNvSpPr/>
          <p:nvPr/>
        </p:nvSpPr>
        <p:spPr>
          <a:xfrm>
            <a:off x="7452320" y="4610745"/>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6" name="Explosion 1 115"/>
          <p:cNvSpPr/>
          <p:nvPr/>
        </p:nvSpPr>
        <p:spPr>
          <a:xfrm>
            <a:off x="7884368" y="551723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7" name="Explosion 1 116"/>
          <p:cNvSpPr/>
          <p:nvPr/>
        </p:nvSpPr>
        <p:spPr>
          <a:xfrm>
            <a:off x="8172400"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0" name="ZoneTexte 119"/>
          <p:cNvSpPr txBox="1"/>
          <p:nvPr/>
        </p:nvSpPr>
        <p:spPr>
          <a:xfrm rot="16200000">
            <a:off x="-2496355" y="4038120"/>
            <a:ext cx="5301210" cy="338554"/>
          </a:xfrm>
          <a:prstGeom prst="rect">
            <a:avLst/>
          </a:prstGeom>
          <a:noFill/>
          <a:ln>
            <a:solidFill>
              <a:schemeClr val="bg1"/>
            </a:solidFill>
          </a:ln>
        </p:spPr>
        <p:txBody>
          <a:bodyPr wrap="square" rtlCol="0">
            <a:spAutoFit/>
          </a:bodyPr>
          <a:lstStyle/>
          <a:p>
            <a:pPr algn="ctr"/>
            <a:r>
              <a:rPr lang="fr-FR" sz="1400" b="1" i="1" dirty="0" smtClean="0"/>
              <a:t>LES TEMPS DE LA PUISSANCE DES ETATS-UNIS DANS LE </a:t>
            </a:r>
            <a:r>
              <a:rPr lang="fr-FR" sz="1600" b="1" i="1" dirty="0" smtClean="0"/>
              <a:t>MONDE</a:t>
            </a:r>
            <a:endParaRPr lang="fr-FR" sz="1400" b="1" i="1" dirty="0"/>
          </a:p>
        </p:txBody>
      </p:sp>
      <p:pic>
        <p:nvPicPr>
          <p:cNvPr id="12290" name="Picture 2" descr="http://www.babelio.com/users/AVT_Harry-S-Truman_6786.jpeg"/>
          <p:cNvPicPr>
            <a:picLocks noChangeAspect="1" noChangeArrowheads="1"/>
          </p:cNvPicPr>
          <p:nvPr/>
        </p:nvPicPr>
        <p:blipFill>
          <a:blip r:embed="rId3" cstate="print"/>
          <a:srcRect/>
          <a:stretch>
            <a:fillRect/>
          </a:stretch>
        </p:blipFill>
        <p:spPr bwMode="auto">
          <a:xfrm>
            <a:off x="2915816" y="0"/>
            <a:ext cx="720080" cy="783926"/>
          </a:xfrm>
          <a:prstGeom prst="rect">
            <a:avLst/>
          </a:prstGeom>
          <a:noFill/>
        </p:spPr>
      </p:pic>
      <p:pic>
        <p:nvPicPr>
          <p:cNvPr id="12294" name="Picture 6" descr="http://www.live2times.com/imgupload/event/10702/280910203148/normal/le-president-roosevelt-nomme-son-administrationroosevelt-.gif"/>
          <p:cNvPicPr>
            <a:picLocks noChangeAspect="1" noChangeArrowheads="1"/>
          </p:cNvPicPr>
          <p:nvPr/>
        </p:nvPicPr>
        <p:blipFill>
          <a:blip r:embed="rId4" cstate="print"/>
          <a:srcRect b="17040"/>
          <a:stretch>
            <a:fillRect/>
          </a:stretch>
        </p:blipFill>
        <p:spPr bwMode="auto">
          <a:xfrm>
            <a:off x="1907704" y="0"/>
            <a:ext cx="684584" cy="792088"/>
          </a:xfrm>
          <a:prstGeom prst="rect">
            <a:avLst/>
          </a:prstGeom>
          <a:noFill/>
        </p:spPr>
      </p:pic>
      <p:pic>
        <p:nvPicPr>
          <p:cNvPr id="12296" name="Picture 8" descr="http://www.books-about-california.com/Images/Presidents_War_Message/Woodrow_Wilson.jpg"/>
          <p:cNvPicPr>
            <a:picLocks noChangeAspect="1" noChangeArrowheads="1"/>
          </p:cNvPicPr>
          <p:nvPr/>
        </p:nvPicPr>
        <p:blipFill>
          <a:blip r:embed="rId5" cstate="print"/>
          <a:srcRect r="11111" b="41330"/>
          <a:stretch>
            <a:fillRect/>
          </a:stretch>
        </p:blipFill>
        <p:spPr bwMode="auto">
          <a:xfrm>
            <a:off x="323529" y="0"/>
            <a:ext cx="709725" cy="764704"/>
          </a:xfrm>
          <a:prstGeom prst="rect">
            <a:avLst/>
          </a:prstGeom>
          <a:noFill/>
        </p:spPr>
      </p:pic>
      <p:pic>
        <p:nvPicPr>
          <p:cNvPr id="12298" name="Picture 10" descr="http://duanegraham.files.wordpress.com/2011/10/ronald_reagan.jpg"/>
          <p:cNvPicPr>
            <a:picLocks noChangeAspect="1" noChangeArrowheads="1"/>
          </p:cNvPicPr>
          <p:nvPr/>
        </p:nvPicPr>
        <p:blipFill>
          <a:blip r:embed="rId6" cstate="print">
            <a:grayscl/>
          </a:blip>
          <a:srcRect l="18075" r="18663"/>
          <a:stretch>
            <a:fillRect/>
          </a:stretch>
        </p:blipFill>
        <p:spPr bwMode="auto">
          <a:xfrm>
            <a:off x="5508104" y="0"/>
            <a:ext cx="648072" cy="798027"/>
          </a:xfrm>
          <a:prstGeom prst="rect">
            <a:avLst/>
          </a:prstGeom>
          <a:noFill/>
        </p:spPr>
      </p:pic>
      <p:pic>
        <p:nvPicPr>
          <p:cNvPr id="12300" name="Picture 12" descr="http://upload.wikimedia.org/wikipedia/commons/thumb/d/d4/George-W-Bush.jpeg/200px-George-W-Bush.jpeg"/>
          <p:cNvPicPr>
            <a:picLocks noChangeAspect="1" noChangeArrowheads="1"/>
          </p:cNvPicPr>
          <p:nvPr/>
        </p:nvPicPr>
        <p:blipFill>
          <a:blip r:embed="rId7" cstate="print">
            <a:grayscl/>
          </a:blip>
          <a:srcRect/>
          <a:stretch>
            <a:fillRect/>
          </a:stretch>
        </p:blipFill>
        <p:spPr bwMode="auto">
          <a:xfrm>
            <a:off x="7380312" y="0"/>
            <a:ext cx="648072" cy="764704"/>
          </a:xfrm>
          <a:prstGeom prst="rect">
            <a:avLst/>
          </a:prstGeom>
          <a:noFill/>
        </p:spPr>
      </p:pic>
      <p:pic>
        <p:nvPicPr>
          <p:cNvPr id="12302" name="Picture 14" descr="http://upload.wikimedia.org/wikipedia/commons/thumb/e/e9/Official_portrait_of_Barack_Obama.jpg/200px-Official_portrait_of_Barack_Obama.jpg"/>
          <p:cNvPicPr>
            <a:picLocks noChangeAspect="1" noChangeArrowheads="1"/>
          </p:cNvPicPr>
          <p:nvPr/>
        </p:nvPicPr>
        <p:blipFill>
          <a:blip r:embed="rId8" cstate="print">
            <a:grayscl/>
          </a:blip>
          <a:srcRect/>
          <a:stretch>
            <a:fillRect/>
          </a:stretch>
        </p:blipFill>
        <p:spPr bwMode="auto">
          <a:xfrm>
            <a:off x="8100392" y="0"/>
            <a:ext cx="648072" cy="7647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4824536" cy="6480720"/>
          </a:xfrm>
          <a:ln w="1270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pPr marL="0" algn="just">
              <a:buNone/>
            </a:pPr>
            <a:r>
              <a:rPr lang="fr-FR" sz="1300" dirty="0" smtClean="0"/>
              <a:t>Les Etats-Unis sont-ils un empire ? La question est désormais courantes chez les historiens. Au motif qu’ils sont une ancienne colonie émancipée de la tutelle britannique, les Etats-Unis seraient par nature hostiles à la colonisation. Il n’en n’est rien. Les </a:t>
            </a:r>
            <a:r>
              <a:rPr lang="fr-FR" sz="1300" i="1" dirty="0" smtClean="0"/>
              <a:t>Quatorze Points</a:t>
            </a:r>
            <a:r>
              <a:rPr lang="fr-FR" sz="1300" dirty="0" smtClean="0"/>
              <a:t> de Wilson ne doivent pas cacher l’évidence. </a:t>
            </a:r>
          </a:p>
          <a:p>
            <a:pPr marL="0" algn="just">
              <a:buNone/>
            </a:pPr>
            <a:endParaRPr lang="fr-FR" sz="700" dirty="0"/>
          </a:p>
          <a:p>
            <a:pPr marL="0" algn="just">
              <a:buNone/>
            </a:pPr>
            <a:r>
              <a:rPr lang="fr-FR" sz="1300" dirty="0" smtClean="0"/>
              <a:t>Le XXe siècle voit l’affirmation de la puissance américaine. Elle n’est pas que militaire et politique. La révolution fordiste, le pouvoir des multinationales, la suprématie du dollar, Hollywood transforment, plus ou moins en douceur, les sociétés du monde entier. La </a:t>
            </a:r>
            <a:r>
              <a:rPr lang="fr-FR" sz="1300" dirty="0"/>
              <a:t>S</a:t>
            </a:r>
            <a:r>
              <a:rPr lang="fr-FR" sz="1300" dirty="0" smtClean="0"/>
              <a:t>econde </a:t>
            </a:r>
            <a:r>
              <a:rPr lang="fr-FR" sz="1300" dirty="0"/>
              <a:t>G</a:t>
            </a:r>
            <a:r>
              <a:rPr lang="fr-FR" sz="1300" dirty="0" smtClean="0"/>
              <a:t>uerre mondiale et la guerre froide consacrent le statut de superpuissance des Etats-Unis : la « République impériale » - l’expression est de Raymond Aron - , lancée dans la compétition avec l’URSS, se retrouve à la tête d’un réseau d’influence sans équivalent dans l’histoire de l’humanité. Après la chute du mur de Berlin, son triomphe semble total. Le monde est devenu américain. </a:t>
            </a:r>
          </a:p>
          <a:p>
            <a:pPr marL="0" algn="just">
              <a:buNone/>
            </a:pPr>
            <a:endParaRPr lang="fr-FR" sz="700" dirty="0" smtClean="0"/>
          </a:p>
          <a:p>
            <a:pPr marL="0" algn="just">
              <a:buNone/>
            </a:pPr>
            <a:r>
              <a:rPr lang="fr-FR" sz="1300" dirty="0" smtClean="0"/>
              <a:t>Le 11-Septembre fait tourner le vent. Et fait renaître le spectre du déclin. Chez les néoconservateurs de l’entourage de Georges W. Bush, les visions impériales ont à nouveau culminé et avec elles le désir de guerre. </a:t>
            </a:r>
            <a:r>
              <a:rPr lang="fr-FR" sz="1300" dirty="0" err="1" smtClean="0"/>
              <a:t>Obama</a:t>
            </a:r>
            <a:r>
              <a:rPr lang="fr-FR" sz="1300" dirty="0" smtClean="0"/>
              <a:t> a rompu avec la rhétorique de son prédécesseur, il n’est pas un idéologue. Il n’est pas non plus un fossoyeur d’empire. Mais le monde a changé. Le centre de gravité de la richesse mondiale se trouve aujourd’hui dans le Pacifique. </a:t>
            </a:r>
          </a:p>
          <a:p>
            <a:pPr marL="0" algn="just">
              <a:buNone/>
            </a:pPr>
            <a:endParaRPr lang="fr-FR" sz="700" dirty="0" smtClean="0"/>
          </a:p>
          <a:p>
            <a:pPr marL="0" algn="just">
              <a:buNone/>
            </a:pPr>
            <a:r>
              <a:rPr lang="fr-FR" sz="1300" dirty="0" smtClean="0"/>
              <a:t>Dans son ardeur, dans sa puissance, sans son angoisse du déclin, cet empire pas comme les autres a un modèle : Rome. En 2001, Donald </a:t>
            </a:r>
            <a:r>
              <a:rPr lang="fr-FR" sz="1300" dirty="0" err="1" smtClean="0"/>
              <a:t>Rumsfeld</a:t>
            </a:r>
            <a:r>
              <a:rPr lang="fr-FR" sz="1300" dirty="0" smtClean="0"/>
              <a:t>, ancien ministre de la Défense de George Bush, a commandité une étude comparée avec les empires classiques. Elle reste classifiée. </a:t>
            </a:r>
          </a:p>
          <a:p>
            <a:pPr>
              <a:buNone/>
            </a:pPr>
            <a:endParaRPr lang="fr-FR" sz="100" dirty="0"/>
          </a:p>
          <a:p>
            <a:pPr algn="r">
              <a:buNone/>
            </a:pPr>
            <a:r>
              <a:rPr lang="fr-FR" sz="1200" b="1" i="1" dirty="0" smtClean="0"/>
              <a:t>L’Empire américain du </a:t>
            </a:r>
            <a:r>
              <a:rPr lang="fr-FR" sz="1200" b="1" i="1" dirty="0" err="1" smtClean="0"/>
              <a:t>Big</a:t>
            </a:r>
            <a:r>
              <a:rPr lang="fr-FR" sz="1200" b="1" i="1" dirty="0" smtClean="0"/>
              <a:t> Stick au Soft Power</a:t>
            </a:r>
            <a:r>
              <a:rPr lang="fr-FR" sz="1200" dirty="0" smtClean="0"/>
              <a:t>, </a:t>
            </a:r>
          </a:p>
          <a:p>
            <a:pPr algn="r">
              <a:buNone/>
            </a:pPr>
            <a:r>
              <a:rPr lang="fr-FR" sz="1000" b="1" dirty="0" smtClean="0"/>
              <a:t>Les Collections e l’</a:t>
            </a:r>
            <a:r>
              <a:rPr lang="fr-FR" sz="1000" b="1" i="1" dirty="0" smtClean="0"/>
              <a:t>Histoire</a:t>
            </a:r>
            <a:r>
              <a:rPr lang="fr-FR" sz="1000" b="1" dirty="0" smtClean="0"/>
              <a:t> n°56 </a:t>
            </a:r>
            <a:r>
              <a:rPr lang="fr-FR" sz="1000" b="1" i="1" dirty="0" smtClean="0"/>
              <a:t>(d’après l’avant-propos</a:t>
            </a:r>
            <a:r>
              <a:rPr lang="fr-FR" sz="1000" b="1" dirty="0" smtClean="0"/>
              <a:t>), août 2012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4824536" cy="6480720"/>
          </a:xfrm>
          <a:ln w="1270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pPr marL="0" algn="just">
              <a:buNone/>
            </a:pPr>
            <a:r>
              <a:rPr lang="fr-FR" sz="1300" dirty="0" smtClean="0"/>
              <a:t>Les Etats-Unis sont-ils un empire ? La question est désormais courantes chez les historiens. Au motif qu’ils sont </a:t>
            </a:r>
            <a:r>
              <a:rPr lang="fr-FR" sz="1300" u="sng" dirty="0" smtClean="0"/>
              <a:t>une ancienne colonie émancipée de la tutelle britannique</a:t>
            </a:r>
            <a:r>
              <a:rPr lang="fr-FR" sz="1300" dirty="0" smtClean="0"/>
              <a:t>, les Etats-Unis seraient par nature hostiles à la colonisation. Il n’en n’est rien. Les </a:t>
            </a:r>
            <a:r>
              <a:rPr lang="fr-FR" sz="1300" i="1" u="sng" dirty="0" smtClean="0"/>
              <a:t>Quatorze Points</a:t>
            </a:r>
            <a:r>
              <a:rPr lang="fr-FR" sz="1300" u="sng" dirty="0" smtClean="0"/>
              <a:t> de Wilson</a:t>
            </a:r>
            <a:r>
              <a:rPr lang="fr-FR" sz="1300" dirty="0" smtClean="0"/>
              <a:t> ne doivent pas cacher l’évidence. </a:t>
            </a:r>
          </a:p>
          <a:p>
            <a:pPr marL="0" algn="just">
              <a:buNone/>
            </a:pPr>
            <a:endParaRPr lang="fr-FR" sz="700" dirty="0"/>
          </a:p>
          <a:p>
            <a:pPr marL="0" algn="just">
              <a:buNone/>
            </a:pPr>
            <a:r>
              <a:rPr lang="fr-FR" sz="1300" dirty="0" smtClean="0"/>
              <a:t>Le XXe siècle voit l’affirmation de la puissance américaine. Elle n’est pas que militaire et politique. </a:t>
            </a:r>
            <a:r>
              <a:rPr lang="fr-FR" sz="1300" u="sng" dirty="0" smtClean="0"/>
              <a:t>La révolution fordiste, le pouvoir des multinationales, la suprématie du dollar, Hollywood </a:t>
            </a:r>
            <a:r>
              <a:rPr lang="fr-FR" sz="1300" dirty="0" smtClean="0"/>
              <a:t>transforment, plus ou moins en douceur, les sociétés du monde entier. </a:t>
            </a:r>
            <a:r>
              <a:rPr lang="fr-FR" sz="1300" u="sng" dirty="0" smtClean="0"/>
              <a:t>La </a:t>
            </a:r>
            <a:r>
              <a:rPr lang="fr-FR" sz="1300" u="sng" dirty="0"/>
              <a:t>S</a:t>
            </a:r>
            <a:r>
              <a:rPr lang="fr-FR" sz="1300" u="sng" dirty="0" smtClean="0"/>
              <a:t>econde </a:t>
            </a:r>
            <a:r>
              <a:rPr lang="fr-FR" sz="1300" u="sng" dirty="0"/>
              <a:t>G</a:t>
            </a:r>
            <a:r>
              <a:rPr lang="fr-FR" sz="1300" u="sng" dirty="0" smtClean="0"/>
              <a:t>uerre mondiale et la guerre froide consacrent le statut de superpuissance des Etats-Unis</a:t>
            </a:r>
            <a:r>
              <a:rPr lang="fr-FR" sz="1300" dirty="0" smtClean="0"/>
              <a:t> : la « République impériale » - l’expression est de Raymond Aron - , lancée dans la compétition avec l’URSS, se retrouve à la tête d’un réseau d’influence sans équivalent dans l’histoire de l’humanité. </a:t>
            </a:r>
            <a:r>
              <a:rPr lang="fr-FR" sz="1300" u="sng" dirty="0" smtClean="0"/>
              <a:t>Après la chute du mur de Berlin, son triomphe semble total</a:t>
            </a:r>
            <a:r>
              <a:rPr lang="fr-FR" sz="1300" dirty="0" smtClean="0"/>
              <a:t>. Le monde est devenu américain. </a:t>
            </a:r>
          </a:p>
          <a:p>
            <a:pPr marL="0" algn="just">
              <a:buNone/>
            </a:pPr>
            <a:endParaRPr lang="fr-FR" sz="700" dirty="0" smtClean="0"/>
          </a:p>
          <a:p>
            <a:pPr marL="0" algn="just">
              <a:buNone/>
            </a:pPr>
            <a:r>
              <a:rPr lang="fr-FR" sz="1300" dirty="0" smtClean="0"/>
              <a:t>Le </a:t>
            </a:r>
            <a:r>
              <a:rPr lang="fr-FR" sz="1300" u="sng" dirty="0" smtClean="0"/>
              <a:t>11-Septembre fait tourner le vent</a:t>
            </a:r>
            <a:r>
              <a:rPr lang="fr-FR" sz="1300" dirty="0" smtClean="0"/>
              <a:t>. Et fait renaître le spectre du déclin. </a:t>
            </a:r>
            <a:r>
              <a:rPr lang="fr-FR" sz="1300" u="sng" dirty="0" smtClean="0"/>
              <a:t>Chez les néoconservateurs de l’entourage de Georges W. Bush, les visions impériales ont à nouveau culminé et avec elles le désir de guerre</a:t>
            </a:r>
            <a:r>
              <a:rPr lang="fr-FR" sz="1300" dirty="0" smtClean="0"/>
              <a:t>. </a:t>
            </a:r>
            <a:r>
              <a:rPr lang="fr-FR" sz="1300" u="sng" dirty="0" err="1" smtClean="0"/>
              <a:t>Obama</a:t>
            </a:r>
            <a:r>
              <a:rPr lang="fr-FR" sz="1300" u="sng" dirty="0" smtClean="0"/>
              <a:t> a rompu avec la rhétorique de son prédécesseur</a:t>
            </a:r>
            <a:r>
              <a:rPr lang="fr-FR" sz="1300" dirty="0" smtClean="0"/>
              <a:t>, il n’est pas un idéologue. Il n’est pas non plus un fossoyeur d’empire. Mais le monde a changé. </a:t>
            </a:r>
            <a:r>
              <a:rPr lang="fr-FR" sz="1300" u="sng" dirty="0" smtClean="0"/>
              <a:t>Le centre de gravité de la richesse mondiale se trouve aujourd’hui dans le Pacifique</a:t>
            </a:r>
            <a:r>
              <a:rPr lang="fr-FR" sz="1300" dirty="0" smtClean="0"/>
              <a:t>. </a:t>
            </a:r>
          </a:p>
          <a:p>
            <a:pPr marL="0" algn="just">
              <a:buNone/>
            </a:pPr>
            <a:endParaRPr lang="fr-FR" sz="700" dirty="0" smtClean="0"/>
          </a:p>
          <a:p>
            <a:pPr marL="0" algn="just">
              <a:buNone/>
            </a:pPr>
            <a:r>
              <a:rPr lang="fr-FR" sz="1300" dirty="0" smtClean="0"/>
              <a:t>Dans son ardeur, dans sa puissance, sans son angoisse du déclin, cet empire pas comme les autres a un modèle : Rome. En 2001, Donald </a:t>
            </a:r>
            <a:r>
              <a:rPr lang="fr-FR" sz="1300" dirty="0" err="1" smtClean="0"/>
              <a:t>Rumsfeld</a:t>
            </a:r>
            <a:r>
              <a:rPr lang="fr-FR" sz="1300" dirty="0" smtClean="0"/>
              <a:t>, ancien ministre de la Défense de George Bush, a commandité une étude comparée avec les empires classiques. Elle reste classifiée. </a:t>
            </a:r>
          </a:p>
          <a:p>
            <a:pPr>
              <a:buNone/>
            </a:pPr>
            <a:endParaRPr lang="fr-FR" sz="100" dirty="0"/>
          </a:p>
          <a:p>
            <a:pPr algn="r">
              <a:buNone/>
            </a:pPr>
            <a:r>
              <a:rPr lang="fr-FR" sz="1200" b="1" i="1" dirty="0" smtClean="0"/>
              <a:t>L’Empire américain du </a:t>
            </a:r>
            <a:r>
              <a:rPr lang="fr-FR" sz="1200" b="1" i="1" dirty="0" err="1" smtClean="0"/>
              <a:t>Big</a:t>
            </a:r>
            <a:r>
              <a:rPr lang="fr-FR" sz="1200" b="1" i="1" dirty="0" smtClean="0"/>
              <a:t> Stick au Soft Power</a:t>
            </a:r>
            <a:r>
              <a:rPr lang="fr-FR" sz="1200" dirty="0" smtClean="0"/>
              <a:t>, </a:t>
            </a:r>
          </a:p>
          <a:p>
            <a:pPr algn="r">
              <a:buNone/>
            </a:pPr>
            <a:r>
              <a:rPr lang="fr-FR" sz="1000" b="1" dirty="0" smtClean="0"/>
              <a:t>Les Collections e l’</a:t>
            </a:r>
            <a:r>
              <a:rPr lang="fr-FR" sz="1000" b="1" i="1" dirty="0" smtClean="0"/>
              <a:t>Histoire</a:t>
            </a:r>
            <a:r>
              <a:rPr lang="fr-FR" sz="1000" b="1" dirty="0" smtClean="0"/>
              <a:t> n°56 </a:t>
            </a:r>
            <a:r>
              <a:rPr lang="fr-FR" sz="1000" b="1" i="1" dirty="0" smtClean="0"/>
              <a:t>(d’après l’avant-propos</a:t>
            </a:r>
            <a:r>
              <a:rPr lang="fr-FR" sz="1000" b="1" dirty="0" smtClean="0"/>
              <a:t>), août 2012</a:t>
            </a:r>
          </a:p>
        </p:txBody>
      </p:sp>
      <p:sp>
        <p:nvSpPr>
          <p:cNvPr id="7" name="Espace réservé du contenu 4"/>
          <p:cNvSpPr txBox="1">
            <a:spLocks/>
          </p:cNvSpPr>
          <p:nvPr/>
        </p:nvSpPr>
        <p:spPr>
          <a:xfrm>
            <a:off x="5508104" y="836712"/>
            <a:ext cx="3024336" cy="4525963"/>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Wingdings 3" pitchFamily="18" charset="2"/>
              <a:buChar char=""/>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Choisissez </a:t>
            </a:r>
            <a:r>
              <a:rPr kumimoji="0" lang="fr-FR" sz="1600" b="1" i="1" u="none" strike="noStrike" kern="1200" cap="none" spc="0" normalizeH="0" noProof="0" dirty="0" smtClean="0">
                <a:ln>
                  <a:noFill/>
                </a:ln>
                <a:solidFill>
                  <a:schemeClr val="tx1"/>
                </a:solidFill>
                <a:effectLst/>
                <a:uLnTx/>
                <a:uFillTx/>
                <a:latin typeface="+mn-lt"/>
                <a:ea typeface="+mn-ea"/>
                <a:cs typeface="+mn-cs"/>
              </a:rPr>
              <a:t>des dates</a:t>
            </a:r>
            <a:r>
              <a:rPr kumimoji="0" lang="fr-FR" sz="1600" b="1" i="1" u="none" strike="noStrike" kern="1200" cap="none" spc="0" normalizeH="0" baseline="0" noProof="0" dirty="0" smtClean="0">
                <a:ln>
                  <a:noFill/>
                </a:ln>
                <a:solidFill>
                  <a:schemeClr val="tx1"/>
                </a:solidFill>
                <a:effectLst/>
                <a:uLnTx/>
                <a:uFillTx/>
                <a:latin typeface="+mn-lt"/>
                <a:ea typeface="+mn-ea"/>
                <a:cs typeface="+mn-cs"/>
              </a:rPr>
              <a:t>-clefs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auxquelles</a:t>
            </a:r>
            <a:r>
              <a:rPr kumimoji="0" lang="fr-FR" sz="1600" b="0" i="0" u="none" strike="noStrike" kern="1200" cap="none" spc="0" normalizeH="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rattacher chacune des expressions soulignées dans le texte.</a:t>
            </a:r>
            <a:r>
              <a:rPr kumimoji="0" lang="fr-FR" sz="16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Wingdings 3" pitchFamily="18" charset="2"/>
              <a:buChar char=""/>
              <a:tabLst/>
              <a:defRPr/>
            </a:pPr>
            <a:endParaRPr lang="fr-FR" sz="1600" baseline="0" dirty="0"/>
          </a:p>
          <a:p>
            <a:pPr marL="342900" marR="0" lvl="0" indent="-342900" defTabSz="914400" rtl="0" eaLnBrk="1" fontAlgn="auto" latinLnBrk="0" hangingPunct="1">
              <a:lnSpc>
                <a:spcPct val="100000"/>
              </a:lnSpc>
              <a:spcBef>
                <a:spcPct val="20000"/>
              </a:spcBef>
              <a:spcAft>
                <a:spcPts val="0"/>
              </a:spcAft>
              <a:buClrTx/>
              <a:buSzTx/>
              <a:buFont typeface="Wingdings 3" pitchFamily="18" charset="2"/>
              <a:buChar char=""/>
              <a:tabLst/>
              <a:defRPr/>
            </a:pPr>
            <a:r>
              <a:rPr lang="fr-FR" sz="1600" dirty="0" smtClean="0"/>
              <a:t>A partir du texte, identifiez </a:t>
            </a:r>
            <a:r>
              <a:rPr lang="fr-FR" sz="1600" b="1" i="1" dirty="0" smtClean="0"/>
              <a:t>quatre périodes </a:t>
            </a:r>
            <a:r>
              <a:rPr lang="fr-FR" sz="1600" dirty="0" smtClean="0"/>
              <a:t>dans l’évolution de la puissance américaine depuis la fin de la première guerre mondiale. </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0"/>
          <a:ext cx="9144000" cy="6858001"/>
        </p:xfrm>
        <a:graphic>
          <a:graphicData uri="http://schemas.openxmlformats.org/drawingml/2006/table">
            <a:tbl>
              <a:tblPr firstRow="1" bandRow="1">
                <a:tableStyleId>{5940675A-B579-460E-94D1-54222C63F5DA}</a:tableStyleId>
              </a:tblPr>
              <a:tblGrid>
                <a:gridCol w="2195736"/>
                <a:gridCol w="2808312"/>
                <a:gridCol w="4139952"/>
              </a:tblGrid>
              <a:tr h="274931">
                <a:tc>
                  <a:txBody>
                    <a:bodyPr/>
                    <a:lstStyle/>
                    <a:p>
                      <a:pPr algn="ctr"/>
                      <a:r>
                        <a:rPr lang="fr-FR" sz="1200" b="1" dirty="0" smtClean="0"/>
                        <a:t>EXPRESSIONS</a:t>
                      </a:r>
                      <a:r>
                        <a:rPr lang="fr-FR" sz="1200" b="1" baseline="0" dirty="0" smtClean="0"/>
                        <a:t> DU TEXTE</a:t>
                      </a:r>
                      <a:endParaRPr lang="fr-FR" sz="1200" b="1" dirty="0"/>
                    </a:p>
                  </a:txBody>
                  <a:tcPr marL="45720" marR="45720" anchor="ctr"/>
                </a:tc>
                <a:tc>
                  <a:txBody>
                    <a:bodyPr/>
                    <a:lstStyle/>
                    <a:p>
                      <a:pPr algn="ctr"/>
                      <a:r>
                        <a:rPr lang="fr-FR" sz="1200" b="1" dirty="0" smtClean="0"/>
                        <a:t>DATES-CLEFS</a:t>
                      </a:r>
                      <a:endParaRPr lang="fr-FR" sz="1200" b="1" dirty="0"/>
                    </a:p>
                  </a:txBody>
                  <a:tcPr marL="45720" marR="45720" anchor="ctr"/>
                </a:tc>
                <a:tc>
                  <a:txBody>
                    <a:bodyPr/>
                    <a:lstStyle/>
                    <a:p>
                      <a:pPr algn="ctr"/>
                      <a:r>
                        <a:rPr lang="fr-FR" sz="1200" b="1" dirty="0" smtClean="0"/>
                        <a:t>QUELQUES EXPLICATIONS …</a:t>
                      </a:r>
                      <a:endParaRPr lang="fr-FR" sz="1200" b="1" dirty="0"/>
                    </a:p>
                  </a:txBody>
                  <a:tcPr marL="45720" marR="45720" anchor="ctr"/>
                </a:tc>
              </a:tr>
              <a:tr h="549862">
                <a:tc>
                  <a:txBody>
                    <a:bodyPr/>
                    <a:lstStyle/>
                    <a:p>
                      <a:pPr algn="ctr"/>
                      <a:r>
                        <a:rPr lang="fr-FR" sz="1000" b="1" u="none" dirty="0" smtClean="0"/>
                        <a:t>« </a:t>
                      </a:r>
                      <a:r>
                        <a:rPr lang="fr-FR" sz="1000" b="1" u="none" dirty="0" smtClean="0">
                          <a:hlinkClick r:id="rId2" action="ppaction://hlinksldjump"/>
                        </a:rPr>
                        <a:t>une ancienne colonie </a:t>
                      </a:r>
                      <a:r>
                        <a:rPr lang="fr-FR" sz="1000" b="1" u="none" dirty="0" smtClean="0"/>
                        <a:t>émancipée de la tutelle britannique »</a:t>
                      </a:r>
                      <a:endParaRPr lang="fr-FR" sz="1000" b="1" u="none" dirty="0"/>
                    </a:p>
                  </a:txBody>
                  <a:tcPr marL="45720" marR="45720" anchor="ctr"/>
                </a:tc>
                <a:tc>
                  <a:txBody>
                    <a:bodyPr/>
                    <a:lstStyle/>
                    <a:p>
                      <a:pPr algn="ctr"/>
                      <a:r>
                        <a:rPr lang="fr-FR" sz="1100" b="1" i="1" dirty="0" smtClean="0"/>
                        <a:t>4 juillet</a:t>
                      </a:r>
                      <a:r>
                        <a:rPr lang="fr-FR" sz="1100" b="1" i="1" baseline="0" dirty="0" smtClean="0"/>
                        <a:t> 1776 : </a:t>
                      </a:r>
                      <a:r>
                        <a:rPr lang="fr-FR" sz="1100" baseline="0" dirty="0" smtClean="0"/>
                        <a:t>Déclaration d’indépendance </a:t>
                      </a:r>
                    </a:p>
                    <a:p>
                      <a:pPr algn="ctr"/>
                      <a:endParaRPr lang="fr-FR" sz="1100" dirty="0"/>
                    </a:p>
                  </a:txBody>
                  <a:tcPr marL="45720" marR="45720" anchor="ctr"/>
                </a:tc>
                <a:tc>
                  <a:txBody>
                    <a:bodyPr/>
                    <a:lstStyle/>
                    <a:p>
                      <a:pPr algn="ctr"/>
                      <a:r>
                        <a:rPr lang="fr-FR" sz="1000" dirty="0" smtClean="0"/>
                        <a:t>La </a:t>
                      </a:r>
                      <a:r>
                        <a:rPr lang="fr-FR" sz="1000" b="1" dirty="0" smtClean="0"/>
                        <a:t>guerre d'indépendance</a:t>
                      </a:r>
                      <a:r>
                        <a:rPr lang="fr-FR" sz="1000" dirty="0" smtClean="0"/>
                        <a:t> </a:t>
                      </a:r>
                      <a:r>
                        <a:rPr lang="fr-FR" sz="1000" baseline="0" dirty="0" smtClean="0"/>
                        <a:t> contre les Britanniques </a:t>
                      </a:r>
                      <a:r>
                        <a:rPr lang="fr-FR" sz="1000" dirty="0" smtClean="0"/>
                        <a:t>permet</a:t>
                      </a:r>
                      <a:r>
                        <a:rPr lang="fr-FR" sz="1000" baseline="0" dirty="0" smtClean="0"/>
                        <a:t> </a:t>
                      </a:r>
                      <a:r>
                        <a:rPr lang="fr-FR" sz="1000" dirty="0" smtClean="0"/>
                        <a:t>aux États-Unis d'accéder à l'autonomie et d’édifier une </a:t>
                      </a:r>
                      <a:r>
                        <a:rPr lang="fr-FR" sz="1000" b="1" dirty="0" smtClean="0"/>
                        <a:t>Constitution</a:t>
                      </a:r>
                      <a:r>
                        <a:rPr lang="fr-FR" sz="1000" b="1" baseline="0" dirty="0" smtClean="0"/>
                        <a:t> républicaine </a:t>
                      </a:r>
                      <a:r>
                        <a:rPr lang="fr-FR" sz="1000" b="1" dirty="0" smtClean="0"/>
                        <a:t> </a:t>
                      </a:r>
                      <a:r>
                        <a:rPr lang="fr-FR" sz="1000" dirty="0" smtClean="0"/>
                        <a:t>en</a:t>
                      </a:r>
                      <a:r>
                        <a:rPr lang="fr-FR" sz="1000" baseline="0" dirty="0" smtClean="0"/>
                        <a:t> </a:t>
                      </a:r>
                      <a:r>
                        <a:rPr lang="fr-FR" sz="1000" dirty="0" smtClean="0"/>
                        <a:t>1783.</a:t>
                      </a:r>
                      <a:endParaRPr lang="fr-FR" sz="1000" dirty="0"/>
                    </a:p>
                  </a:txBody>
                  <a:tcPr marL="45720" marR="45720" anchor="ctr"/>
                </a:tc>
              </a:tr>
              <a:tr h="549862">
                <a:tc>
                  <a:txBody>
                    <a:bodyPr/>
                    <a:lstStyle/>
                    <a:p>
                      <a:pPr algn="ctr"/>
                      <a:r>
                        <a:rPr lang="fr-FR" sz="1000" b="1" u="none" dirty="0" smtClean="0"/>
                        <a:t>« </a:t>
                      </a:r>
                      <a:r>
                        <a:rPr lang="fr-FR" sz="1000" b="1" u="none" dirty="0" smtClean="0">
                          <a:hlinkClick r:id="rId3" action="ppaction://hlinksldjump"/>
                        </a:rPr>
                        <a:t>Les Quatorze Points de Wilson </a:t>
                      </a:r>
                      <a:r>
                        <a:rPr lang="fr-FR" sz="1000" b="1" u="none" dirty="0" smtClean="0"/>
                        <a:t>» </a:t>
                      </a:r>
                      <a:endParaRPr lang="fr-FR" sz="1000" b="1" u="none" dirty="0"/>
                    </a:p>
                  </a:txBody>
                  <a:tcPr marL="45720" marR="45720" anchor="ctr"/>
                </a:tc>
                <a:tc>
                  <a:txBody>
                    <a:bodyPr/>
                    <a:lstStyle/>
                    <a:p>
                      <a:pPr algn="ctr"/>
                      <a:r>
                        <a:rPr lang="fr-FR" sz="1100" b="1" i="1" dirty="0" smtClean="0"/>
                        <a:t>Avril</a:t>
                      </a:r>
                      <a:r>
                        <a:rPr lang="fr-FR" sz="1100" b="1" i="1" baseline="0" dirty="0" smtClean="0"/>
                        <a:t> 1917 : </a:t>
                      </a:r>
                      <a:r>
                        <a:rPr lang="fr-FR" sz="1100" b="0" i="0" baseline="0" dirty="0" smtClean="0"/>
                        <a:t>Entrée en guerre des USA</a:t>
                      </a:r>
                    </a:p>
                    <a:p>
                      <a:pPr algn="ctr"/>
                      <a:r>
                        <a:rPr lang="fr-FR" sz="1100" b="1" i="1" dirty="0" smtClean="0"/>
                        <a:t>8 janvier 1918</a:t>
                      </a:r>
                      <a:r>
                        <a:rPr lang="fr-FR" sz="1100" dirty="0" smtClean="0"/>
                        <a:t> :</a:t>
                      </a:r>
                      <a:r>
                        <a:rPr lang="fr-FR" sz="1100" baseline="0" dirty="0" smtClean="0"/>
                        <a:t> Quatorze points de Wilson</a:t>
                      </a:r>
                      <a:endParaRPr lang="fr-FR" sz="1100" dirty="0"/>
                    </a:p>
                  </a:txBody>
                  <a:tcPr marL="45720" marR="45720" anchor="ctr"/>
                </a:tc>
                <a:tc>
                  <a:txBody>
                    <a:bodyPr/>
                    <a:lstStyle/>
                    <a:p>
                      <a:pPr algn="ctr"/>
                      <a:r>
                        <a:rPr lang="fr-FR" sz="1000" dirty="0" smtClean="0"/>
                        <a:t>Le président Wilson</a:t>
                      </a:r>
                      <a:r>
                        <a:rPr lang="fr-FR" sz="1000" baseline="0" dirty="0" smtClean="0"/>
                        <a:t> défini les buts de guerre américains et </a:t>
                      </a:r>
                      <a:r>
                        <a:rPr lang="fr-FR" sz="1000" b="1" baseline="0" dirty="0" smtClean="0"/>
                        <a:t>les conditions nécessaires pour maintenir la paix</a:t>
                      </a:r>
                      <a:r>
                        <a:rPr lang="fr-FR" sz="1000" baseline="0" dirty="0" smtClean="0"/>
                        <a:t> (suppression de la diplomatie secrète, limitation des armements, </a:t>
                      </a:r>
                      <a:r>
                        <a:rPr lang="fr-FR" sz="1000" b="1" baseline="0" dirty="0" smtClean="0"/>
                        <a:t>droit des peuples à disposer d’eux-mêmes</a:t>
                      </a:r>
                      <a:r>
                        <a:rPr lang="fr-FR" sz="1000" baseline="0" dirty="0" smtClean="0"/>
                        <a:t>, SDN).</a:t>
                      </a:r>
                      <a:endParaRPr lang="fr-FR" sz="1000" dirty="0"/>
                    </a:p>
                  </a:txBody>
                  <a:tcPr marL="45720" marR="45720" anchor="ctr"/>
                </a:tc>
              </a:tr>
              <a:tr h="855341">
                <a:tc>
                  <a:txBody>
                    <a:bodyPr/>
                    <a:lstStyle/>
                    <a:p>
                      <a:pPr algn="ctr"/>
                      <a:r>
                        <a:rPr lang="fr-FR" sz="1000" b="1" u="none" dirty="0" smtClean="0"/>
                        <a:t>«</a:t>
                      </a:r>
                      <a:r>
                        <a:rPr lang="fr-FR" sz="1000" b="1" u="none" dirty="0" smtClean="0">
                          <a:hlinkClick r:id="rId4" action="ppaction://hlinksldjump"/>
                        </a:rPr>
                        <a:t> La révolution fordiste, le pouvoir des multinationales, la suprématie du dollar</a:t>
                      </a:r>
                      <a:r>
                        <a:rPr lang="fr-FR" sz="1000" b="1" u="none" dirty="0" smtClean="0"/>
                        <a:t>, Hollywood »</a:t>
                      </a:r>
                      <a:endParaRPr lang="fr-FR" sz="1000" b="1" u="none" dirty="0"/>
                    </a:p>
                  </a:txBody>
                  <a:tcPr marL="45720" marR="45720" anchor="ctr"/>
                </a:tc>
                <a:tc>
                  <a:txBody>
                    <a:bodyPr/>
                    <a:lstStyle/>
                    <a:p>
                      <a:pPr algn="ctr"/>
                      <a:r>
                        <a:rPr lang="fr-FR" sz="1100" b="1" i="1" dirty="0" smtClean="0"/>
                        <a:t>1908 : </a:t>
                      </a:r>
                      <a:r>
                        <a:rPr lang="fr-FR" sz="1100" baseline="0" dirty="0" smtClean="0"/>
                        <a:t>production de masse de l</a:t>
                      </a:r>
                      <a:r>
                        <a:rPr lang="fr-FR" sz="1100" dirty="0" smtClean="0"/>
                        <a:t>a Ford T</a:t>
                      </a:r>
                      <a:endParaRPr lang="fr-FR" sz="1100" baseline="0" dirty="0" smtClean="0"/>
                    </a:p>
                    <a:p>
                      <a:pPr algn="ctr"/>
                      <a:r>
                        <a:rPr lang="fr-FR" sz="1100" b="1" i="1" kern="1200" dirty="0" smtClean="0">
                          <a:solidFill>
                            <a:schemeClr val="tx1"/>
                          </a:solidFill>
                          <a:latin typeface="+mn-lt"/>
                          <a:ea typeface="+mn-ea"/>
                          <a:cs typeface="+mn-cs"/>
                        </a:rPr>
                        <a:t>1918 </a:t>
                      </a:r>
                      <a:r>
                        <a:rPr lang="fr-FR" sz="1100" dirty="0" smtClean="0"/>
                        <a:t>: les USA,</a:t>
                      </a:r>
                      <a:r>
                        <a:rPr lang="fr-FR" sz="1100" baseline="0" dirty="0" smtClean="0"/>
                        <a:t> la 1</a:t>
                      </a:r>
                      <a:r>
                        <a:rPr lang="fr-FR" sz="1100" baseline="30000" dirty="0" smtClean="0"/>
                        <a:t>ère</a:t>
                      </a:r>
                      <a:r>
                        <a:rPr lang="fr-FR" sz="1100" baseline="0" dirty="0" smtClean="0"/>
                        <a:t> puissance industrielle</a:t>
                      </a:r>
                    </a:p>
                    <a:p>
                      <a:pPr algn="ctr"/>
                      <a:r>
                        <a:rPr lang="fr-FR" sz="1100" b="1" i="1" kern="1200" dirty="0" smtClean="0">
                          <a:solidFill>
                            <a:schemeClr val="tx1"/>
                          </a:solidFill>
                          <a:latin typeface="+mn-lt"/>
                          <a:ea typeface="+mn-ea"/>
                          <a:cs typeface="+mn-cs"/>
                        </a:rPr>
                        <a:t>1939 : </a:t>
                      </a:r>
                      <a:r>
                        <a:rPr lang="fr-FR" sz="1100" i="1" baseline="0" dirty="0" smtClean="0"/>
                        <a:t>Autant en emporte le vent</a:t>
                      </a:r>
                    </a:p>
                    <a:p>
                      <a:pPr algn="ctr"/>
                      <a:r>
                        <a:rPr lang="fr-FR" sz="1100" b="1" i="1" kern="1200" dirty="0" smtClean="0">
                          <a:solidFill>
                            <a:schemeClr val="tx1"/>
                          </a:solidFill>
                          <a:latin typeface="+mn-lt"/>
                          <a:ea typeface="+mn-ea"/>
                          <a:cs typeface="+mn-cs"/>
                        </a:rPr>
                        <a:t>1947 : </a:t>
                      </a:r>
                      <a:r>
                        <a:rPr lang="fr-FR" sz="1100" baseline="0" dirty="0" smtClean="0"/>
                        <a:t>Accords du GATT</a:t>
                      </a:r>
                    </a:p>
                  </a:txBody>
                  <a:tcPr marL="45720" marR="45720" anchor="ctr"/>
                </a:tc>
                <a:tc>
                  <a:txBody>
                    <a:bodyPr/>
                    <a:lstStyle/>
                    <a:p>
                      <a:pPr algn="ctr"/>
                      <a:r>
                        <a:rPr lang="fr-FR" sz="1000" dirty="0" smtClean="0"/>
                        <a:t>Dans</a:t>
                      </a:r>
                      <a:r>
                        <a:rPr lang="fr-FR" sz="1000" baseline="0" dirty="0" smtClean="0"/>
                        <a:t> la 1</a:t>
                      </a:r>
                      <a:r>
                        <a:rPr lang="fr-FR" sz="1000" baseline="30000" dirty="0" smtClean="0"/>
                        <a:t>ère</a:t>
                      </a:r>
                      <a:r>
                        <a:rPr lang="fr-FR" sz="1000" baseline="0" dirty="0" smtClean="0"/>
                        <a:t> moitié du XX</a:t>
                      </a:r>
                      <a:r>
                        <a:rPr lang="fr-FR" sz="1000" baseline="30000" dirty="0" smtClean="0"/>
                        <a:t>e</a:t>
                      </a:r>
                      <a:r>
                        <a:rPr lang="fr-FR" sz="1000" baseline="0" dirty="0" smtClean="0"/>
                        <a:t> siècle, les USA deviennent la </a:t>
                      </a:r>
                      <a:r>
                        <a:rPr lang="fr-FR" sz="1000" b="1" baseline="0" dirty="0" smtClean="0"/>
                        <a:t>première puissance économique et commerciale du monde</a:t>
                      </a:r>
                      <a:r>
                        <a:rPr lang="fr-FR" sz="1000" baseline="0" dirty="0" smtClean="0"/>
                        <a:t>. Après 1945, </a:t>
                      </a:r>
                      <a:r>
                        <a:rPr lang="fr-FR" sz="1000" b="1" baseline="0" dirty="0" smtClean="0"/>
                        <a:t>le dollar </a:t>
                      </a:r>
                      <a:r>
                        <a:rPr lang="fr-FR" sz="1000" baseline="0" dirty="0" smtClean="0"/>
                        <a:t>s’impose comme la monnaie de référence. Le </a:t>
                      </a:r>
                      <a:r>
                        <a:rPr lang="fr-FR" sz="1000" b="1" baseline="0" dirty="0" smtClean="0"/>
                        <a:t>modèle américain </a:t>
                      </a:r>
                      <a:r>
                        <a:rPr lang="fr-FR" sz="1000" baseline="0" dirty="0" smtClean="0"/>
                        <a:t>se diffuse. Dans les années 1990, ils sont le </a:t>
                      </a:r>
                      <a:r>
                        <a:rPr lang="fr-FR" sz="1000" b="1" baseline="0" dirty="0" smtClean="0"/>
                        <a:t>moteur de la mondialisation</a:t>
                      </a:r>
                      <a:r>
                        <a:rPr lang="fr-FR" sz="1000" baseline="0" dirty="0" smtClean="0"/>
                        <a:t>.</a:t>
                      </a:r>
                      <a:endParaRPr lang="fr-FR" sz="1000" dirty="0"/>
                    </a:p>
                  </a:txBody>
                  <a:tcPr marL="45720" marR="45720" anchor="ctr"/>
                </a:tc>
              </a:tr>
              <a:tr h="1267737">
                <a:tc>
                  <a:txBody>
                    <a:bodyPr/>
                    <a:lstStyle/>
                    <a:p>
                      <a:pPr algn="ctr"/>
                      <a:r>
                        <a:rPr lang="fr-FR" sz="1000" b="1" u="none" dirty="0" smtClean="0"/>
                        <a:t>« La </a:t>
                      </a:r>
                      <a:r>
                        <a:rPr lang="fr-FR" sz="1000" b="1" u="none" dirty="0" smtClean="0">
                          <a:hlinkClick r:id="rId5" action="ppaction://hlinksldjump"/>
                        </a:rPr>
                        <a:t>Seconde Guerre mondiale </a:t>
                      </a:r>
                      <a:r>
                        <a:rPr lang="fr-FR" sz="1000" b="1" u="none" dirty="0" smtClean="0"/>
                        <a:t>et </a:t>
                      </a:r>
                      <a:r>
                        <a:rPr lang="fr-FR" sz="1000" b="1" u="none" dirty="0" smtClean="0">
                          <a:hlinkClick r:id="rId6" action="ppaction://hlinksldjump"/>
                        </a:rPr>
                        <a:t>la guerre froide </a:t>
                      </a:r>
                      <a:r>
                        <a:rPr lang="fr-FR" sz="1000" b="1" u="none" dirty="0" smtClean="0"/>
                        <a:t>consacrent le statut de superpuissance des Etats-Unis »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Décembre 1941 : </a:t>
                      </a:r>
                      <a:r>
                        <a:rPr lang="fr-FR" sz="1100" baseline="0" dirty="0" smtClean="0"/>
                        <a:t>Entrée en guerre des USA après Pearl Harbour </a:t>
                      </a:r>
                    </a:p>
                    <a:p>
                      <a:pPr algn="ctr"/>
                      <a:r>
                        <a:rPr lang="fr-FR" sz="1100" b="1" i="1" kern="1200" dirty="0" smtClean="0">
                          <a:solidFill>
                            <a:schemeClr val="tx1"/>
                          </a:solidFill>
                          <a:latin typeface="+mn-lt"/>
                          <a:ea typeface="+mn-ea"/>
                          <a:cs typeface="+mn-cs"/>
                        </a:rPr>
                        <a:t>Août 1945 : </a:t>
                      </a:r>
                      <a:r>
                        <a:rPr lang="fr-FR" sz="1100" baseline="0" dirty="0" smtClean="0"/>
                        <a:t>Bombe atomique</a:t>
                      </a:r>
                    </a:p>
                    <a:p>
                      <a:pPr algn="ctr"/>
                      <a:r>
                        <a:rPr lang="fr-FR" sz="1100" b="1" i="1" kern="1200" dirty="0" smtClean="0">
                          <a:solidFill>
                            <a:schemeClr val="tx1"/>
                          </a:solidFill>
                          <a:latin typeface="+mn-lt"/>
                          <a:ea typeface="+mn-ea"/>
                          <a:cs typeface="+mn-cs"/>
                        </a:rPr>
                        <a:t>1947 : </a:t>
                      </a:r>
                      <a:r>
                        <a:rPr lang="fr-FR" sz="1100" baseline="0" dirty="0" smtClean="0"/>
                        <a:t>Doctrine Truman, plan Marshall </a:t>
                      </a:r>
                    </a:p>
                    <a:p>
                      <a:pPr algn="ctr"/>
                      <a:r>
                        <a:rPr lang="fr-FR" sz="1100" b="1" i="1" kern="1200" dirty="0" smtClean="0">
                          <a:solidFill>
                            <a:schemeClr val="tx1"/>
                          </a:solidFill>
                          <a:latin typeface="+mn-lt"/>
                          <a:ea typeface="+mn-ea"/>
                          <a:cs typeface="+mn-cs"/>
                        </a:rPr>
                        <a:t>1950-53 : </a:t>
                      </a:r>
                      <a:r>
                        <a:rPr lang="fr-FR" sz="1100" baseline="0" dirty="0" smtClean="0"/>
                        <a:t>Guerre de Corée</a:t>
                      </a:r>
                    </a:p>
                    <a:p>
                      <a:pPr algn="ctr"/>
                      <a:r>
                        <a:rPr lang="fr-FR" sz="1100" b="1" i="1" kern="1200" dirty="0" smtClean="0">
                          <a:solidFill>
                            <a:schemeClr val="tx1"/>
                          </a:solidFill>
                          <a:latin typeface="+mn-lt"/>
                          <a:ea typeface="+mn-ea"/>
                          <a:cs typeface="+mn-cs"/>
                        </a:rPr>
                        <a:t>1962 : </a:t>
                      </a:r>
                      <a:r>
                        <a:rPr lang="fr-FR" sz="1100" baseline="0" dirty="0" smtClean="0"/>
                        <a:t>Crise de Cuba</a:t>
                      </a:r>
                    </a:p>
                    <a:p>
                      <a:pPr algn="ctr"/>
                      <a:r>
                        <a:rPr lang="fr-FR" sz="1100" b="1" i="1" kern="1200" dirty="0" smtClean="0">
                          <a:solidFill>
                            <a:schemeClr val="tx1"/>
                          </a:solidFill>
                          <a:latin typeface="+mn-lt"/>
                          <a:ea typeface="+mn-ea"/>
                          <a:cs typeface="+mn-cs"/>
                        </a:rPr>
                        <a:t>1964-75 : </a:t>
                      </a:r>
                      <a:r>
                        <a:rPr lang="fr-FR" sz="1100" baseline="0" dirty="0" smtClean="0"/>
                        <a:t>Guerre du Vietnam</a:t>
                      </a:r>
                      <a:endParaRPr lang="fr-FR" sz="1100" dirty="0"/>
                    </a:p>
                  </a:txBody>
                  <a:tcPr marL="45720" marR="45720" anchor="ctr"/>
                </a:tc>
                <a:tc>
                  <a:txBody>
                    <a:bodyPr/>
                    <a:lstStyle/>
                    <a:p>
                      <a:pPr algn="ctr"/>
                      <a:r>
                        <a:rPr lang="fr-FR" sz="1000" dirty="0" smtClean="0"/>
                        <a:t>Les USA jouent un rôle de</a:t>
                      </a:r>
                      <a:r>
                        <a:rPr lang="fr-FR" sz="1000" baseline="0" dirty="0" smtClean="0"/>
                        <a:t> premier plan dans la résolution du conflit avec les Soviétiques. Après 1945, l’Europe dévastée  doit céder de son influence au profit des</a:t>
                      </a:r>
                      <a:r>
                        <a:rPr lang="fr-FR" sz="1000" b="1" baseline="0" dirty="0" smtClean="0"/>
                        <a:t> deux nouvelles superpuissances</a:t>
                      </a:r>
                      <a:r>
                        <a:rPr lang="fr-FR" sz="1000" baseline="0" dirty="0" smtClean="0"/>
                        <a:t>.  Les Etats-Unis assurent alors un leadership qu’ils avaient longtemps hésité à assumer (</a:t>
                      </a:r>
                      <a:r>
                        <a:rPr lang="fr-FR" sz="1000" baseline="0" dirty="0" smtClean="0">
                          <a:hlinkClick r:id="rId7" action="ppaction://hlinksldjump"/>
                        </a:rPr>
                        <a:t>débat entre isolationnisme et interventionnisme</a:t>
                      </a:r>
                      <a:r>
                        <a:rPr lang="fr-FR" sz="1000" baseline="0" dirty="0" smtClean="0"/>
                        <a:t>) </a:t>
                      </a:r>
                    </a:p>
                    <a:p>
                      <a:pPr algn="ctr"/>
                      <a:r>
                        <a:rPr lang="fr-FR" sz="1000" baseline="0" dirty="0" smtClean="0"/>
                        <a:t>La guerre froide  </a:t>
                      </a:r>
                      <a:r>
                        <a:rPr lang="fr-FR" sz="1000" b="1" baseline="0" dirty="0" err="1" smtClean="0"/>
                        <a:t>bipolarise</a:t>
                      </a:r>
                      <a:r>
                        <a:rPr lang="fr-FR" sz="1000" b="1" baseline="0" dirty="0" smtClean="0"/>
                        <a:t> alors le monde</a:t>
                      </a:r>
                      <a:r>
                        <a:rPr lang="fr-FR" sz="1000" baseline="0" dirty="0" smtClean="0"/>
                        <a:t>, marqué par des tensions extrêmes et des crises multiples. </a:t>
                      </a:r>
                      <a:endParaRPr lang="fr-FR" sz="1000" dirty="0"/>
                    </a:p>
                  </a:txBody>
                  <a:tcPr marL="45720" marR="45720" anchor="ctr"/>
                </a:tc>
              </a:tr>
              <a:tr h="595684">
                <a:tc>
                  <a:txBody>
                    <a:bodyPr/>
                    <a:lstStyle/>
                    <a:p>
                      <a:pPr algn="ctr"/>
                      <a:r>
                        <a:rPr lang="fr-FR" sz="1000" b="1" u="none" dirty="0" smtClean="0"/>
                        <a:t>« Après la chute du mur de Berlin, </a:t>
                      </a:r>
                      <a:r>
                        <a:rPr lang="fr-FR" sz="1000" b="1" u="none" dirty="0" smtClean="0">
                          <a:hlinkClick r:id="rId8" action="ppaction://hlinksldjump"/>
                        </a:rPr>
                        <a:t>son triomphe semble total</a:t>
                      </a:r>
                      <a:r>
                        <a:rPr lang="fr-FR" sz="1000" b="1" u="none" dirty="0" smtClean="0"/>
                        <a:t>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9 novembre 1989 : </a:t>
                      </a:r>
                      <a:r>
                        <a:rPr lang="fr-FR" sz="1100" dirty="0" smtClean="0"/>
                        <a:t>Chute</a:t>
                      </a:r>
                      <a:r>
                        <a:rPr lang="fr-FR" sz="1100" baseline="0" dirty="0" smtClean="0"/>
                        <a:t> du mur </a:t>
                      </a:r>
                    </a:p>
                    <a:p>
                      <a:pPr algn="ctr"/>
                      <a:r>
                        <a:rPr lang="fr-FR" sz="1100" b="1" i="1" kern="1200" dirty="0" smtClean="0">
                          <a:solidFill>
                            <a:schemeClr val="tx1"/>
                          </a:solidFill>
                          <a:latin typeface="+mn-lt"/>
                          <a:ea typeface="+mn-ea"/>
                          <a:cs typeface="+mn-cs"/>
                        </a:rPr>
                        <a:t>1990-1991 : </a:t>
                      </a:r>
                      <a:r>
                        <a:rPr lang="fr-FR" sz="1100" baseline="0" dirty="0" smtClean="0"/>
                        <a:t>Guerre du Golfe</a:t>
                      </a:r>
                    </a:p>
                    <a:p>
                      <a:pPr algn="ctr"/>
                      <a:r>
                        <a:rPr lang="fr-FR" sz="1100" b="1" i="1" kern="1200" dirty="0" smtClean="0">
                          <a:solidFill>
                            <a:schemeClr val="tx1"/>
                          </a:solidFill>
                          <a:latin typeface="+mn-lt"/>
                          <a:ea typeface="+mn-ea"/>
                          <a:cs typeface="+mn-cs"/>
                        </a:rPr>
                        <a:t>25 décembre 1991 : </a:t>
                      </a:r>
                      <a:r>
                        <a:rPr lang="fr-FR" sz="1100" baseline="0" dirty="0" smtClean="0"/>
                        <a:t>Implosion de l’URSS</a:t>
                      </a:r>
                    </a:p>
                  </a:txBody>
                  <a:tcPr marL="45720" marR="45720" anchor="ctr"/>
                </a:tc>
                <a:tc>
                  <a:txBody>
                    <a:bodyPr/>
                    <a:lstStyle/>
                    <a:p>
                      <a:pPr algn="ctr"/>
                      <a:r>
                        <a:rPr lang="fr-FR" sz="1000" dirty="0" smtClean="0"/>
                        <a:t>L’effondrement du bloc de l’Est et de l’URSS permet</a:t>
                      </a:r>
                      <a:r>
                        <a:rPr lang="fr-FR" sz="1000" baseline="0" dirty="0" smtClean="0"/>
                        <a:t> aux USA d’accéder au statut d</a:t>
                      </a:r>
                      <a:r>
                        <a:rPr lang="fr-FR" sz="1000" b="1" baseline="0" dirty="0" smtClean="0"/>
                        <a:t>’</a:t>
                      </a:r>
                      <a:r>
                        <a:rPr lang="fr-FR" sz="1000" b="1" baseline="0" dirty="0" err="1" smtClean="0"/>
                        <a:t>hyperpuissance</a:t>
                      </a:r>
                      <a:r>
                        <a:rPr lang="fr-FR" sz="1000" baseline="0" dirty="0" smtClean="0"/>
                        <a:t>, qui concentre les attributs de la puissance dans tous les domaines et qui est en mesure de jouer le rôle de </a:t>
                      </a:r>
                      <a:r>
                        <a:rPr lang="fr-FR" sz="1000" b="1" baseline="0" dirty="0" smtClean="0"/>
                        <a:t>gendarmes du monde</a:t>
                      </a:r>
                      <a:r>
                        <a:rPr lang="fr-FR" sz="1000" baseline="0" dirty="0" smtClean="0"/>
                        <a:t>.</a:t>
                      </a:r>
                      <a:endParaRPr lang="fr-FR" sz="1000" dirty="0"/>
                    </a:p>
                  </a:txBody>
                  <a:tcPr marL="45720" marR="45720" anchor="ctr"/>
                </a:tc>
              </a:tr>
              <a:tr h="549862">
                <a:tc>
                  <a:txBody>
                    <a:bodyPr/>
                    <a:lstStyle/>
                    <a:p>
                      <a:pPr algn="ctr"/>
                      <a:r>
                        <a:rPr lang="fr-FR" sz="1000" b="1" u="none" dirty="0" smtClean="0"/>
                        <a:t>« Le 11-Septembre fait tourner le vent »</a:t>
                      </a:r>
                    </a:p>
                  </a:txBody>
                  <a:tcPr marL="45720" marR="45720" anchor="ctr"/>
                </a:tc>
                <a:tc>
                  <a:txBody>
                    <a:bodyPr/>
                    <a:lstStyle/>
                    <a:p>
                      <a:pPr algn="ctr"/>
                      <a:r>
                        <a:rPr lang="fr-FR" sz="1100" b="1" i="1" kern="1200" dirty="0" smtClean="0">
                          <a:solidFill>
                            <a:schemeClr val="tx1"/>
                          </a:solidFill>
                          <a:latin typeface="+mn-lt"/>
                          <a:ea typeface="+mn-ea"/>
                          <a:cs typeface="+mn-cs"/>
                        </a:rPr>
                        <a:t>11 septembre 2001 </a:t>
                      </a:r>
                      <a:r>
                        <a:rPr lang="fr-FR" sz="1100" dirty="0" smtClean="0"/>
                        <a:t>: Attentats</a:t>
                      </a:r>
                      <a:r>
                        <a:rPr lang="fr-FR" sz="1100" baseline="0" dirty="0" smtClean="0"/>
                        <a:t> terroristes</a:t>
                      </a:r>
                      <a:endParaRPr lang="fr-FR" sz="1100" dirty="0"/>
                    </a:p>
                  </a:txBody>
                  <a:tcPr marL="45720" marR="45720" anchor="ctr"/>
                </a:tc>
                <a:tc>
                  <a:txBody>
                    <a:bodyPr/>
                    <a:lstStyle/>
                    <a:p>
                      <a:pPr algn="ctr"/>
                      <a:r>
                        <a:rPr lang="fr-FR" sz="1000" dirty="0" smtClean="0"/>
                        <a:t>Les attentats cassent</a:t>
                      </a:r>
                      <a:r>
                        <a:rPr lang="fr-FR" sz="1000" baseline="0" dirty="0" smtClean="0"/>
                        <a:t> </a:t>
                      </a:r>
                      <a:r>
                        <a:rPr lang="fr-FR" sz="1000" b="1" baseline="0" dirty="0" smtClean="0"/>
                        <a:t>le mythe de l’inviolabilité du territoire américain</a:t>
                      </a:r>
                      <a:r>
                        <a:rPr lang="fr-FR" sz="1000" baseline="0" dirty="0" smtClean="0"/>
                        <a:t>, sont la preuve de </a:t>
                      </a:r>
                      <a:r>
                        <a:rPr lang="fr-FR" sz="1000" b="1" baseline="0" dirty="0" smtClean="0"/>
                        <a:t>sa vulnérabilité</a:t>
                      </a:r>
                      <a:r>
                        <a:rPr lang="fr-FR" sz="1000" baseline="0" dirty="0" smtClean="0"/>
                        <a:t> et de l’affirmation </a:t>
                      </a:r>
                      <a:r>
                        <a:rPr lang="fr-FR" sz="1000" b="1" baseline="0" dirty="0" smtClean="0"/>
                        <a:t>de nouveaux ennemis</a:t>
                      </a:r>
                      <a:r>
                        <a:rPr lang="fr-FR" sz="1000" baseline="0" dirty="0" smtClean="0"/>
                        <a:t> qui refusent son hégémonie. </a:t>
                      </a:r>
                      <a:endParaRPr lang="fr-FR" sz="1000" dirty="0"/>
                    </a:p>
                  </a:txBody>
                  <a:tcPr marL="45720" marR="45720" anchor="ctr"/>
                </a:tc>
              </a:tr>
              <a:tr h="855341">
                <a:tc>
                  <a:txBody>
                    <a:bodyPr/>
                    <a:lstStyle/>
                    <a:p>
                      <a:pPr algn="ctr"/>
                      <a:r>
                        <a:rPr lang="fr-FR" sz="1000" b="1" u="none" dirty="0" smtClean="0"/>
                        <a:t>« Chez les néoconservateurs de l’entourage de Georges W. Bush, </a:t>
                      </a:r>
                      <a:r>
                        <a:rPr lang="fr-FR" sz="1000" b="1" u="none" dirty="0" smtClean="0">
                          <a:hlinkClick r:id="rId9" action="ppaction://hlinksldjump"/>
                        </a:rPr>
                        <a:t>les visions impériales ont à nouveau culminé et avec elles le désir de guerre </a:t>
                      </a:r>
                      <a:r>
                        <a:rPr lang="fr-FR" sz="1000" b="1" u="none" dirty="0" smtClean="0"/>
                        <a:t>»</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2001 : </a:t>
                      </a:r>
                      <a:r>
                        <a:rPr lang="fr-FR" sz="1100" baseline="0" dirty="0" smtClean="0"/>
                        <a:t>Invasion de l’Afghanistan</a:t>
                      </a:r>
                    </a:p>
                    <a:p>
                      <a:pPr algn="ctr"/>
                      <a:r>
                        <a:rPr lang="fr-FR" sz="1100" b="1" i="1" kern="1200" dirty="0" smtClean="0">
                          <a:solidFill>
                            <a:schemeClr val="tx1"/>
                          </a:solidFill>
                          <a:latin typeface="+mn-lt"/>
                          <a:ea typeface="+mn-ea"/>
                          <a:cs typeface="+mn-cs"/>
                        </a:rPr>
                        <a:t>2003 : </a:t>
                      </a:r>
                      <a:r>
                        <a:rPr lang="fr-FR" sz="1100" baseline="0" dirty="0" smtClean="0"/>
                        <a:t>Guerre contre l’Irak </a:t>
                      </a:r>
                      <a:endParaRPr lang="fr-FR" sz="1100" dirty="0"/>
                    </a:p>
                  </a:txBody>
                  <a:tcPr marL="45720" marR="45720" anchor="ctr"/>
                </a:tc>
                <a:tc>
                  <a:txBody>
                    <a:bodyPr/>
                    <a:lstStyle/>
                    <a:p>
                      <a:pPr algn="ctr"/>
                      <a:r>
                        <a:rPr lang="fr-FR" sz="1000" dirty="0" smtClean="0"/>
                        <a:t>En</a:t>
                      </a:r>
                      <a:r>
                        <a:rPr lang="fr-FR" sz="1000" baseline="0" dirty="0" smtClean="0"/>
                        <a:t> </a:t>
                      </a:r>
                      <a:r>
                        <a:rPr lang="fr-FR" sz="1000" dirty="0" smtClean="0"/>
                        <a:t>réplique</a:t>
                      </a:r>
                      <a:r>
                        <a:rPr lang="fr-FR" sz="1000" baseline="0" dirty="0" smtClean="0"/>
                        <a:t> aux nouvelles menaces, l’administration Bush définit un « </a:t>
                      </a:r>
                      <a:r>
                        <a:rPr lang="fr-FR" sz="1000" b="1" baseline="0" dirty="0" smtClean="0"/>
                        <a:t>axe du mal</a:t>
                      </a:r>
                      <a:r>
                        <a:rPr lang="fr-FR" sz="1000" baseline="0" dirty="0" smtClean="0"/>
                        <a:t> » et une doctrine de la « </a:t>
                      </a:r>
                      <a:r>
                        <a:rPr lang="fr-FR" sz="1000" b="1" baseline="0" dirty="0" smtClean="0"/>
                        <a:t>guerre préventive</a:t>
                      </a:r>
                      <a:r>
                        <a:rPr lang="fr-FR" sz="1000" baseline="0" dirty="0" smtClean="0"/>
                        <a:t> » à son encontre. Les Etats-Unis pensent alors être en situation de régler </a:t>
                      </a:r>
                      <a:r>
                        <a:rPr lang="fr-FR" sz="1000" b="1" baseline="0" dirty="0" smtClean="0"/>
                        <a:t>unilatéralement</a:t>
                      </a:r>
                      <a:r>
                        <a:rPr lang="fr-FR" sz="1000" baseline="0" dirty="0" smtClean="0"/>
                        <a:t> et sans concertation les problèmes de sécurité mondiaux. </a:t>
                      </a:r>
                      <a:endParaRPr lang="fr-FR" sz="1000" dirty="0"/>
                    </a:p>
                  </a:txBody>
                  <a:tcPr marL="45720" marR="45720" anchor="ctr"/>
                </a:tc>
              </a:tr>
              <a:tr h="763697">
                <a:tc>
                  <a:txBody>
                    <a:bodyPr/>
                    <a:lstStyle/>
                    <a:p>
                      <a:pPr algn="ctr"/>
                      <a:r>
                        <a:rPr lang="fr-FR" sz="1000" b="1" u="none" dirty="0" smtClean="0"/>
                        <a:t>« </a:t>
                      </a:r>
                      <a:r>
                        <a:rPr lang="fr-FR" sz="1000" b="1" u="none" dirty="0" err="1" smtClean="0"/>
                        <a:t>Obama</a:t>
                      </a:r>
                      <a:r>
                        <a:rPr lang="fr-FR" sz="1000" b="1" u="none" dirty="0" smtClean="0"/>
                        <a:t> a rompu avec la rhétorique de son prédécesseur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2008 : </a:t>
                      </a:r>
                      <a:r>
                        <a:rPr lang="fr-FR" sz="1100" baseline="0" dirty="0" smtClean="0"/>
                        <a:t>Election de </a:t>
                      </a:r>
                      <a:r>
                        <a:rPr lang="fr-FR" sz="1100" baseline="0" dirty="0" err="1" smtClean="0"/>
                        <a:t>Barack</a:t>
                      </a:r>
                      <a:r>
                        <a:rPr lang="fr-FR" sz="1100" baseline="0" dirty="0" smtClean="0"/>
                        <a:t> </a:t>
                      </a:r>
                      <a:r>
                        <a:rPr lang="fr-FR" sz="1100" baseline="0" dirty="0" err="1" smtClean="0"/>
                        <a:t>Obama</a:t>
                      </a:r>
                      <a:r>
                        <a:rPr lang="fr-FR" sz="1100" baseline="0" dirty="0" smtClean="0"/>
                        <a:t>, plan de relance contre la crise, retrait progressif des troupes en Irak</a:t>
                      </a:r>
                    </a:p>
                    <a:p>
                      <a:pPr algn="ctr"/>
                      <a:r>
                        <a:rPr lang="fr-FR" sz="1100" b="1" i="1" kern="1200" dirty="0" smtClean="0">
                          <a:solidFill>
                            <a:schemeClr val="tx1"/>
                          </a:solidFill>
                          <a:latin typeface="+mn-lt"/>
                          <a:ea typeface="+mn-ea"/>
                          <a:cs typeface="+mn-cs"/>
                        </a:rPr>
                        <a:t>2011 :</a:t>
                      </a:r>
                      <a:r>
                        <a:rPr lang="fr-FR" sz="1100" baseline="0" dirty="0" smtClean="0"/>
                        <a:t> Mort de Ben Laden</a:t>
                      </a:r>
                    </a:p>
                  </a:txBody>
                  <a:tcPr marL="45720" marR="45720" anchor="ctr"/>
                </a:tc>
                <a:tc>
                  <a:txBody>
                    <a:bodyPr/>
                    <a:lstStyle/>
                    <a:p>
                      <a:pPr algn="ctr"/>
                      <a:r>
                        <a:rPr lang="fr-FR" sz="1000" dirty="0" smtClean="0"/>
                        <a:t>L’échec de la politique de Bush amène au pouvoir </a:t>
                      </a:r>
                      <a:r>
                        <a:rPr lang="fr-FR" sz="1000" b="1" dirty="0" smtClean="0"/>
                        <a:t>un président plus pragmatique</a:t>
                      </a:r>
                      <a:r>
                        <a:rPr lang="fr-FR" sz="1000" dirty="0" smtClean="0"/>
                        <a:t> qui cherche à redorer</a:t>
                      </a:r>
                      <a:r>
                        <a:rPr lang="fr-FR" sz="1000" baseline="0" dirty="0" smtClean="0"/>
                        <a:t> l’image des Etats-Unis par davantage de dialogue avec leurs partenaires, mais qui doit affronter </a:t>
                      </a:r>
                      <a:r>
                        <a:rPr lang="fr-FR" sz="1000" b="1" baseline="0" dirty="0" smtClean="0"/>
                        <a:t>la pire crise  financière, économique et sociale de l’histoire depuis 1929</a:t>
                      </a:r>
                      <a:r>
                        <a:rPr lang="fr-FR" sz="1000" baseline="0" dirty="0" smtClean="0"/>
                        <a:t>. </a:t>
                      </a:r>
                      <a:endParaRPr lang="fr-FR" sz="1000" dirty="0"/>
                    </a:p>
                  </a:txBody>
                  <a:tcPr marL="45720" marR="45720" anchor="ctr"/>
                </a:tc>
              </a:tr>
              <a:tr h="595684">
                <a:tc>
                  <a:txBody>
                    <a:bodyPr/>
                    <a:lstStyle/>
                    <a:p>
                      <a:pPr algn="ctr"/>
                      <a:r>
                        <a:rPr lang="fr-FR" sz="1000" b="1" u="none" dirty="0" smtClean="0"/>
                        <a:t>« </a:t>
                      </a:r>
                      <a:r>
                        <a:rPr lang="fr-FR" sz="1000" b="1" u="none" dirty="0" smtClean="0">
                          <a:hlinkClick r:id="rId10" action="ppaction://hlinksldjump"/>
                        </a:rPr>
                        <a:t>Le centre de gravité de la richesse mondiale</a:t>
                      </a:r>
                      <a:r>
                        <a:rPr lang="fr-FR" sz="1000" b="1" u="none" dirty="0" smtClean="0"/>
                        <a:t> se trouve aujourd’hui dans le Pacifique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2011 : </a:t>
                      </a:r>
                      <a:r>
                        <a:rPr lang="fr-FR" sz="1100" dirty="0" smtClean="0"/>
                        <a:t>La</a:t>
                      </a:r>
                      <a:r>
                        <a:rPr lang="fr-FR" sz="1100" baseline="0" dirty="0" smtClean="0"/>
                        <a:t> Chine, deuxième puissance économique mondiale, crise de l’euro, dégradation de la note américaine</a:t>
                      </a:r>
                      <a:endParaRPr lang="fr-FR" sz="1100" dirty="0"/>
                    </a:p>
                  </a:txBody>
                  <a:tcPr marL="45720" marR="45720" anchor="ctr"/>
                </a:tc>
                <a:tc>
                  <a:txBody>
                    <a:bodyPr/>
                    <a:lstStyle/>
                    <a:p>
                      <a:pPr algn="ctr"/>
                      <a:r>
                        <a:rPr lang="fr-FR" sz="1000" dirty="0" smtClean="0"/>
                        <a:t>Face</a:t>
                      </a:r>
                      <a:r>
                        <a:rPr lang="fr-FR" sz="1000" baseline="0" dirty="0" smtClean="0"/>
                        <a:t> à la montée des </a:t>
                      </a:r>
                      <a:r>
                        <a:rPr lang="fr-FR" sz="1000" b="1" baseline="0" dirty="0" smtClean="0"/>
                        <a:t>puissances émergentes </a:t>
                      </a:r>
                      <a:r>
                        <a:rPr lang="fr-FR" sz="1000" baseline="0" dirty="0" smtClean="0"/>
                        <a:t>comme la Chine, les Etats-Unis, fortement </a:t>
                      </a:r>
                      <a:r>
                        <a:rPr lang="fr-FR" sz="1000" b="1" baseline="0" dirty="0" smtClean="0"/>
                        <a:t>endettés et  durablement en crise</a:t>
                      </a:r>
                      <a:r>
                        <a:rPr lang="fr-FR" sz="1000" baseline="0" dirty="0" smtClean="0"/>
                        <a:t>, semblent habités par </a:t>
                      </a:r>
                      <a:r>
                        <a:rPr lang="fr-FR" sz="1000" b="1" baseline="0" dirty="0" smtClean="0"/>
                        <a:t>la crainte du déclin</a:t>
                      </a:r>
                      <a:r>
                        <a:rPr lang="fr-FR" sz="1000" baseline="0" dirty="0" smtClean="0"/>
                        <a:t> de leur puissance. </a:t>
                      </a:r>
                      <a:endParaRPr lang="fr-FR" sz="1000" dirty="0"/>
                    </a:p>
                  </a:txBody>
                  <a:tcPr marL="45720" marR="45720" anchor="ctr"/>
                </a:tc>
              </a:tr>
            </a:tbl>
          </a:graphicData>
        </a:graphic>
      </p:graphicFrame>
      <p:sp>
        <p:nvSpPr>
          <p:cNvPr id="3" name="Rectangle 2"/>
          <p:cNvSpPr/>
          <p:nvPr/>
        </p:nvSpPr>
        <p:spPr>
          <a:xfrm>
            <a:off x="2267744" y="332656"/>
            <a:ext cx="26642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076056" y="404664"/>
            <a:ext cx="40679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267744" y="908720"/>
            <a:ext cx="26642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076056" y="908720"/>
            <a:ext cx="39959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267744" y="1412776"/>
            <a:ext cx="266429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148064" y="1412776"/>
            <a:ext cx="399593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267744" y="2276872"/>
            <a:ext cx="266429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076056" y="2276872"/>
            <a:ext cx="396044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339752" y="3573016"/>
            <a:ext cx="259228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076056" y="3573016"/>
            <a:ext cx="40679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267744" y="4221088"/>
            <a:ext cx="26642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076056" y="4149080"/>
            <a:ext cx="39604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267744" y="4797152"/>
            <a:ext cx="26642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040560" y="4797152"/>
            <a:ext cx="40679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267744" y="5589240"/>
            <a:ext cx="266429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076056" y="5589240"/>
            <a:ext cx="396044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339752" y="6309320"/>
            <a:ext cx="2592288"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076056" y="6336704"/>
            <a:ext cx="4067944"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0" nodeType="clickEffect">
                                  <p:stCondLst>
                                    <p:cond delay="0"/>
                                  </p:stCondLst>
                                  <p:childTnLst>
                                    <p:animEffect transition="out" filter="checkerboard(across)">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0" nodeType="clickEffect">
                                  <p:stCondLst>
                                    <p:cond delay="0"/>
                                  </p:stCondLst>
                                  <p:childTnLst>
                                    <p:animEffect transition="out" filter="checkerboard(across)">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0" nodeType="clickEffect">
                                  <p:stCondLst>
                                    <p:cond delay="0"/>
                                  </p:stCondLst>
                                  <p:childTnLst>
                                    <p:animEffect transition="out" filter="checkerboard(across)">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 presetClass="exit" presetSubtype="10" fill="hold" grpId="0" nodeType="clickEffect">
                                  <p:stCondLst>
                                    <p:cond delay="0"/>
                                  </p:stCondLst>
                                  <p:childTnLst>
                                    <p:animEffect transition="out" filter="checkerboard(across)">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0" nodeType="clickEffect">
                                  <p:stCondLst>
                                    <p:cond delay="0"/>
                                  </p:stCondLst>
                                  <p:childTnLst>
                                    <p:animEffect transition="out" filter="checkerboard(across)">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 presetClass="exit" presetSubtype="10" fill="hold" grpId="0" nodeType="clickEffect">
                                  <p:stCondLst>
                                    <p:cond delay="0"/>
                                  </p:stCondLst>
                                  <p:childTnLst>
                                    <p:animEffect transition="out" filter="checkerboard(across)">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 presetClass="exit" presetSubtype="10" fill="hold" grpId="0" nodeType="clickEffect">
                                  <p:stCondLst>
                                    <p:cond delay="0"/>
                                  </p:stCondLst>
                                  <p:childTnLst>
                                    <p:animEffect transition="out" filter="checkerboard(across)">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 presetClass="exit" presetSubtype="10" fill="hold" grpId="0" nodeType="clickEffect">
                                  <p:stCondLst>
                                    <p:cond delay="0"/>
                                  </p:stCondLst>
                                  <p:childTnLst>
                                    <p:animEffect transition="out" filter="checkerboard(across)">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0"/>
          <a:ext cx="9144000" cy="6858001"/>
        </p:xfrm>
        <a:graphic>
          <a:graphicData uri="http://schemas.openxmlformats.org/drawingml/2006/table">
            <a:tbl>
              <a:tblPr firstRow="1" bandRow="1">
                <a:tableStyleId>{5940675A-B579-460E-94D1-54222C63F5DA}</a:tableStyleId>
              </a:tblPr>
              <a:tblGrid>
                <a:gridCol w="2195736"/>
                <a:gridCol w="2808312"/>
                <a:gridCol w="4139952"/>
              </a:tblGrid>
              <a:tr h="274931">
                <a:tc>
                  <a:txBody>
                    <a:bodyPr/>
                    <a:lstStyle/>
                    <a:p>
                      <a:pPr algn="ctr"/>
                      <a:r>
                        <a:rPr lang="fr-FR" sz="1200" b="1" dirty="0" smtClean="0"/>
                        <a:t>EXPRESSIONS</a:t>
                      </a:r>
                      <a:r>
                        <a:rPr lang="fr-FR" sz="1200" b="1" baseline="0" dirty="0" smtClean="0"/>
                        <a:t> DU TEXTE</a:t>
                      </a:r>
                      <a:endParaRPr lang="fr-FR" sz="1200" b="1" dirty="0"/>
                    </a:p>
                  </a:txBody>
                  <a:tcPr marL="45720" marR="45720" anchor="ctr"/>
                </a:tc>
                <a:tc>
                  <a:txBody>
                    <a:bodyPr/>
                    <a:lstStyle/>
                    <a:p>
                      <a:pPr algn="ctr"/>
                      <a:r>
                        <a:rPr lang="fr-FR" sz="1200" b="1" dirty="0" smtClean="0"/>
                        <a:t>DATES-CLEFS</a:t>
                      </a:r>
                      <a:endParaRPr lang="fr-FR" sz="1200" b="1" dirty="0"/>
                    </a:p>
                  </a:txBody>
                  <a:tcPr marL="45720" marR="45720" anchor="ctr"/>
                </a:tc>
                <a:tc>
                  <a:txBody>
                    <a:bodyPr/>
                    <a:lstStyle/>
                    <a:p>
                      <a:pPr algn="ctr"/>
                      <a:r>
                        <a:rPr lang="fr-FR" sz="1200" b="1" dirty="0" smtClean="0"/>
                        <a:t>QUELQUES EXPLICATIONS …</a:t>
                      </a:r>
                      <a:endParaRPr lang="fr-FR" sz="1200" b="1" dirty="0"/>
                    </a:p>
                  </a:txBody>
                  <a:tcPr marL="45720" marR="45720" anchor="ctr"/>
                </a:tc>
              </a:tr>
              <a:tr h="549862">
                <a:tc>
                  <a:txBody>
                    <a:bodyPr/>
                    <a:lstStyle/>
                    <a:p>
                      <a:pPr algn="ctr"/>
                      <a:r>
                        <a:rPr lang="fr-FR" sz="1000" b="1" u="none" dirty="0" smtClean="0"/>
                        <a:t>« </a:t>
                      </a:r>
                      <a:r>
                        <a:rPr lang="fr-FR" sz="1000" b="1" u="none" dirty="0" smtClean="0">
                          <a:hlinkClick r:id="rId2" action="ppaction://hlinksldjump"/>
                        </a:rPr>
                        <a:t>une ancienne colonie </a:t>
                      </a:r>
                      <a:r>
                        <a:rPr lang="fr-FR" sz="1000" b="1" u="none" dirty="0" smtClean="0"/>
                        <a:t>émancipée de la tutelle britannique »</a:t>
                      </a:r>
                      <a:endParaRPr lang="fr-FR" sz="1000" b="1" u="none" dirty="0"/>
                    </a:p>
                  </a:txBody>
                  <a:tcPr marL="45720" marR="45720" anchor="ctr"/>
                </a:tc>
                <a:tc>
                  <a:txBody>
                    <a:bodyPr/>
                    <a:lstStyle/>
                    <a:p>
                      <a:pPr algn="ctr"/>
                      <a:r>
                        <a:rPr lang="fr-FR" sz="1100" b="1" i="1" dirty="0" smtClean="0"/>
                        <a:t>4 juillet</a:t>
                      </a:r>
                      <a:r>
                        <a:rPr lang="fr-FR" sz="1100" b="1" i="1" baseline="0" dirty="0" smtClean="0"/>
                        <a:t> 1776 : </a:t>
                      </a:r>
                      <a:r>
                        <a:rPr lang="fr-FR" sz="1100" baseline="0" dirty="0" smtClean="0"/>
                        <a:t>Déclaration d’indépendance </a:t>
                      </a:r>
                    </a:p>
                    <a:p>
                      <a:pPr algn="ctr"/>
                      <a:endParaRPr lang="fr-FR" sz="1100" dirty="0"/>
                    </a:p>
                  </a:txBody>
                  <a:tcPr marL="45720" marR="45720" anchor="ctr"/>
                </a:tc>
                <a:tc>
                  <a:txBody>
                    <a:bodyPr/>
                    <a:lstStyle/>
                    <a:p>
                      <a:pPr algn="ctr"/>
                      <a:r>
                        <a:rPr lang="fr-FR" sz="1000" dirty="0" smtClean="0"/>
                        <a:t>La </a:t>
                      </a:r>
                      <a:r>
                        <a:rPr lang="fr-FR" sz="1000" b="1" dirty="0" smtClean="0"/>
                        <a:t>guerre d'indépendance</a:t>
                      </a:r>
                      <a:r>
                        <a:rPr lang="fr-FR" sz="1000" dirty="0" smtClean="0"/>
                        <a:t> </a:t>
                      </a:r>
                      <a:r>
                        <a:rPr lang="fr-FR" sz="1000" baseline="0" dirty="0" smtClean="0"/>
                        <a:t> contre les Britanniques </a:t>
                      </a:r>
                      <a:r>
                        <a:rPr lang="fr-FR" sz="1000" dirty="0" smtClean="0"/>
                        <a:t>permet</a:t>
                      </a:r>
                      <a:r>
                        <a:rPr lang="fr-FR" sz="1000" baseline="0" dirty="0" smtClean="0"/>
                        <a:t> </a:t>
                      </a:r>
                      <a:r>
                        <a:rPr lang="fr-FR" sz="1000" dirty="0" smtClean="0"/>
                        <a:t>aux États-Unis d'accéder à l'autonomie et d’édifier une </a:t>
                      </a:r>
                      <a:r>
                        <a:rPr lang="fr-FR" sz="1000" b="1" dirty="0" smtClean="0"/>
                        <a:t>Constitution</a:t>
                      </a:r>
                      <a:r>
                        <a:rPr lang="fr-FR" sz="1000" b="1" baseline="0" dirty="0" smtClean="0"/>
                        <a:t> républicaine </a:t>
                      </a:r>
                      <a:r>
                        <a:rPr lang="fr-FR" sz="1000" b="1" dirty="0" smtClean="0"/>
                        <a:t> </a:t>
                      </a:r>
                      <a:r>
                        <a:rPr lang="fr-FR" sz="1000" dirty="0" smtClean="0"/>
                        <a:t>en</a:t>
                      </a:r>
                      <a:r>
                        <a:rPr lang="fr-FR" sz="1000" baseline="0" dirty="0" smtClean="0"/>
                        <a:t> </a:t>
                      </a:r>
                      <a:r>
                        <a:rPr lang="fr-FR" sz="1000" dirty="0" smtClean="0"/>
                        <a:t>1783.</a:t>
                      </a:r>
                      <a:endParaRPr lang="fr-FR" sz="1000" dirty="0"/>
                    </a:p>
                  </a:txBody>
                  <a:tcPr marL="45720" marR="45720" anchor="ctr"/>
                </a:tc>
              </a:tr>
              <a:tr h="549862">
                <a:tc>
                  <a:txBody>
                    <a:bodyPr/>
                    <a:lstStyle/>
                    <a:p>
                      <a:pPr algn="ctr"/>
                      <a:r>
                        <a:rPr lang="fr-FR" sz="1000" b="1" u="none" dirty="0" smtClean="0"/>
                        <a:t>« </a:t>
                      </a:r>
                      <a:r>
                        <a:rPr lang="fr-FR" sz="1000" b="1" u="none" dirty="0" smtClean="0">
                          <a:hlinkClick r:id="rId3" action="ppaction://hlinksldjump"/>
                        </a:rPr>
                        <a:t>Les Quatorze Points de Wilson </a:t>
                      </a:r>
                      <a:r>
                        <a:rPr lang="fr-FR" sz="1000" b="1" u="none" dirty="0" smtClean="0"/>
                        <a:t>» </a:t>
                      </a:r>
                      <a:endParaRPr lang="fr-FR" sz="1000" b="1" u="none" dirty="0"/>
                    </a:p>
                  </a:txBody>
                  <a:tcPr marL="45720" marR="45720" anchor="ctr"/>
                </a:tc>
                <a:tc>
                  <a:txBody>
                    <a:bodyPr/>
                    <a:lstStyle/>
                    <a:p>
                      <a:pPr algn="ctr"/>
                      <a:r>
                        <a:rPr lang="fr-FR" sz="1100" b="1" i="1" dirty="0" smtClean="0"/>
                        <a:t>Avril</a:t>
                      </a:r>
                      <a:r>
                        <a:rPr lang="fr-FR" sz="1100" b="1" i="1" baseline="0" dirty="0" smtClean="0"/>
                        <a:t> 1917 : </a:t>
                      </a:r>
                      <a:r>
                        <a:rPr lang="fr-FR" sz="1100" b="0" i="0" baseline="0" dirty="0" smtClean="0"/>
                        <a:t>Entrée en guerre des USA</a:t>
                      </a:r>
                    </a:p>
                    <a:p>
                      <a:pPr algn="ctr"/>
                      <a:r>
                        <a:rPr lang="fr-FR" sz="1100" b="1" i="1" dirty="0" smtClean="0"/>
                        <a:t>8 janvier 1918</a:t>
                      </a:r>
                      <a:r>
                        <a:rPr lang="fr-FR" sz="1100" dirty="0" smtClean="0"/>
                        <a:t> :</a:t>
                      </a:r>
                      <a:r>
                        <a:rPr lang="fr-FR" sz="1100" baseline="0" dirty="0" smtClean="0"/>
                        <a:t> Quatorze points de Wilson</a:t>
                      </a:r>
                      <a:endParaRPr lang="fr-FR" sz="1100" dirty="0"/>
                    </a:p>
                  </a:txBody>
                  <a:tcPr marL="45720" marR="45720" anchor="ctr"/>
                </a:tc>
                <a:tc>
                  <a:txBody>
                    <a:bodyPr/>
                    <a:lstStyle/>
                    <a:p>
                      <a:pPr algn="ctr"/>
                      <a:r>
                        <a:rPr lang="fr-FR" sz="1000" dirty="0" smtClean="0"/>
                        <a:t>Le président Wilson</a:t>
                      </a:r>
                      <a:r>
                        <a:rPr lang="fr-FR" sz="1000" baseline="0" dirty="0" smtClean="0"/>
                        <a:t> défini les buts de guerre américains et </a:t>
                      </a:r>
                      <a:r>
                        <a:rPr lang="fr-FR" sz="1000" b="1" baseline="0" dirty="0" smtClean="0"/>
                        <a:t>les conditions nécessaires pour maintenir la paix</a:t>
                      </a:r>
                      <a:r>
                        <a:rPr lang="fr-FR" sz="1000" baseline="0" dirty="0" smtClean="0"/>
                        <a:t> (suppression de la diplomatie secrète, limitation des armements, </a:t>
                      </a:r>
                      <a:r>
                        <a:rPr lang="fr-FR" sz="1000" b="1" baseline="0" dirty="0" smtClean="0"/>
                        <a:t>droit des peuples à disposer d’eux-mêmes</a:t>
                      </a:r>
                      <a:r>
                        <a:rPr lang="fr-FR" sz="1000" baseline="0" dirty="0" smtClean="0"/>
                        <a:t>, SDN).</a:t>
                      </a:r>
                      <a:endParaRPr lang="fr-FR" sz="1000" dirty="0"/>
                    </a:p>
                  </a:txBody>
                  <a:tcPr marL="45720" marR="45720" anchor="ctr"/>
                </a:tc>
              </a:tr>
              <a:tr h="855341">
                <a:tc>
                  <a:txBody>
                    <a:bodyPr/>
                    <a:lstStyle/>
                    <a:p>
                      <a:pPr algn="ctr"/>
                      <a:r>
                        <a:rPr lang="fr-FR" sz="1000" b="1" u="none" dirty="0" smtClean="0"/>
                        <a:t>«</a:t>
                      </a:r>
                      <a:r>
                        <a:rPr lang="fr-FR" sz="1000" b="1" u="none" dirty="0" smtClean="0">
                          <a:hlinkClick r:id="rId4" action="ppaction://hlinksldjump"/>
                        </a:rPr>
                        <a:t> La révolution fordiste, le pouvoir des multinationales, la suprématie du dollar</a:t>
                      </a:r>
                      <a:r>
                        <a:rPr lang="fr-FR" sz="1000" b="1" u="none" dirty="0" smtClean="0"/>
                        <a:t>, Hollywood »</a:t>
                      </a:r>
                      <a:endParaRPr lang="fr-FR" sz="1000" b="1" u="none" dirty="0"/>
                    </a:p>
                  </a:txBody>
                  <a:tcPr marL="45720" marR="45720" anchor="ctr"/>
                </a:tc>
                <a:tc>
                  <a:txBody>
                    <a:bodyPr/>
                    <a:lstStyle/>
                    <a:p>
                      <a:pPr algn="ctr"/>
                      <a:r>
                        <a:rPr lang="fr-FR" sz="1100" b="1" i="1" dirty="0" smtClean="0"/>
                        <a:t>1908 : </a:t>
                      </a:r>
                      <a:r>
                        <a:rPr lang="fr-FR" sz="1100" baseline="0" dirty="0" smtClean="0"/>
                        <a:t>production de masse de l</a:t>
                      </a:r>
                      <a:r>
                        <a:rPr lang="fr-FR" sz="1100" dirty="0" smtClean="0"/>
                        <a:t>a Ford T</a:t>
                      </a:r>
                      <a:endParaRPr lang="fr-FR" sz="1100" baseline="0" dirty="0" smtClean="0"/>
                    </a:p>
                    <a:p>
                      <a:pPr algn="ctr"/>
                      <a:r>
                        <a:rPr lang="fr-FR" sz="1100" b="1" i="1" kern="1200" dirty="0" smtClean="0">
                          <a:solidFill>
                            <a:schemeClr val="tx1"/>
                          </a:solidFill>
                          <a:latin typeface="+mn-lt"/>
                          <a:ea typeface="+mn-ea"/>
                          <a:cs typeface="+mn-cs"/>
                        </a:rPr>
                        <a:t>1918 </a:t>
                      </a:r>
                      <a:r>
                        <a:rPr lang="fr-FR" sz="1100" dirty="0" smtClean="0"/>
                        <a:t>: les USA,</a:t>
                      </a:r>
                      <a:r>
                        <a:rPr lang="fr-FR" sz="1100" baseline="0" dirty="0" smtClean="0"/>
                        <a:t> la 1</a:t>
                      </a:r>
                      <a:r>
                        <a:rPr lang="fr-FR" sz="1100" baseline="30000" dirty="0" smtClean="0"/>
                        <a:t>ère</a:t>
                      </a:r>
                      <a:r>
                        <a:rPr lang="fr-FR" sz="1100" baseline="0" dirty="0" smtClean="0"/>
                        <a:t> puissance industrielle</a:t>
                      </a:r>
                    </a:p>
                    <a:p>
                      <a:pPr algn="ctr"/>
                      <a:r>
                        <a:rPr lang="fr-FR" sz="1100" b="1" i="1" kern="1200" dirty="0" smtClean="0">
                          <a:solidFill>
                            <a:schemeClr val="tx1"/>
                          </a:solidFill>
                          <a:latin typeface="+mn-lt"/>
                          <a:ea typeface="+mn-ea"/>
                          <a:cs typeface="+mn-cs"/>
                        </a:rPr>
                        <a:t>1939 : </a:t>
                      </a:r>
                      <a:r>
                        <a:rPr lang="fr-FR" sz="1100" i="1" baseline="0" dirty="0" smtClean="0"/>
                        <a:t>Autant en emporte le vent</a:t>
                      </a:r>
                    </a:p>
                    <a:p>
                      <a:pPr algn="ctr"/>
                      <a:r>
                        <a:rPr lang="fr-FR" sz="1100" b="1" i="1" kern="1200" dirty="0" smtClean="0">
                          <a:solidFill>
                            <a:schemeClr val="tx1"/>
                          </a:solidFill>
                          <a:latin typeface="+mn-lt"/>
                          <a:ea typeface="+mn-ea"/>
                          <a:cs typeface="+mn-cs"/>
                        </a:rPr>
                        <a:t>1947 : </a:t>
                      </a:r>
                      <a:r>
                        <a:rPr lang="fr-FR" sz="1100" baseline="0" dirty="0" smtClean="0"/>
                        <a:t>Accords du GATT</a:t>
                      </a:r>
                    </a:p>
                  </a:txBody>
                  <a:tcPr marL="45720" marR="45720" anchor="ctr"/>
                </a:tc>
                <a:tc>
                  <a:txBody>
                    <a:bodyPr/>
                    <a:lstStyle/>
                    <a:p>
                      <a:pPr algn="ctr"/>
                      <a:r>
                        <a:rPr lang="fr-FR" sz="1000" dirty="0" smtClean="0"/>
                        <a:t>Dans</a:t>
                      </a:r>
                      <a:r>
                        <a:rPr lang="fr-FR" sz="1000" baseline="0" dirty="0" smtClean="0"/>
                        <a:t> la 1</a:t>
                      </a:r>
                      <a:r>
                        <a:rPr lang="fr-FR" sz="1000" baseline="30000" dirty="0" smtClean="0"/>
                        <a:t>ère</a:t>
                      </a:r>
                      <a:r>
                        <a:rPr lang="fr-FR" sz="1000" baseline="0" dirty="0" smtClean="0"/>
                        <a:t> moitié du XX</a:t>
                      </a:r>
                      <a:r>
                        <a:rPr lang="fr-FR" sz="1000" baseline="30000" dirty="0" smtClean="0"/>
                        <a:t>e</a:t>
                      </a:r>
                      <a:r>
                        <a:rPr lang="fr-FR" sz="1000" baseline="0" dirty="0" smtClean="0"/>
                        <a:t> siècle, les USA deviennent la </a:t>
                      </a:r>
                      <a:r>
                        <a:rPr lang="fr-FR" sz="1000" b="1" baseline="0" dirty="0" smtClean="0"/>
                        <a:t>première puissance économique et commerciale du monde</a:t>
                      </a:r>
                      <a:r>
                        <a:rPr lang="fr-FR" sz="1000" baseline="0" dirty="0" smtClean="0"/>
                        <a:t>. Après 1945, </a:t>
                      </a:r>
                      <a:r>
                        <a:rPr lang="fr-FR" sz="1000" b="1" baseline="0" dirty="0" smtClean="0"/>
                        <a:t>le dollar </a:t>
                      </a:r>
                      <a:r>
                        <a:rPr lang="fr-FR" sz="1000" baseline="0" dirty="0" smtClean="0"/>
                        <a:t>s’impose comme la monnaie de référence. Le </a:t>
                      </a:r>
                      <a:r>
                        <a:rPr lang="fr-FR" sz="1000" b="1" baseline="0" dirty="0" smtClean="0"/>
                        <a:t>modèle américain </a:t>
                      </a:r>
                      <a:r>
                        <a:rPr lang="fr-FR" sz="1000" baseline="0" dirty="0" smtClean="0"/>
                        <a:t>se diffuse. Dans les années 1990, ils sont le </a:t>
                      </a:r>
                      <a:r>
                        <a:rPr lang="fr-FR" sz="1000" b="1" baseline="0" dirty="0" smtClean="0"/>
                        <a:t>moteur de la mondialisation</a:t>
                      </a:r>
                      <a:r>
                        <a:rPr lang="fr-FR" sz="1000" baseline="0" dirty="0" smtClean="0"/>
                        <a:t>.</a:t>
                      </a:r>
                      <a:endParaRPr lang="fr-FR" sz="1000" dirty="0"/>
                    </a:p>
                  </a:txBody>
                  <a:tcPr marL="45720" marR="45720" anchor="ctr"/>
                </a:tc>
              </a:tr>
              <a:tr h="1267737">
                <a:tc>
                  <a:txBody>
                    <a:bodyPr/>
                    <a:lstStyle/>
                    <a:p>
                      <a:pPr algn="ctr"/>
                      <a:r>
                        <a:rPr lang="fr-FR" sz="1000" b="1" u="none" dirty="0" smtClean="0"/>
                        <a:t>« La </a:t>
                      </a:r>
                      <a:r>
                        <a:rPr lang="fr-FR" sz="1000" b="1" u="none" dirty="0" smtClean="0">
                          <a:hlinkClick r:id="rId5" action="ppaction://hlinksldjump"/>
                        </a:rPr>
                        <a:t>Seconde Guerre mondiale </a:t>
                      </a:r>
                      <a:r>
                        <a:rPr lang="fr-FR" sz="1000" b="1" u="none" dirty="0" smtClean="0"/>
                        <a:t>et </a:t>
                      </a:r>
                      <a:r>
                        <a:rPr lang="fr-FR" sz="1000" b="1" u="none" dirty="0" smtClean="0">
                          <a:hlinkClick r:id="rId6" action="ppaction://hlinksldjump"/>
                        </a:rPr>
                        <a:t>la guerre froide </a:t>
                      </a:r>
                      <a:r>
                        <a:rPr lang="fr-FR" sz="1000" b="1" u="none" dirty="0" smtClean="0"/>
                        <a:t>consacrent le statut de superpuissance des Etats-Unis »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Décembre 1941 : </a:t>
                      </a:r>
                      <a:r>
                        <a:rPr lang="fr-FR" sz="1100" baseline="0" dirty="0" smtClean="0"/>
                        <a:t>Entrée en guerre des USA après Pearl Harbour </a:t>
                      </a:r>
                    </a:p>
                    <a:p>
                      <a:pPr algn="ctr"/>
                      <a:r>
                        <a:rPr lang="fr-FR" sz="1100" b="1" i="1" kern="1200" dirty="0" smtClean="0">
                          <a:solidFill>
                            <a:schemeClr val="tx1"/>
                          </a:solidFill>
                          <a:latin typeface="+mn-lt"/>
                          <a:ea typeface="+mn-ea"/>
                          <a:cs typeface="+mn-cs"/>
                        </a:rPr>
                        <a:t>Août 1945 : </a:t>
                      </a:r>
                      <a:r>
                        <a:rPr lang="fr-FR" sz="1100" baseline="0" dirty="0" smtClean="0"/>
                        <a:t>Bombe atomique</a:t>
                      </a:r>
                    </a:p>
                    <a:p>
                      <a:pPr algn="ctr"/>
                      <a:r>
                        <a:rPr lang="fr-FR" sz="1100" b="1" i="1" kern="1200" dirty="0" smtClean="0">
                          <a:solidFill>
                            <a:schemeClr val="tx1"/>
                          </a:solidFill>
                          <a:latin typeface="+mn-lt"/>
                          <a:ea typeface="+mn-ea"/>
                          <a:cs typeface="+mn-cs"/>
                        </a:rPr>
                        <a:t>1947 : </a:t>
                      </a:r>
                      <a:r>
                        <a:rPr lang="fr-FR" sz="1100" baseline="0" dirty="0" smtClean="0"/>
                        <a:t>Doctrine Truman, plan Marshall </a:t>
                      </a:r>
                    </a:p>
                    <a:p>
                      <a:pPr algn="ctr"/>
                      <a:r>
                        <a:rPr lang="fr-FR" sz="1100" b="1" i="1" kern="1200" dirty="0" smtClean="0">
                          <a:solidFill>
                            <a:schemeClr val="tx1"/>
                          </a:solidFill>
                          <a:latin typeface="+mn-lt"/>
                          <a:ea typeface="+mn-ea"/>
                          <a:cs typeface="+mn-cs"/>
                        </a:rPr>
                        <a:t>1950-53 : </a:t>
                      </a:r>
                      <a:r>
                        <a:rPr lang="fr-FR" sz="1100" baseline="0" dirty="0" smtClean="0"/>
                        <a:t>Guerre de Corée</a:t>
                      </a:r>
                    </a:p>
                    <a:p>
                      <a:pPr algn="ctr"/>
                      <a:r>
                        <a:rPr lang="fr-FR" sz="1100" b="1" i="1" kern="1200" dirty="0" smtClean="0">
                          <a:solidFill>
                            <a:schemeClr val="tx1"/>
                          </a:solidFill>
                          <a:latin typeface="+mn-lt"/>
                          <a:ea typeface="+mn-ea"/>
                          <a:cs typeface="+mn-cs"/>
                        </a:rPr>
                        <a:t>1962 : </a:t>
                      </a:r>
                      <a:r>
                        <a:rPr lang="fr-FR" sz="1100" baseline="0" dirty="0" smtClean="0"/>
                        <a:t>Crise de Cuba</a:t>
                      </a:r>
                    </a:p>
                    <a:p>
                      <a:pPr algn="ctr"/>
                      <a:r>
                        <a:rPr lang="fr-FR" sz="1100" b="1" i="1" kern="1200" dirty="0" smtClean="0">
                          <a:solidFill>
                            <a:schemeClr val="tx1"/>
                          </a:solidFill>
                          <a:latin typeface="+mn-lt"/>
                          <a:ea typeface="+mn-ea"/>
                          <a:cs typeface="+mn-cs"/>
                        </a:rPr>
                        <a:t>1964-75 : </a:t>
                      </a:r>
                      <a:r>
                        <a:rPr lang="fr-FR" sz="1100" baseline="0" dirty="0" smtClean="0"/>
                        <a:t>Guerre du Vietnam</a:t>
                      </a:r>
                      <a:endParaRPr lang="fr-FR" sz="1100" dirty="0"/>
                    </a:p>
                  </a:txBody>
                  <a:tcPr marL="45720" marR="45720" anchor="ctr"/>
                </a:tc>
                <a:tc>
                  <a:txBody>
                    <a:bodyPr/>
                    <a:lstStyle/>
                    <a:p>
                      <a:pPr algn="ctr"/>
                      <a:r>
                        <a:rPr lang="fr-FR" sz="1000" dirty="0" smtClean="0"/>
                        <a:t>Les USA jouent un rôle de</a:t>
                      </a:r>
                      <a:r>
                        <a:rPr lang="fr-FR" sz="1000" baseline="0" dirty="0" smtClean="0"/>
                        <a:t> premier plan dans la résolution du conflit avec les Soviétiques. Après 1945, l’Europe dévastée  doit céder de son influence au profit des</a:t>
                      </a:r>
                      <a:r>
                        <a:rPr lang="fr-FR" sz="1000" b="1" baseline="0" dirty="0" smtClean="0"/>
                        <a:t> deux nouvelles superpuissances</a:t>
                      </a:r>
                      <a:r>
                        <a:rPr lang="fr-FR" sz="1000" baseline="0" dirty="0" smtClean="0"/>
                        <a:t>.  Les Etats-Unis assurent alors un leadership qu’ils avaient longtemps hésité à assumer (</a:t>
                      </a:r>
                      <a:r>
                        <a:rPr lang="fr-FR" sz="1000" baseline="0" dirty="0" smtClean="0">
                          <a:hlinkClick r:id="rId7" action="ppaction://hlinksldjump"/>
                        </a:rPr>
                        <a:t>débat entre isolationnisme et interventionnisme</a:t>
                      </a:r>
                      <a:r>
                        <a:rPr lang="fr-FR" sz="1000" baseline="0" dirty="0" smtClean="0"/>
                        <a:t>) </a:t>
                      </a:r>
                    </a:p>
                    <a:p>
                      <a:pPr algn="ctr"/>
                      <a:r>
                        <a:rPr lang="fr-FR" sz="1000" baseline="0" dirty="0" smtClean="0"/>
                        <a:t>La guerre froide  </a:t>
                      </a:r>
                      <a:r>
                        <a:rPr lang="fr-FR" sz="1000" b="1" baseline="0" dirty="0" err="1" smtClean="0"/>
                        <a:t>bipolarise</a:t>
                      </a:r>
                      <a:r>
                        <a:rPr lang="fr-FR" sz="1000" b="1" baseline="0" dirty="0" smtClean="0"/>
                        <a:t> alors le monde</a:t>
                      </a:r>
                      <a:r>
                        <a:rPr lang="fr-FR" sz="1000" baseline="0" dirty="0" smtClean="0"/>
                        <a:t>, marqué par des tensions extrêmes et des crises multiples. </a:t>
                      </a:r>
                      <a:endParaRPr lang="fr-FR" sz="1000" dirty="0"/>
                    </a:p>
                  </a:txBody>
                  <a:tcPr marL="45720" marR="45720" anchor="ctr"/>
                </a:tc>
              </a:tr>
              <a:tr h="595684">
                <a:tc>
                  <a:txBody>
                    <a:bodyPr/>
                    <a:lstStyle/>
                    <a:p>
                      <a:pPr algn="ctr"/>
                      <a:r>
                        <a:rPr lang="fr-FR" sz="1000" b="1" u="none" dirty="0" smtClean="0"/>
                        <a:t>« Après la chute du mur de Berlin, </a:t>
                      </a:r>
                      <a:r>
                        <a:rPr lang="fr-FR" sz="1000" b="1" u="none" dirty="0" smtClean="0">
                          <a:hlinkClick r:id="rId8" action="ppaction://hlinksldjump"/>
                        </a:rPr>
                        <a:t>son triomphe semble total</a:t>
                      </a:r>
                      <a:r>
                        <a:rPr lang="fr-FR" sz="1000" b="1" u="none" dirty="0" smtClean="0"/>
                        <a:t>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9 novembre 1989 : </a:t>
                      </a:r>
                      <a:r>
                        <a:rPr lang="fr-FR" sz="1100" dirty="0" smtClean="0"/>
                        <a:t>Chute</a:t>
                      </a:r>
                      <a:r>
                        <a:rPr lang="fr-FR" sz="1100" baseline="0" dirty="0" smtClean="0"/>
                        <a:t> du mur </a:t>
                      </a:r>
                    </a:p>
                    <a:p>
                      <a:pPr algn="ctr"/>
                      <a:r>
                        <a:rPr lang="fr-FR" sz="1100" b="1" i="1" kern="1200" dirty="0" smtClean="0">
                          <a:solidFill>
                            <a:schemeClr val="tx1"/>
                          </a:solidFill>
                          <a:latin typeface="+mn-lt"/>
                          <a:ea typeface="+mn-ea"/>
                          <a:cs typeface="+mn-cs"/>
                        </a:rPr>
                        <a:t>1990-1991 : </a:t>
                      </a:r>
                      <a:r>
                        <a:rPr lang="fr-FR" sz="1100" baseline="0" dirty="0" smtClean="0"/>
                        <a:t>Guerre du Golfe</a:t>
                      </a:r>
                    </a:p>
                    <a:p>
                      <a:pPr algn="ctr"/>
                      <a:r>
                        <a:rPr lang="fr-FR" sz="1100" b="1" i="1" kern="1200" dirty="0" smtClean="0">
                          <a:solidFill>
                            <a:schemeClr val="tx1"/>
                          </a:solidFill>
                          <a:latin typeface="+mn-lt"/>
                          <a:ea typeface="+mn-ea"/>
                          <a:cs typeface="+mn-cs"/>
                        </a:rPr>
                        <a:t>25 décembre 1991 : </a:t>
                      </a:r>
                      <a:r>
                        <a:rPr lang="fr-FR" sz="1100" baseline="0" dirty="0" smtClean="0"/>
                        <a:t>Implosion de l’URSS</a:t>
                      </a:r>
                    </a:p>
                  </a:txBody>
                  <a:tcPr marL="45720" marR="45720" anchor="ctr"/>
                </a:tc>
                <a:tc>
                  <a:txBody>
                    <a:bodyPr/>
                    <a:lstStyle/>
                    <a:p>
                      <a:pPr algn="ctr"/>
                      <a:r>
                        <a:rPr lang="fr-FR" sz="1000" dirty="0" smtClean="0"/>
                        <a:t>L’effondrement du bloc de l’Est et de l’URSS permet</a:t>
                      </a:r>
                      <a:r>
                        <a:rPr lang="fr-FR" sz="1000" baseline="0" dirty="0" smtClean="0"/>
                        <a:t> aux USA d’accéder au statut d</a:t>
                      </a:r>
                      <a:r>
                        <a:rPr lang="fr-FR" sz="1000" b="1" baseline="0" dirty="0" smtClean="0"/>
                        <a:t>’</a:t>
                      </a:r>
                      <a:r>
                        <a:rPr lang="fr-FR" sz="1000" b="1" baseline="0" dirty="0" err="1" smtClean="0"/>
                        <a:t>hyperpuissance</a:t>
                      </a:r>
                      <a:r>
                        <a:rPr lang="fr-FR" sz="1000" baseline="0" dirty="0" smtClean="0"/>
                        <a:t>, qui concentre les attributs de la puissance dans tous les domaines et qui est en mesure de jouer le rôle de </a:t>
                      </a:r>
                      <a:r>
                        <a:rPr lang="fr-FR" sz="1000" b="1" baseline="0" dirty="0" smtClean="0"/>
                        <a:t>gendarmes du monde</a:t>
                      </a:r>
                      <a:r>
                        <a:rPr lang="fr-FR" sz="1000" baseline="0" dirty="0" smtClean="0"/>
                        <a:t>.</a:t>
                      </a:r>
                      <a:endParaRPr lang="fr-FR" sz="1000" dirty="0"/>
                    </a:p>
                  </a:txBody>
                  <a:tcPr marL="45720" marR="45720" anchor="ctr"/>
                </a:tc>
              </a:tr>
              <a:tr h="549862">
                <a:tc>
                  <a:txBody>
                    <a:bodyPr/>
                    <a:lstStyle/>
                    <a:p>
                      <a:pPr algn="ctr"/>
                      <a:r>
                        <a:rPr lang="fr-FR" sz="1000" b="1" u="none" dirty="0" smtClean="0"/>
                        <a:t>« Le 11-Septembre fait tourner le vent »</a:t>
                      </a:r>
                    </a:p>
                  </a:txBody>
                  <a:tcPr marL="45720" marR="45720" anchor="ctr"/>
                </a:tc>
                <a:tc>
                  <a:txBody>
                    <a:bodyPr/>
                    <a:lstStyle/>
                    <a:p>
                      <a:pPr algn="ctr"/>
                      <a:r>
                        <a:rPr lang="fr-FR" sz="1100" b="1" i="1" kern="1200" dirty="0" smtClean="0">
                          <a:solidFill>
                            <a:schemeClr val="tx1"/>
                          </a:solidFill>
                          <a:latin typeface="+mn-lt"/>
                          <a:ea typeface="+mn-ea"/>
                          <a:cs typeface="+mn-cs"/>
                        </a:rPr>
                        <a:t>11 septembre 2001 </a:t>
                      </a:r>
                      <a:r>
                        <a:rPr lang="fr-FR" sz="1100" dirty="0" smtClean="0"/>
                        <a:t>: Attentats</a:t>
                      </a:r>
                      <a:r>
                        <a:rPr lang="fr-FR" sz="1100" baseline="0" dirty="0" smtClean="0"/>
                        <a:t> terroristes</a:t>
                      </a:r>
                      <a:endParaRPr lang="fr-FR" sz="1100" dirty="0"/>
                    </a:p>
                  </a:txBody>
                  <a:tcPr marL="45720" marR="45720" anchor="ctr"/>
                </a:tc>
                <a:tc>
                  <a:txBody>
                    <a:bodyPr/>
                    <a:lstStyle/>
                    <a:p>
                      <a:pPr algn="ctr"/>
                      <a:r>
                        <a:rPr lang="fr-FR" sz="1000" dirty="0" smtClean="0"/>
                        <a:t>Les attentats cassent</a:t>
                      </a:r>
                      <a:r>
                        <a:rPr lang="fr-FR" sz="1000" baseline="0" dirty="0" smtClean="0"/>
                        <a:t> </a:t>
                      </a:r>
                      <a:r>
                        <a:rPr lang="fr-FR" sz="1000" b="1" baseline="0" dirty="0" smtClean="0"/>
                        <a:t>le mythe de l’inviolabilité du territoire américain</a:t>
                      </a:r>
                      <a:r>
                        <a:rPr lang="fr-FR" sz="1000" baseline="0" dirty="0" smtClean="0"/>
                        <a:t>, sont la preuve de </a:t>
                      </a:r>
                      <a:r>
                        <a:rPr lang="fr-FR" sz="1000" b="1" baseline="0" dirty="0" smtClean="0"/>
                        <a:t>sa vulnérabilité</a:t>
                      </a:r>
                      <a:r>
                        <a:rPr lang="fr-FR" sz="1000" baseline="0" dirty="0" smtClean="0"/>
                        <a:t> et de l’affirmation </a:t>
                      </a:r>
                      <a:r>
                        <a:rPr lang="fr-FR" sz="1000" b="1" baseline="0" dirty="0" smtClean="0"/>
                        <a:t>de nouveaux ennemis</a:t>
                      </a:r>
                      <a:r>
                        <a:rPr lang="fr-FR" sz="1000" baseline="0" dirty="0" smtClean="0"/>
                        <a:t> qui refusent son hégémonie. </a:t>
                      </a:r>
                      <a:endParaRPr lang="fr-FR" sz="1000" dirty="0"/>
                    </a:p>
                  </a:txBody>
                  <a:tcPr marL="45720" marR="45720" anchor="ctr"/>
                </a:tc>
              </a:tr>
              <a:tr h="855341">
                <a:tc>
                  <a:txBody>
                    <a:bodyPr/>
                    <a:lstStyle/>
                    <a:p>
                      <a:pPr algn="ctr"/>
                      <a:r>
                        <a:rPr lang="fr-FR" sz="1000" b="1" u="none" dirty="0" smtClean="0"/>
                        <a:t>« Chez les néoconservateurs de l’entourage de Georges W. Bush, </a:t>
                      </a:r>
                      <a:r>
                        <a:rPr lang="fr-FR" sz="1000" b="1" u="none" dirty="0" smtClean="0">
                          <a:hlinkClick r:id="rId9" action="ppaction://hlinksldjump"/>
                        </a:rPr>
                        <a:t>les visions impériales ont à nouveau culminé et avec elles le désir de guerre </a:t>
                      </a:r>
                      <a:r>
                        <a:rPr lang="fr-FR" sz="1000" b="1" u="none" dirty="0" smtClean="0"/>
                        <a:t>»</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2001 : </a:t>
                      </a:r>
                      <a:r>
                        <a:rPr lang="fr-FR" sz="1100" baseline="0" dirty="0" smtClean="0"/>
                        <a:t>Invasion de l’Afghanistan</a:t>
                      </a:r>
                    </a:p>
                    <a:p>
                      <a:pPr algn="ctr"/>
                      <a:r>
                        <a:rPr lang="fr-FR" sz="1100" b="1" i="1" kern="1200" dirty="0" smtClean="0">
                          <a:solidFill>
                            <a:schemeClr val="tx1"/>
                          </a:solidFill>
                          <a:latin typeface="+mn-lt"/>
                          <a:ea typeface="+mn-ea"/>
                          <a:cs typeface="+mn-cs"/>
                        </a:rPr>
                        <a:t>2003 : </a:t>
                      </a:r>
                      <a:r>
                        <a:rPr lang="fr-FR" sz="1100" baseline="0" dirty="0" smtClean="0"/>
                        <a:t>Guerre contre l’Irak </a:t>
                      </a:r>
                      <a:endParaRPr lang="fr-FR" sz="1100" dirty="0"/>
                    </a:p>
                  </a:txBody>
                  <a:tcPr marL="45720" marR="45720" anchor="ctr"/>
                </a:tc>
                <a:tc>
                  <a:txBody>
                    <a:bodyPr/>
                    <a:lstStyle/>
                    <a:p>
                      <a:pPr algn="ctr"/>
                      <a:r>
                        <a:rPr lang="fr-FR" sz="1000" dirty="0" smtClean="0"/>
                        <a:t>En</a:t>
                      </a:r>
                      <a:r>
                        <a:rPr lang="fr-FR" sz="1000" baseline="0" dirty="0" smtClean="0"/>
                        <a:t> </a:t>
                      </a:r>
                      <a:r>
                        <a:rPr lang="fr-FR" sz="1000" dirty="0" smtClean="0"/>
                        <a:t>réplique</a:t>
                      </a:r>
                      <a:r>
                        <a:rPr lang="fr-FR" sz="1000" baseline="0" dirty="0" smtClean="0"/>
                        <a:t> aux nouvelles menaces, l’administration Bush définit un « </a:t>
                      </a:r>
                      <a:r>
                        <a:rPr lang="fr-FR" sz="1000" b="1" baseline="0" dirty="0" smtClean="0"/>
                        <a:t>axe du mal</a:t>
                      </a:r>
                      <a:r>
                        <a:rPr lang="fr-FR" sz="1000" baseline="0" dirty="0" smtClean="0"/>
                        <a:t> » et une doctrine de la « </a:t>
                      </a:r>
                      <a:r>
                        <a:rPr lang="fr-FR" sz="1000" b="1" baseline="0" dirty="0" smtClean="0"/>
                        <a:t>guerre préventive</a:t>
                      </a:r>
                      <a:r>
                        <a:rPr lang="fr-FR" sz="1000" baseline="0" dirty="0" smtClean="0"/>
                        <a:t> » à son encontre. Les Etats-Unis pensent alors être en situation de régler </a:t>
                      </a:r>
                      <a:r>
                        <a:rPr lang="fr-FR" sz="1000" b="1" baseline="0" dirty="0" smtClean="0"/>
                        <a:t>unilatéralement</a:t>
                      </a:r>
                      <a:r>
                        <a:rPr lang="fr-FR" sz="1000" baseline="0" dirty="0" smtClean="0"/>
                        <a:t> et sans concertation les problèmes de sécurité mondiaux. </a:t>
                      </a:r>
                      <a:endParaRPr lang="fr-FR" sz="1000" dirty="0"/>
                    </a:p>
                  </a:txBody>
                  <a:tcPr marL="45720" marR="45720" anchor="ctr"/>
                </a:tc>
              </a:tr>
              <a:tr h="763697">
                <a:tc>
                  <a:txBody>
                    <a:bodyPr/>
                    <a:lstStyle/>
                    <a:p>
                      <a:pPr algn="ctr"/>
                      <a:r>
                        <a:rPr lang="fr-FR" sz="1000" b="1" u="none" dirty="0" smtClean="0"/>
                        <a:t>« </a:t>
                      </a:r>
                      <a:r>
                        <a:rPr lang="fr-FR" sz="1000" b="1" u="none" dirty="0" err="1" smtClean="0"/>
                        <a:t>Obama</a:t>
                      </a:r>
                      <a:r>
                        <a:rPr lang="fr-FR" sz="1000" b="1" u="none" dirty="0" smtClean="0"/>
                        <a:t> a rompu avec la rhétorique de son prédécesseur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2008 : </a:t>
                      </a:r>
                      <a:r>
                        <a:rPr lang="fr-FR" sz="1100" baseline="0" dirty="0" smtClean="0"/>
                        <a:t>Election de </a:t>
                      </a:r>
                      <a:r>
                        <a:rPr lang="fr-FR" sz="1100" baseline="0" dirty="0" err="1" smtClean="0"/>
                        <a:t>Barack</a:t>
                      </a:r>
                      <a:r>
                        <a:rPr lang="fr-FR" sz="1100" baseline="0" dirty="0" smtClean="0"/>
                        <a:t> </a:t>
                      </a:r>
                      <a:r>
                        <a:rPr lang="fr-FR" sz="1100" baseline="0" dirty="0" err="1" smtClean="0"/>
                        <a:t>Obama</a:t>
                      </a:r>
                      <a:r>
                        <a:rPr lang="fr-FR" sz="1100" baseline="0" dirty="0" smtClean="0"/>
                        <a:t>, plan de relance contre la crise, retrait progressif des troupes en Irak</a:t>
                      </a:r>
                    </a:p>
                    <a:p>
                      <a:pPr algn="ctr"/>
                      <a:r>
                        <a:rPr lang="fr-FR" sz="1100" b="1" i="1" kern="1200" dirty="0" smtClean="0">
                          <a:solidFill>
                            <a:schemeClr val="tx1"/>
                          </a:solidFill>
                          <a:latin typeface="+mn-lt"/>
                          <a:ea typeface="+mn-ea"/>
                          <a:cs typeface="+mn-cs"/>
                        </a:rPr>
                        <a:t>2011 :</a:t>
                      </a:r>
                      <a:r>
                        <a:rPr lang="fr-FR" sz="1100" baseline="0" dirty="0" smtClean="0"/>
                        <a:t> Mort de Ben Laden</a:t>
                      </a:r>
                    </a:p>
                  </a:txBody>
                  <a:tcPr marL="45720" marR="45720" anchor="ctr"/>
                </a:tc>
                <a:tc>
                  <a:txBody>
                    <a:bodyPr/>
                    <a:lstStyle/>
                    <a:p>
                      <a:pPr algn="ctr"/>
                      <a:r>
                        <a:rPr lang="fr-FR" sz="1000" dirty="0" smtClean="0"/>
                        <a:t>L’échec de la politique de Bush amène au pouvoir </a:t>
                      </a:r>
                      <a:r>
                        <a:rPr lang="fr-FR" sz="1000" b="1" dirty="0" smtClean="0"/>
                        <a:t>un président plus pragmatique</a:t>
                      </a:r>
                      <a:r>
                        <a:rPr lang="fr-FR" sz="1000" dirty="0" smtClean="0"/>
                        <a:t> qui cherche à redorer</a:t>
                      </a:r>
                      <a:r>
                        <a:rPr lang="fr-FR" sz="1000" baseline="0" dirty="0" smtClean="0"/>
                        <a:t> l’image des Etats-Unis par davantage de dialogue avec leurs partenaires, mais qui doit affronter </a:t>
                      </a:r>
                      <a:r>
                        <a:rPr lang="fr-FR" sz="1000" b="1" baseline="0" dirty="0" smtClean="0"/>
                        <a:t>la pire crise  financière, économique et sociale de l’histoire depuis 1929</a:t>
                      </a:r>
                      <a:r>
                        <a:rPr lang="fr-FR" sz="1000" baseline="0" dirty="0" smtClean="0"/>
                        <a:t>. </a:t>
                      </a:r>
                      <a:endParaRPr lang="fr-FR" sz="1000" dirty="0"/>
                    </a:p>
                  </a:txBody>
                  <a:tcPr marL="45720" marR="45720" anchor="ctr"/>
                </a:tc>
              </a:tr>
              <a:tr h="595684">
                <a:tc>
                  <a:txBody>
                    <a:bodyPr/>
                    <a:lstStyle/>
                    <a:p>
                      <a:pPr algn="ctr"/>
                      <a:r>
                        <a:rPr lang="fr-FR" sz="1000" b="1" u="none" dirty="0" smtClean="0"/>
                        <a:t>« </a:t>
                      </a:r>
                      <a:r>
                        <a:rPr lang="fr-FR" sz="1000" b="1" u="none" dirty="0" smtClean="0">
                          <a:hlinkClick r:id="rId10" action="ppaction://hlinksldjump"/>
                        </a:rPr>
                        <a:t>Le centre de gravité de la richesse mondiale</a:t>
                      </a:r>
                      <a:r>
                        <a:rPr lang="fr-FR" sz="1000" b="1" u="none" dirty="0" smtClean="0"/>
                        <a:t> se trouve aujourd’hui dans le Pacifique »</a:t>
                      </a:r>
                      <a:endParaRPr lang="fr-FR" sz="1000" b="1" u="none" dirty="0"/>
                    </a:p>
                  </a:txBody>
                  <a:tcPr marL="45720" marR="45720" anchor="ctr"/>
                </a:tc>
                <a:tc>
                  <a:txBody>
                    <a:bodyPr/>
                    <a:lstStyle/>
                    <a:p>
                      <a:pPr algn="ctr"/>
                      <a:r>
                        <a:rPr lang="fr-FR" sz="1100" b="1" i="1" kern="1200" dirty="0" smtClean="0">
                          <a:solidFill>
                            <a:schemeClr val="tx1"/>
                          </a:solidFill>
                          <a:latin typeface="+mn-lt"/>
                          <a:ea typeface="+mn-ea"/>
                          <a:cs typeface="+mn-cs"/>
                        </a:rPr>
                        <a:t>2011 : </a:t>
                      </a:r>
                      <a:r>
                        <a:rPr lang="fr-FR" sz="1100" dirty="0" smtClean="0"/>
                        <a:t>La</a:t>
                      </a:r>
                      <a:r>
                        <a:rPr lang="fr-FR" sz="1100" baseline="0" dirty="0" smtClean="0"/>
                        <a:t> Chine, deuxième puissance économique mondiale, crise de l’euro, dégradation de la note américaine</a:t>
                      </a:r>
                      <a:endParaRPr lang="fr-FR" sz="1100" dirty="0"/>
                    </a:p>
                  </a:txBody>
                  <a:tcPr marL="45720" marR="45720" anchor="ctr"/>
                </a:tc>
                <a:tc>
                  <a:txBody>
                    <a:bodyPr/>
                    <a:lstStyle/>
                    <a:p>
                      <a:pPr algn="ctr"/>
                      <a:r>
                        <a:rPr lang="fr-FR" sz="1000" dirty="0" smtClean="0"/>
                        <a:t>Face</a:t>
                      </a:r>
                      <a:r>
                        <a:rPr lang="fr-FR" sz="1000" baseline="0" dirty="0" smtClean="0"/>
                        <a:t> à la montée des </a:t>
                      </a:r>
                      <a:r>
                        <a:rPr lang="fr-FR" sz="1000" b="1" baseline="0" dirty="0" smtClean="0"/>
                        <a:t>puissances émergentes </a:t>
                      </a:r>
                      <a:r>
                        <a:rPr lang="fr-FR" sz="1000" baseline="0" dirty="0" smtClean="0"/>
                        <a:t>comme la Chine, les Etats-Unis, fortement </a:t>
                      </a:r>
                      <a:r>
                        <a:rPr lang="fr-FR" sz="1000" b="1" baseline="0" dirty="0" smtClean="0"/>
                        <a:t>endettés et  durablement en crise</a:t>
                      </a:r>
                      <a:r>
                        <a:rPr lang="fr-FR" sz="1000" baseline="0" dirty="0" smtClean="0"/>
                        <a:t>, semblent habités par </a:t>
                      </a:r>
                      <a:r>
                        <a:rPr lang="fr-FR" sz="1000" b="1" baseline="0" dirty="0" smtClean="0"/>
                        <a:t>la crainte du déclin</a:t>
                      </a:r>
                      <a:r>
                        <a:rPr lang="fr-FR" sz="1000" baseline="0" dirty="0" smtClean="0"/>
                        <a:t> de leur puissance. </a:t>
                      </a:r>
                      <a:endParaRPr lang="fr-FR" sz="10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683568" y="1628800"/>
            <a:ext cx="1656184"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74" name="Rectangle 73"/>
          <p:cNvSpPr/>
          <p:nvPr/>
        </p:nvSpPr>
        <p:spPr>
          <a:xfrm>
            <a:off x="2339752" y="1628800"/>
            <a:ext cx="648072"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200" b="1" i="1" dirty="0">
              <a:solidFill>
                <a:schemeClr val="tx1"/>
              </a:solidFill>
            </a:endParaRPr>
          </a:p>
        </p:txBody>
      </p:sp>
      <p:sp>
        <p:nvSpPr>
          <p:cNvPr id="75" name="Rectangle 74"/>
          <p:cNvSpPr/>
          <p:nvPr/>
        </p:nvSpPr>
        <p:spPr>
          <a:xfrm>
            <a:off x="2987824" y="1628800"/>
            <a:ext cx="3744416"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76" name="Rectangle 75"/>
          <p:cNvSpPr/>
          <p:nvPr/>
        </p:nvSpPr>
        <p:spPr>
          <a:xfrm>
            <a:off x="6732240" y="1628800"/>
            <a:ext cx="241176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i="1" dirty="0">
              <a:solidFill>
                <a:schemeClr val="tx1"/>
              </a:solidFill>
            </a:endParaRPr>
          </a:p>
        </p:txBody>
      </p:sp>
      <p:sp>
        <p:nvSpPr>
          <p:cNvPr id="86" name="Rectangle 85"/>
          <p:cNvSpPr/>
          <p:nvPr/>
        </p:nvSpPr>
        <p:spPr>
          <a:xfrm>
            <a:off x="323528" y="2780928"/>
            <a:ext cx="201622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87" name="Rectangle 86"/>
          <p:cNvSpPr/>
          <p:nvPr/>
        </p:nvSpPr>
        <p:spPr>
          <a:xfrm>
            <a:off x="2339752" y="2780928"/>
            <a:ext cx="4392488"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89" name="Rectangle 88"/>
          <p:cNvSpPr/>
          <p:nvPr/>
        </p:nvSpPr>
        <p:spPr>
          <a:xfrm>
            <a:off x="6732240" y="2780928"/>
            <a:ext cx="1080120"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91" name="Rectangle 90"/>
          <p:cNvSpPr/>
          <p:nvPr/>
        </p:nvSpPr>
        <p:spPr>
          <a:xfrm>
            <a:off x="7596336" y="2780928"/>
            <a:ext cx="1547664" cy="407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93" name="Organigramme : Décision 92"/>
          <p:cNvSpPr/>
          <p:nvPr/>
        </p:nvSpPr>
        <p:spPr>
          <a:xfrm>
            <a:off x="395536" y="472514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94" name="Rectangle 93"/>
          <p:cNvSpPr/>
          <p:nvPr/>
        </p:nvSpPr>
        <p:spPr>
          <a:xfrm>
            <a:off x="323528" y="1628800"/>
            <a:ext cx="36004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1100" b="1" i="1" dirty="0">
              <a:solidFill>
                <a:schemeClr val="tx1"/>
              </a:solidFill>
            </a:endParaRPr>
          </a:p>
        </p:txBody>
      </p:sp>
      <p:sp>
        <p:nvSpPr>
          <p:cNvPr id="97" name="Organigramme : Décision 96"/>
          <p:cNvSpPr/>
          <p:nvPr/>
        </p:nvSpPr>
        <p:spPr>
          <a:xfrm>
            <a:off x="2411760" y="4538737"/>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99" name="Organigramme : Décision 98"/>
          <p:cNvSpPr/>
          <p:nvPr/>
        </p:nvSpPr>
        <p:spPr>
          <a:xfrm>
            <a:off x="2699792" y="616530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100" name="Organigramme : Décision 99"/>
          <p:cNvSpPr/>
          <p:nvPr/>
        </p:nvSpPr>
        <p:spPr>
          <a:xfrm>
            <a:off x="2843808" y="5445224"/>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cxnSp>
        <p:nvCxnSpPr>
          <p:cNvPr id="101" name="Connecteur droit 100"/>
          <p:cNvCxnSpPr/>
          <p:nvPr/>
        </p:nvCxnSpPr>
        <p:spPr>
          <a:xfrm flipH="1">
            <a:off x="539552" y="5661248"/>
            <a:ext cx="1791816" cy="0"/>
          </a:xfrm>
          <a:prstGeom prst="line">
            <a:avLst/>
          </a:prstGeom>
          <a:ln>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04" name="Organigramme : Décision 103"/>
          <p:cNvSpPr/>
          <p:nvPr/>
        </p:nvSpPr>
        <p:spPr>
          <a:xfrm>
            <a:off x="6516216" y="5301208"/>
            <a:ext cx="432048" cy="360040"/>
          </a:xfrm>
          <a:prstGeom prst="flowChartDecisi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105" name="Explosion 1 104"/>
          <p:cNvSpPr/>
          <p:nvPr/>
        </p:nvSpPr>
        <p:spPr>
          <a:xfrm>
            <a:off x="1115616"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6" name="Explosion 1 105"/>
          <p:cNvSpPr/>
          <p:nvPr/>
        </p:nvSpPr>
        <p:spPr>
          <a:xfrm>
            <a:off x="4139952" y="623731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7" name="Explosion 1 106"/>
          <p:cNvSpPr/>
          <p:nvPr/>
        </p:nvSpPr>
        <p:spPr>
          <a:xfrm>
            <a:off x="7452320" y="4610745"/>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8" name="Explosion 1 107"/>
          <p:cNvSpPr/>
          <p:nvPr/>
        </p:nvSpPr>
        <p:spPr>
          <a:xfrm>
            <a:off x="7884368" y="5517232"/>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9" name="Explosion 1 108"/>
          <p:cNvSpPr/>
          <p:nvPr/>
        </p:nvSpPr>
        <p:spPr>
          <a:xfrm>
            <a:off x="8172400" y="6381328"/>
            <a:ext cx="410344" cy="288032"/>
          </a:xfrm>
          <a:prstGeom prst="irregularSeal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2" name="Groupe 121"/>
          <p:cNvGrpSpPr/>
          <p:nvPr/>
        </p:nvGrpSpPr>
        <p:grpSpPr>
          <a:xfrm>
            <a:off x="0" y="1154759"/>
            <a:ext cx="9144000" cy="330025"/>
            <a:chOff x="0" y="1226767"/>
            <a:chExt cx="9144000" cy="330025"/>
          </a:xfrm>
        </p:grpSpPr>
        <p:sp>
          <p:nvSpPr>
            <p:cNvPr id="37" name="ZoneTexte 36"/>
            <p:cNvSpPr txBox="1"/>
            <p:nvPr/>
          </p:nvSpPr>
          <p:spPr>
            <a:xfrm>
              <a:off x="539552" y="1238563"/>
              <a:ext cx="648072" cy="246221"/>
            </a:xfrm>
            <a:prstGeom prst="rect">
              <a:avLst/>
            </a:prstGeom>
            <a:noFill/>
          </p:spPr>
          <p:txBody>
            <a:bodyPr wrap="square" rtlCol="0">
              <a:spAutoFit/>
            </a:bodyPr>
            <a:lstStyle/>
            <a:p>
              <a:pPr algn="ctr"/>
              <a:r>
                <a:rPr lang="fr-FR" sz="1000" i="1" dirty="0" smtClean="0"/>
                <a:t>1920</a:t>
              </a:r>
              <a:endParaRPr lang="fr-FR" sz="1000" i="1" dirty="0"/>
            </a:p>
          </p:txBody>
        </p:sp>
        <p:sp>
          <p:nvSpPr>
            <p:cNvPr id="38" name="ZoneTexte 37"/>
            <p:cNvSpPr txBox="1"/>
            <p:nvPr/>
          </p:nvSpPr>
          <p:spPr>
            <a:xfrm>
              <a:off x="1331640" y="1232665"/>
              <a:ext cx="648072" cy="246221"/>
            </a:xfrm>
            <a:prstGeom prst="rect">
              <a:avLst/>
            </a:prstGeom>
            <a:noFill/>
          </p:spPr>
          <p:txBody>
            <a:bodyPr wrap="square" rtlCol="0">
              <a:spAutoFit/>
            </a:bodyPr>
            <a:lstStyle/>
            <a:p>
              <a:pPr algn="ctr"/>
              <a:r>
                <a:rPr lang="fr-FR" sz="1000" i="1" dirty="0" smtClean="0"/>
                <a:t>1930</a:t>
              </a:r>
              <a:endParaRPr lang="fr-FR" sz="1000" i="1" dirty="0"/>
            </a:p>
          </p:txBody>
        </p:sp>
        <p:sp>
          <p:nvSpPr>
            <p:cNvPr id="39" name="ZoneTexte 38"/>
            <p:cNvSpPr txBox="1"/>
            <p:nvPr/>
          </p:nvSpPr>
          <p:spPr>
            <a:xfrm>
              <a:off x="2123728" y="1232665"/>
              <a:ext cx="648072" cy="246221"/>
            </a:xfrm>
            <a:prstGeom prst="rect">
              <a:avLst/>
            </a:prstGeom>
            <a:noFill/>
          </p:spPr>
          <p:txBody>
            <a:bodyPr wrap="square" rtlCol="0">
              <a:spAutoFit/>
            </a:bodyPr>
            <a:lstStyle/>
            <a:p>
              <a:pPr algn="ctr"/>
              <a:r>
                <a:rPr lang="fr-FR" sz="1000" i="1" dirty="0" smtClean="0"/>
                <a:t>1940</a:t>
              </a:r>
              <a:endParaRPr lang="fr-FR" sz="1000" i="1" dirty="0"/>
            </a:p>
          </p:txBody>
        </p:sp>
        <p:sp>
          <p:nvSpPr>
            <p:cNvPr id="40" name="ZoneTexte 39"/>
            <p:cNvSpPr txBox="1"/>
            <p:nvPr/>
          </p:nvSpPr>
          <p:spPr>
            <a:xfrm>
              <a:off x="2987824" y="1232665"/>
              <a:ext cx="648072" cy="246221"/>
            </a:xfrm>
            <a:prstGeom prst="rect">
              <a:avLst/>
            </a:prstGeom>
            <a:noFill/>
          </p:spPr>
          <p:txBody>
            <a:bodyPr wrap="square" rtlCol="0">
              <a:spAutoFit/>
            </a:bodyPr>
            <a:lstStyle/>
            <a:p>
              <a:pPr algn="ctr"/>
              <a:r>
                <a:rPr lang="fr-FR" sz="1000" i="1" dirty="0" smtClean="0"/>
                <a:t>1950</a:t>
              </a:r>
              <a:endParaRPr lang="fr-FR" sz="1000" i="1" dirty="0"/>
            </a:p>
          </p:txBody>
        </p:sp>
        <p:sp>
          <p:nvSpPr>
            <p:cNvPr id="41" name="ZoneTexte 40"/>
            <p:cNvSpPr txBox="1"/>
            <p:nvPr/>
          </p:nvSpPr>
          <p:spPr>
            <a:xfrm>
              <a:off x="3779912" y="1226767"/>
              <a:ext cx="648072" cy="246221"/>
            </a:xfrm>
            <a:prstGeom prst="rect">
              <a:avLst/>
            </a:prstGeom>
            <a:noFill/>
          </p:spPr>
          <p:txBody>
            <a:bodyPr wrap="square" rtlCol="0">
              <a:spAutoFit/>
            </a:bodyPr>
            <a:lstStyle/>
            <a:p>
              <a:pPr algn="ctr"/>
              <a:r>
                <a:rPr lang="fr-FR" sz="1000" i="1" dirty="0" smtClean="0"/>
                <a:t>1960</a:t>
              </a:r>
              <a:endParaRPr lang="fr-FR" sz="1000" i="1" dirty="0"/>
            </a:p>
          </p:txBody>
        </p:sp>
        <p:sp>
          <p:nvSpPr>
            <p:cNvPr id="42" name="ZoneTexte 41"/>
            <p:cNvSpPr txBox="1"/>
            <p:nvPr/>
          </p:nvSpPr>
          <p:spPr>
            <a:xfrm>
              <a:off x="4644008" y="1226767"/>
              <a:ext cx="648072" cy="246221"/>
            </a:xfrm>
            <a:prstGeom prst="rect">
              <a:avLst/>
            </a:prstGeom>
            <a:noFill/>
          </p:spPr>
          <p:txBody>
            <a:bodyPr wrap="square" rtlCol="0">
              <a:spAutoFit/>
            </a:bodyPr>
            <a:lstStyle/>
            <a:p>
              <a:pPr algn="ctr"/>
              <a:r>
                <a:rPr lang="fr-FR" sz="1000" i="1" dirty="0" smtClean="0"/>
                <a:t>1970</a:t>
              </a:r>
              <a:endParaRPr lang="fr-FR" sz="1000" i="1" dirty="0"/>
            </a:p>
          </p:txBody>
        </p:sp>
        <p:sp>
          <p:nvSpPr>
            <p:cNvPr id="43" name="ZoneTexte 42"/>
            <p:cNvSpPr txBox="1"/>
            <p:nvPr/>
          </p:nvSpPr>
          <p:spPr>
            <a:xfrm>
              <a:off x="5508104" y="1232665"/>
              <a:ext cx="648072" cy="246221"/>
            </a:xfrm>
            <a:prstGeom prst="rect">
              <a:avLst/>
            </a:prstGeom>
            <a:noFill/>
          </p:spPr>
          <p:txBody>
            <a:bodyPr wrap="square" rtlCol="0">
              <a:spAutoFit/>
            </a:bodyPr>
            <a:lstStyle/>
            <a:p>
              <a:pPr algn="ctr"/>
              <a:r>
                <a:rPr lang="fr-FR" sz="1000" i="1" dirty="0" smtClean="0"/>
                <a:t>1980</a:t>
              </a:r>
              <a:endParaRPr lang="fr-FR" sz="1000" i="1" dirty="0"/>
            </a:p>
          </p:txBody>
        </p:sp>
        <p:sp>
          <p:nvSpPr>
            <p:cNvPr id="44" name="ZoneTexte 43"/>
            <p:cNvSpPr txBox="1"/>
            <p:nvPr/>
          </p:nvSpPr>
          <p:spPr>
            <a:xfrm>
              <a:off x="6372200" y="1226767"/>
              <a:ext cx="648072" cy="246221"/>
            </a:xfrm>
            <a:prstGeom prst="rect">
              <a:avLst/>
            </a:prstGeom>
            <a:noFill/>
          </p:spPr>
          <p:txBody>
            <a:bodyPr wrap="square" rtlCol="0">
              <a:spAutoFit/>
            </a:bodyPr>
            <a:lstStyle/>
            <a:p>
              <a:pPr algn="ctr"/>
              <a:r>
                <a:rPr lang="fr-FR" sz="1000" i="1" dirty="0" smtClean="0"/>
                <a:t>1990</a:t>
              </a:r>
              <a:endParaRPr lang="fr-FR" sz="1000" i="1" dirty="0"/>
            </a:p>
          </p:txBody>
        </p:sp>
        <p:sp>
          <p:nvSpPr>
            <p:cNvPr id="45" name="ZoneTexte 44"/>
            <p:cNvSpPr txBox="1"/>
            <p:nvPr/>
          </p:nvSpPr>
          <p:spPr>
            <a:xfrm>
              <a:off x="7164288" y="1226767"/>
              <a:ext cx="648072" cy="246221"/>
            </a:xfrm>
            <a:prstGeom prst="rect">
              <a:avLst/>
            </a:prstGeom>
            <a:noFill/>
          </p:spPr>
          <p:txBody>
            <a:bodyPr wrap="square" rtlCol="0">
              <a:spAutoFit/>
            </a:bodyPr>
            <a:lstStyle/>
            <a:p>
              <a:pPr algn="ctr"/>
              <a:r>
                <a:rPr lang="fr-FR" sz="1000" i="1" dirty="0" smtClean="0"/>
                <a:t>2000</a:t>
              </a:r>
              <a:endParaRPr lang="fr-FR" sz="1000" i="1" dirty="0"/>
            </a:p>
          </p:txBody>
        </p:sp>
        <p:grpSp>
          <p:nvGrpSpPr>
            <p:cNvPr id="3" name="Groupe 46"/>
            <p:cNvGrpSpPr/>
            <p:nvPr/>
          </p:nvGrpSpPr>
          <p:grpSpPr>
            <a:xfrm>
              <a:off x="0" y="1484784"/>
              <a:ext cx="9144000" cy="72008"/>
              <a:chOff x="0" y="332656"/>
              <a:chExt cx="10061606" cy="144016"/>
            </a:xfrm>
            <a:solidFill>
              <a:schemeClr val="bg1">
                <a:lumMod val="75000"/>
              </a:schemeClr>
            </a:solidFill>
          </p:grpSpPr>
          <p:sp>
            <p:nvSpPr>
              <p:cNvPr id="26" name="Rectangle 25"/>
              <p:cNvSpPr/>
              <p:nvPr/>
            </p:nvSpPr>
            <p:spPr>
              <a:xfrm>
                <a:off x="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7" name="Rectangle 26"/>
              <p:cNvSpPr/>
              <p:nvPr/>
            </p:nvSpPr>
            <p:spPr>
              <a:xfrm>
                <a:off x="917606"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8" name="Rectangle 27"/>
              <p:cNvSpPr/>
              <p:nvPr/>
            </p:nvSpPr>
            <p:spPr>
              <a:xfrm>
                <a:off x="179900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29" name="Rectangle 28"/>
              <p:cNvSpPr/>
              <p:nvPr/>
            </p:nvSpPr>
            <p:spPr>
              <a:xfrm>
                <a:off x="271764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0" name="Rectangle 29"/>
              <p:cNvSpPr/>
              <p:nvPr/>
            </p:nvSpPr>
            <p:spPr>
              <a:xfrm>
                <a:off x="363525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1" name="Rectangle 30"/>
              <p:cNvSpPr/>
              <p:nvPr/>
            </p:nvSpPr>
            <p:spPr>
              <a:xfrm>
                <a:off x="4553897"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2" name="Rectangle 31"/>
              <p:cNvSpPr/>
              <p:nvPr/>
            </p:nvSpPr>
            <p:spPr>
              <a:xfrm>
                <a:off x="5471503"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3" name="Rectangle 32"/>
              <p:cNvSpPr/>
              <p:nvPr/>
            </p:nvSpPr>
            <p:spPr>
              <a:xfrm>
                <a:off x="6390145"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4" name="Rectangle 33"/>
              <p:cNvSpPr/>
              <p:nvPr/>
            </p:nvSpPr>
            <p:spPr>
              <a:xfrm>
                <a:off x="7308788"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35" name="Rectangle 34"/>
              <p:cNvSpPr/>
              <p:nvPr/>
            </p:nvSpPr>
            <p:spPr>
              <a:xfrm>
                <a:off x="8226394"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sp>
            <p:nvSpPr>
              <p:cNvPr id="46" name="Rectangle 45"/>
              <p:cNvSpPr/>
              <p:nvPr/>
            </p:nvSpPr>
            <p:spPr>
              <a:xfrm>
                <a:off x="9144000" y="332656"/>
                <a:ext cx="917606" cy="144016"/>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000"/>
              </a:p>
            </p:txBody>
          </p:sp>
        </p:grpSp>
        <p:sp>
          <p:nvSpPr>
            <p:cNvPr id="48" name="ZoneTexte 47"/>
            <p:cNvSpPr txBox="1"/>
            <p:nvPr/>
          </p:nvSpPr>
          <p:spPr>
            <a:xfrm>
              <a:off x="7956376" y="1232665"/>
              <a:ext cx="648072" cy="246221"/>
            </a:xfrm>
            <a:prstGeom prst="rect">
              <a:avLst/>
            </a:prstGeom>
            <a:noFill/>
          </p:spPr>
          <p:txBody>
            <a:bodyPr wrap="square" rtlCol="0">
              <a:spAutoFit/>
            </a:bodyPr>
            <a:lstStyle/>
            <a:p>
              <a:pPr algn="ctr"/>
              <a:r>
                <a:rPr lang="fr-FR" sz="1000" i="1" dirty="0" smtClean="0"/>
                <a:t>2010</a:t>
              </a:r>
              <a:endParaRPr lang="fr-FR" sz="1000" i="1" dirty="0"/>
            </a:p>
          </p:txBody>
        </p:sp>
      </p:grpSp>
      <p:sp>
        <p:nvSpPr>
          <p:cNvPr id="49" name="Rectangle 48"/>
          <p:cNvSpPr/>
          <p:nvPr/>
        </p:nvSpPr>
        <p:spPr>
          <a:xfrm>
            <a:off x="683568" y="1628800"/>
            <a:ext cx="1656184" cy="11521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chemeClr val="tx1"/>
                </a:solidFill>
              </a:rPr>
              <a:t>Entre-deux-guerres</a:t>
            </a:r>
            <a:endParaRPr lang="fr-FR" sz="1400" b="1" i="1" dirty="0">
              <a:solidFill>
                <a:schemeClr val="tx1"/>
              </a:solidFill>
            </a:endParaRPr>
          </a:p>
        </p:txBody>
      </p:sp>
      <p:sp>
        <p:nvSpPr>
          <p:cNvPr id="50" name="Rectangle 49"/>
          <p:cNvSpPr/>
          <p:nvPr/>
        </p:nvSpPr>
        <p:spPr>
          <a:xfrm>
            <a:off x="2339752" y="1628800"/>
            <a:ext cx="648072" cy="11521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b="1" i="1" dirty="0" smtClean="0">
                <a:solidFill>
                  <a:schemeClr val="tx1"/>
                </a:solidFill>
              </a:rPr>
              <a:t>Seconde guerre mondiale</a:t>
            </a:r>
            <a:endParaRPr lang="fr-FR" sz="1200" b="1" i="1" dirty="0">
              <a:solidFill>
                <a:schemeClr val="tx1"/>
              </a:solidFill>
            </a:endParaRPr>
          </a:p>
        </p:txBody>
      </p:sp>
      <p:sp>
        <p:nvSpPr>
          <p:cNvPr id="51" name="Rectangle 50"/>
          <p:cNvSpPr/>
          <p:nvPr/>
        </p:nvSpPr>
        <p:spPr>
          <a:xfrm>
            <a:off x="2987824" y="1628800"/>
            <a:ext cx="3744416" cy="11521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solidFill>
                  <a:schemeClr val="tx1"/>
                </a:solidFill>
              </a:rPr>
              <a:t>Guerre froide</a:t>
            </a:r>
          </a:p>
        </p:txBody>
      </p:sp>
      <p:sp>
        <p:nvSpPr>
          <p:cNvPr id="52" name="Rectangle 51"/>
          <p:cNvSpPr/>
          <p:nvPr/>
        </p:nvSpPr>
        <p:spPr>
          <a:xfrm>
            <a:off x="6732240" y="1628800"/>
            <a:ext cx="2411760" cy="11521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smtClean="0">
                <a:solidFill>
                  <a:schemeClr val="tx1"/>
                </a:solidFill>
              </a:rPr>
              <a:t>A la recherche d’un nouvel ordre mondial</a:t>
            </a:r>
            <a:endParaRPr lang="fr-FR" sz="1400" b="1" i="1" dirty="0">
              <a:solidFill>
                <a:schemeClr val="tx1"/>
              </a:solidFill>
            </a:endParaRPr>
          </a:p>
        </p:txBody>
      </p:sp>
      <p:sp>
        <p:nvSpPr>
          <p:cNvPr id="59" name="Rectangle 58"/>
          <p:cNvSpPr/>
          <p:nvPr/>
        </p:nvSpPr>
        <p:spPr>
          <a:xfrm>
            <a:off x="323528" y="2780928"/>
            <a:ext cx="2016224" cy="4077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0" name="Rectangle 59"/>
          <p:cNvSpPr/>
          <p:nvPr/>
        </p:nvSpPr>
        <p:spPr>
          <a:xfrm>
            <a:off x="2339752" y="2780928"/>
            <a:ext cx="4392488" cy="40770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1" name="Rectangle 60"/>
          <p:cNvSpPr/>
          <p:nvPr/>
        </p:nvSpPr>
        <p:spPr>
          <a:xfrm>
            <a:off x="6732240" y="2780928"/>
            <a:ext cx="864096" cy="40770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2" name="Rectangle 61"/>
          <p:cNvSpPr/>
          <p:nvPr/>
        </p:nvSpPr>
        <p:spPr>
          <a:xfrm>
            <a:off x="7596336" y="2780928"/>
            <a:ext cx="1547664" cy="40770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solidFill>
                <a:schemeClr val="tx1"/>
              </a:solidFill>
            </a:endParaRPr>
          </a:p>
        </p:txBody>
      </p:sp>
      <p:sp>
        <p:nvSpPr>
          <p:cNvPr id="63" name="Organigramme : Décision 62"/>
          <p:cNvSpPr/>
          <p:nvPr/>
        </p:nvSpPr>
        <p:spPr>
          <a:xfrm>
            <a:off x="395536" y="4725144"/>
            <a:ext cx="432048" cy="360040"/>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7" name="Rectangle 76"/>
          <p:cNvSpPr/>
          <p:nvPr/>
        </p:nvSpPr>
        <p:spPr>
          <a:xfrm>
            <a:off x="323528" y="1628800"/>
            <a:ext cx="360040" cy="11521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b="1" i="1" dirty="0" smtClean="0">
                <a:solidFill>
                  <a:schemeClr val="tx1"/>
                </a:solidFill>
              </a:rPr>
              <a:t>Première guerre mondiale</a:t>
            </a:r>
            <a:endParaRPr lang="fr-FR" sz="1100" b="1" i="1" dirty="0">
              <a:solidFill>
                <a:schemeClr val="tx1"/>
              </a:solidFill>
            </a:endParaRPr>
          </a:p>
        </p:txBody>
      </p:sp>
      <p:sp>
        <p:nvSpPr>
          <p:cNvPr id="78" name="Organigramme : Décision 77"/>
          <p:cNvSpPr/>
          <p:nvPr/>
        </p:nvSpPr>
        <p:spPr>
          <a:xfrm>
            <a:off x="2411760" y="4538737"/>
            <a:ext cx="432048" cy="360040"/>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79" name="Organigramme : Décision 78"/>
          <p:cNvSpPr/>
          <p:nvPr/>
        </p:nvSpPr>
        <p:spPr>
          <a:xfrm>
            <a:off x="2699792" y="6165304"/>
            <a:ext cx="432048" cy="360040"/>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80" name="Rectangle 79"/>
          <p:cNvSpPr/>
          <p:nvPr/>
        </p:nvSpPr>
        <p:spPr>
          <a:xfrm>
            <a:off x="2339752" y="4077072"/>
            <a:ext cx="2016224" cy="461665"/>
          </a:xfrm>
          <a:prstGeom prst="rect">
            <a:avLst/>
          </a:prstGeom>
        </p:spPr>
        <p:txBody>
          <a:bodyPr wrap="square">
            <a:spAutoFit/>
          </a:bodyPr>
          <a:lstStyle/>
          <a:p>
            <a:r>
              <a:rPr lang="fr-FR" sz="1200" i="1" dirty="0" smtClean="0"/>
              <a:t>1941</a:t>
            </a:r>
          </a:p>
          <a:p>
            <a:r>
              <a:rPr lang="fr-FR" sz="1200" i="1" dirty="0" smtClean="0"/>
              <a:t>Entrée en guerre des USA</a:t>
            </a:r>
          </a:p>
        </p:txBody>
      </p:sp>
      <p:sp>
        <p:nvSpPr>
          <p:cNvPr id="81" name="Organigramme : Décision 80"/>
          <p:cNvSpPr/>
          <p:nvPr/>
        </p:nvSpPr>
        <p:spPr>
          <a:xfrm>
            <a:off x="2843808" y="5445224"/>
            <a:ext cx="432048" cy="360040"/>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82" name="Rectangle 81"/>
          <p:cNvSpPr/>
          <p:nvPr/>
        </p:nvSpPr>
        <p:spPr>
          <a:xfrm>
            <a:off x="2699792" y="4839543"/>
            <a:ext cx="1512168" cy="646331"/>
          </a:xfrm>
          <a:prstGeom prst="rect">
            <a:avLst/>
          </a:prstGeom>
        </p:spPr>
        <p:txBody>
          <a:bodyPr wrap="square">
            <a:spAutoFit/>
          </a:bodyPr>
          <a:lstStyle/>
          <a:p>
            <a:r>
              <a:rPr lang="fr-FR" sz="1200" i="1" dirty="0" smtClean="0"/>
              <a:t>1947</a:t>
            </a:r>
          </a:p>
          <a:p>
            <a:r>
              <a:rPr lang="fr-FR" sz="1200" i="1" dirty="0" smtClean="0"/>
              <a:t>Doctrine Truman</a:t>
            </a:r>
          </a:p>
          <a:p>
            <a:r>
              <a:rPr lang="fr-FR" sz="1200" i="1" dirty="0" smtClean="0"/>
              <a:t>Création du GATT</a:t>
            </a:r>
          </a:p>
        </p:txBody>
      </p:sp>
      <p:sp>
        <p:nvSpPr>
          <p:cNvPr id="83" name="Rectangle 82"/>
          <p:cNvSpPr/>
          <p:nvPr/>
        </p:nvSpPr>
        <p:spPr>
          <a:xfrm>
            <a:off x="2555776" y="5775647"/>
            <a:ext cx="1512168" cy="461665"/>
          </a:xfrm>
          <a:prstGeom prst="rect">
            <a:avLst/>
          </a:prstGeom>
        </p:spPr>
        <p:txBody>
          <a:bodyPr wrap="square">
            <a:spAutoFit/>
          </a:bodyPr>
          <a:lstStyle/>
          <a:p>
            <a:r>
              <a:rPr lang="fr-FR" sz="1200" i="1" dirty="0" smtClean="0"/>
              <a:t>1945</a:t>
            </a:r>
          </a:p>
          <a:p>
            <a:r>
              <a:rPr lang="fr-FR" sz="1200" i="1" dirty="0" smtClean="0"/>
              <a:t>Bombe atomique</a:t>
            </a:r>
          </a:p>
        </p:txBody>
      </p:sp>
      <p:sp>
        <p:nvSpPr>
          <p:cNvPr id="84" name="ZoneTexte 83"/>
          <p:cNvSpPr txBox="1"/>
          <p:nvPr/>
        </p:nvSpPr>
        <p:spPr>
          <a:xfrm>
            <a:off x="395536" y="3933056"/>
            <a:ext cx="1440160" cy="830997"/>
          </a:xfrm>
          <a:prstGeom prst="rect">
            <a:avLst/>
          </a:prstGeom>
          <a:noFill/>
        </p:spPr>
        <p:txBody>
          <a:bodyPr wrap="square" rtlCol="0">
            <a:spAutoFit/>
          </a:bodyPr>
          <a:lstStyle/>
          <a:p>
            <a:r>
              <a:rPr lang="fr-FR" sz="1200" i="1" dirty="0" smtClean="0"/>
              <a:t>1918</a:t>
            </a:r>
          </a:p>
          <a:p>
            <a:r>
              <a:rPr lang="fr-FR" sz="1200" i="1" dirty="0" smtClean="0"/>
              <a:t>14 points de Wilson</a:t>
            </a:r>
          </a:p>
          <a:p>
            <a:r>
              <a:rPr lang="fr-FR" sz="1200" i="1" dirty="0" smtClean="0"/>
              <a:t>1</a:t>
            </a:r>
            <a:r>
              <a:rPr lang="fr-FR" sz="1200" i="1" baseline="30000" dirty="0" smtClean="0"/>
              <a:t>ère</a:t>
            </a:r>
            <a:r>
              <a:rPr lang="fr-FR" sz="1200" i="1" dirty="0" smtClean="0"/>
              <a:t> puissance industrielle </a:t>
            </a:r>
            <a:endParaRPr lang="fr-FR" sz="1200" i="1" dirty="0"/>
          </a:p>
        </p:txBody>
      </p:sp>
      <p:cxnSp>
        <p:nvCxnSpPr>
          <p:cNvPr id="85" name="Connecteur droit 84"/>
          <p:cNvCxnSpPr/>
          <p:nvPr/>
        </p:nvCxnSpPr>
        <p:spPr>
          <a:xfrm flipH="1">
            <a:off x="539552" y="5661248"/>
            <a:ext cx="1791816"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8" name="ZoneTexte 87">
            <a:hlinkClick r:id="rId2" action="ppaction://hlinksldjump"/>
          </p:cNvPr>
          <p:cNvSpPr txBox="1"/>
          <p:nvPr/>
        </p:nvSpPr>
        <p:spPr>
          <a:xfrm>
            <a:off x="611560" y="5373216"/>
            <a:ext cx="1656184" cy="276999"/>
          </a:xfrm>
          <a:prstGeom prst="rect">
            <a:avLst/>
          </a:prstGeom>
          <a:noFill/>
        </p:spPr>
        <p:txBody>
          <a:bodyPr wrap="square" rtlCol="0">
            <a:spAutoFit/>
          </a:bodyPr>
          <a:lstStyle/>
          <a:p>
            <a:pPr algn="ctr"/>
            <a:r>
              <a:rPr lang="fr-FR" sz="1200" i="1" dirty="0" smtClean="0"/>
              <a:t>Isolationnisme </a:t>
            </a:r>
            <a:endParaRPr lang="fr-FR" sz="1200" i="1" dirty="0"/>
          </a:p>
        </p:txBody>
      </p:sp>
      <p:sp>
        <p:nvSpPr>
          <p:cNvPr id="90" name="Organigramme : Décision 89"/>
          <p:cNvSpPr/>
          <p:nvPr/>
        </p:nvSpPr>
        <p:spPr>
          <a:xfrm>
            <a:off x="6516216" y="5301208"/>
            <a:ext cx="432048" cy="360040"/>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200" i="1"/>
          </a:p>
        </p:txBody>
      </p:sp>
      <p:sp>
        <p:nvSpPr>
          <p:cNvPr id="92" name="Rectangle 91"/>
          <p:cNvSpPr/>
          <p:nvPr/>
        </p:nvSpPr>
        <p:spPr>
          <a:xfrm>
            <a:off x="6156176" y="4714691"/>
            <a:ext cx="1512168" cy="646331"/>
          </a:xfrm>
          <a:prstGeom prst="rect">
            <a:avLst/>
          </a:prstGeom>
        </p:spPr>
        <p:txBody>
          <a:bodyPr wrap="square">
            <a:spAutoFit/>
          </a:bodyPr>
          <a:lstStyle/>
          <a:p>
            <a:r>
              <a:rPr lang="fr-FR" sz="1200" i="1" dirty="0" smtClean="0"/>
              <a:t>1989-1991</a:t>
            </a:r>
          </a:p>
          <a:p>
            <a:r>
              <a:rPr lang="fr-FR" sz="1200" i="1" dirty="0" smtClean="0"/>
              <a:t>Chute du mur et de l’URSS</a:t>
            </a:r>
          </a:p>
        </p:txBody>
      </p:sp>
      <p:sp>
        <p:nvSpPr>
          <p:cNvPr id="95" name="Explosion 1 94"/>
          <p:cNvSpPr/>
          <p:nvPr/>
        </p:nvSpPr>
        <p:spPr>
          <a:xfrm>
            <a:off x="1115616" y="6381328"/>
            <a:ext cx="410344" cy="288032"/>
          </a:xfrm>
          <a:prstGeom prst="irregularSeal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6" name="ZoneTexte 95"/>
          <p:cNvSpPr txBox="1"/>
          <p:nvPr/>
        </p:nvSpPr>
        <p:spPr>
          <a:xfrm>
            <a:off x="467544" y="6104329"/>
            <a:ext cx="1872208" cy="276999"/>
          </a:xfrm>
          <a:prstGeom prst="rect">
            <a:avLst/>
          </a:prstGeom>
          <a:noFill/>
        </p:spPr>
        <p:txBody>
          <a:bodyPr wrap="square" rtlCol="0">
            <a:spAutoFit/>
          </a:bodyPr>
          <a:lstStyle/>
          <a:p>
            <a:pPr algn="ctr"/>
            <a:r>
              <a:rPr lang="fr-FR" sz="1200" i="1" dirty="0" smtClean="0"/>
              <a:t>Crise de 1929</a:t>
            </a:r>
            <a:endParaRPr lang="fr-FR" sz="1200" i="1" dirty="0"/>
          </a:p>
        </p:txBody>
      </p:sp>
      <p:sp>
        <p:nvSpPr>
          <p:cNvPr id="98" name="ZoneTexte 97"/>
          <p:cNvSpPr txBox="1"/>
          <p:nvPr/>
        </p:nvSpPr>
        <p:spPr>
          <a:xfrm>
            <a:off x="7740352" y="6104329"/>
            <a:ext cx="1331640" cy="276999"/>
          </a:xfrm>
          <a:prstGeom prst="rect">
            <a:avLst/>
          </a:prstGeom>
          <a:noFill/>
        </p:spPr>
        <p:txBody>
          <a:bodyPr wrap="square" rtlCol="0">
            <a:spAutoFit/>
          </a:bodyPr>
          <a:lstStyle/>
          <a:p>
            <a:r>
              <a:rPr lang="fr-FR" sz="1200" i="1" dirty="0" smtClean="0"/>
              <a:t>Crise économique </a:t>
            </a:r>
            <a:endParaRPr lang="fr-FR" sz="1200" i="1" dirty="0"/>
          </a:p>
        </p:txBody>
      </p:sp>
      <p:sp>
        <p:nvSpPr>
          <p:cNvPr id="103" name="Rectangle 102"/>
          <p:cNvSpPr/>
          <p:nvPr/>
        </p:nvSpPr>
        <p:spPr>
          <a:xfrm>
            <a:off x="7416824" y="4149080"/>
            <a:ext cx="1763688" cy="461665"/>
          </a:xfrm>
          <a:prstGeom prst="rect">
            <a:avLst/>
          </a:prstGeom>
        </p:spPr>
        <p:txBody>
          <a:bodyPr wrap="square">
            <a:spAutoFit/>
          </a:bodyPr>
          <a:lstStyle/>
          <a:p>
            <a:r>
              <a:rPr lang="fr-FR" sz="1200" i="1" dirty="0" smtClean="0"/>
              <a:t>2001</a:t>
            </a:r>
          </a:p>
          <a:p>
            <a:r>
              <a:rPr lang="fr-FR" sz="1200" i="1" dirty="0" smtClean="0"/>
              <a:t>Attentats terroristes</a:t>
            </a:r>
          </a:p>
        </p:txBody>
      </p:sp>
      <p:sp>
        <p:nvSpPr>
          <p:cNvPr id="110" name="Rectangle 109"/>
          <p:cNvSpPr/>
          <p:nvPr/>
        </p:nvSpPr>
        <p:spPr>
          <a:xfrm>
            <a:off x="7776864" y="5085184"/>
            <a:ext cx="1403648" cy="461665"/>
          </a:xfrm>
          <a:prstGeom prst="rect">
            <a:avLst/>
          </a:prstGeom>
        </p:spPr>
        <p:txBody>
          <a:bodyPr wrap="square">
            <a:spAutoFit/>
          </a:bodyPr>
          <a:lstStyle/>
          <a:p>
            <a:r>
              <a:rPr lang="fr-FR" sz="1200" i="1" dirty="0" smtClean="0"/>
              <a:t>Enlisement au Moyen-Orient</a:t>
            </a:r>
          </a:p>
        </p:txBody>
      </p:sp>
      <p:sp>
        <p:nvSpPr>
          <p:cNvPr id="111" name="Rectangle 110"/>
          <p:cNvSpPr/>
          <p:nvPr/>
        </p:nvSpPr>
        <p:spPr>
          <a:xfrm>
            <a:off x="4067944" y="5805264"/>
            <a:ext cx="1512168" cy="461665"/>
          </a:xfrm>
          <a:prstGeom prst="rect">
            <a:avLst/>
          </a:prstGeom>
        </p:spPr>
        <p:txBody>
          <a:bodyPr wrap="square">
            <a:spAutoFit/>
          </a:bodyPr>
          <a:lstStyle/>
          <a:p>
            <a:r>
              <a:rPr lang="fr-FR" sz="1200" i="1" dirty="0" smtClean="0"/>
              <a:t>1962</a:t>
            </a:r>
          </a:p>
          <a:p>
            <a:r>
              <a:rPr lang="fr-FR" sz="1200" i="1" dirty="0" smtClean="0"/>
              <a:t>Crise de Cuba</a:t>
            </a:r>
          </a:p>
        </p:txBody>
      </p:sp>
      <p:sp>
        <p:nvSpPr>
          <p:cNvPr id="112" name="ZoneTexte 111"/>
          <p:cNvSpPr txBox="1"/>
          <p:nvPr/>
        </p:nvSpPr>
        <p:spPr>
          <a:xfrm>
            <a:off x="2987824" y="3068960"/>
            <a:ext cx="3240360" cy="646331"/>
          </a:xfrm>
          <a:prstGeom prst="rect">
            <a:avLst/>
          </a:prstGeom>
          <a:noFill/>
        </p:spPr>
        <p:txBody>
          <a:bodyPr wrap="square" rtlCol="0">
            <a:spAutoFit/>
          </a:bodyPr>
          <a:lstStyle/>
          <a:p>
            <a:pPr algn="ctr"/>
            <a:r>
              <a:rPr lang="fr-FR" b="1" i="1" dirty="0" smtClean="0"/>
              <a:t>Une superpuissance mondiale assumée</a:t>
            </a:r>
            <a:endParaRPr lang="fr-FR" b="1" i="1" dirty="0"/>
          </a:p>
        </p:txBody>
      </p:sp>
      <p:sp>
        <p:nvSpPr>
          <p:cNvPr id="113" name="ZoneTexte 112"/>
          <p:cNvSpPr txBox="1"/>
          <p:nvPr/>
        </p:nvSpPr>
        <p:spPr>
          <a:xfrm>
            <a:off x="395536" y="2852936"/>
            <a:ext cx="1872208" cy="923330"/>
          </a:xfrm>
          <a:prstGeom prst="rect">
            <a:avLst/>
          </a:prstGeom>
          <a:noFill/>
        </p:spPr>
        <p:txBody>
          <a:bodyPr wrap="square" rtlCol="0">
            <a:spAutoFit/>
          </a:bodyPr>
          <a:lstStyle/>
          <a:p>
            <a:pPr algn="ctr"/>
            <a:r>
              <a:rPr lang="fr-FR" b="1" i="1" dirty="0" smtClean="0"/>
              <a:t>Une puissance qui refuse de s’engager</a:t>
            </a:r>
            <a:endParaRPr lang="fr-FR" b="1" i="1" dirty="0"/>
          </a:p>
        </p:txBody>
      </p:sp>
      <p:sp>
        <p:nvSpPr>
          <p:cNvPr id="114" name="Explosion 1 113"/>
          <p:cNvSpPr/>
          <p:nvPr/>
        </p:nvSpPr>
        <p:spPr>
          <a:xfrm>
            <a:off x="4139952" y="6237312"/>
            <a:ext cx="410344" cy="288032"/>
          </a:xfrm>
          <a:prstGeom prst="irregularSeal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5" name="Explosion 1 114"/>
          <p:cNvSpPr/>
          <p:nvPr/>
        </p:nvSpPr>
        <p:spPr>
          <a:xfrm>
            <a:off x="7452320" y="4610745"/>
            <a:ext cx="410344" cy="288032"/>
          </a:xfrm>
          <a:prstGeom prst="irregularSeal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6" name="Explosion 1 115"/>
          <p:cNvSpPr/>
          <p:nvPr/>
        </p:nvSpPr>
        <p:spPr>
          <a:xfrm>
            <a:off x="7884368" y="5517232"/>
            <a:ext cx="410344" cy="288032"/>
          </a:xfrm>
          <a:prstGeom prst="irregularSeal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7" name="Explosion 1 116"/>
          <p:cNvSpPr/>
          <p:nvPr/>
        </p:nvSpPr>
        <p:spPr>
          <a:xfrm>
            <a:off x="8172400" y="6381328"/>
            <a:ext cx="410344" cy="288032"/>
          </a:xfrm>
          <a:prstGeom prst="irregularSeal1">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8" name="ZoneTexte 117"/>
          <p:cNvSpPr txBox="1"/>
          <p:nvPr/>
        </p:nvSpPr>
        <p:spPr>
          <a:xfrm>
            <a:off x="6588224" y="2841903"/>
            <a:ext cx="1152128" cy="1200329"/>
          </a:xfrm>
          <a:prstGeom prst="rect">
            <a:avLst/>
          </a:prstGeom>
          <a:noFill/>
        </p:spPr>
        <p:txBody>
          <a:bodyPr wrap="square" rtlCol="0">
            <a:spAutoFit/>
          </a:bodyPr>
          <a:lstStyle/>
          <a:p>
            <a:pPr algn="ctr"/>
            <a:r>
              <a:rPr lang="fr-FR" b="1" i="1" dirty="0" smtClean="0"/>
              <a:t>L’apogée de l’hyper-puissance</a:t>
            </a:r>
            <a:endParaRPr lang="fr-FR" b="1" i="1" dirty="0"/>
          </a:p>
        </p:txBody>
      </p:sp>
      <p:sp>
        <p:nvSpPr>
          <p:cNvPr id="119" name="ZoneTexte 118"/>
          <p:cNvSpPr txBox="1"/>
          <p:nvPr/>
        </p:nvSpPr>
        <p:spPr>
          <a:xfrm>
            <a:off x="7740352" y="2937718"/>
            <a:ext cx="1403648" cy="923330"/>
          </a:xfrm>
          <a:prstGeom prst="rect">
            <a:avLst/>
          </a:prstGeom>
          <a:noFill/>
        </p:spPr>
        <p:txBody>
          <a:bodyPr wrap="square" rtlCol="0">
            <a:spAutoFit/>
          </a:bodyPr>
          <a:lstStyle/>
          <a:p>
            <a:pPr algn="ctr"/>
            <a:r>
              <a:rPr lang="fr-FR" b="1" i="1" dirty="0" smtClean="0"/>
              <a:t>Un leadership contesté</a:t>
            </a:r>
            <a:endParaRPr lang="fr-FR" b="1" i="1" dirty="0"/>
          </a:p>
        </p:txBody>
      </p:sp>
      <p:sp>
        <p:nvSpPr>
          <p:cNvPr id="120" name="ZoneTexte 119"/>
          <p:cNvSpPr txBox="1"/>
          <p:nvPr/>
        </p:nvSpPr>
        <p:spPr>
          <a:xfrm rot="16200000">
            <a:off x="-2563861" y="4002116"/>
            <a:ext cx="5373218" cy="338554"/>
          </a:xfrm>
          <a:prstGeom prst="rect">
            <a:avLst/>
          </a:prstGeom>
          <a:noFill/>
        </p:spPr>
        <p:txBody>
          <a:bodyPr wrap="square" rtlCol="0">
            <a:spAutoFit/>
          </a:bodyPr>
          <a:lstStyle/>
          <a:p>
            <a:pPr algn="ctr"/>
            <a:r>
              <a:rPr lang="fr-FR" sz="1400" b="1" i="1" dirty="0" smtClean="0"/>
              <a:t>LES TEMPS DE LA PUISSANCE DES ETATS-UNIS DANS LE </a:t>
            </a:r>
            <a:r>
              <a:rPr lang="fr-FR" sz="1600" b="1" i="1" dirty="0" smtClean="0"/>
              <a:t>MONDE</a:t>
            </a:r>
            <a:endParaRPr lang="fr-FR" sz="1400" b="1" i="1" dirty="0"/>
          </a:p>
        </p:txBody>
      </p:sp>
      <p:pic>
        <p:nvPicPr>
          <p:cNvPr id="12290" name="Picture 2" descr="http://www.babelio.com/users/AVT_Harry-S-Truman_6786.jpeg"/>
          <p:cNvPicPr>
            <a:picLocks noChangeAspect="1" noChangeArrowheads="1"/>
          </p:cNvPicPr>
          <p:nvPr/>
        </p:nvPicPr>
        <p:blipFill>
          <a:blip r:embed="rId3" cstate="print"/>
          <a:srcRect/>
          <a:stretch>
            <a:fillRect/>
          </a:stretch>
        </p:blipFill>
        <p:spPr bwMode="auto">
          <a:xfrm>
            <a:off x="2915816" y="0"/>
            <a:ext cx="720080" cy="783926"/>
          </a:xfrm>
          <a:prstGeom prst="rect">
            <a:avLst/>
          </a:prstGeom>
          <a:noFill/>
        </p:spPr>
      </p:pic>
      <p:sp>
        <p:nvSpPr>
          <p:cNvPr id="123" name="ZoneTexte 122"/>
          <p:cNvSpPr txBox="1"/>
          <p:nvPr/>
        </p:nvSpPr>
        <p:spPr>
          <a:xfrm>
            <a:off x="2771800" y="764704"/>
            <a:ext cx="1008112" cy="430887"/>
          </a:xfrm>
          <a:prstGeom prst="rect">
            <a:avLst/>
          </a:prstGeom>
          <a:noFill/>
        </p:spPr>
        <p:txBody>
          <a:bodyPr wrap="square" rtlCol="0">
            <a:spAutoFit/>
          </a:bodyPr>
          <a:lstStyle/>
          <a:p>
            <a:pPr algn="ctr"/>
            <a:r>
              <a:rPr lang="fr-FR" sz="1100" b="1" i="1" dirty="0" smtClean="0"/>
              <a:t>H. Truman (1945-1952)</a:t>
            </a:r>
            <a:endParaRPr lang="fr-FR" sz="1100" b="1" i="1" dirty="0"/>
          </a:p>
        </p:txBody>
      </p:sp>
      <p:pic>
        <p:nvPicPr>
          <p:cNvPr id="12294" name="Picture 6" descr="http://www.live2times.com/imgupload/event/10702/280910203148/normal/le-president-roosevelt-nomme-son-administrationroosevelt-.gif"/>
          <p:cNvPicPr>
            <a:picLocks noChangeAspect="1" noChangeArrowheads="1"/>
          </p:cNvPicPr>
          <p:nvPr/>
        </p:nvPicPr>
        <p:blipFill>
          <a:blip r:embed="rId4" cstate="print"/>
          <a:srcRect b="17040"/>
          <a:stretch>
            <a:fillRect/>
          </a:stretch>
        </p:blipFill>
        <p:spPr bwMode="auto">
          <a:xfrm>
            <a:off x="1907704" y="0"/>
            <a:ext cx="684584" cy="792088"/>
          </a:xfrm>
          <a:prstGeom prst="rect">
            <a:avLst/>
          </a:prstGeom>
          <a:noFill/>
        </p:spPr>
      </p:pic>
      <p:sp>
        <p:nvSpPr>
          <p:cNvPr id="127" name="ZoneTexte 126"/>
          <p:cNvSpPr txBox="1"/>
          <p:nvPr/>
        </p:nvSpPr>
        <p:spPr>
          <a:xfrm>
            <a:off x="1619672" y="764704"/>
            <a:ext cx="1296144" cy="430887"/>
          </a:xfrm>
          <a:prstGeom prst="rect">
            <a:avLst/>
          </a:prstGeom>
          <a:noFill/>
        </p:spPr>
        <p:txBody>
          <a:bodyPr wrap="square" rtlCol="0">
            <a:spAutoFit/>
          </a:bodyPr>
          <a:lstStyle/>
          <a:p>
            <a:pPr algn="ctr"/>
            <a:r>
              <a:rPr lang="fr-FR" sz="1100" b="1" i="1" dirty="0" smtClean="0"/>
              <a:t>F.D. Roosevelt</a:t>
            </a:r>
          </a:p>
          <a:p>
            <a:pPr algn="ctr"/>
            <a:r>
              <a:rPr lang="fr-FR" sz="1100" b="1" i="1" dirty="0" smtClean="0"/>
              <a:t>(1933-1945)</a:t>
            </a:r>
            <a:endParaRPr lang="fr-FR" sz="1100" b="1" i="1" dirty="0"/>
          </a:p>
        </p:txBody>
      </p:sp>
      <p:pic>
        <p:nvPicPr>
          <p:cNvPr id="12296" name="Picture 8" descr="http://www.books-about-california.com/Images/Presidents_War_Message/Woodrow_Wilson.jpg"/>
          <p:cNvPicPr>
            <a:picLocks noChangeAspect="1" noChangeArrowheads="1"/>
          </p:cNvPicPr>
          <p:nvPr/>
        </p:nvPicPr>
        <p:blipFill>
          <a:blip r:embed="rId5" cstate="print"/>
          <a:srcRect r="11111" b="41330"/>
          <a:stretch>
            <a:fillRect/>
          </a:stretch>
        </p:blipFill>
        <p:spPr bwMode="auto">
          <a:xfrm>
            <a:off x="323529" y="0"/>
            <a:ext cx="709725" cy="764704"/>
          </a:xfrm>
          <a:prstGeom prst="rect">
            <a:avLst/>
          </a:prstGeom>
          <a:noFill/>
        </p:spPr>
      </p:pic>
      <p:sp>
        <p:nvSpPr>
          <p:cNvPr id="129" name="ZoneTexte 128"/>
          <p:cNvSpPr txBox="1"/>
          <p:nvPr/>
        </p:nvSpPr>
        <p:spPr>
          <a:xfrm>
            <a:off x="35496" y="735087"/>
            <a:ext cx="1296144" cy="430887"/>
          </a:xfrm>
          <a:prstGeom prst="rect">
            <a:avLst/>
          </a:prstGeom>
          <a:noFill/>
        </p:spPr>
        <p:txBody>
          <a:bodyPr wrap="square" rtlCol="0">
            <a:spAutoFit/>
          </a:bodyPr>
          <a:lstStyle/>
          <a:p>
            <a:pPr algn="ctr"/>
            <a:r>
              <a:rPr lang="fr-FR" sz="1100" b="1" i="1" dirty="0" smtClean="0"/>
              <a:t>W. Wilson</a:t>
            </a:r>
          </a:p>
          <a:p>
            <a:pPr algn="ctr"/>
            <a:r>
              <a:rPr lang="fr-FR" sz="1100" b="1" i="1" dirty="0" smtClean="0"/>
              <a:t>(1913-1921)</a:t>
            </a:r>
            <a:endParaRPr lang="fr-FR" sz="1100" b="1" i="1" dirty="0"/>
          </a:p>
        </p:txBody>
      </p:sp>
      <p:pic>
        <p:nvPicPr>
          <p:cNvPr id="12298" name="Picture 10" descr="http://duanegraham.files.wordpress.com/2011/10/ronald_reagan.jpg"/>
          <p:cNvPicPr>
            <a:picLocks noChangeAspect="1" noChangeArrowheads="1"/>
          </p:cNvPicPr>
          <p:nvPr/>
        </p:nvPicPr>
        <p:blipFill>
          <a:blip r:embed="rId6" cstate="print">
            <a:grayscl/>
          </a:blip>
          <a:srcRect l="18075" r="18663"/>
          <a:stretch>
            <a:fillRect/>
          </a:stretch>
        </p:blipFill>
        <p:spPr bwMode="auto">
          <a:xfrm>
            <a:off x="5508104" y="0"/>
            <a:ext cx="648072" cy="798027"/>
          </a:xfrm>
          <a:prstGeom prst="rect">
            <a:avLst/>
          </a:prstGeom>
          <a:noFill/>
        </p:spPr>
      </p:pic>
      <p:sp>
        <p:nvSpPr>
          <p:cNvPr id="131" name="ZoneTexte 130"/>
          <p:cNvSpPr txBox="1"/>
          <p:nvPr/>
        </p:nvSpPr>
        <p:spPr>
          <a:xfrm>
            <a:off x="5364088" y="764704"/>
            <a:ext cx="1008112" cy="430887"/>
          </a:xfrm>
          <a:prstGeom prst="rect">
            <a:avLst/>
          </a:prstGeom>
          <a:noFill/>
        </p:spPr>
        <p:txBody>
          <a:bodyPr wrap="square" rtlCol="0">
            <a:spAutoFit/>
          </a:bodyPr>
          <a:lstStyle/>
          <a:p>
            <a:pPr algn="ctr"/>
            <a:r>
              <a:rPr lang="fr-FR" sz="1100" b="1" i="1" dirty="0" smtClean="0"/>
              <a:t>R. Reagan (1981-1989)</a:t>
            </a:r>
            <a:endParaRPr lang="fr-FR" sz="1100" b="1" i="1" dirty="0"/>
          </a:p>
        </p:txBody>
      </p:sp>
      <p:pic>
        <p:nvPicPr>
          <p:cNvPr id="12300" name="Picture 12" descr="http://upload.wikimedia.org/wikipedia/commons/thumb/d/d4/George-W-Bush.jpeg/200px-George-W-Bush.jpeg"/>
          <p:cNvPicPr>
            <a:picLocks noChangeAspect="1" noChangeArrowheads="1"/>
          </p:cNvPicPr>
          <p:nvPr/>
        </p:nvPicPr>
        <p:blipFill>
          <a:blip r:embed="rId7" cstate="print">
            <a:grayscl/>
          </a:blip>
          <a:srcRect/>
          <a:stretch>
            <a:fillRect/>
          </a:stretch>
        </p:blipFill>
        <p:spPr bwMode="auto">
          <a:xfrm>
            <a:off x="7380312" y="0"/>
            <a:ext cx="648072" cy="764704"/>
          </a:xfrm>
          <a:prstGeom prst="rect">
            <a:avLst/>
          </a:prstGeom>
          <a:noFill/>
        </p:spPr>
      </p:pic>
      <p:sp>
        <p:nvSpPr>
          <p:cNvPr id="133" name="ZoneTexte 132"/>
          <p:cNvSpPr txBox="1"/>
          <p:nvPr/>
        </p:nvSpPr>
        <p:spPr>
          <a:xfrm>
            <a:off x="7164288" y="764704"/>
            <a:ext cx="1008112" cy="430887"/>
          </a:xfrm>
          <a:prstGeom prst="rect">
            <a:avLst/>
          </a:prstGeom>
          <a:noFill/>
        </p:spPr>
        <p:txBody>
          <a:bodyPr wrap="square" rtlCol="0">
            <a:spAutoFit/>
          </a:bodyPr>
          <a:lstStyle/>
          <a:p>
            <a:pPr algn="ctr"/>
            <a:r>
              <a:rPr lang="fr-FR" sz="1100" b="1" i="1" dirty="0" smtClean="0"/>
              <a:t>G.W.Bush</a:t>
            </a:r>
          </a:p>
          <a:p>
            <a:pPr algn="ctr"/>
            <a:r>
              <a:rPr lang="fr-FR" sz="1100" b="1" i="1" dirty="0" smtClean="0"/>
              <a:t>(2001-2008)</a:t>
            </a:r>
            <a:endParaRPr lang="fr-FR" sz="1100" b="1" i="1" dirty="0"/>
          </a:p>
        </p:txBody>
      </p:sp>
      <p:pic>
        <p:nvPicPr>
          <p:cNvPr id="12302" name="Picture 14" descr="http://upload.wikimedia.org/wikipedia/commons/thumb/e/e9/Official_portrait_of_Barack_Obama.jpg/200px-Official_portrait_of_Barack_Obama.jpg"/>
          <p:cNvPicPr>
            <a:picLocks noChangeAspect="1" noChangeArrowheads="1"/>
          </p:cNvPicPr>
          <p:nvPr/>
        </p:nvPicPr>
        <p:blipFill>
          <a:blip r:embed="rId8" cstate="print">
            <a:grayscl/>
          </a:blip>
          <a:srcRect/>
          <a:stretch>
            <a:fillRect/>
          </a:stretch>
        </p:blipFill>
        <p:spPr bwMode="auto">
          <a:xfrm>
            <a:off x="8100392" y="0"/>
            <a:ext cx="648072" cy="764704"/>
          </a:xfrm>
          <a:prstGeom prst="rect">
            <a:avLst/>
          </a:prstGeom>
          <a:noFill/>
        </p:spPr>
      </p:pic>
      <p:sp>
        <p:nvSpPr>
          <p:cNvPr id="135" name="ZoneTexte 134"/>
          <p:cNvSpPr txBox="1"/>
          <p:nvPr/>
        </p:nvSpPr>
        <p:spPr>
          <a:xfrm>
            <a:off x="7956376" y="735087"/>
            <a:ext cx="1008112" cy="430887"/>
          </a:xfrm>
          <a:prstGeom prst="rect">
            <a:avLst/>
          </a:prstGeom>
          <a:noFill/>
        </p:spPr>
        <p:txBody>
          <a:bodyPr wrap="square" rtlCol="0">
            <a:spAutoFit/>
          </a:bodyPr>
          <a:lstStyle/>
          <a:p>
            <a:pPr algn="ctr"/>
            <a:r>
              <a:rPr lang="fr-FR" sz="1100" b="1" i="1" dirty="0" smtClean="0"/>
              <a:t>B. </a:t>
            </a:r>
            <a:r>
              <a:rPr lang="fr-FR" sz="1100" b="1" i="1" dirty="0" err="1" smtClean="0"/>
              <a:t>Obama</a:t>
            </a:r>
            <a:endParaRPr lang="fr-FR" sz="1100" b="1" i="1" dirty="0" smtClean="0"/>
          </a:p>
          <a:p>
            <a:pPr algn="ctr"/>
            <a:r>
              <a:rPr lang="fr-FR" sz="1100" b="1" i="1" dirty="0" smtClean="0"/>
              <a:t>(2008-…)</a:t>
            </a:r>
            <a:endParaRPr lang="fr-FR" sz="11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9" grpId="0" animBg="1"/>
      <p:bldP spid="60" grpId="0" animBg="1"/>
      <p:bldP spid="61" grpId="0" animBg="1"/>
      <p:bldP spid="62" grpId="0" animBg="1"/>
      <p:bldP spid="77" grpId="0" animBg="1"/>
      <p:bldP spid="80" grpId="0"/>
      <p:bldP spid="82" grpId="0"/>
      <p:bldP spid="83" grpId="0"/>
      <p:bldP spid="84" grpId="0"/>
      <p:bldP spid="88" grpId="0"/>
      <p:bldP spid="92" grpId="0"/>
      <p:bldP spid="96" grpId="0"/>
      <p:bldP spid="98" grpId="0"/>
      <p:bldP spid="103" grpId="0"/>
      <p:bldP spid="110" grpId="0"/>
      <p:bldP spid="111" grpId="0"/>
      <p:bldP spid="112" grpId="0"/>
      <p:bldP spid="113" grpId="0"/>
      <p:bldP spid="118" grpId="0"/>
      <p:bldP spid="119" grpId="0"/>
      <p:bldP spid="123" grpId="0"/>
      <p:bldP spid="127" grpId="0"/>
      <p:bldP spid="129" grpId="0"/>
      <p:bldP spid="131" grpId="0"/>
      <p:bldP spid="133" grpId="0"/>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40000"/>
              <a:lumOff val="60000"/>
            </a:schemeClr>
          </a:solidFill>
        </p:spPr>
        <p:txBody>
          <a:bodyPr>
            <a:noAutofit/>
          </a:bodyPr>
          <a:lstStyle/>
          <a:p>
            <a:r>
              <a:rPr lang="fr-FR" sz="2400" b="1" i="1" dirty="0" smtClean="0"/>
              <a:t>Le débat entre isolationnisme et interventionnisme </a:t>
            </a:r>
            <a:br>
              <a:rPr lang="fr-FR" sz="2400" b="1" i="1" dirty="0" smtClean="0"/>
            </a:br>
            <a:r>
              <a:rPr lang="fr-FR" sz="2400" b="1" i="1" dirty="0" smtClean="0"/>
              <a:t>durant les années 1920-1940</a:t>
            </a:r>
            <a:endParaRPr lang="fr-FR" sz="2400" b="1" i="1" dirty="0"/>
          </a:p>
        </p:txBody>
      </p:sp>
      <p:sp>
        <p:nvSpPr>
          <p:cNvPr id="3" name="Espace réservé du contenu 2"/>
          <p:cNvSpPr>
            <a:spLocks noGrp="1"/>
          </p:cNvSpPr>
          <p:nvPr>
            <p:ph idx="1"/>
          </p:nvPr>
        </p:nvSpPr>
        <p:spPr>
          <a:xfrm>
            <a:off x="467544" y="2060848"/>
            <a:ext cx="8229600" cy="3705275"/>
          </a:xfrm>
        </p:spPr>
        <p:txBody>
          <a:bodyPr>
            <a:normAutofit/>
          </a:bodyPr>
          <a:lstStyle/>
          <a:p>
            <a:pPr algn="ctr">
              <a:buNone/>
            </a:pPr>
            <a:r>
              <a:rPr lang="fr-FR" sz="2000" dirty="0" smtClean="0"/>
              <a:t>Un débat déjà ancien qui ressurgit au sortir de la Première guerre mondiale :</a:t>
            </a:r>
          </a:p>
          <a:p>
            <a:pPr algn="just">
              <a:buNone/>
            </a:pPr>
            <a:endParaRPr lang="fr-FR" sz="1800" dirty="0" smtClean="0"/>
          </a:p>
          <a:p>
            <a:pPr algn="just"/>
            <a:r>
              <a:rPr lang="fr-FR" sz="1800" b="1" dirty="0" smtClean="0"/>
              <a:t>« </a:t>
            </a:r>
            <a:r>
              <a:rPr lang="fr-FR" sz="1800" b="1" i="1" dirty="0" smtClean="0"/>
              <a:t>Notre destinée manifeste est de nous répandre à travers tous les continents pour assurer le libre épanouissement de millions de personnes</a:t>
            </a:r>
            <a:r>
              <a:rPr lang="fr-FR" sz="1800" b="1" dirty="0" smtClean="0"/>
              <a:t> » </a:t>
            </a:r>
            <a:r>
              <a:rPr lang="fr-FR" sz="1800" dirty="0" smtClean="0"/>
              <a:t>(journaliste John </a:t>
            </a:r>
            <a:r>
              <a:rPr lang="fr-FR" sz="1800" dirty="0" err="1" smtClean="0"/>
              <a:t>O’Sullivan</a:t>
            </a:r>
            <a:r>
              <a:rPr lang="fr-FR" sz="1800" dirty="0" smtClean="0"/>
              <a:t>, 1845) </a:t>
            </a:r>
            <a:r>
              <a:rPr lang="fr-FR" sz="1800" dirty="0" smtClean="0">
                <a:solidFill>
                  <a:srgbClr val="FF0000"/>
                </a:solidFill>
                <a:sym typeface="Wingdings" pitchFamily="2" charset="2"/>
              </a:rPr>
              <a:t> </a:t>
            </a:r>
            <a:r>
              <a:rPr lang="fr-FR" sz="1800" b="1" i="1" dirty="0" smtClean="0">
                <a:solidFill>
                  <a:srgbClr val="FF0000"/>
                </a:solidFill>
                <a:sym typeface="Wingdings" pitchFamily="2" charset="2"/>
              </a:rPr>
              <a:t>messianisme et interventionnisme</a:t>
            </a:r>
            <a:endParaRPr lang="fr-FR" sz="1800" b="1" i="1" dirty="0" smtClean="0">
              <a:solidFill>
                <a:srgbClr val="FF0000"/>
              </a:solidFill>
            </a:endParaRPr>
          </a:p>
          <a:p>
            <a:pPr algn="just"/>
            <a:endParaRPr lang="fr-FR" sz="1800" dirty="0" smtClean="0"/>
          </a:p>
          <a:p>
            <a:pPr algn="just"/>
            <a:r>
              <a:rPr lang="fr-FR" sz="1800" b="1" dirty="0" smtClean="0"/>
              <a:t>« </a:t>
            </a:r>
            <a:r>
              <a:rPr lang="fr-FR" sz="1800" b="1" i="1" dirty="0" smtClean="0"/>
              <a:t>Pourquoi, en liant notre destinée à celle d’une quelconque partie de l’Europe, laisser dépendre notre paix et notre prospérité de l’ambition, de l’intérêt ou du caprice des Européens </a:t>
            </a:r>
            <a:r>
              <a:rPr lang="fr-FR" sz="1800" b="1" dirty="0" smtClean="0"/>
              <a:t>»</a:t>
            </a:r>
            <a:r>
              <a:rPr lang="fr-FR" sz="1800" dirty="0" smtClean="0"/>
              <a:t> (George Washington, 1796) </a:t>
            </a:r>
            <a:r>
              <a:rPr lang="fr-FR" sz="1800" dirty="0" smtClean="0">
                <a:solidFill>
                  <a:srgbClr val="FF0000"/>
                </a:solidFill>
                <a:sym typeface="Wingdings" pitchFamily="2" charset="2"/>
              </a:rPr>
              <a:t> </a:t>
            </a:r>
            <a:r>
              <a:rPr lang="fr-FR" sz="1800" b="1" i="1" dirty="0" smtClean="0">
                <a:solidFill>
                  <a:srgbClr val="FF0000"/>
                </a:solidFill>
                <a:sym typeface="Wingdings" pitchFamily="2" charset="2"/>
              </a:rPr>
              <a:t>isolationnisme</a:t>
            </a:r>
            <a:endParaRPr lang="fr-FR" sz="1800" b="1" i="1" dirty="0" smtClean="0">
              <a:solidFill>
                <a:srgbClr val="FF0000"/>
              </a:solidFill>
            </a:endParaRPr>
          </a:p>
          <a:p>
            <a:endParaRPr lang="fr-F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5496" y="992460"/>
            <a:ext cx="4752528" cy="5722002"/>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819650" y="992460"/>
            <a:ext cx="4324350" cy="5748908"/>
          </a:xfrm>
          <a:prstGeom prst="rect">
            <a:avLst/>
          </a:prstGeom>
          <a:noFill/>
          <a:ln w="9525">
            <a:noFill/>
            <a:miter lim="800000"/>
            <a:headEnd/>
            <a:tailEnd/>
          </a:ln>
        </p:spPr>
      </p:pic>
      <p:sp>
        <p:nvSpPr>
          <p:cNvPr id="6" name="Rectangle 5"/>
          <p:cNvSpPr/>
          <p:nvPr/>
        </p:nvSpPr>
        <p:spPr>
          <a:xfrm>
            <a:off x="107504" y="116632"/>
            <a:ext cx="8856984"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t>Rejet du wilsonisme par le Congrès (« </a:t>
            </a:r>
            <a:r>
              <a:rPr lang="fr-FR" b="1" i="1" dirty="0" err="1" smtClean="0"/>
              <a:t>America</a:t>
            </a:r>
            <a:r>
              <a:rPr lang="fr-FR" b="1" i="1" dirty="0" smtClean="0"/>
              <a:t> First ») et l’opinion  américaine majoritairement isolationniste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2238</Words>
  <Application>Microsoft Office PowerPoint</Application>
  <PresentationFormat>Affichage à l'écran (4:3)</PresentationFormat>
  <Paragraphs>257</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Les chemins de la puissance :  les États-Unis et le monde depuis  les « Quatorze points » du Président Wilson </vt:lpstr>
      <vt:lpstr>Chapitre 1  Les moments-clefs de la puissance de 1918 à nos jours</vt:lpstr>
      <vt:lpstr>Diapositive 3</vt:lpstr>
      <vt:lpstr>Diapositive 4</vt:lpstr>
      <vt:lpstr>Diapositive 5</vt:lpstr>
      <vt:lpstr>Diapositive 6</vt:lpstr>
      <vt:lpstr>Diapositive 7</vt:lpstr>
      <vt:lpstr>Le débat entre isolationnisme et interventionnisme  durant les années 1920-1940</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dc:creator>
  <cp:lastModifiedBy>Julien EBERSOLD</cp:lastModifiedBy>
  <cp:revision>35</cp:revision>
  <dcterms:created xsi:type="dcterms:W3CDTF">2012-09-13T08:34:05Z</dcterms:created>
  <dcterms:modified xsi:type="dcterms:W3CDTF">2012-10-17T20:13:24Z</dcterms:modified>
</cp:coreProperties>
</file>