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58" r:id="rId3"/>
    <p:sldId id="259" r:id="rId4"/>
    <p:sldId id="267" r:id="rId5"/>
    <p:sldId id="269" r:id="rId6"/>
    <p:sldId id="270" r:id="rId7"/>
    <p:sldId id="271" r:id="rId8"/>
    <p:sldId id="263" r:id="rId9"/>
    <p:sldId id="260" r:id="rId10"/>
    <p:sldId id="264" r:id="rId11"/>
    <p:sldId id="266" r:id="rId12"/>
    <p:sldId id="261" r:id="rId13"/>
    <p:sldId id="265" r:id="rId14"/>
    <p:sldId id="272" r:id="rId15"/>
    <p:sldId id="273" r:id="rId16"/>
    <p:sldId id="277" r:id="rId17"/>
    <p:sldId id="276" r:id="rId18"/>
    <p:sldId id="280" r:id="rId19"/>
    <p:sldId id="278" r:id="rId20"/>
    <p:sldId id="281" r:id="rId21"/>
    <p:sldId id="286" r:id="rId22"/>
    <p:sldId id="288" r:id="rId23"/>
    <p:sldId id="282" r:id="rId24"/>
    <p:sldId id="296" r:id="rId25"/>
    <p:sldId id="299" r:id="rId26"/>
    <p:sldId id="289" r:id="rId27"/>
    <p:sldId id="297" r:id="rId28"/>
    <p:sldId id="295" r:id="rId29"/>
    <p:sldId id="290" r:id="rId30"/>
    <p:sldId id="291" r:id="rId31"/>
    <p:sldId id="292" r:id="rId32"/>
    <p:sldId id="298" r:id="rId33"/>
    <p:sldId id="294" r:id="rId34"/>
    <p:sldId id="293" r:id="rId35"/>
  </p:sldIdLst>
  <p:sldSz cx="9144000" cy="6858000" type="screen4x3"/>
  <p:notesSz cx="6832600" cy="99631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60793" cy="49815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70226" y="0"/>
            <a:ext cx="2960793" cy="498158"/>
          </a:xfrm>
          <a:prstGeom prst="rect">
            <a:avLst/>
          </a:prstGeom>
        </p:spPr>
        <p:txBody>
          <a:bodyPr vert="horz" lIns="91440" tIns="45720" rIns="91440" bIns="45720" rtlCol="0"/>
          <a:lstStyle>
            <a:lvl1pPr algn="r">
              <a:defRPr sz="1200"/>
            </a:lvl1pPr>
          </a:lstStyle>
          <a:p>
            <a:fld id="{95556B2C-834E-4179-A24D-6F5D1807B166}" type="datetimeFigureOut">
              <a:rPr lang="fr-FR" smtClean="0"/>
              <a:pPr/>
              <a:t>11/04/2011</a:t>
            </a:fld>
            <a:endParaRPr lang="fr-FR"/>
          </a:p>
        </p:txBody>
      </p:sp>
      <p:sp>
        <p:nvSpPr>
          <p:cNvPr id="4" name="Espace réservé de l'image des diapositives 3"/>
          <p:cNvSpPr>
            <a:spLocks noGrp="1" noRot="1" noChangeAspect="1"/>
          </p:cNvSpPr>
          <p:nvPr>
            <p:ph type="sldImg" idx="2"/>
          </p:nvPr>
        </p:nvSpPr>
        <p:spPr>
          <a:xfrm>
            <a:off x="927100" y="747713"/>
            <a:ext cx="4978400" cy="37353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3260" y="4732496"/>
            <a:ext cx="5466080" cy="4483418"/>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63263"/>
            <a:ext cx="2960793" cy="49815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70226" y="9463263"/>
            <a:ext cx="2960793" cy="498158"/>
          </a:xfrm>
          <a:prstGeom prst="rect">
            <a:avLst/>
          </a:prstGeom>
        </p:spPr>
        <p:txBody>
          <a:bodyPr vert="horz" lIns="91440" tIns="45720" rIns="91440" bIns="45720" rtlCol="0" anchor="b"/>
          <a:lstStyle>
            <a:lvl1pPr algn="r">
              <a:defRPr sz="1200"/>
            </a:lvl1pPr>
          </a:lstStyle>
          <a:p>
            <a:fld id="{6B1624AA-4EEF-4FE8-9134-E060CB7392E4}"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B8D789DA-A5B8-463B-B74F-3FCA2F6E7E1F}" type="slidenum">
              <a:rPr lang="fr-FR"/>
              <a:pPr/>
              <a:t>1</a:t>
            </a:fld>
            <a:endParaRPr lang="fr-F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B1624AA-4EEF-4FE8-9134-E060CB7392E4}" type="slidenum">
              <a:rPr lang="fr-FR" smtClean="0"/>
              <a:pPr/>
              <a:t>20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0988942-4C59-4BAE-8FBF-41ACB49419A4}" type="datetimeFigureOut">
              <a:rPr lang="fr-FR" smtClean="0"/>
              <a:pPr/>
              <a:t>11/04/2011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DB56839-C3F6-47C5-9563-83A72F6646B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0988942-4C59-4BAE-8FBF-41ACB49419A4}" type="datetimeFigureOut">
              <a:rPr lang="fr-FR" smtClean="0"/>
              <a:pPr/>
              <a:t>11/04/2011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DB56839-C3F6-47C5-9563-83A72F6646B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0988942-4C59-4BAE-8FBF-41ACB49419A4}" type="datetimeFigureOut">
              <a:rPr lang="fr-FR" smtClean="0"/>
              <a:pPr/>
              <a:t>11/04/2011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DB56839-C3F6-47C5-9563-83A72F6646B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0988942-4C59-4BAE-8FBF-41ACB49419A4}" type="datetimeFigureOut">
              <a:rPr lang="fr-FR" smtClean="0"/>
              <a:pPr/>
              <a:t>11/04/2011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DB56839-C3F6-47C5-9563-83A72F6646B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0988942-4C59-4BAE-8FBF-41ACB49419A4}" type="datetimeFigureOut">
              <a:rPr lang="fr-FR" smtClean="0"/>
              <a:pPr/>
              <a:t>11/04/2011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DB56839-C3F6-47C5-9563-83A72F6646B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0988942-4C59-4BAE-8FBF-41ACB49419A4}" type="datetimeFigureOut">
              <a:rPr lang="fr-FR" smtClean="0"/>
              <a:pPr/>
              <a:t>11/04/2011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DB56839-C3F6-47C5-9563-83A72F6646B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0988942-4C59-4BAE-8FBF-41ACB49419A4}" type="datetimeFigureOut">
              <a:rPr lang="fr-FR" smtClean="0"/>
              <a:pPr/>
              <a:t>11/04/2011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DB56839-C3F6-47C5-9563-83A72F6646B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80988942-4C59-4BAE-8FBF-41ACB49419A4}" type="datetimeFigureOut">
              <a:rPr lang="fr-FR" smtClean="0"/>
              <a:pPr/>
              <a:t>11/04/2011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DB56839-C3F6-47C5-9563-83A72F6646B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0988942-4C59-4BAE-8FBF-41ACB49419A4}" type="datetimeFigureOut">
              <a:rPr lang="fr-FR" smtClean="0"/>
              <a:pPr/>
              <a:t>11/04/2011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DB56839-C3F6-47C5-9563-83A72F6646B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0988942-4C59-4BAE-8FBF-41ACB49419A4}" type="datetimeFigureOut">
              <a:rPr lang="fr-FR" smtClean="0"/>
              <a:pPr/>
              <a:t>11/04/2011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DB56839-C3F6-47C5-9563-83A72F6646B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0988942-4C59-4BAE-8FBF-41ACB49419A4}" type="datetimeFigureOut">
              <a:rPr lang="fr-FR" smtClean="0"/>
              <a:pPr/>
              <a:t>11/04/2011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DB56839-C3F6-47C5-9563-83A72F6646B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88942-4C59-4BAE-8FBF-41ACB49419A4}" type="datetimeFigureOut">
              <a:rPr lang="fr-FR" smtClean="0"/>
              <a:pPr/>
              <a:t>11/04/2011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B56839-C3F6-47C5-9563-83A72F6646B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hyperlink" Target="http://madame.lefigaro.fr/societe/en-kiosque/1058-la-longue-marche-vers-le-divan/4"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10.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slide" Target="slide5.xml"/></Relationships>
</file>

<file path=ppt/slides/_rels/slide2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bricoleurbanism.org/wp-content/uploads/2009/03/380494440_44f7029803-e.jpg" TargetMode="Externa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hyperlink" Target="http://www.bricoleurbanism.org/whimsicality/past-and-future-on-shanghais-famous-bund" TargetMode="Externa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slide" Target="slide13.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12.xml"/><Relationship Id="rId4" Type="http://schemas.openxmlformats.org/officeDocument/2006/relationships/slide" Target="slide10.xml"/></Relationships>
</file>

<file path=ppt/slides/_rels/slide3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21.xml"/><Relationship Id="rId7" Type="http://schemas.openxmlformats.org/officeDocument/2006/relationships/slide" Target="slide20.xml"/><Relationship Id="rId2"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8.xml"/><Relationship Id="rId4" Type="http://schemas.openxmlformats.org/officeDocument/2006/relationships/slide" Target="slide19.xml"/></Relationships>
</file>

<file path=ppt/slides/_rels/slide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slide" Target="slide27.xml"/><Relationship Id="rId7" Type="http://schemas.openxmlformats.org/officeDocument/2006/relationships/slide" Target="slide29.xml"/><Relationship Id="rId2"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slide" Target="slide31.xml"/><Relationship Id="rId5" Type="http://schemas.openxmlformats.org/officeDocument/2006/relationships/slide" Target="slide33.xml"/><Relationship Id="rId4" Type="http://schemas.openxmlformats.org/officeDocument/2006/relationships/slide" Target="slide32.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8"/>
          <p:cNvSpPr>
            <a:spLocks noGrp="1" noChangeArrowheads="1"/>
          </p:cNvSpPr>
          <p:nvPr>
            <p:ph type="ctrTitle"/>
          </p:nvPr>
        </p:nvSpPr>
        <p:spPr>
          <a:xfrm>
            <a:off x="785786" y="2001825"/>
            <a:ext cx="7772400" cy="2212993"/>
          </a:xfrm>
          <a:gradFill rotWithShape="1">
            <a:gsLst>
              <a:gs pos="0">
                <a:srgbClr val="FFBE86"/>
              </a:gs>
              <a:gs pos="35001">
                <a:srgbClr val="FFD0AA"/>
              </a:gs>
              <a:gs pos="100000">
                <a:srgbClr val="FFEBDB"/>
              </a:gs>
            </a:gsLst>
            <a:lin ang="16200000" scaled="1"/>
          </a:gradFill>
          <a:ln cap="flat" algn="ctr">
            <a:solidFill>
              <a:srgbClr val="F69240"/>
            </a:solidFill>
            <a:headEnd type="none" w="med" len="med"/>
            <a:tailEnd type="none" w="med" len="med"/>
          </a:ln>
          <a:effectLst>
            <a:outerShdw dist="20000" dir="5400000" rotWithShape="0">
              <a:srgbClr val="000000">
                <a:alpha val="37999"/>
              </a:srgbClr>
            </a:outerShdw>
          </a:effectLst>
        </p:spPr>
        <p:txBody>
          <a:bodyPr>
            <a:normAutofit/>
          </a:bodyPr>
          <a:lstStyle/>
          <a:p>
            <a:pPr eaLnBrk="1" hangingPunct="1">
              <a:defRPr/>
            </a:pPr>
            <a:r>
              <a:rPr lang="fr-FR" sz="3600" b="1" i="1" dirty="0" smtClean="0">
                <a:solidFill>
                  <a:srgbClr val="000000"/>
                </a:solidFill>
                <a:latin typeface="Calibri" pitchFamily="34" charset="0"/>
                <a:cs typeface="Arial" charset="0"/>
              </a:rPr>
              <a:t>Des exemples de sujets d’oraux pour aborder les grands axes des sujets d’études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285852" y="1071546"/>
            <a:ext cx="6500858" cy="52864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tx1"/>
                </a:solidFill>
                <a:effectLst/>
                <a:latin typeface="Calibri" pitchFamily="34" charset="0"/>
                <a:cs typeface="Arial" pitchFamily="34" charset="0"/>
              </a:rPr>
              <a:t>La politique de l’enfant unique est décidée en 1978. Une compensation financière ou des avantages économiques sont envisagés pour ceux qui respecteront cette ligne : prime à l’enfant, s’il reste unique, jusqu’à ses 14 ans, et priorité dans l’attribution d’un logement. Parallèlement, des mesures coercitives sont fixées pour les contrevenants : amendes, retrait de ticket de rationnement, retrait de la priorité d’accès pour la crèche, l’école et le système de soin.</a:t>
            </a:r>
          </a:p>
          <a:p>
            <a:pPr marL="0" marR="0" lvl="0" indent="0" algn="just" defTabSz="914400" rtl="0" eaLnBrk="1" fontAlgn="base" latinLnBrk="0" hangingPunct="1">
              <a:lnSpc>
                <a:spcPct val="100000"/>
              </a:lnSpc>
              <a:spcBef>
                <a:spcPct val="0"/>
              </a:spcBef>
              <a:spcAft>
                <a:spcPts val="1000"/>
              </a:spcAft>
              <a:buClrTx/>
              <a:buSzTx/>
              <a:buFontTx/>
              <a:buNone/>
              <a:tabLst/>
            </a:pPr>
            <a:endParaRPr lang="fr-FR" sz="2400" b="1" dirty="0">
              <a:latin typeface="Calibri" pitchFamily="34" charset="0"/>
              <a:cs typeface="Arial" pitchFamily="34" charset="0"/>
            </a:endParaRPr>
          </a:p>
          <a:p>
            <a:pPr algn="r" fontAlgn="base">
              <a:spcBef>
                <a:spcPct val="0"/>
              </a:spcBef>
              <a:spcAft>
                <a:spcPts val="1000"/>
              </a:spcAft>
            </a:pPr>
            <a:r>
              <a:rPr kumimoji="0" lang="fr-FR" sz="2400" b="0" i="0" u="none" strike="noStrike" cap="none" normalizeH="0" baseline="0" dirty="0" smtClean="0">
                <a:ln>
                  <a:noFill/>
                </a:ln>
                <a:solidFill>
                  <a:schemeClr val="tx1"/>
                </a:solidFill>
                <a:effectLst/>
                <a:latin typeface="Calibri" pitchFamily="34" charset="0"/>
                <a:cs typeface="Arial" pitchFamily="34" charset="0"/>
              </a:rPr>
              <a:t>Tania </a:t>
            </a:r>
            <a:r>
              <a:rPr kumimoji="0" lang="fr-FR" sz="2400" b="0" i="0" u="none" strike="noStrike" cap="none" normalizeH="0" baseline="0" dirty="0" err="1" smtClean="0">
                <a:ln>
                  <a:noFill/>
                </a:ln>
                <a:solidFill>
                  <a:schemeClr val="tx1"/>
                </a:solidFill>
                <a:effectLst/>
                <a:latin typeface="Calibri" pitchFamily="34" charset="0"/>
                <a:cs typeface="Arial" pitchFamily="34" charset="0"/>
              </a:rPr>
              <a:t>Angeloff</a:t>
            </a:r>
            <a:r>
              <a:rPr kumimoji="0" lang="fr-FR" sz="2400" b="0" i="0" u="none" strike="noStrike" cap="none" normalizeH="0" baseline="0" dirty="0" smtClean="0">
                <a:ln>
                  <a:noFill/>
                </a:ln>
                <a:solidFill>
                  <a:schemeClr val="tx1"/>
                </a:solidFill>
                <a:effectLst/>
                <a:latin typeface="Calibri" pitchFamily="34" charset="0"/>
                <a:cs typeface="Arial" pitchFamily="34" charset="0"/>
              </a:rPr>
              <a:t>, </a:t>
            </a:r>
            <a:r>
              <a:rPr kumimoji="0" lang="fr-FR" sz="2400" b="0" i="1" u="none" strike="noStrike" cap="none" normalizeH="0" baseline="0" dirty="0" smtClean="0">
                <a:ln>
                  <a:noFill/>
                </a:ln>
                <a:solidFill>
                  <a:schemeClr val="tx1"/>
                </a:solidFill>
                <a:effectLst/>
                <a:latin typeface="Calibri" pitchFamily="34" charset="0"/>
                <a:cs typeface="Arial" pitchFamily="34" charset="0"/>
              </a:rPr>
              <a:t>Histoire de la société chinoise</a:t>
            </a:r>
            <a:r>
              <a:rPr kumimoji="0" lang="fr-FR" sz="2400" b="0" i="0" u="none" strike="noStrike" cap="none" normalizeH="0" baseline="0" dirty="0" smtClean="0">
                <a:ln>
                  <a:noFill/>
                </a:ln>
                <a:solidFill>
                  <a:schemeClr val="tx1"/>
                </a:solidFill>
                <a:effectLst/>
                <a:latin typeface="Calibri" pitchFamily="34" charset="0"/>
                <a:cs typeface="Arial" pitchFamily="34" charset="0"/>
              </a:rPr>
              <a:t>, La Découverte-2010, p. 57. </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tx1"/>
                </a:solidFill>
                <a:effectLst/>
                <a:latin typeface="Calibri" pitchFamily="34"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4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4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4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2"/>
          <p:cNvSpPr>
            <a:spLocks noChangeArrowheads="1"/>
          </p:cNvSpPr>
          <p:nvPr/>
        </p:nvSpPr>
        <p:spPr bwMode="auto">
          <a:xfrm>
            <a:off x="928662" y="214290"/>
            <a:ext cx="7138557" cy="40011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bg1"/>
                </a:solidFill>
                <a:effectLst/>
                <a:latin typeface="Calibri" pitchFamily="34" charset="0"/>
                <a:ea typeface="Times New Roman" pitchFamily="18" charset="0"/>
                <a:cs typeface="Calibri" pitchFamily="34" charset="0"/>
              </a:rPr>
              <a:t>Des mesures autoritaires pour</a:t>
            </a:r>
            <a:r>
              <a:rPr kumimoji="0" lang="fr-FR" sz="2000" b="1" i="0" u="none" strike="noStrike" cap="none" normalizeH="0" dirty="0" smtClean="0">
                <a:ln>
                  <a:noFill/>
                </a:ln>
                <a:solidFill>
                  <a:schemeClr val="bg1"/>
                </a:solidFill>
                <a:effectLst/>
                <a:latin typeface="Calibri" pitchFamily="34" charset="0"/>
                <a:ea typeface="Times New Roman" pitchFamily="18" charset="0"/>
                <a:cs typeface="Calibri" pitchFamily="34" charset="0"/>
              </a:rPr>
              <a:t> imposer le contrôle des naissances</a:t>
            </a:r>
            <a:endParaRPr kumimoji="0" lang="fr-FR" sz="2000" b="1" i="0" u="none" strike="noStrike" cap="none" normalizeH="0" baseline="0" dirty="0" smtClean="0">
              <a:ln>
                <a:noFill/>
              </a:ln>
              <a:solidFill>
                <a:schemeClr val="bg1"/>
              </a:solidFill>
              <a:effectLst/>
              <a:latin typeface="Calibri" pitchFamily="34" charset="0"/>
              <a:ea typeface="Times New Roman" pitchFamily="18" charset="0"/>
              <a:cs typeface="Calibri" pitchFamily="34" charset="0"/>
            </a:endParaRPr>
          </a:p>
        </p:txBody>
      </p:sp>
      <p:sp>
        <p:nvSpPr>
          <p:cNvPr id="8" name="Bouton d'action : Retour 7">
            <a:hlinkClick r:id="rId2" action="ppaction://hlinksldjump" highlightClick="1"/>
          </p:cNvPr>
          <p:cNvSpPr/>
          <p:nvPr/>
        </p:nvSpPr>
        <p:spPr>
          <a:xfrm>
            <a:off x="7929586" y="6143644"/>
            <a:ext cx="1143008" cy="428628"/>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2" cstate="print"/>
          <a:srcRect/>
          <a:stretch>
            <a:fillRect/>
          </a:stretch>
        </p:blipFill>
        <p:spPr bwMode="auto">
          <a:xfrm>
            <a:off x="530809" y="574525"/>
            <a:ext cx="8327471" cy="6094835"/>
          </a:xfrm>
          <a:prstGeom prst="rect">
            <a:avLst/>
          </a:prstGeom>
          <a:noFill/>
        </p:spPr>
      </p:pic>
      <p:sp>
        <p:nvSpPr>
          <p:cNvPr id="27650" name="Rectangle 2"/>
          <p:cNvSpPr>
            <a:spLocks noChangeArrowheads="1"/>
          </p:cNvSpPr>
          <p:nvPr/>
        </p:nvSpPr>
        <p:spPr bwMode="auto">
          <a:xfrm>
            <a:off x="357158" y="214290"/>
            <a:ext cx="6049156" cy="40011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anchor="ctr" anchorCtr="0" compatLnSpc="1">
            <a:prstTxWarp prst="textNoShape">
              <a:avLst/>
            </a:prstTxWarp>
            <a:spAutoFit/>
          </a:bodyPr>
          <a:lstStyle/>
          <a:p>
            <a:pPr algn="just" fontAlgn="base">
              <a:spcBef>
                <a:spcPct val="0"/>
              </a:spcBef>
              <a:spcAft>
                <a:spcPct val="0"/>
              </a:spcAft>
            </a:pPr>
            <a:r>
              <a:rPr lang="fr-FR" sz="2000" b="1" dirty="0">
                <a:solidFill>
                  <a:schemeClr val="bg1"/>
                </a:solidFill>
                <a:latin typeface="Calibri" pitchFamily="34" charset="0"/>
                <a:ea typeface="Times New Roman" pitchFamily="18" charset="0"/>
                <a:cs typeface="Calibri" pitchFamily="34" charset="0"/>
              </a:rPr>
              <a:t>Des Chinois confrontés à la politique de l’enfant unique</a:t>
            </a:r>
          </a:p>
        </p:txBody>
      </p:sp>
      <p:sp>
        <p:nvSpPr>
          <p:cNvPr id="4" name="Bouton d'action : Retour 3">
            <a:hlinkClick r:id="rId3" action="ppaction://hlinksldjump" highlightClick="1"/>
          </p:cNvPr>
          <p:cNvSpPr/>
          <p:nvPr/>
        </p:nvSpPr>
        <p:spPr>
          <a:xfrm>
            <a:off x="7786710" y="6143644"/>
            <a:ext cx="1143008" cy="428628"/>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Rectangle 4"/>
          <p:cNvSpPr/>
          <p:nvPr/>
        </p:nvSpPr>
        <p:spPr>
          <a:xfrm>
            <a:off x="0" y="6509587"/>
            <a:ext cx="5214942" cy="276999"/>
          </a:xfrm>
          <a:prstGeom prst="rect">
            <a:avLst/>
          </a:prstGeom>
        </p:spPr>
        <p:txBody>
          <a:bodyPr wrap="square">
            <a:spAutoFit/>
          </a:bodyPr>
          <a:lstStyle/>
          <a:p>
            <a:pPr lvl="0" algn="just" eaLnBrk="0" fontAlgn="base" hangingPunct="0">
              <a:spcBef>
                <a:spcPct val="0"/>
              </a:spcBef>
              <a:spcAft>
                <a:spcPct val="0"/>
              </a:spcAft>
            </a:pP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D’après les récits de Françoise Chabert et Qiang Zhang, </a:t>
            </a:r>
            <a:r>
              <a:rPr kumimoji="0" lang="fr-FR" sz="1200" b="0" i="1"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Naître en Chine</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2010. </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rot="5400000">
            <a:off x="2916610" y="559163"/>
            <a:ext cx="5000659" cy="7168433"/>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l="5313" t="10954" r="6583" b="2396"/>
          <a:stretch>
            <a:fillRect/>
          </a:stretch>
        </p:blipFill>
        <p:spPr bwMode="auto">
          <a:xfrm>
            <a:off x="71406" y="71414"/>
            <a:ext cx="3209533" cy="3571900"/>
          </a:xfrm>
          <a:prstGeom prst="rect">
            <a:avLst/>
          </a:prstGeom>
          <a:noFill/>
          <a:ln w="9525">
            <a:noFill/>
            <a:miter lim="800000"/>
            <a:headEnd/>
            <a:tailEnd/>
          </a:ln>
          <a:effectLst/>
        </p:spPr>
      </p:pic>
      <p:sp>
        <p:nvSpPr>
          <p:cNvPr id="6" name="Rectangle 2"/>
          <p:cNvSpPr>
            <a:spLocks noChangeArrowheads="1"/>
          </p:cNvSpPr>
          <p:nvPr/>
        </p:nvSpPr>
        <p:spPr bwMode="auto">
          <a:xfrm>
            <a:off x="3357554" y="528560"/>
            <a:ext cx="5500726" cy="40011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FR" sz="2000" b="1" dirty="0" smtClean="0">
                <a:solidFill>
                  <a:schemeClr val="bg1"/>
                </a:solidFill>
                <a:latin typeface="Calibri" pitchFamily="34" charset="0"/>
                <a:ea typeface="Times New Roman" pitchFamily="18" charset="0"/>
                <a:cs typeface="Calibri" pitchFamily="34" charset="0"/>
              </a:rPr>
              <a:t>La fécondité en Chine : évolution et disparités</a:t>
            </a:r>
            <a:endParaRPr lang="fr-FR" sz="2000" b="1" dirty="0">
              <a:solidFill>
                <a:schemeClr val="bg1"/>
              </a:solidFill>
              <a:latin typeface="Calibri" pitchFamily="34" charset="0"/>
              <a:ea typeface="Times New Roman" pitchFamily="18" charset="0"/>
              <a:cs typeface="Calibri" pitchFamily="34" charset="0"/>
            </a:endParaRPr>
          </a:p>
        </p:txBody>
      </p:sp>
      <p:sp>
        <p:nvSpPr>
          <p:cNvPr id="7" name="Rectangle 1"/>
          <p:cNvSpPr>
            <a:spLocks noChangeArrowheads="1"/>
          </p:cNvSpPr>
          <p:nvPr/>
        </p:nvSpPr>
        <p:spPr bwMode="auto">
          <a:xfrm>
            <a:off x="142844" y="3714752"/>
            <a:ext cx="1571636"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Isabelle </a:t>
            </a:r>
            <a:r>
              <a:rPr kumimoji="0" lang="fr-FR" sz="1100"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Attané</a:t>
            </a:r>
            <a:r>
              <a:rPr kumimoji="0" lang="fr-FR"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fr-FR" sz="1100" b="0" i="1"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Les défis de la Chine, Population et Sociétés</a:t>
            </a:r>
            <a:r>
              <a:rPr kumimoji="0" lang="fr-FR"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n°416-0ct 2005 (INED)</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1"/>
          <p:cNvSpPr>
            <a:spLocks noChangeArrowheads="1"/>
          </p:cNvSpPr>
          <p:nvPr/>
        </p:nvSpPr>
        <p:spPr bwMode="auto">
          <a:xfrm>
            <a:off x="-32" y="128025"/>
            <a:ext cx="3286148" cy="4932119"/>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Le contrôle des naissances chez les minorités ethniques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Les minorités représentent 9% de la population totale sur 60% du territoire. Les Mandchous et les </a:t>
            </a:r>
            <a:r>
              <a:rPr kumimoji="0" lang="fr-FR" sz="1600"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Zhuangs</a:t>
            </a:r>
            <a:r>
              <a:rPr kumimoji="0" lang="fr-FR"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résistent à la politique de l'enfant unique car ce sont les seules minorités qui ne bénéficient pas des exemptions. Par contre,  les Tibétains ont largement profité des dérogations : 21 % d’entre eux avait plus de 5 enfants en 1989. Leurs revendications nationalistes ont  toutefois engendré  un renforcement des mesures coercitives</a:t>
            </a:r>
            <a:r>
              <a:rPr kumimoji="0" lang="fr-FR" sz="1600" b="0"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 </a:t>
            </a:r>
            <a:r>
              <a:rPr kumimoji="0" lang="fr-FR"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(amendes, stérilisations ou avortements forcées).</a:t>
            </a:r>
          </a:p>
          <a:p>
            <a:pPr marL="0" marR="0" lvl="0" indent="0" algn="just" defTabSz="914400" rtl="0" eaLnBrk="0" fontAlgn="base" latinLnBrk="0" hangingPunct="0">
              <a:lnSpc>
                <a:spcPct val="100000"/>
              </a:lnSpc>
              <a:spcBef>
                <a:spcPct val="0"/>
              </a:spcBef>
              <a:spcAft>
                <a:spcPct val="0"/>
              </a:spcAft>
              <a:buClrTx/>
              <a:buSzTx/>
              <a:buFontTx/>
              <a:buNone/>
              <a:tabLst/>
            </a:pPr>
            <a:endParaRPr lang="fr-FR" sz="1600" dirty="0">
              <a:solidFill>
                <a:schemeClr val="tx1"/>
              </a:solidFill>
              <a:latin typeface="Calibri" pitchFamily="34" charset="0"/>
              <a:cs typeface="Calibri" pitchFamily="34" charset="0"/>
            </a:endParaRPr>
          </a:p>
          <a:p>
            <a:pPr algn="just" eaLnBrk="0" fontAlgn="base" hangingPunct="0">
              <a:spcBef>
                <a:spcPct val="0"/>
              </a:spcBef>
              <a:spcAft>
                <a:spcPct val="0"/>
              </a:spcAft>
            </a:pPr>
            <a:r>
              <a:rPr lang="fr-FR" sz="1600" i="1" dirty="0">
                <a:solidFill>
                  <a:schemeClr val="tx1"/>
                </a:solidFill>
                <a:latin typeface="Calibri" pitchFamily="34" charset="0"/>
                <a:ea typeface="Times New Roman" pitchFamily="18" charset="0"/>
                <a:cs typeface="Calibri" pitchFamily="34" charset="0"/>
              </a:rPr>
              <a:t>Site de l’université de Sherbrooke</a:t>
            </a:r>
          </a:p>
        </p:txBody>
      </p:sp>
      <p:sp>
        <p:nvSpPr>
          <p:cNvPr id="9" name="Bouton d'action : Retour 8">
            <a:hlinkClick r:id="rId4" action="ppaction://hlinksldjump" highlightClick="1"/>
          </p:cNvPr>
          <p:cNvSpPr/>
          <p:nvPr/>
        </p:nvSpPr>
        <p:spPr>
          <a:xfrm>
            <a:off x="7929586" y="6000768"/>
            <a:ext cx="1143008" cy="428628"/>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nfantunique ouest france 1 aout 2009"/>
          <p:cNvPicPr>
            <a:picLocks noChangeAspect="1" noChangeArrowheads="1"/>
          </p:cNvPicPr>
          <p:nvPr/>
        </p:nvPicPr>
        <p:blipFill>
          <a:blip r:embed="rId2"/>
          <a:srcRect/>
          <a:stretch>
            <a:fillRect/>
          </a:stretch>
        </p:blipFill>
        <p:spPr bwMode="auto">
          <a:xfrm>
            <a:off x="714348" y="3633670"/>
            <a:ext cx="3714776" cy="2652850"/>
          </a:xfrm>
          <a:prstGeom prst="rect">
            <a:avLst/>
          </a:prstGeom>
          <a:noFill/>
          <a:ln w="9525">
            <a:noFill/>
            <a:miter lim="800000"/>
            <a:headEnd/>
            <a:tailEnd/>
          </a:ln>
        </p:spPr>
      </p:pic>
      <p:pic>
        <p:nvPicPr>
          <p:cNvPr id="5" name="Picture 2" descr="La longue marche&#10;vers le divan - En Kiosque ">
            <a:hlinkClick r:id="rId3"/>
          </p:cNvPr>
          <p:cNvPicPr>
            <a:picLocks noChangeAspect="1" noChangeArrowheads="1"/>
          </p:cNvPicPr>
          <p:nvPr/>
        </p:nvPicPr>
        <p:blipFill>
          <a:blip r:embed="rId4" cstate="print"/>
          <a:srcRect/>
          <a:stretch>
            <a:fillRect/>
          </a:stretch>
        </p:blipFill>
        <p:spPr bwMode="auto">
          <a:xfrm>
            <a:off x="5572132" y="3357562"/>
            <a:ext cx="2726478" cy="3071834"/>
          </a:xfrm>
          <a:prstGeom prst="rect">
            <a:avLst/>
          </a:prstGeom>
          <a:noFill/>
        </p:spPr>
      </p:pic>
      <p:sp>
        <p:nvSpPr>
          <p:cNvPr id="6" name="Rectangle 1"/>
          <p:cNvSpPr>
            <a:spLocks noChangeArrowheads="1"/>
          </p:cNvSpPr>
          <p:nvPr/>
        </p:nvSpPr>
        <p:spPr bwMode="auto">
          <a:xfrm>
            <a:off x="5455786" y="6396335"/>
            <a:ext cx="2765629"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Une génération de « petits empereurs »</a:t>
            </a:r>
            <a:r>
              <a:rPr kumimoji="0" lang="fr-FR" sz="1200" b="1" i="0" u="none" strike="noStrike" cap="none" normalizeH="0" baseline="0" dirty="0" smtClean="0">
                <a:ln>
                  <a:noFill/>
                </a:ln>
                <a:solidFill>
                  <a:srgbClr val="FF0000"/>
                </a:solidFill>
                <a:effectLst/>
                <a:latin typeface="Calibri" pitchFamily="34" charset="0"/>
                <a:ea typeface="Times New Roman" pitchFamily="18" charset="0"/>
                <a:cs typeface="Calibri"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site du </a:t>
            </a:r>
            <a:r>
              <a:rPr kumimoji="0" lang="fr-FR" sz="1200" b="0" i="1"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Figaro Madame</a:t>
            </a:r>
            <a:r>
              <a:rPr kumimoji="0" lang="fr-FR"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1043608" y="373887"/>
            <a:ext cx="320384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fr-FR" sz="1400" b="1" dirty="0" smtClean="0">
                <a:latin typeface="Calibri" pitchFamily="34" charset="0"/>
                <a:ea typeface="Times New Roman" pitchFamily="18" charset="0"/>
                <a:cs typeface="Calibri" pitchFamily="34" charset="0"/>
              </a:rPr>
              <a:t>10</a:t>
            </a:r>
            <a:r>
              <a:rPr kumimoji="0" lang="fr-FR" sz="1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Le</a:t>
            </a:r>
            <a:r>
              <a:rPr lang="fr-FR" sz="1400" b="1" dirty="0" smtClean="0">
                <a:latin typeface="Calibri" pitchFamily="34" charset="0"/>
                <a:ea typeface="Times New Roman" pitchFamily="18" charset="0"/>
                <a:cs typeface="Calibri" pitchFamily="34" charset="0"/>
              </a:rPr>
              <a:t> déficit des naissances des filles</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3" name="Picture 3"/>
          <p:cNvPicPr>
            <a:picLocks noChangeAspect="1" noChangeArrowheads="1"/>
          </p:cNvPicPr>
          <p:nvPr/>
        </p:nvPicPr>
        <p:blipFill>
          <a:blip r:embed="rId5"/>
          <a:srcRect/>
          <a:stretch>
            <a:fillRect/>
          </a:stretch>
        </p:blipFill>
        <p:spPr bwMode="auto">
          <a:xfrm>
            <a:off x="500034" y="357190"/>
            <a:ext cx="8182615" cy="3286124"/>
          </a:xfrm>
          <a:prstGeom prst="rect">
            <a:avLst/>
          </a:prstGeom>
          <a:noFill/>
          <a:ln w="9525">
            <a:noFill/>
            <a:miter lim="800000"/>
            <a:headEnd/>
            <a:tailEnd/>
          </a:ln>
        </p:spPr>
      </p:pic>
      <p:sp>
        <p:nvSpPr>
          <p:cNvPr id="9" name="Rectangle 8"/>
          <p:cNvSpPr/>
          <p:nvPr/>
        </p:nvSpPr>
        <p:spPr>
          <a:xfrm>
            <a:off x="357158" y="6324921"/>
            <a:ext cx="4572000" cy="461665"/>
          </a:xfrm>
          <a:prstGeom prst="rect">
            <a:avLst/>
          </a:prstGeom>
        </p:spPr>
        <p:txBody>
          <a:bodyPr>
            <a:spAutoFit/>
          </a:bodyPr>
          <a:lstStyle/>
          <a:p>
            <a:r>
              <a:rPr lang="fr-FR" sz="1200" dirty="0" smtClean="0"/>
              <a:t>http://www.ouest-france.fr/actu/actuDet_-Shanghai-assouplit-la-politique-de-l-enfant-unique-_3637-1022515_actu.Htm</a:t>
            </a:r>
            <a:endParaRPr lang="fr-FR" sz="1200" dirty="0"/>
          </a:p>
        </p:txBody>
      </p:sp>
      <p:sp>
        <p:nvSpPr>
          <p:cNvPr id="10" name="Rectangle 2"/>
          <p:cNvSpPr>
            <a:spLocks noChangeArrowheads="1"/>
          </p:cNvSpPr>
          <p:nvPr/>
        </p:nvSpPr>
        <p:spPr bwMode="auto">
          <a:xfrm>
            <a:off x="785786" y="-24"/>
            <a:ext cx="7500990" cy="40011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FR" sz="2000" b="1" dirty="0" smtClean="0">
                <a:solidFill>
                  <a:schemeClr val="bg1"/>
                </a:solidFill>
                <a:latin typeface="Calibri" pitchFamily="34" charset="0"/>
                <a:ea typeface="Times New Roman" pitchFamily="18" charset="0"/>
                <a:cs typeface="Calibri" pitchFamily="34" charset="0"/>
              </a:rPr>
              <a:t>Les effets pervers de cette politique de contrôle des naissances</a:t>
            </a:r>
            <a:endParaRPr lang="fr-FR" sz="2000" b="1" dirty="0">
              <a:solidFill>
                <a:schemeClr val="bg1"/>
              </a:solidFill>
              <a:latin typeface="Calibri" pitchFamily="34" charset="0"/>
              <a:ea typeface="Times New Roman" pitchFamily="18" charset="0"/>
              <a:cs typeface="Calibri" pitchFamily="34" charset="0"/>
            </a:endParaRPr>
          </a:p>
        </p:txBody>
      </p:sp>
      <p:sp>
        <p:nvSpPr>
          <p:cNvPr id="11" name="Bouton d'action : Retour 10">
            <a:hlinkClick r:id="rId6" action="ppaction://hlinksldjump" highlightClick="1"/>
          </p:cNvPr>
          <p:cNvSpPr/>
          <p:nvPr/>
        </p:nvSpPr>
        <p:spPr>
          <a:xfrm>
            <a:off x="4572000" y="3786190"/>
            <a:ext cx="1143008" cy="428628"/>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l="8269" r="26172" b="9084"/>
          <a:stretch>
            <a:fillRect/>
          </a:stretch>
        </p:blipFill>
        <p:spPr bwMode="auto">
          <a:xfrm>
            <a:off x="642910" y="357166"/>
            <a:ext cx="7786742" cy="6376928"/>
          </a:xfrm>
          <a:prstGeom prst="rect">
            <a:avLst/>
          </a:prstGeom>
          <a:noFill/>
          <a:ln w="9525">
            <a:noFill/>
            <a:miter lim="800000"/>
            <a:headEnd/>
            <a:tailEnd/>
          </a:ln>
        </p:spPr>
      </p:pic>
      <p:sp>
        <p:nvSpPr>
          <p:cNvPr id="6" name="Rectangle 2"/>
          <p:cNvSpPr>
            <a:spLocks noChangeArrowheads="1"/>
          </p:cNvSpPr>
          <p:nvPr/>
        </p:nvSpPr>
        <p:spPr bwMode="auto">
          <a:xfrm>
            <a:off x="785786" y="171370"/>
            <a:ext cx="7500990" cy="40011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FR" sz="2000" b="1" dirty="0" smtClean="0">
                <a:latin typeface="Calibri" pitchFamily="34" charset="0"/>
              </a:rPr>
              <a:t>La diaspora chinoise en Asie du Sud-est et dans le monde</a:t>
            </a:r>
            <a:endParaRPr lang="fr-FR" sz="2000" b="1" dirty="0">
              <a:solidFill>
                <a:schemeClr val="bg1"/>
              </a:solidFill>
              <a:latin typeface="Calibri" pitchFamily="34" charset="0"/>
              <a:ea typeface="Times New Roman" pitchFamily="18" charset="0"/>
              <a:cs typeface="Calibri" pitchFamily="34" charset="0"/>
            </a:endParaRPr>
          </a:p>
        </p:txBody>
      </p:sp>
      <p:graphicFrame>
        <p:nvGraphicFramePr>
          <p:cNvPr id="8" name="Group 106"/>
          <p:cNvGraphicFramePr>
            <a:graphicFrameLocks noGrp="1"/>
          </p:cNvGraphicFramePr>
          <p:nvPr/>
        </p:nvGraphicFramePr>
        <p:xfrm>
          <a:off x="1" y="2570269"/>
          <a:ext cx="3214677" cy="4287755"/>
        </p:xfrm>
        <a:graphic>
          <a:graphicData uri="http://schemas.openxmlformats.org/drawingml/2006/table">
            <a:tbl>
              <a:tblPr/>
              <a:tblGrid>
                <a:gridCol w="942482"/>
                <a:gridCol w="1114439"/>
                <a:gridCol w="1157756"/>
              </a:tblGrid>
              <a:tr h="4563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Calibri"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1" i="1" u="none" strike="noStrike" cap="none" normalizeH="0" baseline="0" smtClean="0">
                          <a:ln>
                            <a:noFill/>
                          </a:ln>
                          <a:solidFill>
                            <a:schemeClr val="tx1"/>
                          </a:solidFill>
                          <a:effectLst/>
                          <a:latin typeface="Calibri" pitchFamily="34" charset="0"/>
                        </a:rPr>
                        <a:t>Début des années 1990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1" i="1" u="none" strike="noStrike" cap="none" normalizeH="0" baseline="0" smtClean="0">
                          <a:ln>
                            <a:noFill/>
                          </a:ln>
                          <a:solidFill>
                            <a:schemeClr val="tx1"/>
                          </a:solidFill>
                          <a:effectLst/>
                          <a:latin typeface="Calibri" pitchFamily="34" charset="0"/>
                        </a:rPr>
                        <a:t>Fin des années 2000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5463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1" i="1" u="none" strike="noStrike" cap="none" normalizeH="0" baseline="0" dirty="0" smtClean="0">
                          <a:ln>
                            <a:noFill/>
                          </a:ln>
                          <a:solidFill>
                            <a:schemeClr val="tx1"/>
                          </a:solidFill>
                          <a:effectLst/>
                          <a:latin typeface="Calibri" pitchFamily="34" charset="0"/>
                        </a:rPr>
                        <a:t>Japon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smtClean="0">
                          <a:ln>
                            <a:noFill/>
                          </a:ln>
                          <a:solidFill>
                            <a:schemeClr val="tx1"/>
                          </a:solidFill>
                          <a:effectLst/>
                          <a:latin typeface="Calibri" pitchFamily="34" charset="0"/>
                        </a:rPr>
                        <a:t>150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smtClean="0">
                          <a:ln>
                            <a:noFill/>
                          </a:ln>
                          <a:solidFill>
                            <a:schemeClr val="tx1"/>
                          </a:solidFill>
                          <a:effectLst/>
                          <a:latin typeface="Calibri" pitchFamily="34" charset="0"/>
                        </a:rPr>
                        <a:t>610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463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1" i="1" u="none" strike="noStrike" cap="none" normalizeH="0" baseline="0" smtClean="0">
                          <a:ln>
                            <a:noFill/>
                          </a:ln>
                          <a:solidFill>
                            <a:schemeClr val="tx1"/>
                          </a:solidFill>
                          <a:effectLst/>
                          <a:latin typeface="Calibri" pitchFamily="34" charset="0"/>
                        </a:rPr>
                        <a:t>Etats-Unis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dirty="0" smtClean="0">
                          <a:ln>
                            <a:noFill/>
                          </a:ln>
                          <a:solidFill>
                            <a:schemeClr val="tx1"/>
                          </a:solidFill>
                          <a:effectLst/>
                          <a:latin typeface="Calibri" pitchFamily="34" charset="0"/>
                        </a:rPr>
                        <a:t>1 645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smtClean="0">
                          <a:ln>
                            <a:noFill/>
                          </a:ln>
                          <a:solidFill>
                            <a:schemeClr val="tx1"/>
                          </a:solidFill>
                          <a:effectLst/>
                          <a:latin typeface="Calibri" pitchFamily="34" charset="0"/>
                        </a:rPr>
                        <a:t>3 375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478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1" i="1" u="none" strike="noStrike" cap="none" normalizeH="0" baseline="0" smtClean="0">
                          <a:ln>
                            <a:noFill/>
                          </a:ln>
                          <a:solidFill>
                            <a:schemeClr val="tx1"/>
                          </a:solidFill>
                          <a:effectLst/>
                          <a:latin typeface="Calibri" pitchFamily="34" charset="0"/>
                        </a:rPr>
                        <a:t>France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smtClean="0">
                          <a:ln>
                            <a:noFill/>
                          </a:ln>
                          <a:solidFill>
                            <a:schemeClr val="tx1"/>
                          </a:solidFill>
                          <a:effectLst/>
                          <a:latin typeface="Calibri" pitchFamily="34" charset="0"/>
                        </a:rPr>
                        <a:t>200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dirty="0" smtClean="0">
                          <a:ln>
                            <a:noFill/>
                          </a:ln>
                          <a:solidFill>
                            <a:schemeClr val="tx1"/>
                          </a:solidFill>
                          <a:effectLst/>
                          <a:latin typeface="Calibri" pitchFamily="34" charset="0"/>
                        </a:rPr>
                        <a:t>400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463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1" i="1" u="none" strike="noStrike" cap="none" normalizeH="0" baseline="0" smtClean="0">
                          <a:ln>
                            <a:noFill/>
                          </a:ln>
                          <a:solidFill>
                            <a:schemeClr val="tx1"/>
                          </a:solidFill>
                          <a:effectLst/>
                          <a:latin typeface="Calibri" pitchFamily="34" charset="0"/>
                        </a:rPr>
                        <a:t>Italie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smtClean="0">
                          <a:ln>
                            <a:noFill/>
                          </a:ln>
                          <a:solidFill>
                            <a:schemeClr val="tx1"/>
                          </a:solidFill>
                          <a:effectLst/>
                          <a:latin typeface="Calibri" pitchFamily="34"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dirty="0" smtClean="0">
                          <a:ln>
                            <a:noFill/>
                          </a:ln>
                          <a:solidFill>
                            <a:schemeClr val="tx1"/>
                          </a:solidFill>
                          <a:effectLst/>
                          <a:latin typeface="Calibri" pitchFamily="34" charset="0"/>
                        </a:rPr>
                        <a:t>145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478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1" i="1" u="none" strike="noStrike" cap="none" normalizeH="0" baseline="0" smtClean="0">
                          <a:ln>
                            <a:noFill/>
                          </a:ln>
                          <a:solidFill>
                            <a:schemeClr val="tx1"/>
                          </a:solidFill>
                          <a:effectLst/>
                          <a:latin typeface="Calibri" pitchFamily="34" charset="0"/>
                        </a:rPr>
                        <a:t>Australie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smtClean="0">
                          <a:ln>
                            <a:noFill/>
                          </a:ln>
                          <a:solidFill>
                            <a:schemeClr val="tx1"/>
                          </a:solidFill>
                          <a:effectLst/>
                          <a:latin typeface="Calibri" pitchFamily="34" charset="0"/>
                        </a:rPr>
                        <a:t>300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dirty="0" smtClean="0">
                          <a:ln>
                            <a:noFill/>
                          </a:ln>
                          <a:solidFill>
                            <a:schemeClr val="tx1"/>
                          </a:solidFill>
                          <a:effectLst/>
                          <a:latin typeface="Calibri" pitchFamily="34" charset="0"/>
                        </a:rPr>
                        <a:t>669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478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1" i="1" u="none" strike="noStrike" cap="none" normalizeH="0" baseline="0" smtClean="0">
                          <a:ln>
                            <a:noFill/>
                          </a:ln>
                          <a:solidFill>
                            <a:schemeClr val="tx1"/>
                          </a:solidFill>
                          <a:effectLst/>
                          <a:latin typeface="Calibri" pitchFamily="34" charset="0"/>
                        </a:rPr>
                        <a:t>Argentine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smtClean="0">
                          <a:ln>
                            <a:noFill/>
                          </a:ln>
                          <a:solidFill>
                            <a:schemeClr val="tx1"/>
                          </a:solidFill>
                          <a:effectLst/>
                          <a:latin typeface="Calibri" pitchFamily="34"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dirty="0" smtClean="0">
                          <a:ln>
                            <a:noFill/>
                          </a:ln>
                          <a:solidFill>
                            <a:schemeClr val="tx1"/>
                          </a:solidFill>
                          <a:effectLst/>
                          <a:latin typeface="Calibri" pitchFamily="34" charset="0"/>
                        </a:rPr>
                        <a:t>40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478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1" i="1" u="none" strike="noStrike" cap="none" normalizeH="0" baseline="0" smtClean="0">
                          <a:ln>
                            <a:noFill/>
                          </a:ln>
                          <a:solidFill>
                            <a:schemeClr val="tx1"/>
                          </a:solidFill>
                          <a:effectLst/>
                          <a:latin typeface="Calibri" pitchFamily="34" charset="0"/>
                        </a:rPr>
                        <a:t>Afrique du Sud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dirty="0" smtClean="0">
                          <a:ln>
                            <a:noFill/>
                          </a:ln>
                          <a:solidFill>
                            <a:schemeClr val="tx1"/>
                          </a:solidFill>
                          <a:effectLst/>
                          <a:latin typeface="Calibri" pitchFamily="34"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dirty="0" smtClean="0">
                          <a:ln>
                            <a:noFill/>
                          </a:ln>
                          <a:solidFill>
                            <a:schemeClr val="tx1"/>
                          </a:solidFill>
                          <a:effectLst/>
                          <a:latin typeface="Calibri" pitchFamily="34" charset="0"/>
                        </a:rPr>
                        <a:t>300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chinatown1"/>
          <p:cNvPicPr>
            <a:picLocks noChangeAspect="1" noChangeArrowheads="1"/>
          </p:cNvPicPr>
          <p:nvPr/>
        </p:nvPicPr>
        <p:blipFill>
          <a:blip r:embed="rId2"/>
          <a:srcRect/>
          <a:stretch>
            <a:fillRect/>
          </a:stretch>
        </p:blipFill>
        <p:spPr bwMode="auto">
          <a:xfrm>
            <a:off x="285720" y="404813"/>
            <a:ext cx="8671690" cy="5810269"/>
          </a:xfrm>
          <a:prstGeom prst="rect">
            <a:avLst/>
          </a:prstGeom>
          <a:noFill/>
          <a:ln w="9525">
            <a:noFill/>
            <a:miter lim="800000"/>
            <a:headEnd/>
            <a:tailEnd/>
          </a:ln>
        </p:spPr>
      </p:pic>
      <p:sp>
        <p:nvSpPr>
          <p:cNvPr id="6" name="Rectangle 2"/>
          <p:cNvSpPr>
            <a:spLocks noChangeArrowheads="1"/>
          </p:cNvSpPr>
          <p:nvPr/>
        </p:nvSpPr>
        <p:spPr bwMode="auto">
          <a:xfrm>
            <a:off x="785786" y="171370"/>
            <a:ext cx="7500990" cy="40011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FR" sz="2000" b="1" dirty="0" smtClean="0">
                <a:latin typeface="Calibri" pitchFamily="34" charset="0"/>
              </a:rPr>
              <a:t>Le quartier de Chinatown à New York</a:t>
            </a:r>
            <a:endParaRPr lang="fr-FR" sz="2000" b="1" dirty="0">
              <a:solidFill>
                <a:schemeClr val="bg1"/>
              </a:solidFill>
              <a:latin typeface="Calibri" pitchFamily="34" charset="0"/>
              <a:ea typeface="Times New Roman" pitchFamily="18" charset="0"/>
              <a:cs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Image 1"/>
          <p:cNvPicPr>
            <a:picLocks noChangeAspect="1" noChangeArrowheads="1"/>
          </p:cNvPicPr>
          <p:nvPr/>
        </p:nvPicPr>
        <p:blipFill>
          <a:blip r:embed="rId2"/>
          <a:srcRect/>
          <a:stretch>
            <a:fillRect/>
          </a:stretch>
        </p:blipFill>
        <p:spPr bwMode="auto">
          <a:xfrm>
            <a:off x="4500562" y="571480"/>
            <a:ext cx="4286280" cy="6037829"/>
          </a:xfrm>
          <a:prstGeom prst="rect">
            <a:avLst/>
          </a:prstGeom>
          <a:noFill/>
          <a:ln w="9525">
            <a:noFill/>
            <a:miter lim="800000"/>
            <a:headEnd/>
            <a:tailEnd/>
          </a:ln>
        </p:spPr>
      </p:pic>
      <p:sp>
        <p:nvSpPr>
          <p:cNvPr id="6" name="Rectangle 2"/>
          <p:cNvSpPr>
            <a:spLocks noChangeArrowheads="1"/>
          </p:cNvSpPr>
          <p:nvPr/>
        </p:nvSpPr>
        <p:spPr bwMode="auto">
          <a:xfrm>
            <a:off x="500034" y="99932"/>
            <a:ext cx="7643866" cy="40011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algn="ctr">
              <a:spcBef>
                <a:spcPct val="50000"/>
              </a:spcBef>
            </a:pPr>
            <a:r>
              <a:rPr lang="fr-FR" sz="2000" b="1" dirty="0" smtClean="0"/>
              <a:t>Qui sont les membres de la diaspora ?</a:t>
            </a:r>
            <a:endParaRPr lang="fr-FR" sz="2000" dirty="0">
              <a:latin typeface="Calibri" pitchFamily="34" charset="0"/>
            </a:endParaRPr>
          </a:p>
        </p:txBody>
      </p:sp>
      <p:sp>
        <p:nvSpPr>
          <p:cNvPr id="7" name="Text Box 4"/>
          <p:cNvSpPr txBox="1">
            <a:spLocks noChangeArrowheads="1"/>
          </p:cNvSpPr>
          <p:nvPr/>
        </p:nvSpPr>
        <p:spPr bwMode="auto">
          <a:xfrm>
            <a:off x="357158" y="857232"/>
            <a:ext cx="3744913" cy="5232202"/>
          </a:xfrm>
          <a:prstGeom prst="rect">
            <a:avLst/>
          </a:prstGeom>
          <a:noFill/>
          <a:ln w="9525">
            <a:solidFill>
              <a:schemeClr val="tx1"/>
            </a:solidFill>
            <a:miter lim="800000"/>
            <a:headEnd/>
            <a:tailEnd/>
          </a:ln>
        </p:spPr>
        <p:txBody>
          <a:bodyPr>
            <a:spAutoFit/>
          </a:bodyPr>
          <a:lstStyle/>
          <a:p>
            <a:pPr algn="just"/>
            <a:r>
              <a:rPr lang="fr-FR" dirty="0"/>
              <a:t>Plusieurs types de populations chinoises se distinguent : les « Continentaux » (</a:t>
            </a:r>
            <a:r>
              <a:rPr lang="fr-FR" dirty="0" err="1"/>
              <a:t>daluren</a:t>
            </a:r>
            <a:r>
              <a:rPr lang="fr-FR" dirty="0"/>
              <a:t>) qui sont les citoyens de la République populaire, les « compatriotes » (</a:t>
            </a:r>
            <a:r>
              <a:rPr lang="fr-FR" dirty="0" err="1"/>
              <a:t>Tongbao</a:t>
            </a:r>
            <a:r>
              <a:rPr lang="fr-FR" dirty="0"/>
              <a:t>) qui relèvent de territoires périphériques (Hong Kong, Macao, Taiwan), les « Chinois d’outre-mer » vivant depuis longtemps à l’étranger et de nationalité étrangère. Réactivées depuis les années 1980, de nouveaux types de migration se matérialisent par le départ de nombreux étudiant et de migrants économiques légaux ou illégaux aux destinations plus variées. </a:t>
            </a:r>
            <a:endParaRPr lang="fr-FR" dirty="0" smtClean="0"/>
          </a:p>
          <a:p>
            <a:endParaRPr lang="fr-FR" dirty="0" smtClean="0"/>
          </a:p>
          <a:p>
            <a:r>
              <a:rPr lang="fr-FR" sz="1400" dirty="0" smtClean="0"/>
              <a:t>D’après T. </a:t>
            </a:r>
            <a:r>
              <a:rPr lang="fr-FR" sz="1400" dirty="0" err="1" smtClean="0"/>
              <a:t>Sanjuan</a:t>
            </a:r>
            <a:r>
              <a:rPr lang="fr-FR" sz="1400" dirty="0" smtClean="0"/>
              <a:t>, </a:t>
            </a:r>
            <a:r>
              <a:rPr lang="fr-FR" sz="1400" b="1" i="1" dirty="0" smtClean="0"/>
              <a:t>Le défi chinois</a:t>
            </a:r>
            <a:r>
              <a:rPr lang="fr-FR" sz="1400" dirty="0" smtClean="0"/>
              <a:t>, La documentation photographique n°8064-2008</a:t>
            </a:r>
          </a:p>
        </p:txBody>
      </p:sp>
      <p:sp>
        <p:nvSpPr>
          <p:cNvPr id="8" name="ZoneTexte 7"/>
          <p:cNvSpPr txBox="1"/>
          <p:nvPr/>
        </p:nvSpPr>
        <p:spPr>
          <a:xfrm>
            <a:off x="5286380" y="642918"/>
            <a:ext cx="4214842" cy="307777"/>
          </a:xfrm>
          <a:prstGeom prst="rect">
            <a:avLst/>
          </a:prstGeom>
          <a:noFill/>
        </p:spPr>
        <p:txBody>
          <a:bodyPr wrap="square" rtlCol="0">
            <a:spAutoFit/>
          </a:bodyPr>
          <a:lstStyle/>
          <a:p>
            <a:r>
              <a:rPr lang="fr-FR" sz="1400" b="1" dirty="0" smtClean="0"/>
              <a:t>Evolution et répartition des étudiants</a:t>
            </a:r>
            <a:endParaRPr lang="fr-FR" sz="1400" b="1" dirty="0"/>
          </a:p>
        </p:txBody>
      </p:sp>
      <p:sp>
        <p:nvSpPr>
          <p:cNvPr id="9" name="Bouton d'action : Retour 8">
            <a:hlinkClick r:id="rId3" action="ppaction://hlinksldjump" highlightClick="1"/>
          </p:cNvPr>
          <p:cNvSpPr/>
          <p:nvPr/>
        </p:nvSpPr>
        <p:spPr>
          <a:xfrm>
            <a:off x="3857620" y="6286544"/>
            <a:ext cx="1285884" cy="500042"/>
          </a:xfrm>
          <a:prstGeom prst="actionButtonRetur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610x"/>
          <p:cNvPicPr>
            <a:picLocks noChangeAspect="1" noChangeArrowheads="1"/>
          </p:cNvPicPr>
          <p:nvPr/>
        </p:nvPicPr>
        <p:blipFill>
          <a:blip r:embed="rId2"/>
          <a:srcRect/>
          <a:stretch>
            <a:fillRect/>
          </a:stretch>
        </p:blipFill>
        <p:spPr bwMode="auto">
          <a:xfrm>
            <a:off x="179388" y="558803"/>
            <a:ext cx="8898982" cy="6156345"/>
          </a:xfrm>
          <a:prstGeom prst="rect">
            <a:avLst/>
          </a:prstGeom>
          <a:ln>
            <a:headEnd/>
            <a:tailEnd/>
          </a:ln>
        </p:spPr>
      </p:pic>
      <p:sp>
        <p:nvSpPr>
          <p:cNvPr id="6147" name="Rectangle 6"/>
          <p:cNvSpPr>
            <a:spLocks noChangeArrowheads="1"/>
          </p:cNvSpPr>
          <p:nvPr/>
        </p:nvSpPr>
        <p:spPr bwMode="auto">
          <a:xfrm>
            <a:off x="6441144" y="6550223"/>
            <a:ext cx="2702856" cy="307777"/>
          </a:xfrm>
          <a:prstGeom prst="rect">
            <a:avLst/>
          </a:prstGeom>
          <a:noFill/>
          <a:ln w="9525">
            <a:noFill/>
            <a:miter lim="800000"/>
            <a:headEnd/>
            <a:tailEnd/>
          </a:ln>
        </p:spPr>
        <p:txBody>
          <a:bodyPr wrap="none" anchor="ctr">
            <a:spAutoFit/>
          </a:bodyPr>
          <a:lstStyle/>
          <a:p>
            <a:r>
              <a:rPr lang="fr-FR" sz="1400" dirty="0"/>
              <a:t>2009 la Croix. Tous droits réservés </a:t>
            </a:r>
          </a:p>
        </p:txBody>
      </p:sp>
      <p:sp>
        <p:nvSpPr>
          <p:cNvPr id="8" name="Rectangle 2"/>
          <p:cNvSpPr>
            <a:spLocks noChangeArrowheads="1"/>
          </p:cNvSpPr>
          <p:nvPr/>
        </p:nvSpPr>
        <p:spPr bwMode="auto">
          <a:xfrm>
            <a:off x="785786" y="71414"/>
            <a:ext cx="7500990" cy="40011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algn="ctr">
              <a:spcBef>
                <a:spcPct val="50000"/>
              </a:spcBef>
            </a:pPr>
            <a:r>
              <a:rPr lang="fr-FR" sz="2000" b="1" dirty="0" smtClean="0">
                <a:latin typeface="Calibri" pitchFamily="34" charset="0"/>
              </a:rPr>
              <a:t>La défense des JO de Pékin par des Chinois installés en France</a:t>
            </a:r>
            <a:r>
              <a:rPr lang="fr-FR" sz="2000" dirty="0" smtClean="0">
                <a:latin typeface="Calibri" pitchFamily="34" charset="0"/>
              </a:rPr>
              <a:t> </a:t>
            </a:r>
            <a:endParaRPr lang="fr-FR" sz="2000" dirty="0">
              <a:latin typeface="Calibri" pitchFamily="34" charset="0"/>
            </a:endParaRPr>
          </a:p>
        </p:txBody>
      </p:sp>
      <p:sp>
        <p:nvSpPr>
          <p:cNvPr id="9" name="Bouton d'action : Retour 8">
            <a:hlinkClick r:id="rId3" action="ppaction://hlinksldjump" highlightClick="1"/>
          </p:cNvPr>
          <p:cNvSpPr/>
          <p:nvPr/>
        </p:nvSpPr>
        <p:spPr>
          <a:xfrm>
            <a:off x="3857620" y="6286544"/>
            <a:ext cx="1285884" cy="500042"/>
          </a:xfrm>
          <a:prstGeom prst="actionButtonRetur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6"/>
          <p:cNvSpPr txBox="1">
            <a:spLocks noChangeArrowheads="1"/>
          </p:cNvSpPr>
          <p:nvPr/>
        </p:nvSpPr>
        <p:spPr bwMode="auto">
          <a:xfrm>
            <a:off x="2555875" y="665186"/>
            <a:ext cx="2447925" cy="6118225"/>
          </a:xfrm>
          <a:prstGeom prst="rect">
            <a:avLst/>
          </a:prstGeom>
          <a:solidFill>
            <a:srgbClr val="FEFEA0"/>
          </a:solidFill>
          <a:ln w="9525">
            <a:noFill/>
            <a:miter lim="800000"/>
            <a:headEnd/>
            <a:tailEnd/>
          </a:ln>
        </p:spPr>
        <p:txBody>
          <a:bodyPr>
            <a:spAutoFit/>
          </a:bodyPr>
          <a:lstStyle/>
          <a:p>
            <a:pPr algn="ctr">
              <a:spcBef>
                <a:spcPct val="50000"/>
              </a:spcBef>
            </a:pPr>
            <a:endParaRPr lang="fr-FR" sz="100" b="1">
              <a:latin typeface="Calibri" pitchFamily="34" charset="0"/>
            </a:endParaRPr>
          </a:p>
          <a:p>
            <a:pPr algn="ctr">
              <a:spcBef>
                <a:spcPct val="50000"/>
              </a:spcBef>
            </a:pPr>
            <a:r>
              <a:rPr lang="fr-FR" b="1">
                <a:latin typeface="Calibri" pitchFamily="34" charset="0"/>
              </a:rPr>
              <a:t>WONG Kar-Wai</a:t>
            </a:r>
            <a:endParaRPr lang="fr-FR" sz="1400">
              <a:latin typeface="Calibri" pitchFamily="34" charset="0"/>
            </a:endParaRPr>
          </a:p>
          <a:p>
            <a:pPr algn="ctr">
              <a:spcBef>
                <a:spcPct val="50000"/>
              </a:spcBef>
            </a:pPr>
            <a:endParaRPr lang="fr-FR" sz="1000">
              <a:latin typeface="Calibri" pitchFamily="34" charset="0"/>
            </a:endParaRPr>
          </a:p>
          <a:p>
            <a:pPr algn="ctr">
              <a:spcBef>
                <a:spcPct val="50000"/>
              </a:spcBef>
            </a:pPr>
            <a:endParaRPr lang="fr-FR" sz="1400">
              <a:latin typeface="Calibri" pitchFamily="34" charset="0"/>
            </a:endParaRPr>
          </a:p>
          <a:p>
            <a:pPr algn="ctr">
              <a:spcBef>
                <a:spcPct val="50000"/>
              </a:spcBef>
            </a:pPr>
            <a:endParaRPr lang="fr-FR" sz="1400">
              <a:latin typeface="Calibri" pitchFamily="34" charset="0"/>
            </a:endParaRPr>
          </a:p>
          <a:p>
            <a:pPr algn="ctr">
              <a:spcBef>
                <a:spcPct val="50000"/>
              </a:spcBef>
            </a:pPr>
            <a:endParaRPr lang="fr-FR" sz="1400">
              <a:latin typeface="Calibri" pitchFamily="34" charset="0"/>
            </a:endParaRPr>
          </a:p>
          <a:p>
            <a:pPr algn="ctr">
              <a:spcBef>
                <a:spcPct val="50000"/>
              </a:spcBef>
            </a:pPr>
            <a:endParaRPr lang="fr-FR" sz="1400">
              <a:latin typeface="Calibri" pitchFamily="34" charset="0"/>
            </a:endParaRPr>
          </a:p>
          <a:p>
            <a:pPr algn="ctr">
              <a:spcBef>
                <a:spcPct val="50000"/>
              </a:spcBef>
            </a:pPr>
            <a:r>
              <a:rPr lang="fr-FR" sz="1500" b="1">
                <a:latin typeface="Calibri" pitchFamily="34" charset="0"/>
              </a:rPr>
              <a:t>Né à Shanghai en 1958, Wong kar-wai quitte la Chine pour Hong Kong avec sa famille au début des années 1960. </a:t>
            </a:r>
          </a:p>
          <a:p>
            <a:pPr algn="ctr">
              <a:spcBef>
                <a:spcPct val="50000"/>
              </a:spcBef>
            </a:pPr>
            <a:r>
              <a:rPr lang="fr-FR" sz="1500" b="1">
                <a:latin typeface="Calibri" pitchFamily="34" charset="0"/>
              </a:rPr>
              <a:t>Il devient l’un des cinéastes de la diaspora chinoise les plus connus avec des films comme </a:t>
            </a:r>
            <a:r>
              <a:rPr lang="fr-FR" sz="1500" b="1" i="1">
                <a:latin typeface="Calibri" pitchFamily="34" charset="0"/>
              </a:rPr>
              <a:t>Chungking Express  </a:t>
            </a:r>
            <a:r>
              <a:rPr lang="fr-FR" sz="1500" b="1">
                <a:latin typeface="Calibri" pitchFamily="34" charset="0"/>
              </a:rPr>
              <a:t>ou </a:t>
            </a:r>
            <a:r>
              <a:rPr lang="fr-FR" sz="1500" b="1" i="1">
                <a:latin typeface="Calibri" pitchFamily="34" charset="0"/>
              </a:rPr>
              <a:t>In The Mood for Love. </a:t>
            </a:r>
          </a:p>
          <a:p>
            <a:pPr algn="ctr">
              <a:spcBef>
                <a:spcPct val="50000"/>
              </a:spcBef>
            </a:pPr>
            <a:endParaRPr lang="fr-FR" sz="700" b="1" i="1">
              <a:latin typeface="Calibri" pitchFamily="34" charset="0"/>
            </a:endParaRPr>
          </a:p>
          <a:p>
            <a:pPr algn="ctr"/>
            <a:r>
              <a:rPr lang="fr-FR" sz="1500" b="1">
                <a:latin typeface="Calibri" pitchFamily="34" charset="0"/>
              </a:rPr>
              <a:t>Il obtient la Palme du meilleur réalisateur à Cannes en 1997 avec </a:t>
            </a:r>
            <a:r>
              <a:rPr lang="fr-FR" sz="1500" b="1" i="1">
                <a:latin typeface="Calibri" pitchFamily="34" charset="0"/>
              </a:rPr>
              <a:t>Happy together, </a:t>
            </a:r>
            <a:r>
              <a:rPr lang="fr-FR" sz="1500" b="1">
                <a:latin typeface="Calibri" pitchFamily="34" charset="0"/>
              </a:rPr>
              <a:t>qui raconte la migration de deux Chinois de Hong-Kong en Argentine.</a:t>
            </a:r>
          </a:p>
          <a:p>
            <a:pPr algn="ctr"/>
            <a:endParaRPr lang="fr-FR" sz="200" b="1">
              <a:latin typeface="Calibri" pitchFamily="34" charset="0"/>
            </a:endParaRPr>
          </a:p>
          <a:p>
            <a:pPr algn="ctr"/>
            <a:endParaRPr lang="fr-FR" sz="100" b="1" i="1">
              <a:latin typeface="Calibri" pitchFamily="34" charset="0"/>
            </a:endParaRPr>
          </a:p>
        </p:txBody>
      </p:sp>
      <p:pic>
        <p:nvPicPr>
          <p:cNvPr id="10243" name="Picture 5" descr="happyus"/>
          <p:cNvPicPr>
            <a:picLocks noChangeAspect="1" noChangeArrowheads="1"/>
          </p:cNvPicPr>
          <p:nvPr/>
        </p:nvPicPr>
        <p:blipFill>
          <a:blip r:embed="rId2"/>
          <a:srcRect/>
          <a:stretch>
            <a:fillRect/>
          </a:stretch>
        </p:blipFill>
        <p:spPr bwMode="auto">
          <a:xfrm>
            <a:off x="4932363" y="665186"/>
            <a:ext cx="4079875" cy="6119813"/>
          </a:xfrm>
          <a:prstGeom prst="rect">
            <a:avLst/>
          </a:prstGeom>
          <a:noFill/>
          <a:ln w="9525">
            <a:noFill/>
            <a:miter lim="800000"/>
            <a:headEnd/>
            <a:tailEnd/>
          </a:ln>
        </p:spPr>
      </p:pic>
      <p:pic>
        <p:nvPicPr>
          <p:cNvPr id="10244" name="Picture 9" descr="mood3"/>
          <p:cNvPicPr>
            <a:picLocks noChangeAspect="1" noChangeArrowheads="1"/>
          </p:cNvPicPr>
          <p:nvPr/>
        </p:nvPicPr>
        <p:blipFill>
          <a:blip r:embed="rId3"/>
          <a:srcRect/>
          <a:stretch>
            <a:fillRect/>
          </a:stretch>
        </p:blipFill>
        <p:spPr bwMode="auto">
          <a:xfrm>
            <a:off x="323850" y="665186"/>
            <a:ext cx="2255838" cy="3240088"/>
          </a:xfrm>
          <a:prstGeom prst="rect">
            <a:avLst/>
          </a:prstGeom>
          <a:noFill/>
          <a:ln w="9525">
            <a:noFill/>
            <a:miter lim="800000"/>
            <a:headEnd/>
            <a:tailEnd/>
          </a:ln>
        </p:spPr>
      </p:pic>
      <p:pic>
        <p:nvPicPr>
          <p:cNvPr id="10245" name="Picture 11" descr="Chungking-Express"/>
          <p:cNvPicPr>
            <a:picLocks noChangeAspect="1" noChangeArrowheads="1"/>
          </p:cNvPicPr>
          <p:nvPr/>
        </p:nvPicPr>
        <p:blipFill>
          <a:blip r:embed="rId4"/>
          <a:srcRect/>
          <a:stretch>
            <a:fillRect/>
          </a:stretch>
        </p:blipFill>
        <p:spPr bwMode="auto">
          <a:xfrm>
            <a:off x="323850" y="3760811"/>
            <a:ext cx="2268538" cy="3025775"/>
          </a:xfrm>
          <a:prstGeom prst="rect">
            <a:avLst/>
          </a:prstGeom>
          <a:noFill/>
          <a:ln w="9525">
            <a:noFill/>
            <a:miter lim="800000"/>
            <a:headEnd/>
            <a:tailEnd/>
          </a:ln>
        </p:spPr>
      </p:pic>
      <p:pic>
        <p:nvPicPr>
          <p:cNvPr id="10246" name="Picture 16" descr="_42933365_wong_kar_wai_203ap"/>
          <p:cNvPicPr>
            <a:picLocks noChangeAspect="1" noChangeArrowheads="1"/>
          </p:cNvPicPr>
          <p:nvPr/>
        </p:nvPicPr>
        <p:blipFill>
          <a:blip r:embed="rId5"/>
          <a:srcRect/>
          <a:stretch>
            <a:fillRect/>
          </a:stretch>
        </p:blipFill>
        <p:spPr bwMode="auto">
          <a:xfrm>
            <a:off x="2843213" y="1239861"/>
            <a:ext cx="1728787" cy="1293813"/>
          </a:xfrm>
          <a:prstGeom prst="rect">
            <a:avLst/>
          </a:prstGeom>
          <a:noFill/>
          <a:ln w="9525">
            <a:noFill/>
            <a:miter lim="800000"/>
            <a:headEnd/>
            <a:tailEnd/>
          </a:ln>
        </p:spPr>
      </p:pic>
      <p:sp>
        <p:nvSpPr>
          <p:cNvPr id="7" name="Rectangle 2"/>
          <p:cNvSpPr>
            <a:spLocks noChangeArrowheads="1"/>
          </p:cNvSpPr>
          <p:nvPr/>
        </p:nvSpPr>
        <p:spPr bwMode="auto">
          <a:xfrm>
            <a:off x="928662" y="99932"/>
            <a:ext cx="7643866" cy="40011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algn="ctr">
              <a:spcBef>
                <a:spcPct val="50000"/>
              </a:spcBef>
            </a:pPr>
            <a:r>
              <a:rPr lang="fr-FR" sz="2000" b="1" dirty="0" smtClean="0">
                <a:latin typeface="Calibri" pitchFamily="34" charset="0"/>
              </a:rPr>
              <a:t>Le succès du cinéma de la diaspora chinoise</a:t>
            </a:r>
            <a:endParaRPr lang="fr-FR" sz="2000" dirty="0">
              <a:latin typeface="Calibri" pitchFamily="34" charset="0"/>
            </a:endParaRPr>
          </a:p>
        </p:txBody>
      </p:sp>
      <p:sp>
        <p:nvSpPr>
          <p:cNvPr id="8" name="Bouton d'action : Retour 7">
            <a:hlinkClick r:id="rId6" action="ppaction://hlinksldjump" highlightClick="1"/>
          </p:cNvPr>
          <p:cNvSpPr/>
          <p:nvPr/>
        </p:nvSpPr>
        <p:spPr>
          <a:xfrm>
            <a:off x="7858116" y="6357958"/>
            <a:ext cx="1285884" cy="500042"/>
          </a:xfrm>
          <a:prstGeom prst="actionButtonRetur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
          <p:cNvSpPr>
            <a:spLocks noChangeArrowheads="1"/>
          </p:cNvSpPr>
          <p:nvPr/>
        </p:nvSpPr>
        <p:spPr bwMode="auto">
          <a:xfrm>
            <a:off x="500034" y="5917188"/>
            <a:ext cx="3929090" cy="369332"/>
          </a:xfrm>
          <a:prstGeom prst="rect">
            <a:avLst/>
          </a:prstGeom>
          <a:noFill/>
          <a:ln w="9525">
            <a:noFill/>
            <a:miter lim="800000"/>
            <a:headEnd/>
            <a:tailEnd/>
          </a:ln>
        </p:spPr>
        <p:txBody>
          <a:bodyPr wrap="square" anchor="ctr">
            <a:spAutoFit/>
          </a:bodyPr>
          <a:lstStyle/>
          <a:p>
            <a:pPr algn="just"/>
            <a:r>
              <a:rPr lang="fr-FR" i="1" dirty="0" smtClean="0"/>
              <a:t>Le </a:t>
            </a:r>
            <a:r>
              <a:rPr lang="fr-FR" i="1" dirty="0"/>
              <a:t>Monde</a:t>
            </a:r>
            <a:r>
              <a:rPr lang="fr-FR" dirty="0"/>
              <a:t>, 4 novembre 2010</a:t>
            </a:r>
          </a:p>
        </p:txBody>
      </p:sp>
      <p:sp>
        <p:nvSpPr>
          <p:cNvPr id="8196" name="Rectangle 2"/>
          <p:cNvSpPr>
            <a:spLocks noChangeArrowheads="1"/>
          </p:cNvSpPr>
          <p:nvPr/>
        </p:nvSpPr>
        <p:spPr bwMode="auto">
          <a:xfrm>
            <a:off x="428597" y="1470585"/>
            <a:ext cx="4214842" cy="4401205"/>
          </a:xfrm>
          <a:prstGeom prst="rect">
            <a:avLst/>
          </a:prstGeom>
          <a:noFill/>
          <a:ln w="9525">
            <a:noFill/>
            <a:miter lim="800000"/>
            <a:headEnd/>
            <a:tailEnd/>
          </a:ln>
        </p:spPr>
        <p:txBody>
          <a:bodyPr wrap="square" anchor="ctr">
            <a:spAutoFit/>
          </a:bodyPr>
          <a:lstStyle/>
          <a:p>
            <a:pPr algn="just"/>
            <a:r>
              <a:rPr lang="fr-FR" sz="2000" b="1" dirty="0">
                <a:latin typeface="Calibri" pitchFamily="34" charset="0"/>
                <a:ea typeface="Times New Roman" pitchFamily="18" charset="0"/>
                <a:cs typeface="Calibri" pitchFamily="34" charset="0"/>
              </a:rPr>
              <a:t>Plus de 40.000 chinois de Wenzhou se sont </a:t>
            </a:r>
            <a:r>
              <a:rPr lang="fr-FR" sz="2000" b="1" dirty="0" smtClean="0">
                <a:latin typeface="Calibri" pitchFamily="34" charset="0"/>
                <a:ea typeface="Times New Roman" pitchFamily="18" charset="0"/>
                <a:cs typeface="Calibri" pitchFamily="34" charset="0"/>
              </a:rPr>
              <a:t>implantés dans </a:t>
            </a:r>
            <a:r>
              <a:rPr lang="fr-FR" sz="2000" b="1" dirty="0">
                <a:latin typeface="Calibri" pitchFamily="34" charset="0"/>
                <a:ea typeface="Times New Roman" pitchFamily="18" charset="0"/>
                <a:cs typeface="Calibri" pitchFamily="34" charset="0"/>
              </a:rPr>
              <a:t>ce pôle industriel textile depuis 1989. Ils y ont inventé le business du prêt-à-porter </a:t>
            </a:r>
            <a:r>
              <a:rPr lang="fr-FR" sz="2000" b="1" dirty="0" err="1">
                <a:latin typeface="Calibri" pitchFamily="34" charset="0"/>
                <a:ea typeface="Times New Roman" pitchFamily="18" charset="0"/>
                <a:cs typeface="Calibri" pitchFamily="34" charset="0"/>
              </a:rPr>
              <a:t>low</a:t>
            </a:r>
            <a:r>
              <a:rPr lang="fr-FR" sz="2000" b="1" dirty="0">
                <a:latin typeface="Calibri" pitchFamily="34" charset="0"/>
                <a:ea typeface="Times New Roman" pitchFamily="18" charset="0"/>
                <a:cs typeface="Calibri" pitchFamily="34" charset="0"/>
              </a:rPr>
              <a:t> </a:t>
            </a:r>
            <a:r>
              <a:rPr lang="fr-FR" sz="2000" b="1" dirty="0" err="1">
                <a:latin typeface="Calibri" pitchFamily="34" charset="0"/>
                <a:ea typeface="Times New Roman" pitchFamily="18" charset="0"/>
                <a:cs typeface="Calibri" pitchFamily="34" charset="0"/>
              </a:rPr>
              <a:t>cost</a:t>
            </a:r>
            <a:r>
              <a:rPr lang="fr-FR" sz="2000" b="1" dirty="0">
                <a:latin typeface="Calibri" pitchFamily="34" charset="0"/>
                <a:ea typeface="Times New Roman" pitchFamily="18" charset="0"/>
                <a:cs typeface="Calibri" pitchFamily="34" charset="0"/>
              </a:rPr>
              <a:t> : des vêtements de piètre qualité estampillés </a:t>
            </a:r>
            <a:r>
              <a:rPr lang="fr-FR" sz="2000" b="1" i="1" dirty="0">
                <a:latin typeface="Calibri" pitchFamily="34" charset="0"/>
                <a:ea typeface="Times New Roman" pitchFamily="18" charset="0"/>
                <a:cs typeface="Calibri" pitchFamily="34" charset="0"/>
              </a:rPr>
              <a:t>Made in </a:t>
            </a:r>
            <a:r>
              <a:rPr lang="fr-FR" sz="2000" b="1" i="1" dirty="0" err="1">
                <a:latin typeface="Calibri" pitchFamily="34" charset="0"/>
                <a:ea typeface="Times New Roman" pitchFamily="18" charset="0"/>
                <a:cs typeface="Calibri" pitchFamily="34" charset="0"/>
              </a:rPr>
              <a:t>Italy</a:t>
            </a:r>
            <a:r>
              <a:rPr lang="fr-FR" sz="2000" b="1" dirty="0">
                <a:latin typeface="Calibri" pitchFamily="34" charset="0"/>
                <a:ea typeface="Times New Roman" pitchFamily="18" charset="0"/>
                <a:cs typeface="Calibri" pitchFamily="34" charset="0"/>
              </a:rPr>
              <a:t>. Chiffre d’affaires estimé : 2 milliards d’euros par an (la moitié au noir) grâce à des conditions de travail « à la chinoise » : 15 heures de travail, 7 jours sur 7, sommeil et repas sur place. Les entreprises locales ferment, remplacées par des ateliers de confection chinois.</a:t>
            </a:r>
            <a:endParaRPr lang="fr-FR" sz="3200" dirty="0">
              <a:ea typeface="Times New Roman" pitchFamily="18" charset="0"/>
              <a:cs typeface="Calibri" pitchFamily="34" charset="0"/>
            </a:endParaRPr>
          </a:p>
        </p:txBody>
      </p:sp>
      <p:sp>
        <p:nvSpPr>
          <p:cNvPr id="5" name="Rectangle 2"/>
          <p:cNvSpPr>
            <a:spLocks noChangeArrowheads="1"/>
          </p:cNvSpPr>
          <p:nvPr/>
        </p:nvSpPr>
        <p:spPr bwMode="auto">
          <a:xfrm>
            <a:off x="500034" y="373542"/>
            <a:ext cx="3786214" cy="707886"/>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algn="ctr">
              <a:spcBef>
                <a:spcPct val="50000"/>
              </a:spcBef>
            </a:pPr>
            <a:r>
              <a:rPr lang="fr-FR" sz="2000" b="1" dirty="0" smtClean="0">
                <a:latin typeface="Calibri" pitchFamily="34" charset="0"/>
              </a:rPr>
              <a:t>La réussite des Chinois de Prato en Italie</a:t>
            </a:r>
            <a:endParaRPr lang="fr-FR" sz="2000" b="1" dirty="0">
              <a:latin typeface="Calibri" pitchFamily="34" charset="0"/>
            </a:endParaRPr>
          </a:p>
        </p:txBody>
      </p:sp>
      <p:pic>
        <p:nvPicPr>
          <p:cNvPr id="5122" name="Picture 2"/>
          <p:cNvPicPr>
            <a:picLocks noChangeAspect="1" noChangeArrowheads="1"/>
          </p:cNvPicPr>
          <p:nvPr/>
        </p:nvPicPr>
        <p:blipFill>
          <a:blip r:embed="rId2"/>
          <a:srcRect/>
          <a:stretch>
            <a:fillRect/>
          </a:stretch>
        </p:blipFill>
        <p:spPr bwMode="auto">
          <a:xfrm>
            <a:off x="5000627" y="2214554"/>
            <a:ext cx="3925829" cy="3071834"/>
          </a:xfrm>
          <a:prstGeom prst="rect">
            <a:avLst/>
          </a:prstGeom>
          <a:noFill/>
          <a:ln w="9525">
            <a:noFill/>
            <a:miter lim="800000"/>
            <a:headEnd/>
            <a:tailEnd/>
          </a:ln>
          <a:effectLst/>
        </p:spPr>
      </p:pic>
      <p:sp>
        <p:nvSpPr>
          <p:cNvPr id="7" name="Rectangle 2"/>
          <p:cNvSpPr>
            <a:spLocks noChangeArrowheads="1"/>
          </p:cNvSpPr>
          <p:nvPr/>
        </p:nvSpPr>
        <p:spPr bwMode="auto">
          <a:xfrm>
            <a:off x="4929190" y="928670"/>
            <a:ext cx="3786214" cy="707886"/>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algn="ctr">
              <a:spcBef>
                <a:spcPct val="50000"/>
              </a:spcBef>
            </a:pPr>
            <a:r>
              <a:rPr lang="fr-FR" sz="2000" b="1" dirty="0" smtClean="0">
                <a:latin typeface="Calibri" pitchFamily="34" charset="0"/>
              </a:rPr>
              <a:t>Entreprise chinoise de confection  dans le Sentier</a:t>
            </a:r>
            <a:endParaRPr lang="fr-FR" sz="2000" b="1" dirty="0">
              <a:latin typeface="Calibri" pitchFamily="34" charset="0"/>
            </a:endParaRPr>
          </a:p>
        </p:txBody>
      </p:sp>
      <p:sp>
        <p:nvSpPr>
          <p:cNvPr id="8" name="Bouton d'action : Retour 7">
            <a:hlinkClick r:id="rId3" action="ppaction://hlinksldjump" highlightClick="1"/>
          </p:cNvPr>
          <p:cNvSpPr/>
          <p:nvPr/>
        </p:nvSpPr>
        <p:spPr>
          <a:xfrm>
            <a:off x="3857620" y="6286544"/>
            <a:ext cx="1285884" cy="500042"/>
          </a:xfrm>
          <a:prstGeom prst="actionButtonRetur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srcRect l="1740" t="39791" r="72152" b="53222"/>
          <a:stretch>
            <a:fillRect/>
          </a:stretch>
        </p:blipFill>
        <p:spPr bwMode="auto">
          <a:xfrm>
            <a:off x="285720" y="857232"/>
            <a:ext cx="3777643" cy="1214446"/>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7" name="Picture 4"/>
          <p:cNvPicPr>
            <a:picLocks noChangeAspect="1" noChangeArrowheads="1"/>
          </p:cNvPicPr>
          <p:nvPr/>
        </p:nvPicPr>
        <p:blipFill>
          <a:blip r:embed="rId2"/>
          <a:srcRect l="50358" t="39791" r="1276" b="40649"/>
          <a:stretch>
            <a:fillRect/>
          </a:stretch>
        </p:blipFill>
        <p:spPr bwMode="auto">
          <a:xfrm>
            <a:off x="4286248" y="357166"/>
            <a:ext cx="4705581" cy="2286016"/>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9" name="ZoneTexte 8"/>
          <p:cNvSpPr txBox="1"/>
          <p:nvPr/>
        </p:nvSpPr>
        <p:spPr>
          <a:xfrm>
            <a:off x="785786" y="2857496"/>
            <a:ext cx="1785950" cy="646331"/>
          </a:xfrm>
          <a:prstGeom prst="rect">
            <a:avLst/>
          </a:prstGeom>
          <a:solidFill>
            <a:schemeClr val="accent4">
              <a:lumMod val="40000"/>
              <a:lumOff val="60000"/>
            </a:schemeClr>
          </a:solidFill>
        </p:spPr>
        <p:txBody>
          <a:bodyPr wrap="square" rtlCol="0">
            <a:spAutoFit/>
          </a:bodyPr>
          <a:lstStyle/>
          <a:p>
            <a:pPr algn="ctr"/>
            <a:r>
              <a:rPr lang="fr-FR" b="1" i="1" dirty="0"/>
              <a:t>Sujet </a:t>
            </a:r>
            <a:r>
              <a:rPr lang="fr-FR" b="1" i="1" dirty="0" smtClean="0"/>
              <a:t>d’oral proposé </a:t>
            </a:r>
            <a:r>
              <a:rPr lang="fr-FR" b="1" i="1" dirty="0"/>
              <a:t>: </a:t>
            </a:r>
          </a:p>
        </p:txBody>
      </p:sp>
      <p:sp>
        <p:nvSpPr>
          <p:cNvPr id="10" name="ZoneTexte 9"/>
          <p:cNvSpPr txBox="1"/>
          <p:nvPr/>
        </p:nvSpPr>
        <p:spPr>
          <a:xfrm>
            <a:off x="0" y="3786190"/>
            <a:ext cx="9072562" cy="430887"/>
          </a:xfrm>
          <a:prstGeom prst="rect">
            <a:avLst/>
          </a:prstGeom>
          <a:noFill/>
        </p:spPr>
        <p:txBody>
          <a:bodyPr wrap="square" rtlCol="0">
            <a:spAutoFit/>
          </a:bodyPr>
          <a:lstStyle/>
          <a:p>
            <a:pPr algn="ctr"/>
            <a:r>
              <a:rPr lang="fr-FR" sz="2200" b="1" i="1" dirty="0" smtClean="0"/>
              <a:t>En quoi la politique de l’enfant unique reflète-t-elle le totalitarisme chinois ?</a:t>
            </a:r>
            <a:endParaRPr lang="fr-FR" sz="2200" b="1" i="1" dirty="0"/>
          </a:p>
        </p:txBody>
      </p:sp>
      <p:sp>
        <p:nvSpPr>
          <p:cNvPr id="11" name="ZoneTexte 10"/>
          <p:cNvSpPr txBox="1"/>
          <p:nvPr/>
        </p:nvSpPr>
        <p:spPr>
          <a:xfrm>
            <a:off x="714348" y="285728"/>
            <a:ext cx="1785950" cy="369332"/>
          </a:xfrm>
          <a:prstGeom prst="rect">
            <a:avLst/>
          </a:prstGeom>
          <a:solidFill>
            <a:schemeClr val="accent4">
              <a:lumMod val="40000"/>
              <a:lumOff val="60000"/>
            </a:schemeClr>
          </a:solidFill>
        </p:spPr>
        <p:txBody>
          <a:bodyPr wrap="square" rtlCol="0">
            <a:spAutoFit/>
          </a:bodyPr>
          <a:lstStyle/>
          <a:p>
            <a:pPr algn="ctr"/>
            <a:r>
              <a:rPr lang="fr-FR" b="1" i="1" dirty="0" smtClean="0"/>
              <a:t>Sujet d’étude 1 : </a:t>
            </a:r>
            <a:endParaRPr lang="fr-FR" b="1" i="1" dirty="0"/>
          </a:p>
        </p:txBody>
      </p:sp>
      <p:sp>
        <p:nvSpPr>
          <p:cNvPr id="12" name="Rectangle à coins arrondis 11"/>
          <p:cNvSpPr/>
          <p:nvPr/>
        </p:nvSpPr>
        <p:spPr>
          <a:xfrm>
            <a:off x="285720" y="4500570"/>
            <a:ext cx="2143140" cy="1214446"/>
          </a:xfrm>
          <a:prstGeom prst="wedgeRoundRectCallout">
            <a:avLst>
              <a:gd name="adj1" fmla="val -21490"/>
              <a:gd name="adj2" fmla="val -67382"/>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600" dirty="0" smtClean="0"/>
              <a:t>Davantage </a:t>
            </a:r>
            <a:r>
              <a:rPr lang="fr-FR" sz="1600" b="1" i="1" dirty="0" smtClean="0"/>
              <a:t>discuter la question </a:t>
            </a:r>
            <a:r>
              <a:rPr lang="fr-FR" sz="1600" dirty="0" smtClean="0"/>
              <a:t>que de procéder à des affirmations</a:t>
            </a:r>
            <a:endParaRPr lang="fr-FR" sz="1600" dirty="0"/>
          </a:p>
        </p:txBody>
      </p:sp>
      <p:sp>
        <p:nvSpPr>
          <p:cNvPr id="13" name="Rectangle 12"/>
          <p:cNvSpPr/>
          <p:nvPr/>
        </p:nvSpPr>
        <p:spPr>
          <a:xfrm>
            <a:off x="71406" y="3786190"/>
            <a:ext cx="1000132" cy="428628"/>
          </a:xfrm>
          <a:prstGeom prst="rect">
            <a:avLst/>
          </a:prstGeom>
          <a:solidFill>
            <a:schemeClr val="lt1">
              <a:alpha val="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14" name="Rectangle 13"/>
          <p:cNvSpPr/>
          <p:nvPr/>
        </p:nvSpPr>
        <p:spPr>
          <a:xfrm>
            <a:off x="1285852" y="3786190"/>
            <a:ext cx="3357586" cy="428628"/>
          </a:xfrm>
          <a:prstGeom prst="rect">
            <a:avLst/>
          </a:prstGeom>
          <a:solidFill>
            <a:schemeClr val="lt1">
              <a:alpha val="0"/>
            </a:schemeClr>
          </a:solidFill>
          <a:ln>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15" name="Rectangle 14"/>
          <p:cNvSpPr/>
          <p:nvPr/>
        </p:nvSpPr>
        <p:spPr>
          <a:xfrm>
            <a:off x="6286512" y="3786190"/>
            <a:ext cx="1571636" cy="428628"/>
          </a:xfrm>
          <a:prstGeom prst="rect">
            <a:avLst/>
          </a:prstGeom>
          <a:solidFill>
            <a:schemeClr val="lt1">
              <a:alpha val="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6" name="Rectangle à coins arrondis 15"/>
          <p:cNvSpPr/>
          <p:nvPr/>
        </p:nvSpPr>
        <p:spPr>
          <a:xfrm>
            <a:off x="2571736" y="4500570"/>
            <a:ext cx="3071834" cy="1214446"/>
          </a:xfrm>
          <a:prstGeom prst="wedgeRoundRectCallout">
            <a:avLst>
              <a:gd name="adj1" fmla="val -20330"/>
              <a:gd name="adj2" fmla="val -68540"/>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600" dirty="0" smtClean="0"/>
              <a:t>Une </a:t>
            </a:r>
            <a:r>
              <a:rPr lang="fr-FR" sz="1600" b="1" i="1" dirty="0" smtClean="0"/>
              <a:t>décision autoritaire d’Etat </a:t>
            </a:r>
            <a:r>
              <a:rPr lang="fr-FR" sz="1600" dirty="0" smtClean="0"/>
              <a:t>qui constitue un événement </a:t>
            </a:r>
            <a:r>
              <a:rPr lang="fr-FR" sz="1600" b="1" i="1" dirty="0" smtClean="0"/>
              <a:t>inédit</a:t>
            </a:r>
            <a:r>
              <a:rPr lang="fr-FR" sz="1600" dirty="0" smtClean="0"/>
              <a:t> dans l’histoire du pays et du monde</a:t>
            </a:r>
            <a:endParaRPr lang="fr-FR" sz="1600" dirty="0"/>
          </a:p>
        </p:txBody>
      </p:sp>
      <p:sp>
        <p:nvSpPr>
          <p:cNvPr id="17" name="Rectangle à coins arrondis 16"/>
          <p:cNvSpPr/>
          <p:nvPr/>
        </p:nvSpPr>
        <p:spPr>
          <a:xfrm>
            <a:off x="5786446" y="4500570"/>
            <a:ext cx="3071834" cy="1214446"/>
          </a:xfrm>
          <a:prstGeom prst="wedgeRoundRectCallout">
            <a:avLst>
              <a:gd name="adj1" fmla="val -19414"/>
              <a:gd name="adj2" fmla="val -67382"/>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600" dirty="0" smtClean="0"/>
              <a:t>Prendre en compte la définition de la notion pour en voir </a:t>
            </a:r>
            <a:r>
              <a:rPr lang="fr-FR" sz="1600" b="1" i="1" dirty="0" smtClean="0"/>
              <a:t>l’application au contrôle des naissances</a:t>
            </a:r>
            <a:endParaRPr lang="fr-FR" sz="16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ox(in)">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ox(in)">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ox(in)">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ox(in)">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ox(in)">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ox(in)">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animBg="1"/>
      <p:bldP spid="13" grpId="0" animBg="1"/>
      <p:bldP spid="14" grpId="0" animBg="1"/>
      <p:bldP spid="15" grpId="0" animBg="1"/>
      <p:bldP spid="16"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oneTexte 5"/>
          <p:cNvSpPr txBox="1">
            <a:spLocks noChangeArrowheads="1"/>
          </p:cNvSpPr>
          <p:nvPr/>
        </p:nvSpPr>
        <p:spPr bwMode="auto">
          <a:xfrm>
            <a:off x="214282" y="1357298"/>
            <a:ext cx="3214711" cy="4247317"/>
          </a:xfrm>
          <a:prstGeom prst="rect">
            <a:avLst/>
          </a:prstGeom>
          <a:noFill/>
          <a:ln w="9525">
            <a:noFill/>
            <a:miter lim="800000"/>
            <a:headEnd/>
            <a:tailEnd/>
          </a:ln>
        </p:spPr>
        <p:txBody>
          <a:bodyPr wrap="square">
            <a:spAutoFit/>
          </a:bodyPr>
          <a:lstStyle/>
          <a:p>
            <a:pPr algn="just"/>
            <a:r>
              <a:rPr lang="fr-FR" b="1" dirty="0" smtClean="0"/>
              <a:t>Depuis </a:t>
            </a:r>
            <a:r>
              <a:rPr lang="fr-FR" b="1" dirty="0"/>
              <a:t>les années 1990, Les investissements en Chine continentale sont importants : 40.000 sociétés taïwanaises et 150.000 Taïwanais travaillent sur le continent, et leurs investissements sont estimés à 40 milliards de dollar. Avec 4 millions de passagers par an, le trafic aérien Taipei-Hong-Kong est le plus important au monde entre deux villes</a:t>
            </a:r>
            <a:r>
              <a:rPr lang="fr-FR" b="1" dirty="0" smtClean="0"/>
              <a:t>.</a:t>
            </a:r>
          </a:p>
          <a:p>
            <a:pPr algn="just"/>
            <a:endParaRPr lang="fr-FR" b="1" dirty="0" smtClean="0"/>
          </a:p>
          <a:p>
            <a:pPr algn="just"/>
            <a:r>
              <a:rPr lang="fr-FR" dirty="0" smtClean="0"/>
              <a:t>D’après, Yves </a:t>
            </a:r>
            <a:r>
              <a:rPr lang="fr-FR" dirty="0" err="1" smtClean="0"/>
              <a:t>Guermond</a:t>
            </a:r>
            <a:r>
              <a:rPr lang="fr-FR" dirty="0" smtClean="0"/>
              <a:t>, </a:t>
            </a:r>
            <a:r>
              <a:rPr lang="fr-FR" i="1" dirty="0" smtClean="0"/>
              <a:t>La Chine</a:t>
            </a:r>
            <a:r>
              <a:rPr lang="fr-FR" dirty="0" smtClean="0"/>
              <a:t>, Belin, 2007.</a:t>
            </a:r>
          </a:p>
        </p:txBody>
      </p:sp>
      <p:sp>
        <p:nvSpPr>
          <p:cNvPr id="11267" name="AutoShape 8" descr="http://french.news.cn/chine/2010-11/15/13606524_21n.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fr-FR"/>
          </a:p>
        </p:txBody>
      </p:sp>
      <p:sp>
        <p:nvSpPr>
          <p:cNvPr id="4" name="Rectangle 2"/>
          <p:cNvSpPr>
            <a:spLocks noChangeArrowheads="1"/>
          </p:cNvSpPr>
          <p:nvPr/>
        </p:nvSpPr>
        <p:spPr bwMode="auto">
          <a:xfrm>
            <a:off x="500034" y="214290"/>
            <a:ext cx="8143932" cy="40011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algn="ctr">
              <a:spcBef>
                <a:spcPct val="50000"/>
              </a:spcBef>
            </a:pPr>
            <a:r>
              <a:rPr lang="fr-FR" sz="2000" b="1" dirty="0" smtClean="0">
                <a:latin typeface="Calibri" pitchFamily="34" charset="0"/>
              </a:rPr>
              <a:t>La normalisation des relations entre la Chine et Taïwan.</a:t>
            </a:r>
          </a:p>
        </p:txBody>
      </p:sp>
      <p:pic>
        <p:nvPicPr>
          <p:cNvPr id="2050" name="Picture 2"/>
          <p:cNvPicPr>
            <a:picLocks noChangeAspect="1" noChangeArrowheads="1"/>
          </p:cNvPicPr>
          <p:nvPr/>
        </p:nvPicPr>
        <p:blipFill>
          <a:blip r:embed="rId3"/>
          <a:srcRect l="3448"/>
          <a:stretch>
            <a:fillRect/>
          </a:stretch>
        </p:blipFill>
        <p:spPr bwMode="auto">
          <a:xfrm rot="5400000">
            <a:off x="4120608" y="1165748"/>
            <a:ext cx="4000529" cy="4669381"/>
          </a:xfrm>
          <a:prstGeom prst="rect">
            <a:avLst/>
          </a:prstGeom>
          <a:noFill/>
          <a:ln w="9525">
            <a:noFill/>
            <a:miter lim="800000"/>
            <a:headEnd/>
            <a:tailEnd/>
          </a:ln>
          <a:effectLst/>
        </p:spPr>
      </p:pic>
      <p:sp>
        <p:nvSpPr>
          <p:cNvPr id="6" name="Bouton d'action : Retour 5">
            <a:hlinkClick r:id="rId4" action="ppaction://hlinksldjump" highlightClick="1"/>
          </p:cNvPr>
          <p:cNvSpPr/>
          <p:nvPr/>
        </p:nvSpPr>
        <p:spPr>
          <a:xfrm>
            <a:off x="3857620" y="6286544"/>
            <a:ext cx="1285884" cy="500042"/>
          </a:xfrm>
          <a:prstGeom prst="actionButtonRetur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575409" y="115888"/>
            <a:ext cx="5782673" cy="40011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algn="ctr">
              <a:spcBef>
                <a:spcPct val="50000"/>
              </a:spcBef>
            </a:pPr>
            <a:r>
              <a:rPr lang="fr-FR" sz="2000" b="1" dirty="0" smtClean="0">
                <a:latin typeface="Calibri" pitchFamily="34" charset="0"/>
              </a:rPr>
              <a:t>L’intégration économique et culturelle de la diaspora</a:t>
            </a:r>
          </a:p>
        </p:txBody>
      </p:sp>
      <p:pic>
        <p:nvPicPr>
          <p:cNvPr id="16387" name="Picture 1"/>
          <p:cNvPicPr>
            <a:picLocks noChangeAspect="1" noChangeArrowheads="1"/>
          </p:cNvPicPr>
          <p:nvPr/>
        </p:nvPicPr>
        <p:blipFill>
          <a:blip r:embed="rId2"/>
          <a:srcRect/>
          <a:stretch>
            <a:fillRect/>
          </a:stretch>
        </p:blipFill>
        <p:spPr bwMode="auto">
          <a:xfrm>
            <a:off x="2325700" y="736622"/>
            <a:ext cx="4103688" cy="5835650"/>
          </a:xfrm>
          <a:prstGeom prst="rect">
            <a:avLst/>
          </a:prstGeom>
          <a:noFill/>
          <a:ln w="9525">
            <a:noFill/>
            <a:miter lim="800000"/>
            <a:headEnd/>
            <a:tailEnd/>
          </a:ln>
        </p:spPr>
      </p:pic>
      <p:sp>
        <p:nvSpPr>
          <p:cNvPr id="5" name="Bouton d'action : Retour 4">
            <a:hlinkClick r:id="rId3" action="ppaction://hlinksldjump" highlightClick="1"/>
          </p:cNvPr>
          <p:cNvSpPr/>
          <p:nvPr/>
        </p:nvSpPr>
        <p:spPr>
          <a:xfrm>
            <a:off x="7286644" y="5786454"/>
            <a:ext cx="1285884" cy="500042"/>
          </a:xfrm>
          <a:prstGeom prst="actionButtonRetur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rot="5400000">
            <a:off x="1485541" y="-771217"/>
            <a:ext cx="6172918" cy="8429684"/>
          </a:xfrm>
          <a:prstGeom prst="rect">
            <a:avLst/>
          </a:prstGeom>
          <a:noFill/>
          <a:ln w="9525">
            <a:noFill/>
            <a:miter lim="800000"/>
            <a:headEnd/>
            <a:tailEnd/>
          </a:ln>
          <a:effectLst/>
        </p:spPr>
      </p:pic>
      <p:sp>
        <p:nvSpPr>
          <p:cNvPr id="4" name="Rectangle 2"/>
          <p:cNvSpPr>
            <a:spLocks noChangeArrowheads="1"/>
          </p:cNvSpPr>
          <p:nvPr/>
        </p:nvSpPr>
        <p:spPr bwMode="auto">
          <a:xfrm>
            <a:off x="1575409" y="115888"/>
            <a:ext cx="6211301" cy="40011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algn="ctr">
              <a:spcBef>
                <a:spcPct val="50000"/>
              </a:spcBef>
            </a:pPr>
            <a:r>
              <a:rPr lang="fr-FR" sz="2000" b="1" dirty="0" smtClean="0">
                <a:latin typeface="Calibri" pitchFamily="34" charset="0"/>
              </a:rPr>
              <a:t>L’impact économique de premier ordre de la diaspora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oneTexte 3"/>
          <p:cNvSpPr txBox="1">
            <a:spLocks noChangeArrowheads="1"/>
          </p:cNvSpPr>
          <p:nvPr/>
        </p:nvSpPr>
        <p:spPr bwMode="auto">
          <a:xfrm>
            <a:off x="357158" y="285728"/>
            <a:ext cx="8429684" cy="40011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algn="ctr">
              <a:spcBef>
                <a:spcPct val="50000"/>
              </a:spcBef>
            </a:pPr>
            <a:r>
              <a:rPr lang="fr-FR" sz="2000" b="1" dirty="0" smtClean="0">
                <a:latin typeface="Calibri" pitchFamily="34" charset="0"/>
              </a:rPr>
              <a:t>Le rôle de Hong Kong dans le développement de la province du Guangdong. </a:t>
            </a:r>
          </a:p>
        </p:txBody>
      </p:sp>
      <p:sp>
        <p:nvSpPr>
          <p:cNvPr id="12291" name="ZoneTexte 5"/>
          <p:cNvSpPr txBox="1">
            <a:spLocks noChangeArrowheads="1"/>
          </p:cNvSpPr>
          <p:nvPr/>
        </p:nvSpPr>
        <p:spPr bwMode="auto">
          <a:xfrm>
            <a:off x="428596" y="1142984"/>
            <a:ext cx="4319587" cy="5324535"/>
          </a:xfrm>
          <a:prstGeom prst="rect">
            <a:avLst/>
          </a:prstGeom>
          <a:noFill/>
          <a:ln w="9525">
            <a:noFill/>
            <a:miter lim="800000"/>
            <a:headEnd/>
            <a:tailEnd/>
          </a:ln>
        </p:spPr>
        <p:txBody>
          <a:bodyPr>
            <a:spAutoFit/>
          </a:bodyPr>
          <a:lstStyle/>
          <a:p>
            <a:pPr algn="just"/>
            <a:r>
              <a:rPr lang="fr-FR" sz="2000" dirty="0"/>
              <a:t>A la fin des années 1970, Hong Kong restructure son économie. Elle devient une tête de réseau international, en particulier pour la diaspora chinoise et les entreprises taïwanaises, investissant leurs capitaux dans les villes et les régions ouvertes de la Chine continentale. Hong Kong délocalise ses industries en Chine, dans le Delta de la rivière des Perles. Elle profite d’une familiarité linguistique, d’une main d’œuvre peu chère et de terrains bon marchés. Elle devient le pôle structurant de la région cantonaise. </a:t>
            </a:r>
            <a:endParaRPr lang="fr-FR" sz="2000" dirty="0" smtClean="0"/>
          </a:p>
          <a:p>
            <a:pPr algn="just"/>
            <a:endParaRPr lang="fr-FR" sz="2000" dirty="0" smtClean="0"/>
          </a:p>
          <a:p>
            <a:pPr algn="r"/>
            <a:r>
              <a:rPr lang="fr-FR" sz="2000" dirty="0" smtClean="0"/>
              <a:t>D’après Thierry </a:t>
            </a:r>
            <a:r>
              <a:rPr lang="fr-FR" sz="2000" dirty="0" err="1" smtClean="0"/>
              <a:t>Sanjuan</a:t>
            </a:r>
            <a:r>
              <a:rPr lang="fr-FR" sz="2000" dirty="0" smtClean="0"/>
              <a:t>, </a:t>
            </a:r>
            <a:r>
              <a:rPr lang="fr-FR" sz="2000" i="1" dirty="0" smtClean="0"/>
              <a:t>Atlas de la Chine</a:t>
            </a:r>
            <a:r>
              <a:rPr lang="fr-FR" sz="2000" dirty="0" smtClean="0"/>
              <a:t>, 2009</a:t>
            </a:r>
            <a:endParaRPr lang="fr-FR" sz="2000" dirty="0"/>
          </a:p>
        </p:txBody>
      </p:sp>
      <p:pic>
        <p:nvPicPr>
          <p:cNvPr id="4" name="Picture 4"/>
          <p:cNvPicPr>
            <a:picLocks noChangeAspect="1" noChangeArrowheads="1"/>
          </p:cNvPicPr>
          <p:nvPr/>
        </p:nvPicPr>
        <p:blipFill>
          <a:blip r:embed="rId2"/>
          <a:srcRect l="13298" t="14778" r="12891" b="23590"/>
          <a:stretch>
            <a:fillRect/>
          </a:stretch>
        </p:blipFill>
        <p:spPr bwMode="auto">
          <a:xfrm>
            <a:off x="0" y="928670"/>
            <a:ext cx="9144000" cy="5726113"/>
          </a:xfrm>
          <a:prstGeom prst="rect">
            <a:avLst/>
          </a:prstGeom>
          <a:noFill/>
          <a:ln w="9525" algn="ctr">
            <a:noFill/>
            <a:miter lim="800000"/>
            <a:headEnd/>
            <a:tailEnd/>
          </a:ln>
        </p:spPr>
      </p:pic>
      <p:sp>
        <p:nvSpPr>
          <p:cNvPr id="5" name="Bouton d'action : Retour 4">
            <a:hlinkClick r:id="rId3" action="ppaction://hlinksldjump" highlightClick="1"/>
          </p:cNvPr>
          <p:cNvSpPr/>
          <p:nvPr/>
        </p:nvSpPr>
        <p:spPr>
          <a:xfrm>
            <a:off x="3214678" y="6286544"/>
            <a:ext cx="1285884" cy="500042"/>
          </a:xfrm>
          <a:prstGeom prst="actionButtonRetur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5" descr="Lujiazui_2008"/>
          <p:cNvPicPr>
            <a:picLocks noChangeAspect="1" noChangeArrowheads="1"/>
          </p:cNvPicPr>
          <p:nvPr/>
        </p:nvPicPr>
        <p:blipFill>
          <a:blip r:embed="rId2"/>
          <a:srcRect/>
          <a:stretch>
            <a:fillRect/>
          </a:stretch>
        </p:blipFill>
        <p:spPr bwMode="auto">
          <a:xfrm>
            <a:off x="0" y="0"/>
            <a:ext cx="9144000" cy="6861175"/>
          </a:xfrm>
          <a:prstGeom prst="rect">
            <a:avLst/>
          </a:prstGeom>
          <a:ln>
            <a:headEnd/>
            <a:tailEnd/>
          </a:ln>
        </p:spPr>
      </p:pic>
      <p:sp>
        <p:nvSpPr>
          <p:cNvPr id="126979" name="Text Box 6"/>
          <p:cNvSpPr txBox="1">
            <a:spLocks noChangeArrowheads="1"/>
          </p:cNvSpPr>
          <p:nvPr/>
        </p:nvSpPr>
        <p:spPr bwMode="auto">
          <a:xfrm>
            <a:off x="2571736" y="171370"/>
            <a:ext cx="4105275" cy="40011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algn="ctr">
              <a:spcBef>
                <a:spcPct val="50000"/>
              </a:spcBef>
              <a:spcAft>
                <a:spcPts val="1000"/>
              </a:spcAft>
            </a:pPr>
            <a:r>
              <a:rPr lang="fr-FR" sz="2000" b="1" dirty="0" smtClean="0">
                <a:solidFill>
                  <a:schemeClr val="lt1"/>
                </a:solidFill>
              </a:rPr>
              <a:t>Vue sur le quartier de </a:t>
            </a:r>
            <a:r>
              <a:rPr lang="fr-FR" sz="2000" b="1" dirty="0" err="1" smtClean="0">
                <a:solidFill>
                  <a:schemeClr val="lt1"/>
                </a:solidFill>
              </a:rPr>
              <a:t>Pudong</a:t>
            </a:r>
            <a:endParaRPr lang="fr-FR" sz="2000" b="1" dirty="0" smtClean="0">
              <a:solidFill>
                <a:schemeClr val="lt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6"/>
          <p:cNvPicPr>
            <a:picLocks noChangeAspect="1" noChangeArrowheads="1"/>
          </p:cNvPicPr>
          <p:nvPr/>
        </p:nvPicPr>
        <p:blipFill>
          <a:blip r:embed="rId2"/>
          <a:srcRect l="19939" t="16364" r="18782" b="10785"/>
          <a:stretch>
            <a:fillRect/>
          </a:stretch>
        </p:blipFill>
        <p:spPr bwMode="auto">
          <a:xfrm>
            <a:off x="689002" y="-26988"/>
            <a:ext cx="7740650" cy="6902451"/>
          </a:xfrm>
          <a:prstGeom prst="rect">
            <a:avLst/>
          </a:prstGeom>
          <a:noFill/>
          <a:ln w="9525" algn="ctr">
            <a:noFill/>
            <a:miter lim="800000"/>
            <a:headEnd/>
            <a:tailEnd/>
          </a:ln>
        </p:spPr>
      </p:pic>
      <p:sp>
        <p:nvSpPr>
          <p:cNvPr id="4" name="Bouton d'action : Retour 3">
            <a:hlinkClick r:id="rId3" action="ppaction://hlinksldjump" highlightClick="1"/>
          </p:cNvPr>
          <p:cNvSpPr/>
          <p:nvPr/>
        </p:nvSpPr>
        <p:spPr>
          <a:xfrm>
            <a:off x="7858148" y="4857760"/>
            <a:ext cx="1142976" cy="500066"/>
          </a:xfrm>
          <a:prstGeom prst="actionButtonRetur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428596" y="1785926"/>
            <a:ext cx="8286808" cy="335758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1" fontAlgn="base">
              <a:spcBef>
                <a:spcPct val="0"/>
              </a:spcBef>
              <a:spcAft>
                <a:spcPct val="0"/>
              </a:spcAft>
              <a:buFont typeface="Arial" pitchFamily="34" charset="0"/>
              <a:buChar char="•"/>
            </a:pPr>
            <a:r>
              <a:rPr kumimoji="0" lang="fr-FR" sz="2400" b="0" i="0" u="none" strike="noStrike" cap="none" normalizeH="0" baseline="0" dirty="0" smtClean="0">
                <a:ln>
                  <a:noFill/>
                </a:ln>
                <a:solidFill>
                  <a:schemeClr val="tx1"/>
                </a:solidFill>
                <a:effectLst/>
                <a:latin typeface="Calibri" pitchFamily="34" charset="0"/>
                <a:cs typeface="Arial" pitchFamily="34" charset="0"/>
              </a:rPr>
              <a:t>Superficie : 6 340 km²</a:t>
            </a:r>
          </a:p>
          <a:p>
            <a:pPr lvl="1" fontAlgn="base">
              <a:spcBef>
                <a:spcPct val="0"/>
              </a:spcBef>
              <a:spcAft>
                <a:spcPct val="0"/>
              </a:spcAft>
              <a:buFont typeface="Arial" pitchFamily="34" charset="0"/>
              <a:buChar char="•"/>
            </a:pPr>
            <a:r>
              <a:rPr kumimoji="0" lang="fr-FR" sz="2400" b="0" i="0" u="none" strike="noStrike" cap="none" normalizeH="0" baseline="0" dirty="0" smtClean="0">
                <a:ln>
                  <a:noFill/>
                </a:ln>
                <a:solidFill>
                  <a:schemeClr val="tx1"/>
                </a:solidFill>
                <a:effectLst/>
                <a:latin typeface="Calibri" pitchFamily="34" charset="0"/>
                <a:cs typeface="Arial" pitchFamily="34" charset="0"/>
              </a:rPr>
              <a:t>Densité : 2 863 </a:t>
            </a:r>
            <a:r>
              <a:rPr kumimoji="0" lang="fr-FR" sz="2400" b="0" i="0" u="none" strike="noStrike" cap="none" normalizeH="0" baseline="0" dirty="0" err="1" smtClean="0">
                <a:ln>
                  <a:noFill/>
                </a:ln>
                <a:solidFill>
                  <a:schemeClr val="tx1"/>
                </a:solidFill>
                <a:effectLst/>
                <a:latin typeface="Calibri" pitchFamily="34" charset="0"/>
                <a:cs typeface="Arial" pitchFamily="34" charset="0"/>
              </a:rPr>
              <a:t>hab</a:t>
            </a:r>
            <a:r>
              <a:rPr kumimoji="0" lang="fr-FR" sz="2400" b="0" i="0" u="none" strike="noStrike" cap="none" normalizeH="0" baseline="0" dirty="0" smtClean="0">
                <a:ln>
                  <a:noFill/>
                </a:ln>
                <a:solidFill>
                  <a:schemeClr val="tx1"/>
                </a:solidFill>
                <a:effectLst/>
                <a:latin typeface="Calibri" pitchFamily="34" charset="0"/>
                <a:cs typeface="Arial" pitchFamily="34" charset="0"/>
              </a:rPr>
              <a:t>/km²</a:t>
            </a:r>
          </a:p>
          <a:p>
            <a:pPr lvl="1" fontAlgn="base">
              <a:spcBef>
                <a:spcPct val="0"/>
              </a:spcBef>
              <a:spcAft>
                <a:spcPct val="0"/>
              </a:spcAft>
              <a:buFont typeface="Arial" pitchFamily="34" charset="0"/>
              <a:buChar char="•"/>
            </a:pPr>
            <a:r>
              <a:rPr kumimoji="0" lang="fr-FR" sz="2400" b="0" i="0" u="none" strike="noStrike" cap="none" normalizeH="0" baseline="0" dirty="0" smtClean="0">
                <a:ln>
                  <a:noFill/>
                </a:ln>
                <a:solidFill>
                  <a:schemeClr val="tx1"/>
                </a:solidFill>
                <a:effectLst/>
                <a:latin typeface="Calibri" pitchFamily="34" charset="0"/>
                <a:cs typeface="Arial" pitchFamily="34" charset="0"/>
              </a:rPr>
              <a:t>PIB multiplié par 12 depuis 1990</a:t>
            </a:r>
          </a:p>
          <a:p>
            <a:pPr lvl="1" fontAlgn="base">
              <a:spcBef>
                <a:spcPct val="0"/>
              </a:spcBef>
              <a:spcAft>
                <a:spcPct val="0"/>
              </a:spcAft>
              <a:buFont typeface="Arial" pitchFamily="34" charset="0"/>
              <a:buChar char="•"/>
            </a:pPr>
            <a:r>
              <a:rPr kumimoji="0" lang="fr-FR" sz="2400" b="0" i="0" u="none" strike="noStrike" cap="none" normalizeH="0" baseline="0" dirty="0" smtClean="0">
                <a:ln>
                  <a:noFill/>
                </a:ln>
                <a:solidFill>
                  <a:schemeClr val="tx1"/>
                </a:solidFill>
                <a:effectLst/>
                <a:latin typeface="Calibri" pitchFamily="34" charset="0"/>
                <a:cs typeface="Arial" pitchFamily="34" charset="0"/>
              </a:rPr>
              <a:t>Plus de 300 sièges sociaux de FTN</a:t>
            </a:r>
            <a:endParaRPr kumimoji="0" lang="fr-FR" sz="2400" b="0" i="0" u="none" strike="noStrike" cap="none" normalizeH="0" baseline="0" dirty="0" smtClean="0">
              <a:ln>
                <a:noFill/>
              </a:ln>
              <a:solidFill>
                <a:schemeClr val="tx1"/>
              </a:solidFill>
              <a:effectLst/>
              <a:latin typeface="Times New Roman" pitchFamily="18" charset="0"/>
              <a:cs typeface="Arial" pitchFamily="34" charset="0"/>
            </a:endParaRPr>
          </a:p>
          <a:p>
            <a:pPr lvl="1" fontAlgn="base">
              <a:spcBef>
                <a:spcPct val="0"/>
              </a:spcBef>
              <a:spcAft>
                <a:spcPct val="0"/>
              </a:spcAft>
              <a:buFont typeface="Arial" pitchFamily="34" charset="0"/>
              <a:buChar char="•"/>
            </a:pPr>
            <a:r>
              <a:rPr kumimoji="0" lang="fr-FR" sz="2400" b="0" i="0" u="none" strike="noStrike" cap="none" normalizeH="0" baseline="0" dirty="0" smtClean="0">
                <a:ln>
                  <a:noFill/>
                </a:ln>
                <a:solidFill>
                  <a:schemeClr val="tx1"/>
                </a:solidFill>
                <a:effectLst/>
                <a:latin typeface="Calibri" pitchFamily="34" charset="0"/>
                <a:cs typeface="Arial" pitchFamily="34" charset="0"/>
              </a:rPr>
              <a:t>Environ 3,5 trillions de capitalisation boursière chaque année</a:t>
            </a:r>
            <a:endParaRPr kumimoji="0" lang="fr-FR" sz="2400" b="0" i="0" u="none" strike="noStrike" cap="none" normalizeH="0" baseline="0" dirty="0" smtClean="0">
              <a:ln>
                <a:noFill/>
              </a:ln>
              <a:solidFill>
                <a:schemeClr val="tx1"/>
              </a:solidFill>
              <a:effectLst/>
              <a:latin typeface="Times New Roman" pitchFamily="18" charset="0"/>
              <a:cs typeface="Arial" pitchFamily="34" charset="0"/>
            </a:endParaRPr>
          </a:p>
          <a:p>
            <a:pPr lvl="1" fontAlgn="base">
              <a:spcBef>
                <a:spcPct val="0"/>
              </a:spcBef>
              <a:spcAft>
                <a:spcPct val="0"/>
              </a:spcAft>
              <a:buFont typeface="Arial" pitchFamily="34" charset="0"/>
              <a:buChar char="•"/>
            </a:pPr>
            <a:r>
              <a:rPr kumimoji="0" lang="fr-FR" sz="2400" b="0" i="0" u="none" strike="noStrike" cap="none" normalizeH="0" baseline="0" dirty="0" smtClean="0">
                <a:ln>
                  <a:noFill/>
                </a:ln>
                <a:solidFill>
                  <a:schemeClr val="tx1"/>
                </a:solidFill>
                <a:effectLst/>
                <a:latin typeface="Calibri" pitchFamily="34" charset="0"/>
                <a:cs typeface="Arial" pitchFamily="34" charset="0"/>
              </a:rPr>
              <a:t>2</a:t>
            </a:r>
            <a:r>
              <a:rPr kumimoji="0" lang="fr-FR" sz="2400" b="0" i="0" u="none" strike="noStrike" cap="none" normalizeH="0" baseline="30000" dirty="0" smtClean="0">
                <a:ln>
                  <a:noFill/>
                </a:ln>
                <a:solidFill>
                  <a:schemeClr val="tx1"/>
                </a:solidFill>
                <a:effectLst/>
                <a:latin typeface="Calibri" pitchFamily="34" charset="0"/>
                <a:cs typeface="Arial" pitchFamily="34" charset="0"/>
              </a:rPr>
              <a:t>ème</a:t>
            </a:r>
            <a:r>
              <a:rPr kumimoji="0" lang="fr-FR" sz="2400" b="0" i="0" u="none" strike="noStrike" cap="none" normalizeH="0" baseline="0" dirty="0" smtClean="0">
                <a:ln>
                  <a:noFill/>
                </a:ln>
                <a:solidFill>
                  <a:schemeClr val="tx1"/>
                </a:solidFill>
                <a:effectLst/>
                <a:latin typeface="Calibri" pitchFamily="34" charset="0"/>
                <a:cs typeface="Arial" pitchFamily="34" charset="0"/>
              </a:rPr>
              <a:t> port à conteneurs du monde</a:t>
            </a:r>
            <a:endParaRPr kumimoji="0" lang="fr-FR" sz="2400" b="0" i="0" u="none" strike="noStrike" cap="none" normalizeH="0" baseline="0" dirty="0" smtClean="0">
              <a:ln>
                <a:noFill/>
              </a:ln>
              <a:solidFill>
                <a:schemeClr val="tx1"/>
              </a:solidFill>
              <a:effectLst/>
              <a:latin typeface="Times New Roman" pitchFamily="18" charset="0"/>
              <a:cs typeface="Arial" pitchFamily="34" charset="0"/>
            </a:endParaRPr>
          </a:p>
          <a:p>
            <a:pPr lvl="1" fontAlgn="base">
              <a:spcBef>
                <a:spcPct val="0"/>
              </a:spcBef>
              <a:spcAft>
                <a:spcPct val="0"/>
              </a:spcAft>
              <a:buFont typeface="Arial" pitchFamily="34" charset="0"/>
              <a:buChar char="•"/>
            </a:pPr>
            <a:r>
              <a:rPr kumimoji="0" lang="fr-FR" sz="2400" b="0" i="0" u="none" strike="noStrike" cap="none" normalizeH="0" baseline="0" dirty="0" smtClean="0">
                <a:ln>
                  <a:noFill/>
                </a:ln>
                <a:solidFill>
                  <a:schemeClr val="tx1"/>
                </a:solidFill>
                <a:effectLst/>
                <a:latin typeface="Calibri" pitchFamily="34" charset="0"/>
                <a:cs typeface="Arial" pitchFamily="34" charset="0"/>
              </a:rPr>
              <a:t>1/3 du trafic maritime chinois</a:t>
            </a:r>
          </a:p>
          <a:p>
            <a:pPr lvl="1" fontAlgn="base">
              <a:spcBef>
                <a:spcPct val="0"/>
              </a:spcBef>
              <a:spcAft>
                <a:spcPct val="0"/>
              </a:spcAft>
              <a:buFont typeface="Arial" pitchFamily="34" charset="0"/>
              <a:buChar char="•"/>
            </a:pPr>
            <a:r>
              <a:rPr kumimoji="0" lang="fr-FR" sz="2400" b="0" i="0" u="none" strike="noStrike" cap="none" normalizeH="0" baseline="0" dirty="0" smtClean="0">
                <a:ln>
                  <a:noFill/>
                </a:ln>
                <a:solidFill>
                  <a:schemeClr val="tx1"/>
                </a:solidFill>
                <a:effectLst/>
                <a:latin typeface="Calibri" pitchFamily="34" charset="0"/>
                <a:cs typeface="Arial" pitchFamily="34" charset="0"/>
              </a:rPr>
              <a:t>12 % des investissements en Chine</a:t>
            </a:r>
          </a:p>
          <a:p>
            <a:pPr lvl="1" fontAlgn="base">
              <a:spcBef>
                <a:spcPct val="0"/>
              </a:spcBef>
              <a:spcAft>
                <a:spcPct val="0"/>
              </a:spcAft>
              <a:buFont typeface="Arial" pitchFamily="34" charset="0"/>
              <a:buChar char="•"/>
            </a:pPr>
            <a:r>
              <a:rPr kumimoji="0" lang="fr-FR" sz="2400" b="0" i="0" u="none" strike="noStrike" cap="none" normalizeH="0" baseline="0" dirty="0" smtClean="0">
                <a:ln>
                  <a:noFill/>
                </a:ln>
                <a:solidFill>
                  <a:schemeClr val="tx1"/>
                </a:solidFill>
                <a:effectLst/>
                <a:latin typeface="Calibri" pitchFamily="34" charset="0"/>
                <a:cs typeface="Arial" pitchFamily="34" charset="0"/>
              </a:rPr>
              <a:t>Près de 500 000 étudiants</a:t>
            </a:r>
          </a:p>
        </p:txBody>
      </p:sp>
      <p:sp>
        <p:nvSpPr>
          <p:cNvPr id="3" name="Rectangle 2"/>
          <p:cNvSpPr/>
          <p:nvPr/>
        </p:nvSpPr>
        <p:spPr>
          <a:xfrm>
            <a:off x="2000232" y="714356"/>
            <a:ext cx="4865756" cy="40011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lvl="0" algn="ctr" fontAlgn="base">
              <a:spcBef>
                <a:spcPct val="50000"/>
              </a:spcBef>
              <a:spcAft>
                <a:spcPts val="1000"/>
              </a:spcAft>
            </a:pPr>
            <a:r>
              <a:rPr lang="fr-FR" sz="2000" b="1" dirty="0" smtClean="0">
                <a:solidFill>
                  <a:schemeClr val="lt1"/>
                </a:solidFill>
              </a:rPr>
              <a:t>Shanghai  en chiffres (dans les années 2000)</a:t>
            </a:r>
          </a:p>
        </p:txBody>
      </p:sp>
      <p:sp>
        <p:nvSpPr>
          <p:cNvPr id="5" name="Bouton d'action : Retour 4">
            <a:hlinkClick r:id="rId2" action="ppaction://hlinksldjump" highlightClick="1"/>
          </p:cNvPr>
          <p:cNvSpPr/>
          <p:nvPr/>
        </p:nvSpPr>
        <p:spPr>
          <a:xfrm>
            <a:off x="7858148" y="4929198"/>
            <a:ext cx="1142976" cy="500066"/>
          </a:xfrm>
          <a:prstGeom prst="actionButtonRetur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5" descr="Carte : La région métropolitaine de Shanghai"/>
          <p:cNvPicPr>
            <a:picLocks noChangeAspect="1" noChangeArrowheads="1"/>
          </p:cNvPicPr>
          <p:nvPr/>
        </p:nvPicPr>
        <p:blipFill>
          <a:blip r:embed="rId2"/>
          <a:srcRect b="21379"/>
          <a:stretch>
            <a:fillRect/>
          </a:stretch>
        </p:blipFill>
        <p:spPr bwMode="auto">
          <a:xfrm>
            <a:off x="34925" y="-26988"/>
            <a:ext cx="5878513" cy="6858001"/>
          </a:xfrm>
          <a:prstGeom prst="rect">
            <a:avLst/>
          </a:prstGeom>
          <a:noFill/>
          <a:ln w="9525">
            <a:noFill/>
            <a:miter lim="800000"/>
            <a:headEnd/>
            <a:tailEnd/>
          </a:ln>
        </p:spPr>
      </p:pic>
      <p:pic>
        <p:nvPicPr>
          <p:cNvPr id="120835" name="Picture 6" descr="Carte : La région métropolitaine de Shanghai"/>
          <p:cNvPicPr>
            <a:picLocks noChangeAspect="1" noChangeArrowheads="1"/>
          </p:cNvPicPr>
          <p:nvPr/>
        </p:nvPicPr>
        <p:blipFill>
          <a:blip r:embed="rId2"/>
          <a:srcRect t="78621" r="67505" b="6828"/>
          <a:stretch>
            <a:fillRect/>
          </a:stretch>
        </p:blipFill>
        <p:spPr bwMode="auto">
          <a:xfrm>
            <a:off x="6084888" y="0"/>
            <a:ext cx="3059112" cy="2033588"/>
          </a:xfrm>
          <a:prstGeom prst="rect">
            <a:avLst/>
          </a:prstGeom>
          <a:noFill/>
          <a:ln w="9525">
            <a:noFill/>
            <a:miter lim="800000"/>
            <a:headEnd/>
            <a:tailEnd/>
          </a:ln>
        </p:spPr>
      </p:pic>
      <p:pic>
        <p:nvPicPr>
          <p:cNvPr id="120836" name="Picture 7" descr="Carte : La région métropolitaine de Shanghai"/>
          <p:cNvPicPr>
            <a:picLocks noChangeAspect="1" noChangeArrowheads="1"/>
          </p:cNvPicPr>
          <p:nvPr/>
        </p:nvPicPr>
        <p:blipFill>
          <a:blip r:embed="rId2"/>
          <a:srcRect l="64990" t="78621" r="1712" b="6427"/>
          <a:stretch>
            <a:fillRect/>
          </a:stretch>
        </p:blipFill>
        <p:spPr bwMode="auto">
          <a:xfrm>
            <a:off x="6084888" y="3860800"/>
            <a:ext cx="3059112" cy="2038350"/>
          </a:xfrm>
          <a:prstGeom prst="rect">
            <a:avLst/>
          </a:prstGeom>
          <a:noFill/>
          <a:ln w="9525">
            <a:noFill/>
            <a:miter lim="800000"/>
            <a:headEnd/>
            <a:tailEnd/>
          </a:ln>
        </p:spPr>
      </p:pic>
      <p:pic>
        <p:nvPicPr>
          <p:cNvPr id="120837" name="Picture 8" descr="Carte : La région métropolitaine de Shanghai"/>
          <p:cNvPicPr>
            <a:picLocks noChangeAspect="1" noChangeArrowheads="1"/>
          </p:cNvPicPr>
          <p:nvPr/>
        </p:nvPicPr>
        <p:blipFill>
          <a:blip r:embed="rId2"/>
          <a:srcRect l="33263" t="78621" r="36618" b="9630"/>
          <a:stretch>
            <a:fillRect/>
          </a:stretch>
        </p:blipFill>
        <p:spPr bwMode="auto">
          <a:xfrm>
            <a:off x="6084888" y="2060575"/>
            <a:ext cx="3059112" cy="1771650"/>
          </a:xfrm>
          <a:prstGeom prst="rect">
            <a:avLst/>
          </a:prstGeom>
          <a:noFill/>
          <a:ln w="9525">
            <a:noFill/>
            <a:miter lim="800000"/>
            <a:headEnd/>
            <a:tailEnd/>
          </a:ln>
        </p:spPr>
      </p:pic>
      <p:sp>
        <p:nvSpPr>
          <p:cNvPr id="7" name="Rectangle 6"/>
          <p:cNvSpPr/>
          <p:nvPr/>
        </p:nvSpPr>
        <p:spPr>
          <a:xfrm>
            <a:off x="571472" y="171370"/>
            <a:ext cx="4429124" cy="40011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algn="ctr">
              <a:spcAft>
                <a:spcPts val="1000"/>
              </a:spcAft>
            </a:pPr>
            <a:r>
              <a:rPr lang="fr-FR" sz="2000" b="1" dirty="0" smtClean="0">
                <a:solidFill>
                  <a:schemeClr val="lt1"/>
                </a:solidFill>
              </a:rPr>
              <a:t> Une ville très bien reliée au monde</a:t>
            </a:r>
            <a:endParaRPr lang="fr-FR" sz="2000" b="1" dirty="0">
              <a:solidFill>
                <a:schemeClr val="lt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6"/>
          <p:cNvGrpSpPr/>
          <p:nvPr/>
        </p:nvGrpSpPr>
        <p:grpSpPr>
          <a:xfrm>
            <a:off x="1142976" y="501251"/>
            <a:ext cx="7076452" cy="5499495"/>
            <a:chOff x="1142976" y="501251"/>
            <a:chExt cx="7076452" cy="5499495"/>
          </a:xfrm>
        </p:grpSpPr>
        <p:pic>
          <p:nvPicPr>
            <p:cNvPr id="4" name="Picture 2"/>
            <p:cNvPicPr>
              <a:picLocks noChangeAspect="1" noChangeArrowheads="1"/>
            </p:cNvPicPr>
            <p:nvPr/>
          </p:nvPicPr>
          <p:blipFill>
            <a:blip r:embed="rId2" cstate="print"/>
            <a:srcRect l="13101" r="16087" b="17140"/>
            <a:stretch>
              <a:fillRect/>
            </a:stretch>
          </p:blipFill>
          <p:spPr bwMode="auto">
            <a:xfrm>
              <a:off x="1142976" y="1859845"/>
              <a:ext cx="7076452" cy="4140901"/>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6143636" y="501251"/>
              <a:ext cx="2035058" cy="1999055"/>
            </a:xfrm>
            <a:prstGeom prst="rect">
              <a:avLst/>
            </a:prstGeom>
            <a:noFill/>
            <a:ln w="9525">
              <a:solidFill>
                <a:schemeClr val="tx1"/>
              </a:solidFill>
              <a:miter lim="800000"/>
              <a:headEnd/>
              <a:tailEnd/>
            </a:ln>
          </p:spPr>
        </p:pic>
      </p:grpSp>
      <p:sp>
        <p:nvSpPr>
          <p:cNvPr id="8" name="Rectangle 7"/>
          <p:cNvSpPr/>
          <p:nvPr/>
        </p:nvSpPr>
        <p:spPr>
          <a:xfrm>
            <a:off x="785818" y="171370"/>
            <a:ext cx="7072330" cy="40011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algn="ctr">
              <a:spcAft>
                <a:spcPts val="1000"/>
              </a:spcAft>
            </a:pPr>
            <a:r>
              <a:rPr lang="fr-FR" sz="2000" b="1" dirty="0" smtClean="0">
                <a:solidFill>
                  <a:schemeClr val="lt1"/>
                </a:solidFill>
              </a:rPr>
              <a:t> </a:t>
            </a:r>
            <a:r>
              <a:rPr lang="fr-FR" sz="2000" b="1" dirty="0" err="1">
                <a:solidFill>
                  <a:schemeClr val="lt1"/>
                </a:solidFill>
              </a:rPr>
              <a:t>Yangshan</a:t>
            </a:r>
            <a:r>
              <a:rPr lang="fr-FR" sz="2000" b="1" dirty="0">
                <a:solidFill>
                  <a:schemeClr val="lt1"/>
                </a:solidFill>
              </a:rPr>
              <a:t>, le port en eau profonde </a:t>
            </a:r>
            <a:r>
              <a:rPr lang="fr-FR" sz="2000" b="1" dirty="0" smtClean="0">
                <a:solidFill>
                  <a:schemeClr val="lt1"/>
                </a:solidFill>
              </a:rPr>
              <a:t> </a:t>
            </a:r>
            <a:r>
              <a:rPr lang="fr-FR" sz="2000" b="1" dirty="0">
                <a:solidFill>
                  <a:schemeClr val="lt1"/>
                </a:solidFill>
              </a:rPr>
              <a:t>de Shanghai</a:t>
            </a:r>
          </a:p>
        </p:txBody>
      </p:sp>
      <p:sp>
        <p:nvSpPr>
          <p:cNvPr id="9" name="Rectangle 8"/>
          <p:cNvSpPr/>
          <p:nvPr/>
        </p:nvSpPr>
        <p:spPr>
          <a:xfrm>
            <a:off x="357158" y="6140255"/>
            <a:ext cx="8358246" cy="276999"/>
          </a:xfrm>
          <a:prstGeom prst="rect">
            <a:avLst/>
          </a:prstGeom>
        </p:spPr>
        <p:txBody>
          <a:bodyPr wrap="square">
            <a:spAutoFit/>
          </a:bodyPr>
          <a:lstStyle/>
          <a:p>
            <a:r>
              <a:rPr lang="fr-FR" sz="1200" dirty="0" smtClean="0"/>
              <a:t>http://www.geo.fr/photos/reportages-geo/chine-conteneurs-la-mondialisation-est-dans-la-boite/port-de-yangshan</a:t>
            </a:r>
          </a:p>
        </p:txBody>
      </p:sp>
      <p:sp>
        <p:nvSpPr>
          <p:cNvPr id="7" name="Bouton d'action : Retour 6">
            <a:hlinkClick r:id="rId4" action="ppaction://hlinksldjump" highlightClick="1"/>
          </p:cNvPr>
          <p:cNvSpPr/>
          <p:nvPr/>
        </p:nvSpPr>
        <p:spPr>
          <a:xfrm>
            <a:off x="7858148" y="4929198"/>
            <a:ext cx="1142976" cy="500066"/>
          </a:xfrm>
          <a:prstGeom prst="actionButtonRetur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4"/>
          <p:cNvGrpSpPr/>
          <p:nvPr/>
        </p:nvGrpSpPr>
        <p:grpSpPr>
          <a:xfrm>
            <a:off x="214282" y="642918"/>
            <a:ext cx="8501122" cy="4214842"/>
            <a:chOff x="116632" y="2411760"/>
            <a:chExt cx="6497219" cy="2448272"/>
          </a:xfrm>
        </p:grpSpPr>
        <p:pic>
          <p:nvPicPr>
            <p:cNvPr id="6" name="Picture 2" descr="380494440_44f7029803-e">
              <a:hlinkClick r:id="rId2"/>
            </p:cNvPr>
            <p:cNvPicPr>
              <a:picLocks noChangeAspect="1" noChangeArrowheads="1"/>
            </p:cNvPicPr>
            <p:nvPr/>
          </p:nvPicPr>
          <p:blipFill>
            <a:blip r:embed="rId3" cstate="email"/>
            <a:srcRect/>
            <a:stretch>
              <a:fillRect/>
            </a:stretch>
          </p:blipFill>
          <p:spPr bwMode="auto">
            <a:xfrm>
              <a:off x="3501008" y="2411760"/>
              <a:ext cx="3112843" cy="2448272"/>
            </a:xfrm>
            <a:prstGeom prst="rect">
              <a:avLst/>
            </a:prstGeom>
            <a:noFill/>
          </p:spPr>
        </p:pic>
        <p:pic>
          <p:nvPicPr>
            <p:cNvPr id="7" name="Picture 4" descr="http://www.bricoleurbanism.org/wp-content/uploads/2009/03/bund-1930s-crop.jpg"/>
            <p:cNvPicPr>
              <a:picLocks noChangeAspect="1" noChangeArrowheads="1"/>
            </p:cNvPicPr>
            <p:nvPr/>
          </p:nvPicPr>
          <p:blipFill>
            <a:blip r:embed="rId4" cstate="email"/>
            <a:srcRect/>
            <a:stretch>
              <a:fillRect/>
            </a:stretch>
          </p:blipFill>
          <p:spPr bwMode="auto">
            <a:xfrm>
              <a:off x="116632" y="2411760"/>
              <a:ext cx="3298703" cy="2448272"/>
            </a:xfrm>
            <a:prstGeom prst="rect">
              <a:avLst/>
            </a:prstGeom>
            <a:noFill/>
          </p:spPr>
        </p:pic>
      </p:grpSp>
      <p:sp>
        <p:nvSpPr>
          <p:cNvPr id="8" name="Rectangle 8"/>
          <p:cNvSpPr>
            <a:spLocks noChangeArrowheads="1"/>
          </p:cNvSpPr>
          <p:nvPr/>
        </p:nvSpPr>
        <p:spPr bwMode="auto">
          <a:xfrm>
            <a:off x="2234699" y="385684"/>
            <a:ext cx="4623317" cy="40011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R="0" lvl="0" indent="0" algn="ctr" fontAlgn="base">
              <a:lnSpc>
                <a:spcPct val="100000"/>
              </a:lnSpc>
              <a:spcBef>
                <a:spcPct val="0"/>
              </a:spcBef>
              <a:spcAft>
                <a:spcPts val="1000"/>
              </a:spcAft>
              <a:buClrTx/>
              <a:buSzTx/>
              <a:buFontTx/>
              <a:buNone/>
              <a:tabLst/>
              <a:defRPr/>
            </a:pPr>
            <a:r>
              <a:rPr lang="fr-FR" sz="2000" b="1" dirty="0" smtClean="0">
                <a:solidFill>
                  <a:schemeClr val="lt1"/>
                </a:solidFill>
              </a:rPr>
              <a:t> Le Bund de Shanghai, hier et aujourd’hui </a:t>
            </a:r>
          </a:p>
        </p:txBody>
      </p:sp>
      <p:sp>
        <p:nvSpPr>
          <p:cNvPr id="4097" name="Rectangle 1"/>
          <p:cNvSpPr>
            <a:spLocks noChangeArrowheads="1"/>
          </p:cNvSpPr>
          <p:nvPr/>
        </p:nvSpPr>
        <p:spPr bwMode="auto">
          <a:xfrm>
            <a:off x="285720" y="5546727"/>
            <a:ext cx="864396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Photographie extraite du site : </a:t>
            </a:r>
            <a:r>
              <a:rPr kumimoji="0" lang="fr-FR"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hlinkClick r:id="rId5"/>
              </a:rPr>
              <a:t>http://www.bricoleurbanism.org/whimsicality/past-and-future-on-shanghais-famous-bund</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Bouton d'action : Retour 8">
            <a:hlinkClick r:id="rId6" action="ppaction://hlinksldjump" highlightClick="1"/>
          </p:cNvPr>
          <p:cNvSpPr/>
          <p:nvPr/>
        </p:nvSpPr>
        <p:spPr>
          <a:xfrm>
            <a:off x="7858148" y="4857760"/>
            <a:ext cx="1142976" cy="500066"/>
          </a:xfrm>
          <a:prstGeom prst="actionButtonRetur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2844" y="214290"/>
            <a:ext cx="8929718"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2000" b="1" i="1" dirty="0" smtClean="0"/>
              <a:t>En quoi la politique de l’enfant unique reflète-t-elle le totalitarisme chinois ?</a:t>
            </a:r>
            <a:endParaRPr lang="fr-FR" sz="2000" b="1" i="1" dirty="0"/>
          </a:p>
        </p:txBody>
      </p:sp>
      <p:sp>
        <p:nvSpPr>
          <p:cNvPr id="12" name="Espace réservé du contenu 11"/>
          <p:cNvSpPr>
            <a:spLocks noGrp="1"/>
          </p:cNvSpPr>
          <p:nvPr>
            <p:ph idx="1"/>
          </p:nvPr>
        </p:nvSpPr>
        <p:spPr>
          <a:xfrm>
            <a:off x="285720" y="1071546"/>
            <a:ext cx="8501122" cy="5572164"/>
          </a:xfrm>
        </p:spPr>
        <p:txBody>
          <a:bodyPr>
            <a:normAutofit fontScale="85000" lnSpcReduction="20000"/>
          </a:bodyPr>
          <a:lstStyle/>
          <a:p>
            <a:pPr marL="457200" indent="-457200" algn="just">
              <a:buNone/>
            </a:pPr>
            <a:r>
              <a:rPr lang="fr-FR" sz="2400" b="1" i="1" dirty="0" smtClean="0"/>
              <a:t>Volonté de ralentir la croissance démographique en limitant la fécondité à un enfant par couple (1979).</a:t>
            </a:r>
          </a:p>
          <a:p>
            <a:pPr marL="457200" indent="-457200" algn="just">
              <a:buNone/>
            </a:pPr>
            <a:endParaRPr lang="fr-FR" sz="2400" dirty="0" smtClean="0">
              <a:solidFill>
                <a:srgbClr val="C00000"/>
              </a:solidFill>
            </a:endParaRPr>
          </a:p>
          <a:p>
            <a:pPr marL="457200" indent="-457200" algn="just">
              <a:buFont typeface="+mj-lt"/>
              <a:buAutoNum type="arabicPeriod"/>
            </a:pPr>
            <a:r>
              <a:rPr lang="fr-FR" sz="2400" b="1" i="1" dirty="0" smtClean="0">
                <a:solidFill>
                  <a:srgbClr val="C00000"/>
                </a:solidFill>
              </a:rPr>
              <a:t>Une </a:t>
            </a:r>
            <a:r>
              <a:rPr lang="fr-FR" sz="2400" b="1" i="1" dirty="0" smtClean="0">
                <a:solidFill>
                  <a:srgbClr val="C00000"/>
                </a:solidFill>
                <a:hlinkClick r:id="rId2" action="ppaction://hlinksldjump"/>
              </a:rPr>
              <a:t>politique autoritaire</a:t>
            </a:r>
            <a:r>
              <a:rPr lang="fr-FR" sz="2400" b="1" i="1" dirty="0" smtClean="0">
                <a:solidFill>
                  <a:srgbClr val="C00000"/>
                </a:solidFill>
              </a:rPr>
              <a:t> d’un Etat craignant que l’explosion démographique soit un frein à son développement</a:t>
            </a:r>
          </a:p>
          <a:p>
            <a:pPr lvl="1" algn="just">
              <a:buFont typeface="Wingdings 3" pitchFamily="18" charset="2"/>
              <a:buChar char=""/>
            </a:pPr>
            <a:r>
              <a:rPr lang="fr-FR" sz="2000" i="1" dirty="0" smtClean="0"/>
              <a:t>Imposée à la société de manière autoritaire par plusieurs campagnes politiques</a:t>
            </a:r>
          </a:p>
          <a:p>
            <a:pPr lvl="1" algn="just">
              <a:buFont typeface="Wingdings 3" pitchFamily="18" charset="2"/>
              <a:buChar char=""/>
            </a:pPr>
            <a:r>
              <a:rPr lang="fr-FR" sz="2000" i="1" dirty="0" smtClean="0"/>
              <a:t>Encouragée par la </a:t>
            </a:r>
            <a:r>
              <a:rPr lang="fr-FR" sz="2000" i="1" dirty="0" smtClean="0">
                <a:hlinkClick r:id="rId3" action="ppaction://hlinksldjump"/>
              </a:rPr>
              <a:t>propagande</a:t>
            </a:r>
            <a:endParaRPr lang="fr-FR" sz="2000" i="1" dirty="0" smtClean="0"/>
          </a:p>
          <a:p>
            <a:pPr lvl="1" algn="just"/>
            <a:endParaRPr lang="fr-FR" sz="2000" dirty="0"/>
          </a:p>
          <a:p>
            <a:pPr marL="457200" indent="-457200" algn="just">
              <a:buFont typeface="+mj-lt"/>
              <a:buAutoNum type="arabicPeriod"/>
            </a:pPr>
            <a:r>
              <a:rPr lang="fr-FR" sz="2400" b="1" i="1" dirty="0" smtClean="0">
                <a:solidFill>
                  <a:srgbClr val="C00000"/>
                </a:solidFill>
              </a:rPr>
              <a:t>Les </a:t>
            </a:r>
            <a:r>
              <a:rPr lang="fr-FR" sz="2400" b="1" i="1" dirty="0" smtClean="0">
                <a:solidFill>
                  <a:srgbClr val="C00000"/>
                </a:solidFill>
                <a:hlinkClick r:id="rId4" action="ppaction://hlinksldjump"/>
              </a:rPr>
              <a:t>mesures</a:t>
            </a:r>
            <a:r>
              <a:rPr lang="fr-FR" sz="2400" b="1" i="1" dirty="0" smtClean="0">
                <a:solidFill>
                  <a:srgbClr val="C00000"/>
                </a:solidFill>
              </a:rPr>
              <a:t> prises pour imposer cette politique de contrôle de naissances </a:t>
            </a:r>
            <a:r>
              <a:rPr lang="fr-FR" sz="2400" b="1" i="1" dirty="0" smtClean="0"/>
              <a:t>:</a:t>
            </a:r>
            <a:endParaRPr lang="fr-FR" sz="2400" b="1" i="1" dirty="0"/>
          </a:p>
          <a:p>
            <a:pPr lvl="1" algn="just">
              <a:buFont typeface="Wingdings 3" pitchFamily="18" charset="2"/>
              <a:buChar char=""/>
            </a:pPr>
            <a:r>
              <a:rPr lang="fr-FR" sz="2100" i="1" dirty="0"/>
              <a:t>Des mesures </a:t>
            </a:r>
            <a:r>
              <a:rPr lang="fr-FR" sz="2100" i="1" dirty="0" smtClean="0"/>
              <a:t>incitatives</a:t>
            </a:r>
          </a:p>
          <a:p>
            <a:pPr lvl="1" algn="just">
              <a:buFont typeface="Wingdings 3" pitchFamily="18" charset="2"/>
              <a:buChar char=""/>
            </a:pPr>
            <a:r>
              <a:rPr lang="fr-FR" sz="2100" i="1" dirty="0" smtClean="0"/>
              <a:t>Des </a:t>
            </a:r>
            <a:r>
              <a:rPr lang="fr-FR" sz="2100" i="1" dirty="0"/>
              <a:t>mesures coercitives</a:t>
            </a:r>
          </a:p>
          <a:p>
            <a:pPr algn="just"/>
            <a:endParaRPr lang="fr-FR" sz="2400" dirty="0">
              <a:solidFill>
                <a:srgbClr val="C00000"/>
              </a:solidFill>
            </a:endParaRPr>
          </a:p>
          <a:p>
            <a:pPr marL="457200" indent="-457200" algn="just">
              <a:buFont typeface="+mj-lt"/>
              <a:buAutoNum type="arabicPeriod" startAt="3"/>
            </a:pPr>
            <a:r>
              <a:rPr lang="fr-FR" sz="2400" b="1" i="1" dirty="0" smtClean="0">
                <a:solidFill>
                  <a:srgbClr val="C00000"/>
                </a:solidFill>
              </a:rPr>
              <a:t>Des mesures </a:t>
            </a:r>
            <a:r>
              <a:rPr lang="fr-FR" sz="2400" b="1" i="1" dirty="0" smtClean="0">
                <a:solidFill>
                  <a:srgbClr val="C00000"/>
                </a:solidFill>
                <a:hlinkClick r:id="rId5" action="ppaction://hlinksldjump"/>
              </a:rPr>
              <a:t>inégalement acceptées et appliquées </a:t>
            </a:r>
            <a:r>
              <a:rPr lang="fr-FR" sz="2400" b="1" i="1" dirty="0" smtClean="0">
                <a:solidFill>
                  <a:srgbClr val="C00000"/>
                </a:solidFill>
              </a:rPr>
              <a:t>:</a:t>
            </a:r>
          </a:p>
          <a:p>
            <a:pPr lvl="1" algn="just">
              <a:buFont typeface="Wingdings 3" pitchFamily="18" charset="2"/>
              <a:buChar char=""/>
            </a:pPr>
            <a:r>
              <a:rPr lang="fr-FR" sz="2100" i="1" dirty="0"/>
              <a:t>Multiplication des </a:t>
            </a:r>
            <a:r>
              <a:rPr lang="fr-FR" sz="2100" i="1" dirty="0">
                <a:hlinkClick r:id="rId6" action="ppaction://hlinksldjump"/>
              </a:rPr>
              <a:t>actes de résistances</a:t>
            </a:r>
            <a:endParaRPr lang="fr-FR" sz="2100" i="1" dirty="0"/>
          </a:p>
          <a:p>
            <a:pPr lvl="1" algn="just">
              <a:buFont typeface="Wingdings 3" pitchFamily="18" charset="2"/>
              <a:buChar char=""/>
            </a:pPr>
            <a:r>
              <a:rPr lang="fr-FR" sz="2100" i="1" dirty="0"/>
              <a:t>Dérogation pour les ruraux et les minorités </a:t>
            </a:r>
            <a:r>
              <a:rPr lang="fr-FR" sz="2100" i="1" dirty="0" smtClean="0"/>
              <a:t>nationales mais fortes </a:t>
            </a:r>
            <a:r>
              <a:rPr lang="fr-FR" sz="2100" i="1" dirty="0"/>
              <a:t>contraintes à l’encontre des populations </a:t>
            </a:r>
            <a:r>
              <a:rPr lang="fr-FR" sz="2100" i="1" dirty="0" smtClean="0"/>
              <a:t>urbaines</a:t>
            </a:r>
          </a:p>
          <a:p>
            <a:pPr algn="just">
              <a:buNone/>
            </a:pPr>
            <a:endParaRPr lang="fr-FR" sz="2500" i="1" dirty="0"/>
          </a:p>
          <a:p>
            <a:pPr algn="just">
              <a:buNone/>
            </a:pPr>
            <a:r>
              <a:rPr lang="fr-FR" sz="2400" b="1" i="1" dirty="0"/>
              <a:t>Résultats mitigés de cette politique, progressivement remis en question en raison de </a:t>
            </a:r>
            <a:r>
              <a:rPr lang="fr-FR" sz="2400" b="1" i="1" dirty="0" smtClean="0"/>
              <a:t>ses </a:t>
            </a:r>
            <a:r>
              <a:rPr lang="fr-FR" sz="2400" b="1" i="1" dirty="0">
                <a:hlinkClick r:id="rId7" action="ppaction://hlinksldjump"/>
              </a:rPr>
              <a:t>effets  sociaux pervers </a:t>
            </a:r>
            <a:endParaRPr lang="fr-FR" sz="2400" b="1" i="1" dirty="0"/>
          </a:p>
          <a:p>
            <a:pPr lvl="1" algn="just">
              <a:buNone/>
            </a:pPr>
            <a:endParaRPr lang="fr-FR" sz="2100" i="1" dirty="0"/>
          </a:p>
          <a:p>
            <a:pPr lvl="1" algn="just">
              <a:buNone/>
            </a:pPr>
            <a:endParaRPr lang="fr-FR" sz="21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ox(in)">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ox(in)">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box(in)">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box(in)">
                                      <p:cBhvr>
                                        <p:cTn id="22" dur="50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box(in)">
                                      <p:cBhvr>
                                        <p:cTn id="27" dur="500"/>
                                        <p:tgtEl>
                                          <p:spTgt spid="1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box(in)">
                                      <p:cBhvr>
                                        <p:cTn id="32" dur="500"/>
                                        <p:tgtEl>
                                          <p:spTgt spid="1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2">
                                            <p:txEl>
                                              <p:pRg st="8" end="8"/>
                                            </p:txEl>
                                          </p:spTgt>
                                        </p:tgtEl>
                                        <p:attrNameLst>
                                          <p:attrName>style.visibility</p:attrName>
                                        </p:attrNameLst>
                                      </p:cBhvr>
                                      <p:to>
                                        <p:strVal val="visible"/>
                                      </p:to>
                                    </p:set>
                                    <p:animEffect transition="in" filter="box(in)">
                                      <p:cBhvr>
                                        <p:cTn id="37" dur="500"/>
                                        <p:tgtEl>
                                          <p:spTgt spid="1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2">
                                            <p:txEl>
                                              <p:pRg st="10" end="10"/>
                                            </p:txEl>
                                          </p:spTgt>
                                        </p:tgtEl>
                                        <p:attrNameLst>
                                          <p:attrName>style.visibility</p:attrName>
                                        </p:attrNameLst>
                                      </p:cBhvr>
                                      <p:to>
                                        <p:strVal val="visible"/>
                                      </p:to>
                                    </p:set>
                                    <p:animEffect transition="in" filter="box(in)">
                                      <p:cBhvr>
                                        <p:cTn id="42" dur="500"/>
                                        <p:tgtEl>
                                          <p:spTgt spid="12">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12">
                                            <p:txEl>
                                              <p:pRg st="11" end="11"/>
                                            </p:txEl>
                                          </p:spTgt>
                                        </p:tgtEl>
                                        <p:attrNameLst>
                                          <p:attrName>style.visibility</p:attrName>
                                        </p:attrNameLst>
                                      </p:cBhvr>
                                      <p:to>
                                        <p:strVal val="visible"/>
                                      </p:to>
                                    </p:set>
                                    <p:animEffect transition="in" filter="box(in)">
                                      <p:cBhvr>
                                        <p:cTn id="47" dur="500"/>
                                        <p:tgtEl>
                                          <p:spTgt spid="12">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12">
                                            <p:txEl>
                                              <p:pRg st="12" end="12"/>
                                            </p:txEl>
                                          </p:spTgt>
                                        </p:tgtEl>
                                        <p:attrNameLst>
                                          <p:attrName>style.visibility</p:attrName>
                                        </p:attrNameLst>
                                      </p:cBhvr>
                                      <p:to>
                                        <p:strVal val="visible"/>
                                      </p:to>
                                    </p:set>
                                    <p:animEffect transition="in" filter="box(in)">
                                      <p:cBhvr>
                                        <p:cTn id="52" dur="500"/>
                                        <p:tgtEl>
                                          <p:spTgt spid="12">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12">
                                            <p:txEl>
                                              <p:pRg st="14" end="14"/>
                                            </p:txEl>
                                          </p:spTgt>
                                        </p:tgtEl>
                                        <p:attrNameLst>
                                          <p:attrName>style.visibility</p:attrName>
                                        </p:attrNameLst>
                                      </p:cBhvr>
                                      <p:to>
                                        <p:strVal val="visible"/>
                                      </p:to>
                                    </p:set>
                                    <p:animEffect transition="in" filter="box(in)">
                                      <p:cBhvr>
                                        <p:cTn id="57" dur="500"/>
                                        <p:tgtEl>
                                          <p:spTgt spid="1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5"/>
          <p:cNvPicPr>
            <a:picLocks noChangeAspect="1" noChangeArrowheads="1"/>
          </p:cNvPicPr>
          <p:nvPr/>
        </p:nvPicPr>
        <p:blipFill>
          <a:blip r:embed="rId2" cstate="print"/>
          <a:srcRect/>
          <a:stretch>
            <a:fillRect/>
          </a:stretch>
        </p:blipFill>
        <p:spPr bwMode="auto">
          <a:xfrm>
            <a:off x="-1" y="1112540"/>
            <a:ext cx="9144001" cy="4388162"/>
          </a:xfrm>
          <a:prstGeom prst="rect">
            <a:avLst/>
          </a:prstGeom>
          <a:noFill/>
          <a:ln w="9525">
            <a:noFill/>
            <a:miter lim="800000"/>
            <a:headEnd/>
            <a:tailEnd/>
          </a:ln>
        </p:spPr>
      </p:pic>
      <p:sp>
        <p:nvSpPr>
          <p:cNvPr id="13" name="Rectangle 8"/>
          <p:cNvSpPr>
            <a:spLocks noChangeArrowheads="1"/>
          </p:cNvSpPr>
          <p:nvPr/>
        </p:nvSpPr>
        <p:spPr bwMode="auto">
          <a:xfrm>
            <a:off x="3143240" y="357166"/>
            <a:ext cx="3748142" cy="40011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algn="ctr">
              <a:spcAft>
                <a:spcPts val="1000"/>
              </a:spcAft>
              <a:defRPr/>
            </a:pPr>
            <a:r>
              <a:rPr lang="fr-FR" sz="2000" b="1" dirty="0" smtClean="0">
                <a:solidFill>
                  <a:schemeClr val="lt1"/>
                </a:solidFill>
              </a:rPr>
              <a:t>L’Exposition </a:t>
            </a:r>
            <a:r>
              <a:rPr lang="fr-FR" sz="2000" b="1" dirty="0">
                <a:solidFill>
                  <a:schemeClr val="lt1"/>
                </a:solidFill>
              </a:rPr>
              <a:t>universelle de 2010  </a:t>
            </a:r>
          </a:p>
        </p:txBody>
      </p:sp>
      <p:sp>
        <p:nvSpPr>
          <p:cNvPr id="14" name="Rectangle 13"/>
          <p:cNvSpPr/>
          <p:nvPr/>
        </p:nvSpPr>
        <p:spPr>
          <a:xfrm>
            <a:off x="142908" y="6152397"/>
            <a:ext cx="9001092" cy="276999"/>
          </a:xfrm>
          <a:prstGeom prst="rect">
            <a:avLst/>
          </a:prstGeom>
        </p:spPr>
        <p:txBody>
          <a:bodyPr wrap="square">
            <a:spAutoFit/>
          </a:bodyPr>
          <a:lstStyle/>
          <a:p>
            <a:r>
              <a:rPr lang="fr-FR" sz="1200" dirty="0" smtClean="0"/>
              <a:t>http://www.lefigaro.fr/international/2010/04/29/01003-20100429ARTFIG00654-shanghai-expose-la-puissance-chinoise-.php</a:t>
            </a:r>
            <a:endParaRPr lang="fr-FR" sz="1200" dirty="0"/>
          </a:p>
        </p:txBody>
      </p:sp>
      <p:sp>
        <p:nvSpPr>
          <p:cNvPr id="5" name="Bouton d'action : Retour 4">
            <a:hlinkClick r:id="rId3" action="ppaction://hlinksldjump" highlightClick="1"/>
          </p:cNvPr>
          <p:cNvSpPr/>
          <p:nvPr/>
        </p:nvSpPr>
        <p:spPr>
          <a:xfrm>
            <a:off x="7858148" y="5429264"/>
            <a:ext cx="1142976" cy="500066"/>
          </a:xfrm>
          <a:prstGeom prst="actionButtonRetur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0" y="0"/>
            <a:ext cx="9144000" cy="40011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algn="ctr" fontAlgn="base">
              <a:spcBef>
                <a:spcPct val="0"/>
              </a:spcBef>
              <a:spcAft>
                <a:spcPts val="1000"/>
              </a:spcAft>
              <a:defRPr/>
            </a:pPr>
            <a:r>
              <a:rPr lang="fr-FR" sz="2000" b="1" dirty="0" smtClean="0">
                <a:solidFill>
                  <a:schemeClr val="lt1"/>
                </a:solidFill>
              </a:rPr>
              <a:t>Les </a:t>
            </a:r>
            <a:r>
              <a:rPr lang="fr-FR" sz="2000" b="1" dirty="0">
                <a:solidFill>
                  <a:schemeClr val="lt1"/>
                </a:solidFill>
              </a:rPr>
              <a:t>mutations spatiales de la ville</a:t>
            </a:r>
          </a:p>
        </p:txBody>
      </p:sp>
      <p:pic>
        <p:nvPicPr>
          <p:cNvPr id="5" name="Picture 14"/>
          <p:cNvPicPr>
            <a:picLocks noChangeAspect="1" noChangeArrowheads="1"/>
          </p:cNvPicPr>
          <p:nvPr/>
        </p:nvPicPr>
        <p:blipFill>
          <a:blip r:embed="rId2" cstate="print"/>
          <a:srcRect/>
          <a:stretch>
            <a:fillRect/>
          </a:stretch>
        </p:blipFill>
        <p:spPr bwMode="auto">
          <a:xfrm>
            <a:off x="500065" y="4500570"/>
            <a:ext cx="4352223" cy="2357454"/>
          </a:xfrm>
          <a:prstGeom prst="rect">
            <a:avLst/>
          </a:prstGeom>
          <a:noFill/>
          <a:ln w="9525">
            <a:noFill/>
            <a:miter lim="800000"/>
            <a:headEnd/>
            <a:tailEnd/>
          </a:ln>
        </p:spPr>
      </p:pic>
      <p:pic>
        <p:nvPicPr>
          <p:cNvPr id="6" name="Picture 15"/>
          <p:cNvPicPr>
            <a:picLocks noChangeAspect="1" noChangeArrowheads="1"/>
          </p:cNvPicPr>
          <p:nvPr/>
        </p:nvPicPr>
        <p:blipFill>
          <a:blip r:embed="rId3" cstate="print"/>
          <a:srcRect/>
          <a:stretch>
            <a:fillRect/>
          </a:stretch>
        </p:blipFill>
        <p:spPr bwMode="auto">
          <a:xfrm>
            <a:off x="4889332" y="4929198"/>
            <a:ext cx="3826072" cy="1500198"/>
          </a:xfrm>
          <a:prstGeom prst="rect">
            <a:avLst/>
          </a:prstGeom>
          <a:noFill/>
          <a:ln w="9525">
            <a:noFill/>
            <a:miter lim="800000"/>
            <a:headEnd/>
            <a:tailEnd/>
          </a:ln>
        </p:spPr>
      </p:pic>
      <p:pic>
        <p:nvPicPr>
          <p:cNvPr id="7" name="Picture 16"/>
          <p:cNvPicPr>
            <a:picLocks noChangeAspect="1" noChangeArrowheads="1"/>
          </p:cNvPicPr>
          <p:nvPr/>
        </p:nvPicPr>
        <p:blipFill>
          <a:blip r:embed="rId4" cstate="print"/>
          <a:srcRect/>
          <a:stretch>
            <a:fillRect/>
          </a:stretch>
        </p:blipFill>
        <p:spPr bwMode="auto">
          <a:xfrm>
            <a:off x="1015544" y="500042"/>
            <a:ext cx="7485546" cy="3874506"/>
          </a:xfrm>
          <a:prstGeom prst="rect">
            <a:avLst/>
          </a:prstGeom>
          <a:noFill/>
          <a:ln w="9525">
            <a:noFill/>
            <a:miter lim="800000"/>
            <a:headEnd/>
            <a:tailEnd/>
          </a:ln>
        </p:spPr>
      </p:pic>
      <p:sp>
        <p:nvSpPr>
          <p:cNvPr id="9" name="Bouton d'action : Retour 8">
            <a:hlinkClick r:id="rId5" action="ppaction://hlinksldjump" highlightClick="1"/>
          </p:cNvPr>
          <p:cNvSpPr/>
          <p:nvPr/>
        </p:nvSpPr>
        <p:spPr>
          <a:xfrm>
            <a:off x="8001024" y="6357934"/>
            <a:ext cx="1142976" cy="500066"/>
          </a:xfrm>
          <a:prstGeom prst="actionButtonRetur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r="3636"/>
          <a:stretch>
            <a:fillRect/>
          </a:stretch>
        </p:blipFill>
        <p:spPr bwMode="auto">
          <a:xfrm>
            <a:off x="-1" y="404664"/>
            <a:ext cx="9144001" cy="6453336"/>
          </a:xfrm>
          <a:prstGeom prst="rect">
            <a:avLst/>
          </a:prstGeom>
          <a:noFill/>
          <a:ln w="9525">
            <a:noFill/>
            <a:miter lim="800000"/>
            <a:headEnd/>
            <a:tailEnd/>
          </a:ln>
          <a:effectLst/>
        </p:spPr>
      </p:pic>
      <p:sp>
        <p:nvSpPr>
          <p:cNvPr id="19459" name="Rectangle 3"/>
          <p:cNvSpPr>
            <a:spLocks noChangeArrowheads="1"/>
          </p:cNvSpPr>
          <p:nvPr/>
        </p:nvSpPr>
        <p:spPr bwMode="auto">
          <a:xfrm>
            <a:off x="1714512" y="171370"/>
            <a:ext cx="5572132" cy="40011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R="0" lvl="0" indent="0" algn="ctr" fontAlgn="base">
              <a:lnSpc>
                <a:spcPct val="100000"/>
              </a:lnSpc>
              <a:spcBef>
                <a:spcPct val="0"/>
              </a:spcBef>
              <a:spcAft>
                <a:spcPts val="1000"/>
              </a:spcAft>
              <a:buClrTx/>
              <a:buSzTx/>
              <a:buFontTx/>
              <a:buNone/>
              <a:tabLst/>
            </a:pPr>
            <a:r>
              <a:rPr lang="fr-FR" sz="2000" b="1" dirty="0" smtClean="0">
                <a:solidFill>
                  <a:schemeClr val="lt1"/>
                </a:solidFill>
              </a:rPr>
              <a:t>Shanghai et son arrière-pays</a:t>
            </a:r>
          </a:p>
        </p:txBody>
      </p:sp>
      <p:sp>
        <p:nvSpPr>
          <p:cNvPr id="2050" name="Text Box 2"/>
          <p:cNvSpPr txBox="1">
            <a:spLocks noChangeArrowheads="1"/>
          </p:cNvSpPr>
          <p:nvPr/>
        </p:nvSpPr>
        <p:spPr bwMode="auto">
          <a:xfrm>
            <a:off x="2428860" y="928670"/>
            <a:ext cx="4537078" cy="4557732"/>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b="1" i="0" u="none" strike="noStrike" cap="none" normalizeH="0" baseline="0" dirty="0" smtClean="0">
                <a:ln>
                  <a:noFill/>
                </a:ln>
                <a:solidFill>
                  <a:schemeClr val="tx1"/>
                </a:solidFill>
                <a:effectLst/>
                <a:latin typeface="Calibri" pitchFamily="34" charset="0"/>
                <a:cs typeface="Arial" pitchFamily="34" charset="0"/>
              </a:rPr>
              <a:t>Le poids économique du Delta du Yangzi</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fr-FR" b="0" i="0" u="none" strike="noStrike" cap="none" normalizeH="0" baseline="0" dirty="0" smtClean="0">
                <a:ln>
                  <a:noFill/>
                </a:ln>
                <a:solidFill>
                  <a:schemeClr val="tx1"/>
                </a:solidFill>
                <a:effectLst/>
                <a:latin typeface="Calibri" pitchFamily="34" charset="0"/>
                <a:cs typeface="Arial" pitchFamily="34" charset="0"/>
              </a:rPr>
              <a:t>En 2008, le PIB total du delta du Yangzi a atteint 825 milliards d’€, près d’un  quart du PIB chinois, pour une population de 214 millions d’habitants. Le PIB par habitant y était alors de 3 845 €. Ce territoire accueillait 37,5 milliards d’€ de flux d’investissement direct étranger, soit plus de la moitié des IDE en Chine. Certaines villes du bassin, comme Suzhou et Hangzhou, affichent même des performances bien supérieures à celles du Shanghai en termes d’accueil des IDE et de croissance économique.</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fr-FR" b="0" i="1" u="none" strike="noStrike" cap="none" normalizeH="0" baseline="0" dirty="0" smtClean="0">
                <a:ln>
                  <a:noFill/>
                </a:ln>
                <a:solidFill>
                  <a:schemeClr val="tx1"/>
                </a:solidFill>
                <a:effectLst/>
                <a:latin typeface="Calibri" pitchFamily="34" charset="0"/>
                <a:cs typeface="Arial" pitchFamily="34" charset="0"/>
              </a:rPr>
              <a:t>Agence française pour le développement international des entreprises</a:t>
            </a:r>
            <a:r>
              <a:rPr kumimoji="0" lang="fr-FR" b="0" i="0" u="none" strike="noStrike" cap="none" normalizeH="0" baseline="0" dirty="0" smtClean="0">
                <a:ln>
                  <a:noFill/>
                </a:ln>
                <a:solidFill>
                  <a:schemeClr val="tx1"/>
                </a:solidFill>
                <a:effectLst/>
                <a:latin typeface="Calibri" pitchFamily="34" charset="0"/>
                <a:cs typeface="Arial" pitchFamily="34" charset="0"/>
              </a:rPr>
              <a:t> (ubifrance.com)-2008</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Ellipse 5"/>
          <p:cNvSpPr/>
          <p:nvPr/>
        </p:nvSpPr>
        <p:spPr>
          <a:xfrm>
            <a:off x="7143768" y="1285860"/>
            <a:ext cx="1785950" cy="1428760"/>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7" name="Arc 6"/>
          <p:cNvSpPr/>
          <p:nvPr/>
        </p:nvSpPr>
        <p:spPr>
          <a:xfrm>
            <a:off x="10929982" y="2285992"/>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Arc 7"/>
          <p:cNvSpPr/>
          <p:nvPr/>
        </p:nvSpPr>
        <p:spPr>
          <a:xfrm>
            <a:off x="5929322" y="1785926"/>
            <a:ext cx="2143140" cy="2571768"/>
          </a:xfrm>
          <a:prstGeom prst="arc">
            <a:avLst>
              <a:gd name="adj1" fmla="val 20729993"/>
              <a:gd name="adj2" fmla="val 5005079"/>
            </a:avLst>
          </a:prstGeom>
          <a:ln>
            <a:headEnd type="triangle" w="med" len="med"/>
            <a:tailEnd type="none"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9" name="Bouton d'action : Retour 8">
            <a:hlinkClick r:id="rId3" action="ppaction://hlinksldjump" highlightClick="1"/>
          </p:cNvPr>
          <p:cNvSpPr/>
          <p:nvPr/>
        </p:nvSpPr>
        <p:spPr>
          <a:xfrm>
            <a:off x="642910" y="3500438"/>
            <a:ext cx="1142976" cy="500066"/>
          </a:xfrm>
          <a:prstGeom prst="actionButtonRetur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P spid="6"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l="11086"/>
          <a:stretch>
            <a:fillRect/>
          </a:stretch>
        </p:blipFill>
        <p:spPr bwMode="auto">
          <a:xfrm rot="5400000">
            <a:off x="2678906" y="249996"/>
            <a:ext cx="5000634" cy="6929486"/>
          </a:xfrm>
          <a:prstGeom prst="rect">
            <a:avLst/>
          </a:prstGeom>
          <a:noFill/>
          <a:ln w="9525">
            <a:noFill/>
            <a:miter lim="800000"/>
            <a:headEnd/>
            <a:tailEnd/>
          </a:ln>
          <a:effectLst/>
        </p:spPr>
      </p:pic>
      <p:sp>
        <p:nvSpPr>
          <p:cNvPr id="20" name="Rectangle 19"/>
          <p:cNvSpPr/>
          <p:nvPr/>
        </p:nvSpPr>
        <p:spPr>
          <a:xfrm>
            <a:off x="1571604" y="1071546"/>
            <a:ext cx="357190" cy="8572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285720" y="285728"/>
            <a:ext cx="8572560" cy="40011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algn="ctr" fontAlgn="base">
              <a:spcBef>
                <a:spcPct val="0"/>
              </a:spcBef>
              <a:spcAft>
                <a:spcPts val="1000"/>
              </a:spcAft>
            </a:pPr>
            <a:r>
              <a:rPr lang="fr-FR" sz="2000" b="1" dirty="0" smtClean="0"/>
              <a:t>Le développement industriel et technopolitain de la périphérie de Shanghai</a:t>
            </a:r>
            <a:endParaRPr lang="fr-FR" sz="2000" b="1" dirty="0">
              <a:solidFill>
                <a:schemeClr val="lt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trois-gorges"/>
          <p:cNvPicPr/>
          <p:nvPr/>
        </p:nvPicPr>
        <p:blipFill>
          <a:blip r:embed="rId2" cstate="print"/>
          <a:srcRect/>
          <a:stretch>
            <a:fillRect/>
          </a:stretch>
        </p:blipFill>
        <p:spPr bwMode="auto">
          <a:xfrm>
            <a:off x="1142976" y="1142984"/>
            <a:ext cx="6786610" cy="5429264"/>
          </a:xfrm>
          <a:prstGeom prst="rect">
            <a:avLst/>
          </a:prstGeom>
          <a:noFill/>
          <a:ln w="9525">
            <a:solidFill>
              <a:schemeClr val="tx1"/>
            </a:solidFill>
            <a:miter lim="800000"/>
            <a:headEnd/>
            <a:tailEnd/>
          </a:ln>
        </p:spPr>
      </p:pic>
      <p:sp>
        <p:nvSpPr>
          <p:cNvPr id="5" name="ZoneTexte 4"/>
          <p:cNvSpPr txBox="1"/>
          <p:nvPr/>
        </p:nvSpPr>
        <p:spPr>
          <a:xfrm>
            <a:off x="3214678" y="285728"/>
            <a:ext cx="2753382" cy="40011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algn="ctr" fontAlgn="base">
              <a:spcBef>
                <a:spcPct val="0"/>
              </a:spcBef>
              <a:spcAft>
                <a:spcPts val="1000"/>
              </a:spcAft>
            </a:pPr>
            <a:r>
              <a:rPr lang="fr-FR" sz="2000" b="1" dirty="0" smtClean="0">
                <a:solidFill>
                  <a:schemeClr val="lt1"/>
                </a:solidFill>
              </a:rPr>
              <a:t>Barrage des Trois gorges</a:t>
            </a:r>
            <a:endParaRPr lang="fr-FR" sz="2000" b="1" dirty="0">
              <a:solidFill>
                <a:schemeClr val="lt1"/>
              </a:solidFill>
            </a:endParaRPr>
          </a:p>
        </p:txBody>
      </p:sp>
      <p:pic>
        <p:nvPicPr>
          <p:cNvPr id="8" name="Picture 4"/>
          <p:cNvPicPr>
            <a:picLocks noChangeAspect="1" noChangeArrowheads="1"/>
          </p:cNvPicPr>
          <p:nvPr/>
        </p:nvPicPr>
        <p:blipFill>
          <a:blip r:embed="rId3" cstate="print"/>
          <a:srcRect/>
          <a:stretch>
            <a:fillRect/>
          </a:stretch>
        </p:blipFill>
        <p:spPr bwMode="auto">
          <a:xfrm>
            <a:off x="323528" y="1412776"/>
            <a:ext cx="2036162" cy="1440160"/>
          </a:xfrm>
          <a:prstGeom prst="rect">
            <a:avLst/>
          </a:prstGeom>
          <a:noFill/>
          <a:ln w="9525" algn="ctr">
            <a:solidFill>
              <a:schemeClr val="tx1"/>
            </a:solidFill>
            <a:miter lim="800000"/>
            <a:headEnd/>
            <a:tailEnd/>
          </a:ln>
          <a:effectLst/>
        </p:spPr>
      </p:pic>
      <p:sp>
        <p:nvSpPr>
          <p:cNvPr id="9" name="Bouton d'action : Retour 8">
            <a:hlinkClick r:id="rId4" action="ppaction://hlinksldjump" highlightClick="1"/>
          </p:cNvPr>
          <p:cNvSpPr/>
          <p:nvPr/>
        </p:nvSpPr>
        <p:spPr>
          <a:xfrm>
            <a:off x="7858148" y="4857760"/>
            <a:ext cx="1142976" cy="500066"/>
          </a:xfrm>
          <a:prstGeom prst="actionButtonRetur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srcRect l="1740" t="60752" r="72152" b="34316"/>
          <a:stretch>
            <a:fillRect/>
          </a:stretch>
        </p:blipFill>
        <p:spPr bwMode="auto">
          <a:xfrm>
            <a:off x="214282" y="1000108"/>
            <a:ext cx="3777643" cy="857256"/>
          </a:xfrm>
          <a:prstGeom prst="rect">
            <a:avLst/>
          </a:prstGeom>
          <a:ln>
            <a:headEnd/>
            <a:tailEnd/>
          </a:ln>
        </p:spPr>
        <p:style>
          <a:lnRef idx="2">
            <a:schemeClr val="accent4"/>
          </a:lnRef>
          <a:fillRef idx="1">
            <a:schemeClr val="lt1"/>
          </a:fillRef>
          <a:effectRef idx="0">
            <a:schemeClr val="accent4"/>
          </a:effectRef>
          <a:fontRef idx="minor">
            <a:schemeClr val="dk1"/>
          </a:fontRef>
        </p:style>
      </p:pic>
      <p:pic>
        <p:nvPicPr>
          <p:cNvPr id="7" name="Picture 4"/>
          <p:cNvPicPr>
            <a:picLocks noChangeAspect="1" noChangeArrowheads="1"/>
          </p:cNvPicPr>
          <p:nvPr/>
        </p:nvPicPr>
        <p:blipFill>
          <a:blip r:embed="rId2"/>
          <a:srcRect l="50358" t="60573" r="1276" b="24757"/>
          <a:stretch>
            <a:fillRect/>
          </a:stretch>
        </p:blipFill>
        <p:spPr bwMode="auto">
          <a:xfrm>
            <a:off x="4286248" y="642918"/>
            <a:ext cx="4705581" cy="1714512"/>
          </a:xfrm>
          <a:prstGeom prst="rect">
            <a:avLst/>
          </a:prstGeom>
          <a:ln>
            <a:headEnd/>
            <a:tailEnd/>
          </a:ln>
        </p:spPr>
        <p:style>
          <a:lnRef idx="2">
            <a:schemeClr val="accent4"/>
          </a:lnRef>
          <a:fillRef idx="1">
            <a:schemeClr val="lt1"/>
          </a:fillRef>
          <a:effectRef idx="0">
            <a:schemeClr val="accent4"/>
          </a:effectRef>
          <a:fontRef idx="minor">
            <a:schemeClr val="dk1"/>
          </a:fontRef>
        </p:style>
      </p:pic>
      <p:sp>
        <p:nvSpPr>
          <p:cNvPr id="9" name="ZoneTexte 8"/>
          <p:cNvSpPr txBox="1"/>
          <p:nvPr/>
        </p:nvSpPr>
        <p:spPr>
          <a:xfrm>
            <a:off x="785786" y="2857496"/>
            <a:ext cx="1785950" cy="646331"/>
          </a:xfrm>
          <a:prstGeom prst="rect">
            <a:avLst/>
          </a:prstGeom>
          <a:solidFill>
            <a:schemeClr val="accent4">
              <a:lumMod val="40000"/>
              <a:lumOff val="60000"/>
            </a:schemeClr>
          </a:solidFill>
        </p:spPr>
        <p:txBody>
          <a:bodyPr wrap="square" rtlCol="0">
            <a:spAutoFit/>
          </a:bodyPr>
          <a:lstStyle/>
          <a:p>
            <a:pPr algn="ctr"/>
            <a:r>
              <a:rPr lang="fr-FR" b="1" i="1" dirty="0"/>
              <a:t>Sujet </a:t>
            </a:r>
            <a:r>
              <a:rPr lang="fr-FR" b="1" i="1" dirty="0" smtClean="0"/>
              <a:t>d’oral proposé </a:t>
            </a:r>
            <a:r>
              <a:rPr lang="fr-FR" b="1" i="1" dirty="0"/>
              <a:t>: </a:t>
            </a:r>
          </a:p>
        </p:txBody>
      </p:sp>
      <p:sp>
        <p:nvSpPr>
          <p:cNvPr id="10" name="ZoneTexte 9"/>
          <p:cNvSpPr txBox="1"/>
          <p:nvPr/>
        </p:nvSpPr>
        <p:spPr>
          <a:xfrm>
            <a:off x="142844" y="3786190"/>
            <a:ext cx="8929718" cy="430887"/>
          </a:xfrm>
          <a:prstGeom prst="rect">
            <a:avLst/>
          </a:prstGeom>
          <a:noFill/>
        </p:spPr>
        <p:txBody>
          <a:bodyPr wrap="square" rtlCol="0">
            <a:spAutoFit/>
          </a:bodyPr>
          <a:lstStyle/>
          <a:p>
            <a:pPr algn="ctr"/>
            <a:r>
              <a:rPr lang="fr-FR" sz="2200" b="1" i="1" dirty="0" smtClean="0"/>
              <a:t>Le rayonnement de la Chine et sa diaspora</a:t>
            </a:r>
            <a:endParaRPr lang="fr-FR" sz="2200" b="1" i="1" dirty="0"/>
          </a:p>
        </p:txBody>
      </p:sp>
      <p:sp>
        <p:nvSpPr>
          <p:cNvPr id="11" name="ZoneTexte 10"/>
          <p:cNvSpPr txBox="1"/>
          <p:nvPr/>
        </p:nvSpPr>
        <p:spPr>
          <a:xfrm>
            <a:off x="714348" y="285728"/>
            <a:ext cx="1785950" cy="369332"/>
          </a:xfrm>
          <a:prstGeom prst="rect">
            <a:avLst/>
          </a:prstGeom>
          <a:solidFill>
            <a:schemeClr val="accent4">
              <a:lumMod val="40000"/>
              <a:lumOff val="60000"/>
            </a:schemeClr>
          </a:solidFill>
        </p:spPr>
        <p:txBody>
          <a:bodyPr wrap="square" rtlCol="0">
            <a:spAutoFit/>
          </a:bodyPr>
          <a:lstStyle/>
          <a:p>
            <a:pPr algn="ctr"/>
            <a:r>
              <a:rPr lang="fr-FR" b="1" i="1" dirty="0" smtClean="0"/>
              <a:t>Sujet d’étude 2 : </a:t>
            </a:r>
            <a:endParaRPr lang="fr-FR" b="1" i="1" dirty="0"/>
          </a:p>
        </p:txBody>
      </p:sp>
      <p:sp>
        <p:nvSpPr>
          <p:cNvPr id="12" name="Rectangle à coins arrondis 11"/>
          <p:cNvSpPr/>
          <p:nvPr/>
        </p:nvSpPr>
        <p:spPr>
          <a:xfrm>
            <a:off x="3500430" y="4500570"/>
            <a:ext cx="3286148" cy="1214446"/>
          </a:xfrm>
          <a:prstGeom prst="wedgeRoundRectCallout">
            <a:avLst>
              <a:gd name="adj1" fmla="val 9357"/>
              <a:gd name="adj2" fmla="val -6969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600" b="1" i="1" dirty="0" smtClean="0"/>
              <a:t>Un piège à éviter </a:t>
            </a:r>
            <a:r>
              <a:rPr lang="fr-FR" sz="1600" dirty="0" smtClean="0"/>
              <a:t>: séparer l’étude du rayonnement de celle de la diaspora. Mettre en lien les deux parties du sujet</a:t>
            </a:r>
            <a:endParaRPr lang="fr-FR" sz="1600" dirty="0"/>
          </a:p>
        </p:txBody>
      </p:sp>
      <p:sp>
        <p:nvSpPr>
          <p:cNvPr id="13" name="Rectangle 12"/>
          <p:cNvSpPr/>
          <p:nvPr/>
        </p:nvSpPr>
        <p:spPr>
          <a:xfrm>
            <a:off x="5357818" y="3786190"/>
            <a:ext cx="357190" cy="428628"/>
          </a:xfrm>
          <a:prstGeom prst="rect">
            <a:avLst/>
          </a:prstGeom>
          <a:solidFill>
            <a:schemeClr val="lt1">
              <a:alpha val="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14" name="Rectangle 13"/>
          <p:cNvSpPr/>
          <p:nvPr/>
        </p:nvSpPr>
        <p:spPr>
          <a:xfrm>
            <a:off x="2428860" y="3786190"/>
            <a:ext cx="1643074" cy="428628"/>
          </a:xfrm>
          <a:prstGeom prst="rect">
            <a:avLst/>
          </a:prstGeom>
          <a:solidFill>
            <a:schemeClr val="lt1">
              <a:alpha val="0"/>
            </a:schemeClr>
          </a:solidFill>
          <a:ln>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15" name="Rectangle 14"/>
          <p:cNvSpPr/>
          <p:nvPr/>
        </p:nvSpPr>
        <p:spPr>
          <a:xfrm>
            <a:off x="5929322" y="3786190"/>
            <a:ext cx="1285884" cy="428628"/>
          </a:xfrm>
          <a:prstGeom prst="rect">
            <a:avLst/>
          </a:prstGeom>
          <a:solidFill>
            <a:schemeClr val="lt1">
              <a:alpha val="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6" name="Rectangle à coins arrondis 15"/>
          <p:cNvSpPr/>
          <p:nvPr/>
        </p:nvSpPr>
        <p:spPr>
          <a:xfrm>
            <a:off x="357158" y="4500570"/>
            <a:ext cx="3071834" cy="1214446"/>
          </a:xfrm>
          <a:prstGeom prst="wedgeRoundRectCallout">
            <a:avLst>
              <a:gd name="adj1" fmla="val 29129"/>
              <a:gd name="adj2" fmla="val -68540"/>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600" b="1" i="1" dirty="0" smtClean="0"/>
              <a:t>Capacité du pays à s’imposer à l’extérieur</a:t>
            </a:r>
            <a:r>
              <a:rPr lang="fr-FR" sz="1600" dirty="0" smtClean="0"/>
              <a:t> par sa culture, son image, son influence économique et diplomatique</a:t>
            </a:r>
            <a:endParaRPr lang="fr-FR" sz="1600" dirty="0"/>
          </a:p>
        </p:txBody>
      </p:sp>
      <p:sp>
        <p:nvSpPr>
          <p:cNvPr id="17" name="Rectangle à coins arrondis 16"/>
          <p:cNvSpPr/>
          <p:nvPr/>
        </p:nvSpPr>
        <p:spPr>
          <a:xfrm>
            <a:off x="6929454" y="4500570"/>
            <a:ext cx="1785950" cy="1214446"/>
          </a:xfrm>
          <a:prstGeom prst="wedgeRoundRectCallout">
            <a:avLst>
              <a:gd name="adj1" fmla="val -43094"/>
              <a:gd name="adj2" fmla="val -68540"/>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600" dirty="0" smtClean="0"/>
              <a:t>Présence de communautés d’origine chinoise à l’étranger</a:t>
            </a:r>
            <a:endParaRPr lang="fr-FR" sz="16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ox(in)">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ox(in)">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ox(in)">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ox(in)">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ox(in)">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ox(in)">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animBg="1"/>
      <p:bldP spid="13" grpId="0" animBg="1"/>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2844" y="214290"/>
            <a:ext cx="8929718" cy="43088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FR" sz="2200" b="1" i="1" dirty="0" smtClean="0"/>
              <a:t>Le rayonnement de la Chine et sa diaspora</a:t>
            </a:r>
            <a:endParaRPr lang="fr-FR" sz="2200" b="1" i="1" dirty="0"/>
          </a:p>
        </p:txBody>
      </p:sp>
      <p:sp>
        <p:nvSpPr>
          <p:cNvPr id="12" name="Espace réservé du contenu 11"/>
          <p:cNvSpPr>
            <a:spLocks noGrp="1"/>
          </p:cNvSpPr>
          <p:nvPr>
            <p:ph idx="1"/>
          </p:nvPr>
        </p:nvSpPr>
        <p:spPr>
          <a:xfrm>
            <a:off x="357158" y="785794"/>
            <a:ext cx="8501122" cy="6000768"/>
          </a:xfrm>
        </p:spPr>
        <p:txBody>
          <a:bodyPr>
            <a:normAutofit fontScale="77500" lnSpcReduction="20000"/>
          </a:bodyPr>
          <a:lstStyle/>
          <a:p>
            <a:pPr marL="457200" indent="-457200" algn="just">
              <a:buNone/>
            </a:pPr>
            <a:r>
              <a:rPr lang="fr-FR" sz="2600" b="1" i="1" dirty="0" smtClean="0"/>
              <a:t>Depuis l’ouverture au capitalisme dans les années 1980, la diaspora chinoise joue un rôle croissant dans le rayonnement mondial de la Chine. </a:t>
            </a:r>
          </a:p>
          <a:p>
            <a:pPr marL="457200" indent="-457200" algn="just">
              <a:buNone/>
            </a:pPr>
            <a:endParaRPr lang="fr-FR" sz="2600" b="1" i="1" dirty="0" smtClean="0"/>
          </a:p>
          <a:p>
            <a:pPr marL="457200" indent="-457200" algn="just">
              <a:buFont typeface="+mj-lt"/>
              <a:buAutoNum type="arabicPeriod"/>
            </a:pPr>
            <a:r>
              <a:rPr lang="fr-FR" sz="2600" b="1" i="1" dirty="0" smtClean="0">
                <a:solidFill>
                  <a:srgbClr val="C00000"/>
                </a:solidFill>
              </a:rPr>
              <a:t>La diaspora chinoise est la plus importante au monde</a:t>
            </a:r>
          </a:p>
          <a:p>
            <a:pPr lvl="1" algn="just">
              <a:buFont typeface="Wingdings 3" pitchFamily="18" charset="2"/>
              <a:buChar char=""/>
            </a:pPr>
            <a:r>
              <a:rPr lang="fr-FR" sz="2100" i="1" dirty="0" smtClean="0"/>
              <a:t>50 millions de </a:t>
            </a:r>
            <a:r>
              <a:rPr lang="fr-FR" sz="2100" i="1" dirty="0" smtClean="0">
                <a:hlinkClick r:id="rId2" action="ppaction://hlinksldjump"/>
              </a:rPr>
              <a:t>chinois d’outre-mer </a:t>
            </a:r>
            <a:r>
              <a:rPr lang="fr-FR" sz="2100" i="1" dirty="0" smtClean="0"/>
              <a:t>présents dans tous les continents mais essentiellement en Asie du </a:t>
            </a:r>
            <a:r>
              <a:rPr lang="fr-FR" sz="2100" i="1" dirty="0" err="1" smtClean="0"/>
              <a:t>Sud-Est</a:t>
            </a:r>
            <a:r>
              <a:rPr lang="fr-FR" sz="2100" i="1" dirty="0" smtClean="0"/>
              <a:t>.</a:t>
            </a:r>
          </a:p>
          <a:p>
            <a:pPr lvl="1" algn="just">
              <a:buFont typeface="Wingdings 3" pitchFamily="18" charset="2"/>
              <a:buChar char=""/>
            </a:pPr>
            <a:r>
              <a:rPr lang="fr-FR" sz="2100" i="1" dirty="0" smtClean="0"/>
              <a:t>Diversité de la diaspora</a:t>
            </a:r>
          </a:p>
          <a:p>
            <a:pPr lvl="1" algn="just">
              <a:buFont typeface="Wingdings 3" pitchFamily="18" charset="2"/>
              <a:buChar char=""/>
            </a:pPr>
            <a:r>
              <a:rPr lang="fr-FR" sz="2100" i="1" dirty="0" smtClean="0">
                <a:hlinkClick r:id="rId3" action="ppaction://hlinksldjump"/>
              </a:rPr>
              <a:t>Liens très forts renoués </a:t>
            </a:r>
            <a:r>
              <a:rPr lang="fr-FR" sz="2100" i="1" dirty="0" smtClean="0"/>
              <a:t>avec la Chine depuis la fin du maoïsme</a:t>
            </a:r>
          </a:p>
          <a:p>
            <a:pPr lvl="1" algn="just">
              <a:buNone/>
            </a:pPr>
            <a:endParaRPr lang="fr-FR" sz="2000" dirty="0"/>
          </a:p>
          <a:p>
            <a:pPr marL="457200" indent="-457200" algn="just">
              <a:buFont typeface="+mj-lt"/>
              <a:buAutoNum type="arabicPeriod"/>
            </a:pPr>
            <a:r>
              <a:rPr lang="fr-FR" sz="2500" b="1" i="1" dirty="0" smtClean="0">
                <a:solidFill>
                  <a:srgbClr val="C00000"/>
                </a:solidFill>
              </a:rPr>
              <a:t>Elle permet à la Chine d’accroître son influence économique et culturelle sur le monde. </a:t>
            </a:r>
            <a:endParaRPr lang="fr-FR" sz="2500" b="1" i="1" dirty="0">
              <a:solidFill>
                <a:srgbClr val="C00000"/>
              </a:solidFill>
            </a:endParaRPr>
          </a:p>
          <a:p>
            <a:pPr lvl="1" algn="just">
              <a:buFont typeface="Wingdings 3" pitchFamily="18" charset="2"/>
              <a:buChar char=""/>
            </a:pPr>
            <a:r>
              <a:rPr lang="fr-FR" sz="2100" i="1" dirty="0" smtClean="0">
                <a:hlinkClick r:id="rId4" action="ppaction://hlinksldjump"/>
              </a:rPr>
              <a:t>Organisation en réseaux dynamiques</a:t>
            </a:r>
            <a:r>
              <a:rPr lang="fr-FR" sz="2100" i="1" dirty="0" smtClean="0"/>
              <a:t>, très intégrés à la mondialisation</a:t>
            </a:r>
          </a:p>
          <a:p>
            <a:pPr lvl="1" algn="just">
              <a:buFont typeface="Wingdings 3" pitchFamily="18" charset="2"/>
              <a:buChar char=""/>
            </a:pPr>
            <a:r>
              <a:rPr lang="fr-FR" sz="2100" i="1" dirty="0" smtClean="0"/>
              <a:t>Diffusion de la </a:t>
            </a:r>
            <a:r>
              <a:rPr lang="fr-FR" sz="2100" i="1" dirty="0" smtClean="0">
                <a:hlinkClick r:id="rId5" action="ppaction://hlinksldjump"/>
              </a:rPr>
              <a:t>culture chinoise</a:t>
            </a:r>
            <a:endParaRPr lang="fr-FR" sz="2100" i="1" dirty="0" smtClean="0"/>
          </a:p>
          <a:p>
            <a:pPr algn="just"/>
            <a:endParaRPr lang="fr-FR" sz="2400" dirty="0"/>
          </a:p>
          <a:p>
            <a:pPr marL="457200" indent="-457200" algn="just">
              <a:buFont typeface="+mj-lt"/>
              <a:buAutoNum type="arabicPeriod" startAt="3"/>
            </a:pPr>
            <a:r>
              <a:rPr lang="fr-FR" sz="2600" b="1" i="1" dirty="0" smtClean="0">
                <a:solidFill>
                  <a:srgbClr val="C00000"/>
                </a:solidFill>
              </a:rPr>
              <a:t>Ces expatriés peuvent régulièrement appuyer la politique étrangère de leur patrie d’origine.</a:t>
            </a:r>
            <a:endParaRPr lang="fr-FR" sz="2400" b="1" i="1" dirty="0" smtClean="0">
              <a:solidFill>
                <a:srgbClr val="C00000"/>
              </a:solidFill>
            </a:endParaRPr>
          </a:p>
          <a:p>
            <a:pPr lvl="1" algn="just">
              <a:buFont typeface="Wingdings 3" pitchFamily="18" charset="2"/>
              <a:buChar char=""/>
            </a:pPr>
            <a:r>
              <a:rPr lang="fr-FR" sz="2100" i="1" dirty="0" smtClean="0"/>
              <a:t>Renforcement du sentiment d’appartenance à un monde chinois, </a:t>
            </a:r>
            <a:r>
              <a:rPr lang="fr-FR" sz="2100" i="1" dirty="0" smtClean="0">
                <a:hlinkClick r:id="rId6" action="ppaction://hlinksldjump"/>
              </a:rPr>
              <a:t>fort nationalisme</a:t>
            </a:r>
            <a:endParaRPr lang="fr-FR" sz="2100" i="1" dirty="0"/>
          </a:p>
          <a:p>
            <a:pPr lvl="1" algn="just">
              <a:buFont typeface="Wingdings 3" pitchFamily="18" charset="2"/>
              <a:buChar char=""/>
            </a:pPr>
            <a:r>
              <a:rPr lang="fr-FR" sz="2100" i="1" dirty="0" smtClean="0"/>
              <a:t>Relais pour défendre les ambitions politiques chinoises ou dénoncer les critiques contre la Chine </a:t>
            </a:r>
          </a:p>
          <a:p>
            <a:pPr lvl="1" algn="just">
              <a:buFont typeface="Wingdings 3" pitchFamily="18" charset="2"/>
              <a:buChar char=""/>
            </a:pPr>
            <a:r>
              <a:rPr lang="fr-FR" sz="2100" i="1" dirty="0" smtClean="0"/>
              <a:t>Rôle dans la </a:t>
            </a:r>
            <a:r>
              <a:rPr lang="fr-FR" sz="2100" i="1" dirty="0" smtClean="0">
                <a:hlinkClick r:id="rId7" action="ppaction://hlinksldjump"/>
              </a:rPr>
              <a:t>normalisation des relations avec Taiwan</a:t>
            </a:r>
            <a:endParaRPr lang="fr-FR" sz="2100" i="1" dirty="0"/>
          </a:p>
          <a:p>
            <a:pPr algn="just">
              <a:buNone/>
            </a:pPr>
            <a:endParaRPr lang="fr-FR" sz="2400" b="1" i="1" dirty="0"/>
          </a:p>
          <a:p>
            <a:pPr marL="457200" indent="-457200" algn="just">
              <a:buNone/>
            </a:pPr>
            <a:r>
              <a:rPr lang="fr-FR" sz="2600" b="1" i="1" dirty="0" smtClean="0"/>
              <a:t>Les liens renoués entre la diaspora et la Chine sont un levier important pour son </a:t>
            </a:r>
            <a:r>
              <a:rPr lang="fr-FR" sz="2600" b="1" i="1" dirty="0" smtClean="0">
                <a:hlinkClick r:id="rId8" action="ppaction://hlinksldjump"/>
              </a:rPr>
              <a:t>développement accéléré</a:t>
            </a:r>
            <a:r>
              <a:rPr lang="fr-FR" sz="2600" b="1" i="1" dirty="0" smtClean="0"/>
              <a:t>. </a:t>
            </a:r>
          </a:p>
          <a:p>
            <a:pPr lvl="1" algn="just">
              <a:buNone/>
            </a:pPr>
            <a:endParaRPr lang="fr-FR" sz="2100" i="1" dirty="0"/>
          </a:p>
          <a:p>
            <a:pPr lvl="1" algn="just">
              <a:buNone/>
            </a:pPr>
            <a:endParaRPr lang="fr-FR" sz="21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ox(in)">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ox(in)">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box(in)">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box(in)">
                                      <p:cBhvr>
                                        <p:cTn id="22" dur="50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box(in)">
                                      <p:cBhvr>
                                        <p:cTn id="27" dur="500"/>
                                        <p:tgtEl>
                                          <p:spTgt spid="1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box(in)">
                                      <p:cBhvr>
                                        <p:cTn id="32" dur="500"/>
                                        <p:tgtEl>
                                          <p:spTgt spid="1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2">
                                            <p:txEl>
                                              <p:pRg st="8" end="8"/>
                                            </p:txEl>
                                          </p:spTgt>
                                        </p:tgtEl>
                                        <p:attrNameLst>
                                          <p:attrName>style.visibility</p:attrName>
                                        </p:attrNameLst>
                                      </p:cBhvr>
                                      <p:to>
                                        <p:strVal val="visible"/>
                                      </p:to>
                                    </p:set>
                                    <p:animEffect transition="in" filter="box(in)">
                                      <p:cBhvr>
                                        <p:cTn id="37" dur="500"/>
                                        <p:tgtEl>
                                          <p:spTgt spid="1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2">
                                            <p:txEl>
                                              <p:pRg st="9" end="9"/>
                                            </p:txEl>
                                          </p:spTgt>
                                        </p:tgtEl>
                                        <p:attrNameLst>
                                          <p:attrName>style.visibility</p:attrName>
                                        </p:attrNameLst>
                                      </p:cBhvr>
                                      <p:to>
                                        <p:strVal val="visible"/>
                                      </p:to>
                                    </p:set>
                                    <p:animEffect transition="in" filter="box(in)">
                                      <p:cBhvr>
                                        <p:cTn id="42" dur="500"/>
                                        <p:tgtEl>
                                          <p:spTgt spid="12">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2">
                                            <p:txEl>
                                              <p:pRg st="11" end="11"/>
                                            </p:txEl>
                                          </p:spTgt>
                                        </p:tgtEl>
                                        <p:attrNameLst>
                                          <p:attrName>style.visibility</p:attrName>
                                        </p:attrNameLst>
                                      </p:cBhvr>
                                      <p:to>
                                        <p:strVal val="visible"/>
                                      </p:to>
                                    </p:set>
                                    <p:animEffect transition="in" filter="box(in)">
                                      <p:cBhvr>
                                        <p:cTn id="47" dur="500"/>
                                        <p:tgtEl>
                                          <p:spTgt spid="12">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2">
                                            <p:txEl>
                                              <p:pRg st="12" end="12"/>
                                            </p:txEl>
                                          </p:spTgt>
                                        </p:tgtEl>
                                        <p:attrNameLst>
                                          <p:attrName>style.visibility</p:attrName>
                                        </p:attrNameLst>
                                      </p:cBhvr>
                                      <p:to>
                                        <p:strVal val="visible"/>
                                      </p:to>
                                    </p:set>
                                    <p:animEffect transition="in" filter="box(in)">
                                      <p:cBhvr>
                                        <p:cTn id="52" dur="500"/>
                                        <p:tgtEl>
                                          <p:spTgt spid="12">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2">
                                            <p:txEl>
                                              <p:pRg st="13" end="13"/>
                                            </p:txEl>
                                          </p:spTgt>
                                        </p:tgtEl>
                                        <p:attrNameLst>
                                          <p:attrName>style.visibility</p:attrName>
                                        </p:attrNameLst>
                                      </p:cBhvr>
                                      <p:to>
                                        <p:strVal val="visible"/>
                                      </p:to>
                                    </p:set>
                                    <p:animEffect transition="in" filter="box(in)">
                                      <p:cBhvr>
                                        <p:cTn id="57" dur="500"/>
                                        <p:tgtEl>
                                          <p:spTgt spid="12">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2">
                                            <p:txEl>
                                              <p:pRg st="14" end="14"/>
                                            </p:txEl>
                                          </p:spTgt>
                                        </p:tgtEl>
                                        <p:attrNameLst>
                                          <p:attrName>style.visibility</p:attrName>
                                        </p:attrNameLst>
                                      </p:cBhvr>
                                      <p:to>
                                        <p:strVal val="visible"/>
                                      </p:to>
                                    </p:set>
                                    <p:animEffect transition="in" filter="box(in)">
                                      <p:cBhvr>
                                        <p:cTn id="62" dur="500"/>
                                        <p:tgtEl>
                                          <p:spTgt spid="12">
                                            <p:txEl>
                                              <p:pRg st="14" end="1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12">
                                            <p:txEl>
                                              <p:pRg st="16" end="16"/>
                                            </p:txEl>
                                          </p:spTgt>
                                        </p:tgtEl>
                                        <p:attrNameLst>
                                          <p:attrName>style.visibility</p:attrName>
                                        </p:attrNameLst>
                                      </p:cBhvr>
                                      <p:to>
                                        <p:strVal val="visible"/>
                                      </p:to>
                                    </p:set>
                                    <p:animEffect transition="in" filter="box(in)">
                                      <p:cBhvr>
                                        <p:cTn id="67" dur="500"/>
                                        <p:tgtEl>
                                          <p:spTgt spid="1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srcRect l="1740" t="76781" r="72152" b="17876"/>
          <a:stretch>
            <a:fillRect/>
          </a:stretch>
        </p:blipFill>
        <p:spPr bwMode="auto">
          <a:xfrm>
            <a:off x="214282" y="928670"/>
            <a:ext cx="3777643" cy="928694"/>
          </a:xfrm>
          <a:prstGeom prst="rect">
            <a:avLst/>
          </a:prstGeom>
          <a:ln>
            <a:headEnd/>
            <a:tailEnd/>
          </a:ln>
        </p:spPr>
        <p:style>
          <a:lnRef idx="2">
            <a:schemeClr val="accent5"/>
          </a:lnRef>
          <a:fillRef idx="1">
            <a:schemeClr val="lt1"/>
          </a:fillRef>
          <a:effectRef idx="0">
            <a:schemeClr val="accent5"/>
          </a:effectRef>
          <a:fontRef idx="minor">
            <a:schemeClr val="dk1"/>
          </a:fontRef>
        </p:style>
      </p:pic>
      <p:pic>
        <p:nvPicPr>
          <p:cNvPr id="7" name="Picture 4"/>
          <p:cNvPicPr>
            <a:picLocks noChangeAspect="1" noChangeArrowheads="1"/>
          </p:cNvPicPr>
          <p:nvPr/>
        </p:nvPicPr>
        <p:blipFill>
          <a:blip r:embed="rId2"/>
          <a:srcRect l="50358" t="77077" r="1276" b="918"/>
          <a:stretch>
            <a:fillRect/>
          </a:stretch>
        </p:blipFill>
        <p:spPr bwMode="auto">
          <a:xfrm>
            <a:off x="4286248" y="428604"/>
            <a:ext cx="4705581" cy="2571768"/>
          </a:xfrm>
          <a:prstGeom prst="rect">
            <a:avLst/>
          </a:prstGeom>
          <a:ln>
            <a:headEnd/>
            <a:tailEnd/>
          </a:ln>
        </p:spPr>
        <p:style>
          <a:lnRef idx="2">
            <a:schemeClr val="accent5"/>
          </a:lnRef>
          <a:fillRef idx="1">
            <a:schemeClr val="lt1"/>
          </a:fillRef>
          <a:effectRef idx="0">
            <a:schemeClr val="accent5"/>
          </a:effectRef>
          <a:fontRef idx="minor">
            <a:schemeClr val="dk1"/>
          </a:fontRef>
        </p:style>
      </p:pic>
      <p:sp>
        <p:nvSpPr>
          <p:cNvPr id="9" name="ZoneTexte 8"/>
          <p:cNvSpPr txBox="1"/>
          <p:nvPr/>
        </p:nvSpPr>
        <p:spPr>
          <a:xfrm>
            <a:off x="785786" y="2857496"/>
            <a:ext cx="1785950" cy="646331"/>
          </a:xfrm>
          <a:prstGeom prst="rect">
            <a:avLst/>
          </a:prstGeom>
          <a:solidFill>
            <a:schemeClr val="accent4">
              <a:lumMod val="40000"/>
              <a:lumOff val="60000"/>
            </a:schemeClr>
          </a:solidFill>
        </p:spPr>
        <p:txBody>
          <a:bodyPr wrap="square" rtlCol="0">
            <a:spAutoFit/>
          </a:bodyPr>
          <a:lstStyle/>
          <a:p>
            <a:pPr algn="ctr"/>
            <a:r>
              <a:rPr lang="fr-FR" b="1" i="1" dirty="0"/>
              <a:t>Sujet </a:t>
            </a:r>
            <a:r>
              <a:rPr lang="fr-FR" b="1" i="1" dirty="0" smtClean="0"/>
              <a:t>d’oral proposé </a:t>
            </a:r>
            <a:r>
              <a:rPr lang="fr-FR" b="1" i="1" dirty="0"/>
              <a:t>: </a:t>
            </a:r>
          </a:p>
        </p:txBody>
      </p:sp>
      <p:sp>
        <p:nvSpPr>
          <p:cNvPr id="10" name="ZoneTexte 9"/>
          <p:cNvSpPr txBox="1"/>
          <p:nvPr/>
        </p:nvSpPr>
        <p:spPr>
          <a:xfrm>
            <a:off x="0" y="3786190"/>
            <a:ext cx="9144000" cy="400110"/>
          </a:xfrm>
          <a:prstGeom prst="rect">
            <a:avLst/>
          </a:prstGeom>
          <a:noFill/>
        </p:spPr>
        <p:txBody>
          <a:bodyPr wrap="square" rtlCol="0">
            <a:spAutoFit/>
          </a:bodyPr>
          <a:lstStyle/>
          <a:p>
            <a:pPr algn="ctr"/>
            <a:r>
              <a:rPr lang="fr-FR" sz="2000" b="1" i="1" dirty="0" smtClean="0"/>
              <a:t>Montrez que la ville de Shanghai est un symbole de la modernisation de la Chine </a:t>
            </a:r>
            <a:endParaRPr lang="fr-FR" sz="2000" b="1" i="1" dirty="0"/>
          </a:p>
        </p:txBody>
      </p:sp>
      <p:sp>
        <p:nvSpPr>
          <p:cNvPr id="11" name="ZoneTexte 10"/>
          <p:cNvSpPr txBox="1"/>
          <p:nvPr/>
        </p:nvSpPr>
        <p:spPr>
          <a:xfrm>
            <a:off x="714348" y="285728"/>
            <a:ext cx="1785950" cy="369332"/>
          </a:xfrm>
          <a:prstGeom prst="rect">
            <a:avLst/>
          </a:prstGeom>
          <a:solidFill>
            <a:schemeClr val="accent4">
              <a:lumMod val="40000"/>
              <a:lumOff val="60000"/>
            </a:schemeClr>
          </a:solidFill>
        </p:spPr>
        <p:txBody>
          <a:bodyPr wrap="square" rtlCol="0">
            <a:spAutoFit/>
          </a:bodyPr>
          <a:lstStyle/>
          <a:p>
            <a:pPr algn="ctr"/>
            <a:r>
              <a:rPr lang="fr-FR" b="1" i="1" dirty="0" smtClean="0"/>
              <a:t>Sujet d’étude 2 : </a:t>
            </a:r>
            <a:endParaRPr lang="fr-FR" b="1" i="1" dirty="0"/>
          </a:p>
        </p:txBody>
      </p:sp>
      <p:sp>
        <p:nvSpPr>
          <p:cNvPr id="12" name="Rectangle à coins arrondis 11"/>
          <p:cNvSpPr/>
          <p:nvPr/>
        </p:nvSpPr>
        <p:spPr>
          <a:xfrm>
            <a:off x="1928794" y="4500570"/>
            <a:ext cx="3357586" cy="1214446"/>
          </a:xfrm>
          <a:prstGeom prst="wedgeRoundRectCallout">
            <a:avLst>
              <a:gd name="adj1" fmla="val 37079"/>
              <a:gd name="adj2" fmla="val -6969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600" b="1" i="1" dirty="0" smtClean="0"/>
              <a:t>Mettre en rapport </a:t>
            </a:r>
            <a:r>
              <a:rPr lang="fr-FR" sz="1600" dirty="0" smtClean="0"/>
              <a:t>la modernisation et le dynamisme de la principale métropole chinoise avec celle de l’ensemble du pays</a:t>
            </a:r>
            <a:endParaRPr lang="fr-FR" sz="1600" dirty="0"/>
          </a:p>
        </p:txBody>
      </p:sp>
      <p:sp>
        <p:nvSpPr>
          <p:cNvPr id="13" name="Rectangle 12"/>
          <p:cNvSpPr/>
          <p:nvPr/>
        </p:nvSpPr>
        <p:spPr>
          <a:xfrm>
            <a:off x="4500562" y="3786190"/>
            <a:ext cx="928694" cy="428628"/>
          </a:xfrm>
          <a:prstGeom prst="rect">
            <a:avLst/>
          </a:prstGeom>
          <a:solidFill>
            <a:schemeClr val="lt1">
              <a:alpha val="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14" name="Rectangle 13"/>
          <p:cNvSpPr/>
          <p:nvPr/>
        </p:nvSpPr>
        <p:spPr>
          <a:xfrm>
            <a:off x="2428860" y="3786190"/>
            <a:ext cx="1643074" cy="428628"/>
          </a:xfrm>
          <a:prstGeom prst="rect">
            <a:avLst/>
          </a:prstGeom>
          <a:solidFill>
            <a:schemeClr val="lt1">
              <a:alpha val="0"/>
            </a:schemeClr>
          </a:solidFill>
          <a:ln>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15" name="Rectangle 14"/>
          <p:cNvSpPr/>
          <p:nvPr/>
        </p:nvSpPr>
        <p:spPr>
          <a:xfrm>
            <a:off x="6000760" y="3786190"/>
            <a:ext cx="1643074" cy="428628"/>
          </a:xfrm>
          <a:prstGeom prst="rect">
            <a:avLst/>
          </a:prstGeom>
          <a:solidFill>
            <a:schemeClr val="lt1">
              <a:alpha val="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6" name="Rectangle à coins arrondis 15"/>
          <p:cNvSpPr/>
          <p:nvPr/>
        </p:nvSpPr>
        <p:spPr>
          <a:xfrm>
            <a:off x="357158" y="4500570"/>
            <a:ext cx="1428760" cy="1214446"/>
          </a:xfrm>
          <a:prstGeom prst="wedgeRoundRectCallout">
            <a:avLst>
              <a:gd name="adj1" fmla="val 82495"/>
              <a:gd name="adj2" fmla="val -75490"/>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600" dirty="0" smtClean="0"/>
              <a:t>Evoque la notion de </a:t>
            </a:r>
            <a:r>
              <a:rPr lang="fr-FR" sz="1600" b="1" i="1" dirty="0" smtClean="0"/>
              <a:t>métropole</a:t>
            </a:r>
            <a:endParaRPr lang="fr-FR" sz="1600" dirty="0"/>
          </a:p>
        </p:txBody>
      </p:sp>
      <p:sp>
        <p:nvSpPr>
          <p:cNvPr id="17" name="Rectangle à coins arrondis 16"/>
          <p:cNvSpPr/>
          <p:nvPr/>
        </p:nvSpPr>
        <p:spPr>
          <a:xfrm>
            <a:off x="5429256" y="4500570"/>
            <a:ext cx="3571900" cy="1214446"/>
          </a:xfrm>
          <a:prstGeom prst="wedgeRoundRectCallout">
            <a:avLst>
              <a:gd name="adj1" fmla="val -12700"/>
              <a:gd name="adj2" fmla="val -70857"/>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600" dirty="0" smtClean="0"/>
              <a:t>Processus entamé par Deng Xiaoping à la fin des années 1970 et qui se traduit par </a:t>
            </a:r>
            <a:r>
              <a:rPr lang="fr-FR" sz="1600" b="1" i="1" dirty="0" smtClean="0"/>
              <a:t>un développement accéléré de la Chine </a:t>
            </a:r>
            <a:endParaRPr lang="fr-FR" sz="16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ox(in)">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ox(in)">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ox(in)">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ox(in)">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ox(in)">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ox(in)">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animBg="1"/>
      <p:bldP spid="13"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2844" y="214290"/>
            <a:ext cx="8929718"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2000" b="1" i="1" dirty="0" smtClean="0"/>
              <a:t>Montrez que la ville de Shanghai est un symbole de la modernisation de la Chine </a:t>
            </a:r>
            <a:endParaRPr lang="fr-FR" sz="2000" b="1" i="1" dirty="0"/>
          </a:p>
        </p:txBody>
      </p:sp>
      <p:sp>
        <p:nvSpPr>
          <p:cNvPr id="12" name="Espace réservé du contenu 11"/>
          <p:cNvSpPr>
            <a:spLocks noGrp="1"/>
          </p:cNvSpPr>
          <p:nvPr>
            <p:ph idx="1"/>
          </p:nvPr>
        </p:nvSpPr>
        <p:spPr>
          <a:xfrm>
            <a:off x="714348" y="928670"/>
            <a:ext cx="7786710" cy="5643578"/>
          </a:xfrm>
        </p:spPr>
        <p:txBody>
          <a:bodyPr>
            <a:normAutofit fontScale="77500" lnSpcReduction="20000"/>
          </a:bodyPr>
          <a:lstStyle/>
          <a:p>
            <a:pPr marL="457200" indent="-457200" algn="just">
              <a:buNone/>
            </a:pPr>
            <a:r>
              <a:rPr lang="fr-FR" sz="2400" b="1" i="1" dirty="0" smtClean="0"/>
              <a:t>Une histoire qui reflète celle de la Chine : occidentalisation au début du XX</a:t>
            </a:r>
            <a:r>
              <a:rPr lang="fr-FR" sz="2400" b="1" i="1" baseline="30000" dirty="0" smtClean="0"/>
              <a:t>e</a:t>
            </a:r>
            <a:r>
              <a:rPr lang="fr-FR" sz="2400" b="1" i="1" dirty="0" smtClean="0"/>
              <a:t> siècle, repli sous l’ère maoïste puis ouverture accélérée depuis les années 1990</a:t>
            </a:r>
          </a:p>
          <a:p>
            <a:pPr marL="457200" indent="-457200" algn="just">
              <a:buNone/>
            </a:pPr>
            <a:endParaRPr lang="fr-FR" sz="2600" b="1" i="1" dirty="0" smtClean="0"/>
          </a:p>
          <a:p>
            <a:pPr marL="457200" indent="-457200" algn="just">
              <a:buFont typeface="+mj-lt"/>
              <a:buAutoNum type="arabicPeriod"/>
            </a:pPr>
            <a:r>
              <a:rPr lang="fr-FR" sz="2600" b="1" i="1" dirty="0" smtClean="0">
                <a:solidFill>
                  <a:srgbClr val="C00000"/>
                </a:solidFill>
              </a:rPr>
              <a:t>Des fonctions métropolitaines qui se lisent dans le paysage urbain</a:t>
            </a:r>
          </a:p>
          <a:p>
            <a:pPr lvl="1" algn="just">
              <a:buFont typeface="Wingdings 3" pitchFamily="18" charset="2"/>
              <a:buChar char=""/>
            </a:pPr>
            <a:r>
              <a:rPr lang="fr-FR" sz="2100" i="1" dirty="0" smtClean="0"/>
              <a:t>Une concentration des fonctions de commandement</a:t>
            </a:r>
          </a:p>
          <a:p>
            <a:pPr lvl="1" algn="just">
              <a:buFont typeface="Wingdings 3" pitchFamily="18" charset="2"/>
              <a:buChar char=""/>
            </a:pPr>
            <a:r>
              <a:rPr lang="fr-FR" sz="2100" i="1" dirty="0" smtClean="0"/>
              <a:t>Un paysage urbain qui reflète sa puissance dans son </a:t>
            </a:r>
            <a:r>
              <a:rPr lang="fr-FR" sz="2100" i="1" dirty="0" smtClean="0">
                <a:hlinkClick r:id="rId2" action="ppaction://hlinksldjump"/>
              </a:rPr>
              <a:t>hypercentre de </a:t>
            </a:r>
            <a:r>
              <a:rPr lang="fr-FR" sz="2100" i="1" dirty="0" err="1" smtClean="0">
                <a:hlinkClick r:id="rId2" action="ppaction://hlinksldjump"/>
              </a:rPr>
              <a:t>Pudong</a:t>
            </a:r>
            <a:endParaRPr lang="fr-FR" sz="2100" i="1" dirty="0" smtClean="0"/>
          </a:p>
          <a:p>
            <a:pPr lvl="1" algn="just">
              <a:buFont typeface="Wingdings 3" pitchFamily="18" charset="2"/>
              <a:buChar char=""/>
            </a:pPr>
            <a:r>
              <a:rPr lang="fr-FR" sz="2100" i="1" dirty="0" smtClean="0"/>
              <a:t>Un </a:t>
            </a:r>
            <a:r>
              <a:rPr lang="fr-FR" sz="2100" i="1" dirty="0" smtClean="0">
                <a:hlinkClick r:id="rId3" action="ppaction://hlinksldjump"/>
              </a:rPr>
              <a:t>pôle commercial très bien connecté au reste du monde</a:t>
            </a:r>
            <a:endParaRPr lang="fr-FR" sz="2100" i="1" dirty="0" smtClean="0"/>
          </a:p>
          <a:p>
            <a:pPr lvl="1" algn="just">
              <a:buNone/>
            </a:pPr>
            <a:endParaRPr lang="fr-FR" sz="2000" dirty="0"/>
          </a:p>
          <a:p>
            <a:pPr marL="457200" indent="-457200" algn="just">
              <a:buFont typeface="+mj-lt"/>
              <a:buAutoNum type="arabicPeriod"/>
            </a:pPr>
            <a:r>
              <a:rPr lang="fr-FR" sz="2600" b="1" i="1" dirty="0" smtClean="0">
                <a:solidFill>
                  <a:srgbClr val="C00000"/>
                </a:solidFill>
              </a:rPr>
              <a:t>Le principal centre d’impulsion du développement économique de la Chine. </a:t>
            </a:r>
          </a:p>
          <a:p>
            <a:pPr lvl="1" algn="just">
              <a:buFont typeface="Wingdings 3" pitchFamily="18" charset="2"/>
              <a:buChar char=""/>
            </a:pPr>
            <a:r>
              <a:rPr lang="fr-FR" sz="2100" i="1" dirty="0" smtClean="0"/>
              <a:t>La </a:t>
            </a:r>
            <a:r>
              <a:rPr lang="fr-FR" sz="2100" i="1" dirty="0" smtClean="0">
                <a:hlinkClick r:id="rId4" action="ppaction://hlinksldjump"/>
              </a:rPr>
              <a:t>tête de pont du développement en Chine</a:t>
            </a:r>
            <a:endParaRPr lang="fr-FR" sz="2100" i="1" dirty="0" smtClean="0"/>
          </a:p>
          <a:p>
            <a:pPr lvl="1" algn="just">
              <a:buFont typeface="Wingdings 3" pitchFamily="18" charset="2"/>
              <a:buChar char=""/>
            </a:pPr>
            <a:r>
              <a:rPr lang="fr-FR" sz="2100" i="1" dirty="0" smtClean="0"/>
              <a:t>Un </a:t>
            </a:r>
            <a:r>
              <a:rPr lang="fr-FR" sz="2100" i="1" dirty="0" smtClean="0">
                <a:hlinkClick r:id="rId5" action="ppaction://hlinksldjump"/>
              </a:rPr>
              <a:t>arrière-pays aménagé à son service</a:t>
            </a:r>
            <a:endParaRPr lang="fr-FR" sz="2100" i="1" dirty="0" smtClean="0"/>
          </a:p>
          <a:p>
            <a:pPr algn="just"/>
            <a:endParaRPr lang="fr-FR" sz="2400" dirty="0"/>
          </a:p>
          <a:p>
            <a:pPr marL="514350" indent="-514350" algn="just">
              <a:buAutoNum type="arabicPeriod" startAt="3"/>
            </a:pPr>
            <a:r>
              <a:rPr lang="fr-FR" sz="2600" b="1" i="1" smtClean="0">
                <a:solidFill>
                  <a:srgbClr val="C00000"/>
                </a:solidFill>
              </a:rPr>
              <a:t>Une </a:t>
            </a:r>
            <a:r>
              <a:rPr lang="fr-FR" sz="2600" b="1" i="1" dirty="0" smtClean="0">
                <a:solidFill>
                  <a:srgbClr val="C00000"/>
                </a:solidFill>
              </a:rPr>
              <a:t>vitrine pour la Chine en </a:t>
            </a:r>
            <a:r>
              <a:rPr lang="fr-FR" sz="2600" b="1" i="1" smtClean="0">
                <a:solidFill>
                  <a:srgbClr val="C00000"/>
                </a:solidFill>
              </a:rPr>
              <a:t>pleine </a:t>
            </a:r>
            <a:r>
              <a:rPr lang="fr-FR" sz="2600" b="1" i="1" smtClean="0">
                <a:solidFill>
                  <a:srgbClr val="C00000"/>
                </a:solidFill>
              </a:rPr>
              <a:t>modernisation</a:t>
            </a:r>
          </a:p>
          <a:p>
            <a:pPr lvl="1" algn="just">
              <a:buFont typeface="Wingdings 3" pitchFamily="18" charset="2"/>
              <a:buChar char=""/>
            </a:pPr>
            <a:r>
              <a:rPr lang="fr-FR" sz="2100" i="1" smtClean="0"/>
              <a:t>Des </a:t>
            </a:r>
            <a:r>
              <a:rPr lang="fr-FR" sz="2100" i="1" dirty="0" smtClean="0">
                <a:hlinkClick r:id="rId6" action="ppaction://hlinksldjump"/>
              </a:rPr>
              <a:t>transformations urbaines qui reflètent les évolutions de la Chine </a:t>
            </a:r>
            <a:endParaRPr lang="fr-FR" sz="2100" i="1" dirty="0" smtClean="0"/>
          </a:p>
          <a:p>
            <a:pPr lvl="1" algn="just">
              <a:buFont typeface="Wingdings 3" pitchFamily="18" charset="2"/>
              <a:buChar char=""/>
            </a:pPr>
            <a:r>
              <a:rPr lang="fr-FR" sz="2100" i="1" dirty="0" smtClean="0"/>
              <a:t>Une </a:t>
            </a:r>
            <a:r>
              <a:rPr lang="fr-FR" sz="2100" i="1" dirty="0" smtClean="0">
                <a:hlinkClick r:id="rId7" action="ppaction://hlinksldjump"/>
              </a:rPr>
              <a:t>ville attractive et cosmopolite </a:t>
            </a:r>
            <a:r>
              <a:rPr lang="fr-FR" sz="2100" i="1" dirty="0" smtClean="0"/>
              <a:t>à l’image de l’ouverture de la Chine (l</a:t>
            </a:r>
            <a:r>
              <a:rPr lang="fr-FR" sz="2100" i="1" dirty="0" smtClean="0">
                <a:hlinkClick r:id="rId8" action="ppaction://hlinksldjump"/>
              </a:rPr>
              <a:t>’exemple de l’Exposition universelle de 2010</a:t>
            </a:r>
            <a:r>
              <a:rPr lang="fr-FR" sz="2100" i="1" dirty="0" smtClean="0"/>
              <a:t>)</a:t>
            </a:r>
          </a:p>
          <a:p>
            <a:pPr algn="just">
              <a:buNone/>
            </a:pPr>
            <a:endParaRPr lang="fr-FR" sz="2400" b="1" i="1" dirty="0"/>
          </a:p>
          <a:p>
            <a:pPr marL="457200" indent="-457200" algn="ctr">
              <a:buNone/>
            </a:pPr>
            <a:r>
              <a:rPr lang="fr-FR" sz="2500" b="1" i="1" dirty="0" smtClean="0"/>
              <a:t>Shanghai est entrée dans le club des très grandes villes dont la puissance et le rayonnement sont mondiaux.</a:t>
            </a:r>
          </a:p>
          <a:p>
            <a:pPr lvl="1" algn="just">
              <a:buNone/>
            </a:pPr>
            <a:endParaRPr lang="fr-FR" sz="2100" i="1" dirty="0"/>
          </a:p>
          <a:p>
            <a:pPr lvl="1" algn="just">
              <a:buNone/>
            </a:pPr>
            <a:endParaRPr lang="fr-FR" sz="21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box(in)">
                                      <p:cBhvr>
                                        <p:cTn id="7" dur="500"/>
                                        <p:tgtEl>
                                          <p:spTgt spid="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box(in)">
                                      <p:cBhvr>
                                        <p:cTn id="12" dur="500"/>
                                        <p:tgtEl>
                                          <p:spTgt spid="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ox(in)">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ox(in)">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2">
                                            <p:txEl>
                                              <p:pRg st="7" end="7"/>
                                            </p:txEl>
                                          </p:spTgt>
                                        </p:tgtEl>
                                        <p:attrNameLst>
                                          <p:attrName>style.visibility</p:attrName>
                                        </p:attrNameLst>
                                      </p:cBhvr>
                                      <p:to>
                                        <p:strVal val="visible"/>
                                      </p:to>
                                    </p:set>
                                    <p:animEffect transition="in" filter="box(in)">
                                      <p:cBhvr>
                                        <p:cTn id="27" dur="500"/>
                                        <p:tgtEl>
                                          <p:spTgt spid="1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2">
                                            <p:txEl>
                                              <p:pRg st="8" end="8"/>
                                            </p:txEl>
                                          </p:spTgt>
                                        </p:tgtEl>
                                        <p:attrNameLst>
                                          <p:attrName>style.visibility</p:attrName>
                                        </p:attrNameLst>
                                      </p:cBhvr>
                                      <p:to>
                                        <p:strVal val="visible"/>
                                      </p:to>
                                    </p:set>
                                    <p:animEffect transition="in" filter="box(in)">
                                      <p:cBhvr>
                                        <p:cTn id="32" dur="500"/>
                                        <p:tgtEl>
                                          <p:spTgt spid="12">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2">
                                            <p:txEl>
                                              <p:pRg st="9" end="9"/>
                                            </p:txEl>
                                          </p:spTgt>
                                        </p:tgtEl>
                                        <p:attrNameLst>
                                          <p:attrName>style.visibility</p:attrName>
                                        </p:attrNameLst>
                                      </p:cBhvr>
                                      <p:to>
                                        <p:strVal val="visible"/>
                                      </p:to>
                                    </p:set>
                                    <p:animEffect transition="in" filter="box(in)">
                                      <p:cBhvr>
                                        <p:cTn id="37" dur="500"/>
                                        <p:tgtEl>
                                          <p:spTgt spid="12">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2">
                                            <p:txEl>
                                              <p:pRg st="11" end="11"/>
                                            </p:txEl>
                                          </p:spTgt>
                                        </p:tgtEl>
                                        <p:attrNameLst>
                                          <p:attrName>style.visibility</p:attrName>
                                        </p:attrNameLst>
                                      </p:cBhvr>
                                      <p:to>
                                        <p:strVal val="visible"/>
                                      </p:to>
                                    </p:set>
                                    <p:animEffect transition="in" filter="box(in)">
                                      <p:cBhvr>
                                        <p:cTn id="42" dur="500"/>
                                        <p:tgtEl>
                                          <p:spTgt spid="12">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12">
                                            <p:txEl>
                                              <p:pRg st="12" end="12"/>
                                            </p:txEl>
                                          </p:spTgt>
                                        </p:tgtEl>
                                        <p:attrNameLst>
                                          <p:attrName>style.visibility</p:attrName>
                                        </p:attrNameLst>
                                      </p:cBhvr>
                                      <p:to>
                                        <p:strVal val="visible"/>
                                      </p:to>
                                    </p:set>
                                    <p:animEffect transition="in" filter="box(in)">
                                      <p:cBhvr>
                                        <p:cTn id="47" dur="500"/>
                                        <p:tgtEl>
                                          <p:spTgt spid="12">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12">
                                            <p:txEl>
                                              <p:pRg st="13" end="13"/>
                                            </p:txEl>
                                          </p:spTgt>
                                        </p:tgtEl>
                                        <p:attrNameLst>
                                          <p:attrName>style.visibility</p:attrName>
                                        </p:attrNameLst>
                                      </p:cBhvr>
                                      <p:to>
                                        <p:strVal val="visible"/>
                                      </p:to>
                                    </p:set>
                                    <p:animEffect transition="in" filter="box(in)">
                                      <p:cBhvr>
                                        <p:cTn id="52" dur="500"/>
                                        <p:tgtEl>
                                          <p:spTgt spid="12">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12">
                                            <p:txEl>
                                              <p:pRg st="15" end="15"/>
                                            </p:txEl>
                                          </p:spTgt>
                                        </p:tgtEl>
                                        <p:attrNameLst>
                                          <p:attrName>style.visibility</p:attrName>
                                        </p:attrNameLst>
                                      </p:cBhvr>
                                      <p:to>
                                        <p:strVal val="visible"/>
                                      </p:to>
                                    </p:set>
                                    <p:animEffect transition="in" filter="box(in)">
                                      <p:cBhvr>
                                        <p:cTn id="57" dur="500"/>
                                        <p:tgtEl>
                                          <p:spTgt spid="1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86464" y="1000132"/>
            <a:ext cx="9057568" cy="4143380"/>
          </a:xfrm>
          <a:prstGeom prst="rect">
            <a:avLst/>
          </a:prstGeom>
          <a:noFill/>
          <a:ln w="9525">
            <a:noFill/>
            <a:miter lim="800000"/>
            <a:headEnd/>
            <a:tailEnd/>
          </a:ln>
        </p:spPr>
      </p:pic>
      <p:sp>
        <p:nvSpPr>
          <p:cNvPr id="5" name="Rectangle 2"/>
          <p:cNvSpPr>
            <a:spLocks noChangeArrowheads="1"/>
          </p:cNvSpPr>
          <p:nvPr/>
        </p:nvSpPr>
        <p:spPr bwMode="auto">
          <a:xfrm>
            <a:off x="1887455" y="214290"/>
            <a:ext cx="4684809" cy="40011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anchor="ctr" anchorCtr="0" compatLnSpc="1">
            <a:prstTxWarp prst="textNoShape">
              <a:avLst/>
            </a:prstTxWarp>
            <a:spAutoFit/>
          </a:bodyPr>
          <a:lstStyle/>
          <a:p>
            <a:pPr algn="just" fontAlgn="base">
              <a:spcBef>
                <a:spcPct val="0"/>
              </a:spcBef>
              <a:spcAft>
                <a:spcPct val="0"/>
              </a:spcAft>
            </a:pPr>
            <a:r>
              <a:rPr lang="fr-FR" sz="2000" b="1" dirty="0" smtClean="0">
                <a:solidFill>
                  <a:schemeClr val="bg1"/>
                </a:solidFill>
                <a:latin typeface="Calibri" pitchFamily="34" charset="0"/>
                <a:ea typeface="Times New Roman" pitchFamily="18" charset="0"/>
                <a:cs typeface="Calibri" pitchFamily="34" charset="0"/>
              </a:rPr>
              <a:t>Les campagnes de contrôle des naissances</a:t>
            </a:r>
            <a:endParaRPr lang="fr-FR" sz="2000" b="1" dirty="0">
              <a:solidFill>
                <a:schemeClr val="bg1"/>
              </a:solidFill>
              <a:latin typeface="Calibri" pitchFamily="34" charset="0"/>
              <a:ea typeface="Times New Roman" pitchFamily="18" charset="0"/>
              <a:cs typeface="Calibri" pitchFamily="34" charset="0"/>
            </a:endParaRPr>
          </a:p>
        </p:txBody>
      </p:sp>
      <p:sp>
        <p:nvSpPr>
          <p:cNvPr id="6" name="Bouton d'action : Retour 5">
            <a:hlinkClick r:id="rId3" action="ppaction://hlinksldjump" highlightClick="1"/>
          </p:cNvPr>
          <p:cNvSpPr/>
          <p:nvPr/>
        </p:nvSpPr>
        <p:spPr>
          <a:xfrm>
            <a:off x="7786710" y="6143644"/>
            <a:ext cx="1143008" cy="428628"/>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098" name="Picture 2" descr="C:\Users\Julien EBERSOLD\Desktop\A trier\Documents - Chine\DOC Croissance de la population chinoise.jpg"/>
          <p:cNvPicPr>
            <a:picLocks noChangeAspect="1" noChangeArrowheads="1"/>
          </p:cNvPicPr>
          <p:nvPr/>
        </p:nvPicPr>
        <p:blipFill>
          <a:blip r:embed="rId4"/>
          <a:srcRect b="16455"/>
          <a:stretch>
            <a:fillRect/>
          </a:stretch>
        </p:blipFill>
        <p:spPr bwMode="auto">
          <a:xfrm>
            <a:off x="500034" y="785794"/>
            <a:ext cx="4823089" cy="551963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ox(in)">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age 1" descr="« Un seul enfant favorise les Quatre modernisations » (agriculture, industrie, défense, technologie), proclame cette affiche de propagande de 1978, au moment où la Chine adopte la politique de l’enfant unique."/>
          <p:cNvPicPr>
            <a:picLocks noChangeAspect="1" noChangeArrowheads="1"/>
          </p:cNvPicPr>
          <p:nvPr/>
        </p:nvPicPr>
        <p:blipFill>
          <a:blip r:embed="rId2"/>
          <a:srcRect/>
          <a:stretch>
            <a:fillRect/>
          </a:stretch>
        </p:blipFill>
        <p:spPr bwMode="auto">
          <a:xfrm>
            <a:off x="642910" y="428604"/>
            <a:ext cx="8048558" cy="5402838"/>
          </a:xfrm>
          <a:prstGeom prst="rect">
            <a:avLst/>
          </a:prstGeom>
          <a:noFill/>
          <a:ln w="9525">
            <a:noFill/>
            <a:miter lim="800000"/>
            <a:headEnd/>
            <a:tailEnd/>
          </a:ln>
        </p:spPr>
      </p:pic>
      <p:sp>
        <p:nvSpPr>
          <p:cNvPr id="5" name="Rectangle 4"/>
          <p:cNvSpPr/>
          <p:nvPr/>
        </p:nvSpPr>
        <p:spPr>
          <a:xfrm>
            <a:off x="357158" y="5997379"/>
            <a:ext cx="8572560" cy="646331"/>
          </a:xfrm>
          <a:prstGeom prst="rect">
            <a:avLst/>
          </a:prstGeom>
        </p:spPr>
        <p:txBody>
          <a:bodyPr wrap="square">
            <a:spAutoFit/>
          </a:bodyPr>
          <a:lstStyle/>
          <a:p>
            <a:pPr algn="ctr"/>
            <a:r>
              <a:rPr lang="fr-FR" b="1" i="1" dirty="0" smtClean="0"/>
              <a:t>Légende</a:t>
            </a:r>
            <a:r>
              <a:rPr lang="fr-FR" b="1" dirty="0" smtClean="0"/>
              <a:t> : « </a:t>
            </a:r>
            <a:r>
              <a:rPr lang="fr-FR" b="1" i="1" dirty="0" smtClean="0"/>
              <a:t>Un seul enfant favorise les Quatre modernisations </a:t>
            </a:r>
            <a:r>
              <a:rPr lang="fr-FR" b="1" dirty="0" smtClean="0"/>
              <a:t>» (agriculture, industrie, défense, technologie), proclame cette affiche de propagande de 1978.</a:t>
            </a:r>
            <a:endParaRPr lang="fr-FR" b="1" dirty="0"/>
          </a:p>
        </p:txBody>
      </p:sp>
      <p:sp>
        <p:nvSpPr>
          <p:cNvPr id="6" name="Rectangle 2"/>
          <p:cNvSpPr>
            <a:spLocks noChangeArrowheads="1"/>
          </p:cNvSpPr>
          <p:nvPr/>
        </p:nvSpPr>
        <p:spPr bwMode="auto">
          <a:xfrm>
            <a:off x="357158" y="214290"/>
            <a:ext cx="2602507" cy="40011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anchor="ctr" anchorCtr="0" compatLnSpc="1">
            <a:prstTxWarp prst="textNoShape">
              <a:avLst/>
            </a:prstTxWarp>
            <a:spAutoFit/>
          </a:bodyPr>
          <a:lstStyle/>
          <a:p>
            <a:pPr marR="0" lvl="0" indent="0" algn="just" fontAlgn="base">
              <a:lnSpc>
                <a:spcPct val="100000"/>
              </a:lnSpc>
              <a:spcBef>
                <a:spcPct val="0"/>
              </a:spcBef>
              <a:spcAft>
                <a:spcPct val="0"/>
              </a:spcAft>
              <a:buClrTx/>
              <a:buSzTx/>
              <a:buFontTx/>
              <a:buNone/>
              <a:tabLst/>
            </a:pPr>
            <a:r>
              <a:rPr lang="fr-FR" sz="2000" b="1" dirty="0">
                <a:solidFill>
                  <a:schemeClr val="bg1"/>
                </a:solidFill>
                <a:latin typeface="Calibri" pitchFamily="34" charset="0"/>
                <a:ea typeface="Times New Roman" pitchFamily="18" charset="0"/>
                <a:cs typeface="Calibri" pitchFamily="34" charset="0"/>
              </a:rPr>
              <a:t>Affiche de propagande</a:t>
            </a:r>
          </a:p>
        </p:txBody>
      </p:sp>
      <p:sp>
        <p:nvSpPr>
          <p:cNvPr id="7" name="Bouton d'action : Retour 6">
            <a:hlinkClick r:id="rId3" action="ppaction://hlinksldjump" highlightClick="1"/>
          </p:cNvPr>
          <p:cNvSpPr/>
          <p:nvPr/>
        </p:nvSpPr>
        <p:spPr>
          <a:xfrm>
            <a:off x="7786710" y="5500702"/>
            <a:ext cx="1143008" cy="428628"/>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TotalTime>
  <Words>1452</Words>
  <Application>Microsoft Office PowerPoint</Application>
  <PresentationFormat>Affichage à l'écran (4:3)</PresentationFormat>
  <Paragraphs>179</Paragraphs>
  <Slides>34</Slides>
  <Notes>2</Notes>
  <HiddenSlides>0</HiddenSlides>
  <MMClips>0</MMClips>
  <ScaleCrop>false</ScaleCrop>
  <HeadingPairs>
    <vt:vector size="4" baseType="variant">
      <vt:variant>
        <vt:lpstr>Thème</vt:lpstr>
      </vt:variant>
      <vt:variant>
        <vt:i4>1</vt:i4>
      </vt:variant>
      <vt:variant>
        <vt:lpstr>Titres des diapositives</vt:lpstr>
      </vt:variant>
      <vt:variant>
        <vt:i4>34</vt:i4>
      </vt:variant>
    </vt:vector>
  </HeadingPairs>
  <TitlesOfParts>
    <vt:vector size="35" baseType="lpstr">
      <vt:lpstr>Thème Office</vt:lpstr>
      <vt:lpstr>Des exemples de sujets d’oraux pour aborder les grands axes des sujets d’études </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Julien EBERSOLD</dc:creator>
  <cp:lastModifiedBy>Julien EBERSOLD</cp:lastModifiedBy>
  <cp:revision>35</cp:revision>
  <dcterms:created xsi:type="dcterms:W3CDTF">2011-04-02T12:39:06Z</dcterms:created>
  <dcterms:modified xsi:type="dcterms:W3CDTF">2011-04-11T21:32:11Z</dcterms:modified>
</cp:coreProperties>
</file>