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86" r:id="rId3"/>
    <p:sldId id="259" r:id="rId4"/>
    <p:sldId id="262" r:id="rId5"/>
    <p:sldId id="265" r:id="rId6"/>
    <p:sldId id="266" r:id="rId7"/>
    <p:sldId id="267" r:id="rId8"/>
    <p:sldId id="274" r:id="rId9"/>
    <p:sldId id="275" r:id="rId10"/>
    <p:sldId id="280" r:id="rId11"/>
    <p:sldId id="281" r:id="rId12"/>
    <p:sldId id="284" r:id="rId13"/>
    <p:sldId id="285" r:id="rId14"/>
    <p:sldId id="28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98" autoAdjust="0"/>
  </p:normalViewPr>
  <p:slideViewPr>
    <p:cSldViewPr>
      <p:cViewPr>
        <p:scale>
          <a:sx n="100" d="100"/>
          <a:sy n="100" d="100"/>
        </p:scale>
        <p:origin x="-2104" y="-8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Microsoft_Excel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PROG Géo 3ème</c:v>
                </c:pt>
              </c:strCache>
            </c:strRef>
          </c:tx>
          <c:dPt>
            <c:idx val="0"/>
            <c:bubble3D val="0"/>
            <c:spPr>
              <a:solidFill>
                <a:srgbClr val="A7EA52">
                  <a:lumMod val="50000"/>
                </a:srgbClr>
              </a:solidFill>
            </c:spPr>
          </c:dPt>
          <c:dPt>
            <c:idx val="1"/>
            <c:bubble3D val="0"/>
            <c:spPr>
              <a:solidFill>
                <a:srgbClr val="A7EA52">
                  <a:lumMod val="75000"/>
                </a:srgbClr>
              </a:solidFill>
            </c:spPr>
          </c:dPt>
          <c:dPt>
            <c:idx val="2"/>
            <c:bubble3D val="0"/>
            <c:spPr>
              <a:solidFill>
                <a:srgbClr val="A7EA52">
                  <a:lumMod val="60000"/>
                  <a:lumOff val="40000"/>
                </a:srgbClr>
              </a:solidFill>
            </c:spPr>
          </c:dPt>
          <c:dPt>
            <c:idx val="3"/>
            <c:bubble3D val="0"/>
            <c:spPr>
              <a:solidFill>
                <a:srgbClr val="A7EA52">
                  <a:lumMod val="40000"/>
                  <a:lumOff val="60000"/>
                </a:srgbClr>
              </a:solidFill>
            </c:spPr>
          </c:dPt>
          <c:cat>
            <c:strRef>
              <c:f>Feuil1!$A$2:$A$5</c:f>
              <c:strCache>
                <c:ptCount val="4"/>
                <c:pt idx="0">
                  <c:v>Habiter la France</c:v>
                </c:pt>
                <c:pt idx="1">
                  <c:v>Aménagement et développement du territoire français</c:v>
                </c:pt>
                <c:pt idx="2">
                  <c:v>France et Union européenne</c:v>
                </c:pt>
                <c:pt idx="3">
                  <c:v>Rôle mondial de la France et de l'UE</c:v>
                </c:pt>
              </c:strCache>
            </c:strRef>
          </c:cat>
          <c:val>
            <c:numRef>
              <c:f>Feuil1!$B$2:$B$5</c:f>
              <c:numCache>
                <c:formatCode>General</c:formatCode>
                <c:ptCount val="4"/>
                <c:pt idx="0">
                  <c:v>30.0</c:v>
                </c:pt>
                <c:pt idx="1">
                  <c:v>30.0</c:v>
                </c:pt>
                <c:pt idx="2">
                  <c:v>25.0</c:v>
                </c:pt>
                <c:pt idx="3">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pieChart>
        <c:varyColors val="1"/>
        <c:ser>
          <c:idx val="0"/>
          <c:order val="0"/>
          <c:tx>
            <c:strRef>
              <c:f>Feuil1!$B$1</c:f>
              <c:strCache>
                <c:ptCount val="1"/>
                <c:pt idx="0">
                  <c:v>Ventes</c:v>
                </c:pt>
              </c:strCache>
            </c:strRef>
          </c:tx>
          <c:cat>
            <c:strRef>
              <c:f>Feuil1!$A$2:$A$4</c:f>
              <c:strCache>
                <c:ptCount val="3"/>
                <c:pt idx="0">
                  <c:v>I. Habiter la France (30% - 13h)</c:v>
                </c:pt>
                <c:pt idx="1">
                  <c:v>II. Aménagement et développement du territoire français (40% - 17h)</c:v>
                </c:pt>
                <c:pt idx="2">
                  <c:v>III. Le rôle mondial de la France et d'UE (30% - 12h)</c:v>
                </c:pt>
              </c:strCache>
            </c:strRef>
          </c:cat>
          <c:val>
            <c:numRef>
              <c:f>Feuil1!$B$2:$B$4</c:f>
              <c:numCache>
                <c:formatCode>General</c:formatCode>
                <c:ptCount val="3"/>
                <c:pt idx="0">
                  <c:v>30.0</c:v>
                </c:pt>
                <c:pt idx="1">
                  <c:v>40.0</c:v>
                </c:pt>
                <c:pt idx="2">
                  <c:v>30.0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0.51594</cdr:x>
      <cdr:y>0.27143</cdr:y>
    </cdr:from>
    <cdr:to>
      <cdr:x>0.72107</cdr:x>
      <cdr:y>0.48571</cdr:y>
    </cdr:to>
    <cdr:sp macro="" textlink="">
      <cdr:nvSpPr>
        <cdr:cNvPr id="2" name="ZoneTexte 1"/>
        <cdr:cNvSpPr txBox="1"/>
      </cdr:nvSpPr>
      <cdr:spPr>
        <a:xfrm xmlns:a="http://schemas.openxmlformats.org/drawingml/2006/main">
          <a:off x="4662264" y="1368152"/>
          <a:ext cx="1853641"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800" b="1" dirty="0" smtClean="0"/>
            <a:t>I. Habiter la France</a:t>
          </a:r>
        </a:p>
        <a:p xmlns:a="http://schemas.openxmlformats.org/drawingml/2006/main">
          <a:pPr algn="ctr"/>
          <a:r>
            <a:rPr lang="fr-FR" sz="1800" b="1" dirty="0" smtClean="0"/>
            <a:t>(30% - 13h)</a:t>
          </a:r>
          <a:endParaRPr lang="fr-FR" sz="1800" b="1" dirty="0"/>
        </a:p>
      </cdr:txBody>
    </cdr:sp>
  </cdr:relSizeAnchor>
  <cdr:relSizeAnchor xmlns:cdr="http://schemas.openxmlformats.org/drawingml/2006/chartDrawing">
    <cdr:from>
      <cdr:x>0.44447</cdr:x>
      <cdr:y>0.59677</cdr:y>
    </cdr:from>
    <cdr:to>
      <cdr:x>0.68957</cdr:x>
      <cdr:y>0.83963</cdr:y>
    </cdr:to>
    <cdr:sp macro="" textlink="">
      <cdr:nvSpPr>
        <cdr:cNvPr id="3" name="ZoneTexte 1"/>
        <cdr:cNvSpPr txBox="1"/>
      </cdr:nvSpPr>
      <cdr:spPr>
        <a:xfrm xmlns:a="http://schemas.openxmlformats.org/drawingml/2006/main">
          <a:off x="3600400" y="2664296"/>
          <a:ext cx="1985406" cy="1084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800" b="1" dirty="0" smtClean="0"/>
            <a:t>II. Aménagement et développement du</a:t>
          </a:r>
          <a:br>
            <a:rPr lang="fr-FR" sz="1800" b="1" dirty="0" smtClean="0"/>
          </a:br>
          <a:r>
            <a:rPr lang="fr-FR" sz="1800" b="1" dirty="0" smtClean="0"/>
            <a:t> territoire français</a:t>
          </a:r>
          <a:br>
            <a:rPr lang="fr-FR" sz="1800" b="1" dirty="0" smtClean="0"/>
          </a:br>
          <a:r>
            <a:rPr lang="fr-FR" sz="1800" b="1" dirty="0" smtClean="0"/>
            <a:t> (30% -13h)</a:t>
          </a:r>
          <a:endParaRPr lang="fr-FR" sz="1800" b="1" dirty="0"/>
        </a:p>
      </cdr:txBody>
    </cdr:sp>
  </cdr:relSizeAnchor>
  <cdr:relSizeAnchor xmlns:cdr="http://schemas.openxmlformats.org/drawingml/2006/chartDrawing">
    <cdr:from>
      <cdr:x>0.25297</cdr:x>
      <cdr:y>0.48571</cdr:y>
    </cdr:from>
    <cdr:to>
      <cdr:x>0.47404</cdr:x>
      <cdr:y>0.68571</cdr:y>
    </cdr:to>
    <cdr:sp macro="" textlink="">
      <cdr:nvSpPr>
        <cdr:cNvPr id="4" name="ZoneTexte 1"/>
        <cdr:cNvSpPr txBox="1"/>
      </cdr:nvSpPr>
      <cdr:spPr>
        <a:xfrm xmlns:a="http://schemas.openxmlformats.org/drawingml/2006/main">
          <a:off x="2286000" y="2448272"/>
          <a:ext cx="1997656" cy="10081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800" b="1" dirty="0" smtClean="0"/>
            <a:t>III. France et Union européenne</a:t>
          </a:r>
          <a:br>
            <a:rPr lang="fr-FR" sz="1800" b="1" dirty="0" smtClean="0"/>
          </a:br>
          <a:r>
            <a:rPr lang="fr-FR" sz="1800" b="1" dirty="0" smtClean="0"/>
            <a:t> (25% - 10h)</a:t>
          </a:r>
          <a:endParaRPr lang="fr-FR" sz="1800" b="1" dirty="0"/>
        </a:p>
      </cdr:txBody>
    </cdr:sp>
  </cdr:relSizeAnchor>
  <cdr:relSizeAnchor xmlns:cdr="http://schemas.openxmlformats.org/drawingml/2006/chartDrawing">
    <cdr:from>
      <cdr:x>0.31672</cdr:x>
      <cdr:y>0.08571</cdr:y>
    </cdr:from>
    <cdr:to>
      <cdr:x>0.52185</cdr:x>
      <cdr:y>0.32857</cdr:y>
    </cdr:to>
    <cdr:sp macro="" textlink="">
      <cdr:nvSpPr>
        <cdr:cNvPr id="5" name="ZoneTexte 1"/>
        <cdr:cNvSpPr txBox="1"/>
      </cdr:nvSpPr>
      <cdr:spPr>
        <a:xfrm xmlns:a="http://schemas.openxmlformats.org/drawingml/2006/main">
          <a:off x="2862064" y="432048"/>
          <a:ext cx="1853640" cy="1224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800" b="1" dirty="0" smtClean="0"/>
            <a:t>IV. Rôle mondial de la France et de l’U.E. </a:t>
          </a:r>
          <a:br>
            <a:rPr lang="fr-FR" sz="1800" b="1" dirty="0" smtClean="0"/>
          </a:br>
          <a:r>
            <a:rPr lang="fr-FR" sz="1800" b="1" dirty="0" smtClean="0"/>
            <a:t>(15% - </a:t>
          </a:r>
          <a:r>
            <a:rPr lang="fr-FR" sz="1800" b="1" dirty="0"/>
            <a:t>6</a:t>
          </a:r>
          <a:r>
            <a:rPr lang="fr-FR" sz="1800" b="1" dirty="0" smtClean="0"/>
            <a:t>h)</a:t>
          </a:r>
          <a:endParaRPr lang="fr-FR"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0D645-AF3B-4513-A2B7-303E9BA3649F}" type="datetimeFigureOut">
              <a:rPr lang="fr-FR" smtClean="0"/>
              <a:t>24/11/13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FE26-BB7B-4B04-B29B-197CB0682D05}" type="slidenum">
              <a:rPr lang="fr-FR" smtClean="0"/>
              <a:t>‹#›</a:t>
            </a:fld>
            <a:endParaRPr lang="fr-FR"/>
          </a:p>
        </p:txBody>
      </p:sp>
    </p:spTree>
    <p:extLst>
      <p:ext uri="{BB962C8B-B14F-4D97-AF65-F5344CB8AC3E}">
        <p14:creationId xmlns:p14="http://schemas.microsoft.com/office/powerpoint/2010/main" val="7974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E9C5A-CACC-4AC7-BA21-4EB78BFD9008}" type="slidenum">
              <a:rPr lang="fr-FR" smtClean="0"/>
              <a:t>2</a:t>
            </a:fld>
            <a:endParaRPr lang="fr-FR"/>
          </a:p>
        </p:txBody>
      </p:sp>
    </p:spTree>
    <p:extLst>
      <p:ext uri="{BB962C8B-B14F-4D97-AF65-F5344CB8AC3E}">
        <p14:creationId xmlns:p14="http://schemas.microsoft.com/office/powerpoint/2010/main" val="277905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33EFE26-BB7B-4B04-B29B-197CB0682D05}" type="slidenum">
              <a:rPr lang="fr-FR" smtClean="0"/>
              <a:t>9</a:t>
            </a:fld>
            <a:endParaRPr lang="fr-FR"/>
          </a:p>
        </p:txBody>
      </p:sp>
    </p:spTree>
    <p:extLst>
      <p:ext uri="{BB962C8B-B14F-4D97-AF65-F5344CB8AC3E}">
        <p14:creationId xmlns:p14="http://schemas.microsoft.com/office/powerpoint/2010/main" val="24265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FB3A6DF0-6351-4F68-9760-F1858F7A87D6}"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198014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3A6DF0-6351-4F68-9760-F1858F7A87D6}"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94819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3A6DF0-6351-4F68-9760-F1858F7A87D6}"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17211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3A6DF0-6351-4F68-9760-F1858F7A87D6}"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276106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A6DF0-6351-4F68-9760-F1858F7A87D6}"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170562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FB3A6DF0-6351-4F68-9760-F1858F7A87D6}"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285453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FB3A6DF0-6351-4F68-9760-F1858F7A87D6}" type="datetimeFigureOut">
              <a:rPr lang="fr-FR" smtClean="0"/>
              <a:t>24/11/13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152503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B3A6DF0-6351-4F68-9760-F1858F7A87D6}" type="datetimeFigureOut">
              <a:rPr lang="fr-FR" smtClean="0"/>
              <a:t>24/11/13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208860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6DF0-6351-4F68-9760-F1858F7A87D6}" type="datetimeFigureOut">
              <a:rPr lang="fr-FR" smtClean="0"/>
              <a:t>24/11/13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21706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A6DF0-6351-4F68-9760-F1858F7A87D6}"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31462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A6DF0-6351-4F68-9760-F1858F7A87D6}"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A2301-B1C1-4FEB-83FB-473134346778}" type="slidenum">
              <a:rPr lang="fr-FR" smtClean="0"/>
              <a:t>‹#›</a:t>
            </a:fld>
            <a:endParaRPr lang="fr-FR"/>
          </a:p>
        </p:txBody>
      </p:sp>
    </p:spTree>
    <p:extLst>
      <p:ext uri="{BB962C8B-B14F-4D97-AF65-F5344CB8AC3E}">
        <p14:creationId xmlns:p14="http://schemas.microsoft.com/office/powerpoint/2010/main" val="1083272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6DF0-6351-4F68-9760-F1858F7A87D6}" type="datetimeFigureOut">
              <a:rPr lang="fr-FR" smtClean="0"/>
              <a:t>24/11/13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A2301-B1C1-4FEB-83FB-473134346778}" type="slidenum">
              <a:rPr lang="fr-FR" smtClean="0"/>
              <a:t>‹#›</a:t>
            </a:fld>
            <a:endParaRPr lang="fr-FR"/>
          </a:p>
        </p:txBody>
      </p:sp>
    </p:spTree>
    <p:extLst>
      <p:ext uri="{BB962C8B-B14F-4D97-AF65-F5344CB8AC3E}">
        <p14:creationId xmlns:p14="http://schemas.microsoft.com/office/powerpoint/2010/main" val="135799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strasbourg.fr/pedagogie/histoiregeographie/" TargetMode="Externa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fr-FR" sz="3600" dirty="0" smtClean="0"/>
              <a:t>Aménagements du programme de géographie en 3</a:t>
            </a:r>
            <a:r>
              <a:rPr lang="fr-FR" sz="3600" baseline="30000" dirty="0" smtClean="0"/>
              <a:t>e</a:t>
            </a:r>
            <a:r>
              <a:rPr lang="fr-FR" sz="3600" dirty="0" smtClean="0"/>
              <a:t> </a:t>
            </a:r>
            <a:endParaRPr lang="fr-FR" sz="3600" dirty="0"/>
          </a:p>
        </p:txBody>
      </p:sp>
      <p:sp>
        <p:nvSpPr>
          <p:cNvPr id="4" name="Subtitl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5355781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1">
            <a:schemeClr val="accent1"/>
          </a:lnRef>
          <a:fillRef idx="2">
            <a:schemeClr val="accent1"/>
          </a:fillRef>
          <a:effectRef idx="1">
            <a:schemeClr val="accent1"/>
          </a:effectRef>
          <a:fontRef idx="minor">
            <a:schemeClr val="dk1"/>
          </a:fontRef>
        </p:style>
        <p:txBody>
          <a:bodyPr>
            <a:noAutofit/>
          </a:bodyPr>
          <a:lstStyle/>
          <a:p>
            <a:r>
              <a:rPr lang="fr-FR" sz="2400" dirty="0" smtClean="0"/>
              <a:t>L’allègement du programme concernant les </a:t>
            </a:r>
            <a:r>
              <a:rPr lang="fr-FR" sz="2400" b="1" dirty="0" smtClean="0"/>
              <a:t>études de cas</a:t>
            </a:r>
            <a:endParaRPr lang="fr-FR" sz="2400" b="1" dirty="0"/>
          </a:p>
        </p:txBody>
      </p:sp>
      <p:sp>
        <p:nvSpPr>
          <p:cNvPr id="4" name="TextBox 3"/>
          <p:cNvSpPr txBox="1"/>
          <p:nvPr/>
        </p:nvSpPr>
        <p:spPr>
          <a:xfrm>
            <a:off x="251520" y="1124743"/>
            <a:ext cx="387666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t>Avant = 11 études de cas</a:t>
            </a:r>
          </a:p>
          <a:p>
            <a:pPr marL="285750" indent="-285750">
              <a:buFontTx/>
              <a:buChar char="-"/>
            </a:pPr>
            <a:r>
              <a:rPr lang="fr-FR" dirty="0" smtClean="0"/>
              <a:t>Une grande question d’aménagement urbain</a:t>
            </a:r>
          </a:p>
          <a:p>
            <a:pPr marL="285750" indent="-285750">
              <a:buFontTx/>
              <a:buChar char="-"/>
            </a:pPr>
            <a:r>
              <a:rPr lang="fr-FR" dirty="0" smtClean="0"/>
              <a:t>Un parc naturel national ou régional</a:t>
            </a:r>
          </a:p>
          <a:p>
            <a:pPr marL="285750" indent="-285750">
              <a:buFontTx/>
              <a:buChar char="-"/>
            </a:pPr>
            <a:r>
              <a:rPr lang="fr-FR" dirty="0" smtClean="0"/>
              <a:t>La Région</a:t>
            </a:r>
          </a:p>
          <a:p>
            <a:pPr marL="285750" indent="-285750">
              <a:buFontTx/>
              <a:buChar char="-"/>
            </a:pPr>
            <a:r>
              <a:rPr lang="fr-FR" dirty="0" smtClean="0"/>
              <a:t>Un espace de production à dominante industrielle ou énergétique</a:t>
            </a:r>
          </a:p>
          <a:p>
            <a:pPr marL="285750" indent="-285750">
              <a:buFontTx/>
              <a:buChar char="-"/>
            </a:pPr>
            <a:r>
              <a:rPr lang="fr-FR" dirty="0" smtClean="0"/>
              <a:t>Un espace de production à dominante agricole</a:t>
            </a:r>
          </a:p>
          <a:p>
            <a:pPr marL="285750" indent="-285750">
              <a:buFontTx/>
              <a:buChar char="-"/>
            </a:pPr>
            <a:r>
              <a:rPr lang="fr-FR" dirty="0" smtClean="0"/>
              <a:t>Un espace touristique ou de loisirs, ou un centre d’affaires</a:t>
            </a:r>
          </a:p>
          <a:p>
            <a:pPr marL="285750" indent="-285750">
              <a:buFontTx/>
              <a:buChar char="-"/>
            </a:pPr>
            <a:r>
              <a:rPr lang="fr-FR" dirty="0" smtClean="0"/>
              <a:t>L’agglomération parisienne</a:t>
            </a:r>
          </a:p>
          <a:p>
            <a:pPr marL="285750" indent="-285750">
              <a:buFontTx/>
              <a:buChar char="-"/>
            </a:pPr>
            <a:r>
              <a:rPr lang="fr-FR" dirty="0" smtClean="0"/>
              <a:t>Un réseau de lignes à grandes vitesses en France et en Europe</a:t>
            </a:r>
          </a:p>
          <a:p>
            <a:pPr marL="285750" indent="-285750">
              <a:buFontTx/>
              <a:buChar char="-"/>
            </a:pPr>
            <a:r>
              <a:rPr lang="fr-FR" dirty="0" smtClean="0"/>
              <a:t>La gestion de la forêt méditerranéenne ou un exemple de risque technologique</a:t>
            </a:r>
          </a:p>
          <a:p>
            <a:pPr marL="285750" indent="-285750">
              <a:buFontTx/>
              <a:buChar char="-"/>
            </a:pPr>
            <a:r>
              <a:rPr lang="fr-FR" dirty="0" smtClean="0"/>
              <a:t>Un DROM</a:t>
            </a:r>
          </a:p>
          <a:p>
            <a:pPr marL="285750" indent="-285750">
              <a:buFontTx/>
              <a:buChar char="-"/>
            </a:pPr>
            <a:r>
              <a:rPr lang="fr-FR" dirty="0" smtClean="0"/>
              <a:t>Une candidature d’adhésion</a:t>
            </a:r>
          </a:p>
        </p:txBody>
      </p:sp>
      <p:sp>
        <p:nvSpPr>
          <p:cNvPr id="5" name="TextBox 4"/>
          <p:cNvSpPr txBox="1"/>
          <p:nvPr/>
        </p:nvSpPr>
        <p:spPr>
          <a:xfrm>
            <a:off x="4257193" y="1124744"/>
            <a:ext cx="4752528" cy="5632311"/>
          </a:xfrm>
          <a:prstGeom prst="rect">
            <a:avLst/>
          </a:prstGeom>
          <a:ln>
            <a:solidFill>
              <a:srgbClr val="4F81B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Après = </a:t>
            </a:r>
            <a:r>
              <a:rPr lang="fr-FR" b="1" dirty="0" smtClean="0">
                <a:solidFill>
                  <a:srgbClr val="FF0000"/>
                </a:solidFill>
              </a:rPr>
              <a:t>7 études de cas</a:t>
            </a:r>
          </a:p>
          <a:p>
            <a:pPr marL="285750" indent="-285750">
              <a:buFontTx/>
              <a:buChar char="-"/>
            </a:pPr>
            <a:r>
              <a:rPr lang="fr-FR" dirty="0" smtClean="0"/>
              <a:t>Une grande question d’aménagement urbain </a:t>
            </a:r>
            <a:r>
              <a:rPr lang="fr-FR" i="1" dirty="0" smtClean="0">
                <a:solidFill>
                  <a:srgbClr val="FF0000"/>
                </a:solidFill>
              </a:rPr>
              <a:t>choisie dans une aire urbaine de la région de l’établissement</a:t>
            </a:r>
          </a:p>
          <a:p>
            <a:pPr marL="285750" indent="-285750">
              <a:buFontTx/>
              <a:buChar char="-"/>
            </a:pPr>
            <a:r>
              <a:rPr lang="fr-FR" dirty="0" smtClean="0"/>
              <a:t>Un parc naturel national ou régional</a:t>
            </a:r>
          </a:p>
          <a:p>
            <a:pPr marL="285750" indent="-285750">
              <a:buFontTx/>
              <a:buChar char="-"/>
            </a:pPr>
            <a:r>
              <a:rPr lang="fr-FR" dirty="0" smtClean="0"/>
              <a:t>La Région</a:t>
            </a:r>
          </a:p>
          <a:p>
            <a:pPr marL="285750" indent="-285750">
              <a:buFontTx/>
              <a:buChar char="-"/>
            </a:pPr>
            <a:r>
              <a:rPr lang="fr-FR" dirty="0" smtClean="0"/>
              <a:t>Un espace de production à dominante industrielle ou énergétique</a:t>
            </a:r>
          </a:p>
          <a:p>
            <a:pPr marL="285750" indent="-285750">
              <a:buFontTx/>
              <a:buChar char="-"/>
            </a:pPr>
            <a:r>
              <a:rPr lang="fr-FR" dirty="0" smtClean="0"/>
              <a:t>Un espace de production à dominante agricole</a:t>
            </a:r>
          </a:p>
          <a:p>
            <a:pPr marL="285750" indent="-285750">
              <a:buFontTx/>
              <a:buChar char="-"/>
            </a:pPr>
            <a:r>
              <a:rPr lang="fr-FR" dirty="0" smtClean="0"/>
              <a:t>Un espace touristique ou de loisirs, ou un centre d’affaires</a:t>
            </a:r>
          </a:p>
          <a:p>
            <a:pPr marL="285750" indent="-285750">
              <a:buFontTx/>
              <a:buChar char="-"/>
            </a:pPr>
            <a:r>
              <a:rPr lang="fr-FR" dirty="0" smtClean="0"/>
              <a:t>L’agglomération parisienne</a:t>
            </a:r>
          </a:p>
          <a:p>
            <a:pPr marL="285750" indent="-285750">
              <a:buFontTx/>
              <a:buChar char="-"/>
            </a:pPr>
            <a:r>
              <a:rPr lang="fr-FR" dirty="0" smtClean="0"/>
              <a:t>Un réseau de lignes à grandes vitesses en France et en Europe</a:t>
            </a:r>
          </a:p>
          <a:p>
            <a:pPr marL="285750" indent="-285750">
              <a:buFontTx/>
              <a:buChar char="-"/>
            </a:pPr>
            <a:r>
              <a:rPr lang="fr-FR" dirty="0" smtClean="0"/>
              <a:t>La gestion de la forêt méditerranéenne ou un exemple de risque technologique</a:t>
            </a:r>
          </a:p>
          <a:p>
            <a:pPr marL="285750" indent="-285750">
              <a:buFontTx/>
              <a:buChar char="-"/>
            </a:pPr>
            <a:r>
              <a:rPr lang="fr-FR" dirty="0" smtClean="0"/>
              <a:t>Un DROM</a:t>
            </a:r>
          </a:p>
          <a:p>
            <a:pPr marL="285750" indent="-285750">
              <a:buFontTx/>
              <a:buChar char="-"/>
            </a:pPr>
            <a:r>
              <a:rPr lang="fr-FR" strike="sngStrike" dirty="0" smtClean="0"/>
              <a:t>Une candidature d’adhésion </a:t>
            </a:r>
            <a:r>
              <a:rPr lang="fr-FR" dirty="0" smtClean="0"/>
              <a:t>devient un </a:t>
            </a:r>
            <a:r>
              <a:rPr lang="fr-FR" dirty="0" smtClean="0">
                <a:solidFill>
                  <a:srgbClr val="FF0000"/>
                </a:solidFill>
              </a:rPr>
              <a:t>exemple</a:t>
            </a:r>
          </a:p>
        </p:txBody>
      </p:sp>
      <p:cxnSp>
        <p:nvCxnSpPr>
          <p:cNvPr id="6" name="Connecteur droit 5"/>
          <p:cNvCxnSpPr/>
          <p:nvPr/>
        </p:nvCxnSpPr>
        <p:spPr>
          <a:xfrm>
            <a:off x="4644008" y="2420888"/>
            <a:ext cx="345638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4644008" y="4869160"/>
            <a:ext cx="381642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4644008" y="5157192"/>
            <a:ext cx="194421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4644008" y="5445224"/>
            <a:ext cx="417646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4644008" y="5733256"/>
            <a:ext cx="352839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081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style>
          <a:lnRef idx="1">
            <a:schemeClr val="accent1"/>
          </a:lnRef>
          <a:fillRef idx="2">
            <a:schemeClr val="accent1"/>
          </a:fillRef>
          <a:effectRef idx="1">
            <a:schemeClr val="accent1"/>
          </a:effectRef>
          <a:fontRef idx="minor">
            <a:schemeClr val="dk1"/>
          </a:fontRef>
        </p:style>
        <p:txBody>
          <a:bodyPr>
            <a:noAutofit/>
          </a:bodyPr>
          <a:lstStyle/>
          <a:p>
            <a:r>
              <a:rPr lang="fr-FR" sz="2800" dirty="0" smtClean="0"/>
              <a:t>L’allègement du programme concernant les </a:t>
            </a:r>
            <a:r>
              <a:rPr lang="fr-FR" sz="2800" b="1" dirty="0" smtClean="0"/>
              <a:t>croquis</a:t>
            </a:r>
            <a:endParaRPr lang="fr-FR" sz="2800" b="1" dirty="0"/>
          </a:p>
        </p:txBody>
      </p:sp>
      <p:sp>
        <p:nvSpPr>
          <p:cNvPr id="4" name="TextBox 3"/>
          <p:cNvSpPr txBox="1"/>
          <p:nvPr/>
        </p:nvSpPr>
        <p:spPr>
          <a:xfrm>
            <a:off x="119269" y="1124744"/>
            <a:ext cx="410445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t>Avant = 4 croquis</a:t>
            </a:r>
          </a:p>
          <a:p>
            <a:pPr marL="285750" indent="-285750">
              <a:buFontTx/>
              <a:buChar char="-"/>
            </a:pPr>
            <a:r>
              <a:rPr lang="fr-FR" dirty="0" smtClean="0"/>
              <a:t>L’organisation du territoire régional</a:t>
            </a:r>
          </a:p>
          <a:p>
            <a:pPr marL="285750" indent="-285750">
              <a:buFontTx/>
              <a:buChar char="-"/>
            </a:pPr>
            <a:r>
              <a:rPr lang="fr-FR" dirty="0" smtClean="0"/>
              <a:t>La répartition spatiale de la population et de ses dynamiques</a:t>
            </a:r>
          </a:p>
          <a:p>
            <a:pPr marL="285750" indent="-285750">
              <a:buFontTx/>
              <a:buChar char="-"/>
            </a:pPr>
            <a:r>
              <a:rPr lang="fr-FR" dirty="0" smtClean="0"/>
              <a:t>L’organisation du territoire national</a:t>
            </a:r>
          </a:p>
          <a:p>
            <a:pPr marL="285750" indent="-285750">
              <a:buFontTx/>
              <a:buChar char="-"/>
            </a:pPr>
            <a:r>
              <a:rPr lang="fr-FR" dirty="0" smtClean="0"/>
              <a:t>Les différents types d’espaces dans l’UE</a:t>
            </a:r>
          </a:p>
        </p:txBody>
      </p:sp>
      <p:sp>
        <p:nvSpPr>
          <p:cNvPr id="5" name="TextBox 4"/>
          <p:cNvSpPr txBox="1"/>
          <p:nvPr/>
        </p:nvSpPr>
        <p:spPr>
          <a:xfrm>
            <a:off x="4283968" y="1124744"/>
            <a:ext cx="475252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Après = </a:t>
            </a:r>
            <a:r>
              <a:rPr lang="fr-FR" b="1" dirty="0" smtClean="0">
                <a:solidFill>
                  <a:srgbClr val="FF0000"/>
                </a:solidFill>
              </a:rPr>
              <a:t>3 croquis</a:t>
            </a:r>
          </a:p>
          <a:p>
            <a:pPr marL="285750" indent="-285750">
              <a:buFontTx/>
              <a:buChar char="-"/>
            </a:pPr>
            <a:r>
              <a:rPr lang="fr-FR" dirty="0" smtClean="0"/>
              <a:t>L’organisation du territoire régional</a:t>
            </a:r>
          </a:p>
          <a:p>
            <a:pPr marL="285750" indent="-285750">
              <a:buFontTx/>
              <a:buChar char="-"/>
            </a:pPr>
            <a:r>
              <a:rPr lang="fr-FR" dirty="0" smtClean="0"/>
              <a:t>La répartition spatiale de la population et de ses dynamiques </a:t>
            </a:r>
            <a:r>
              <a:rPr lang="fr-FR" i="1" dirty="0" smtClean="0">
                <a:solidFill>
                  <a:srgbClr val="FF0000"/>
                </a:solidFill>
              </a:rPr>
              <a:t>y compris migratoires</a:t>
            </a:r>
          </a:p>
          <a:p>
            <a:pPr marL="285750" indent="-285750">
              <a:buFontTx/>
              <a:buChar char="-"/>
            </a:pPr>
            <a:r>
              <a:rPr lang="fr-FR" dirty="0" smtClean="0"/>
              <a:t>L’</a:t>
            </a:r>
            <a:r>
              <a:rPr lang="fr-FR" dirty="0"/>
              <a:t>o</a:t>
            </a:r>
            <a:r>
              <a:rPr lang="fr-FR" dirty="0" smtClean="0"/>
              <a:t>rganisation du territoire national</a:t>
            </a:r>
          </a:p>
          <a:p>
            <a:pPr marL="285750" indent="-285750">
              <a:buFontTx/>
              <a:buChar char="-"/>
            </a:pPr>
            <a:r>
              <a:rPr lang="fr-FR" dirty="0" smtClean="0"/>
              <a:t>Les différents types d’espaces dans l’UE</a:t>
            </a:r>
          </a:p>
        </p:txBody>
      </p:sp>
      <p:cxnSp>
        <p:nvCxnSpPr>
          <p:cNvPr id="6" name="Connecteur droit 5"/>
          <p:cNvCxnSpPr/>
          <p:nvPr/>
        </p:nvCxnSpPr>
        <p:spPr>
          <a:xfrm>
            <a:off x="4644008" y="2708920"/>
            <a:ext cx="374441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5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1800"/>
            <a:ext cx="9144000" cy="6405824"/>
          </a:xfrm>
          <a:prstGeom prst="rect">
            <a:avLst/>
          </a:prstGeom>
        </p:spPr>
      </p:pic>
    </p:spTree>
    <p:extLst>
      <p:ext uri="{BB962C8B-B14F-4D97-AF65-F5344CB8AC3E}">
        <p14:creationId xmlns:p14="http://schemas.microsoft.com/office/powerpoint/2010/main" val="369365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2700"/>
            <a:ext cx="9144000" cy="6816864"/>
          </a:xfrm>
          <a:prstGeom prst="rect">
            <a:avLst/>
          </a:prstGeom>
        </p:spPr>
      </p:pic>
    </p:spTree>
    <p:extLst>
      <p:ext uri="{BB962C8B-B14F-4D97-AF65-F5344CB8AC3E}">
        <p14:creationId xmlns:p14="http://schemas.microsoft.com/office/powerpoint/2010/main" val="90016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05"/>
            <a:ext cx="8229600" cy="1143000"/>
          </a:xfrm>
        </p:spPr>
        <p:txBody>
          <a:bodyPr>
            <a:normAutofit fontScale="90000"/>
          </a:bodyPr>
          <a:lstStyle/>
          <a:p>
            <a:r>
              <a:rPr lang="fr-FR" dirty="0" smtClean="0"/>
              <a:t>Sur le site académique</a:t>
            </a:r>
            <a:br>
              <a:rPr lang="fr-FR" dirty="0" smtClean="0"/>
            </a:br>
            <a:r>
              <a:rPr lang="fr-FR" sz="2700" dirty="0">
                <a:hlinkClick r:id="rId2"/>
              </a:rPr>
              <a:t>http://www.ac-strasbourg.fr/pedagogie/histoiregeographie</a:t>
            </a:r>
            <a:r>
              <a:rPr lang="fr-FR" sz="2700" dirty="0" smtClean="0">
                <a:hlinkClick r:id="rId2"/>
              </a:rPr>
              <a:t>/</a:t>
            </a:r>
            <a:r>
              <a:rPr lang="fr-FR" sz="2700" dirty="0" smtClean="0"/>
              <a:t> </a:t>
            </a:r>
            <a:endParaRPr lang="fr-FR" sz="2700" dirty="0"/>
          </a:p>
        </p:txBody>
      </p:sp>
      <p:sp>
        <p:nvSpPr>
          <p:cNvPr id="3" name="Content Placeholder 2"/>
          <p:cNvSpPr>
            <a:spLocks noGrp="1"/>
          </p:cNvSpPr>
          <p:nvPr>
            <p:ph idx="1"/>
          </p:nvPr>
        </p:nvSpPr>
        <p:spPr>
          <a:xfrm>
            <a:off x="30573" y="1556792"/>
            <a:ext cx="3456384" cy="5040560"/>
          </a:xfrm>
        </p:spPr>
        <p:txBody>
          <a:bodyPr>
            <a:normAutofit fontScale="55000" lnSpcReduction="20000"/>
          </a:bodyPr>
          <a:lstStyle/>
          <a:p>
            <a:r>
              <a:rPr lang="fr-FR" b="1" i="1" dirty="0" smtClean="0">
                <a:solidFill>
                  <a:srgbClr val="850000"/>
                </a:solidFill>
              </a:rPr>
              <a:t>Les disparitions du programme réinvesties :</a:t>
            </a:r>
          </a:p>
          <a:p>
            <a:pPr lvl="1"/>
            <a:r>
              <a:rPr lang="fr-FR" dirty="0" smtClean="0"/>
              <a:t>Le travail sur le PNR des Vosges du Nord sera représenté dans une perspective « développement durable » pour le programme de géographie de 5</a:t>
            </a:r>
            <a:r>
              <a:rPr lang="fr-FR" baseline="30000" dirty="0" smtClean="0"/>
              <a:t>ème</a:t>
            </a:r>
            <a:r>
              <a:rPr lang="fr-FR" dirty="0" smtClean="0"/>
              <a:t> </a:t>
            </a:r>
          </a:p>
          <a:p>
            <a:pPr lvl="1"/>
            <a:r>
              <a:rPr lang="fr-FR" dirty="0" smtClean="0"/>
              <a:t>La production sur la LGV sera proposée sous forme de dossier documentaire thématisé.</a:t>
            </a:r>
          </a:p>
          <a:p>
            <a:pPr lvl="1"/>
            <a:endParaRPr lang="fr-FR" dirty="0" smtClean="0"/>
          </a:p>
          <a:p>
            <a:r>
              <a:rPr lang="fr-FR" sz="3300" b="1" i="1" dirty="0">
                <a:solidFill>
                  <a:srgbClr val="850000"/>
                </a:solidFill>
              </a:rPr>
              <a:t>Des propositions toujours disponibles et aménagées : </a:t>
            </a:r>
          </a:p>
          <a:p>
            <a:pPr lvl="1"/>
            <a:r>
              <a:rPr lang="fr-FR" dirty="0"/>
              <a:t>L</a:t>
            </a:r>
            <a:r>
              <a:rPr lang="fr-FR" dirty="0" smtClean="0"/>
              <a:t>’aire urbaine de Strasbourg</a:t>
            </a:r>
          </a:p>
          <a:p>
            <a:pPr lvl="1"/>
            <a:r>
              <a:rPr lang="fr-FR" dirty="0"/>
              <a:t>L</a:t>
            </a:r>
            <a:r>
              <a:rPr lang="fr-FR" dirty="0" smtClean="0"/>
              <a:t>a Région Alsace</a:t>
            </a:r>
          </a:p>
          <a:p>
            <a:pPr lvl="1"/>
            <a:r>
              <a:rPr lang="fr-FR" dirty="0" smtClean="0"/>
              <a:t>Les espaces </a:t>
            </a:r>
            <a:r>
              <a:rPr lang="fr-FR" dirty="0" err="1" smtClean="0"/>
              <a:t>ludosportifs</a:t>
            </a:r>
            <a:r>
              <a:rPr lang="fr-FR" dirty="0" smtClean="0"/>
              <a:t> (Edc: un espace de loisirs)</a:t>
            </a:r>
          </a:p>
          <a:p>
            <a:pPr lvl="1"/>
            <a:r>
              <a:rPr lang="fr-FR" dirty="0"/>
              <a:t>A</a:t>
            </a:r>
            <a:r>
              <a:rPr lang="fr-FR" dirty="0" smtClean="0"/>
              <a:t>erospace </a:t>
            </a:r>
            <a:r>
              <a:rPr lang="fr-FR" dirty="0" err="1" smtClean="0"/>
              <a:t>Valley</a:t>
            </a:r>
            <a:r>
              <a:rPr lang="fr-FR" dirty="0" smtClean="0"/>
              <a:t> de Toulouse (Edc: un espace productif à dominante industrielle)</a:t>
            </a:r>
          </a:p>
          <a:p>
            <a:pPr lvl="1"/>
            <a:r>
              <a:rPr lang="fr-FR" dirty="0" smtClean="0"/>
              <a:t>La Guyane (Edc: un DROM)</a:t>
            </a:r>
            <a:endParaRPr lang="fr-FR" dirty="0"/>
          </a:p>
        </p:txBody>
      </p:sp>
      <p:sp>
        <p:nvSpPr>
          <p:cNvPr id="5"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19872" y="1268760"/>
            <a:ext cx="562023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419872" y="2996952"/>
            <a:ext cx="720080"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Oval 7"/>
          <p:cNvSpPr/>
          <p:nvPr/>
        </p:nvSpPr>
        <p:spPr>
          <a:xfrm>
            <a:off x="3419872" y="3212976"/>
            <a:ext cx="1152128"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8644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ext uri="{D42A27DB-BD31-4B8C-83A1-F6EECF244321}">
                <p14:modId xmlns:p14="http://schemas.microsoft.com/office/powerpoint/2010/main" val="1216455691"/>
              </p:ext>
            </p:extLst>
          </p:nvPr>
        </p:nvGraphicFramePr>
        <p:xfrm>
          <a:off x="-1908720" y="1124744"/>
          <a:ext cx="810039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755576" y="476672"/>
            <a:ext cx="266429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t>Programme 2008</a:t>
            </a:r>
          </a:p>
        </p:txBody>
      </p:sp>
      <p:sp>
        <p:nvSpPr>
          <p:cNvPr id="2" name="Espace réservé du numéro de diapositive 1"/>
          <p:cNvSpPr>
            <a:spLocks noGrp="1"/>
          </p:cNvSpPr>
          <p:nvPr>
            <p:ph type="sldNum" sz="quarter" idx="12"/>
          </p:nvPr>
        </p:nvSpPr>
        <p:spPr/>
        <p:txBody>
          <a:bodyPr/>
          <a:lstStyle/>
          <a:p>
            <a:fld id="{4ECF7B9B-2A96-4212-8EF5-178AC61CDC6B}" type="slidenum">
              <a:rPr lang="fr-FR" smtClean="0"/>
              <a:t>2</a:t>
            </a:fld>
            <a:endParaRPr lang="fr-FR"/>
          </a:p>
        </p:txBody>
      </p:sp>
      <p:graphicFrame>
        <p:nvGraphicFramePr>
          <p:cNvPr id="5" name="Graphique 4"/>
          <p:cNvGraphicFramePr>
            <a:graphicFrameLocks noChangeAspect="1"/>
          </p:cNvGraphicFramePr>
          <p:nvPr>
            <p:extLst>
              <p:ext uri="{D42A27DB-BD31-4B8C-83A1-F6EECF244321}">
                <p14:modId xmlns:p14="http://schemas.microsoft.com/office/powerpoint/2010/main" val="4276082098"/>
              </p:ext>
            </p:extLst>
          </p:nvPr>
        </p:nvGraphicFramePr>
        <p:xfrm>
          <a:off x="2483768" y="1124744"/>
          <a:ext cx="8100003" cy="44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6732240" y="2132856"/>
            <a:ext cx="1584176" cy="923330"/>
          </a:xfrm>
          <a:prstGeom prst="rect">
            <a:avLst/>
          </a:prstGeom>
          <a:noFill/>
        </p:spPr>
        <p:txBody>
          <a:bodyPr wrap="square" rtlCol="0">
            <a:spAutoFit/>
          </a:bodyPr>
          <a:lstStyle/>
          <a:p>
            <a:pPr algn="ctr"/>
            <a:r>
              <a:rPr lang="fr-FR" b="1" dirty="0" smtClean="0">
                <a:solidFill>
                  <a:srgbClr val="FFFFFF"/>
                </a:solidFill>
              </a:rPr>
              <a:t>I. Habiter la </a:t>
            </a:r>
            <a:br>
              <a:rPr lang="fr-FR" b="1" dirty="0" smtClean="0">
                <a:solidFill>
                  <a:srgbClr val="FFFFFF"/>
                </a:solidFill>
              </a:rPr>
            </a:br>
            <a:r>
              <a:rPr lang="fr-FR" b="1" dirty="0" smtClean="0">
                <a:solidFill>
                  <a:srgbClr val="FFFFFF"/>
                </a:solidFill>
              </a:rPr>
              <a:t>France</a:t>
            </a:r>
            <a:br>
              <a:rPr lang="fr-FR" b="1" dirty="0" smtClean="0">
                <a:solidFill>
                  <a:srgbClr val="FFFFFF"/>
                </a:solidFill>
              </a:rPr>
            </a:br>
            <a:r>
              <a:rPr lang="fr-FR" b="1" dirty="0" smtClean="0">
                <a:solidFill>
                  <a:srgbClr val="FFFFFF"/>
                </a:solidFill>
              </a:rPr>
              <a:t> (30% - 13h)</a:t>
            </a:r>
            <a:endParaRPr lang="fr-FR" b="1" dirty="0">
              <a:solidFill>
                <a:srgbClr val="FFFFFF"/>
              </a:solidFill>
            </a:endParaRPr>
          </a:p>
        </p:txBody>
      </p:sp>
      <p:sp>
        <p:nvSpPr>
          <p:cNvPr id="8" name="ZoneTexte 7"/>
          <p:cNvSpPr txBox="1"/>
          <p:nvPr/>
        </p:nvSpPr>
        <p:spPr>
          <a:xfrm>
            <a:off x="4427984" y="2060848"/>
            <a:ext cx="2304256" cy="1200329"/>
          </a:xfrm>
          <a:prstGeom prst="rect">
            <a:avLst/>
          </a:prstGeom>
          <a:noFill/>
        </p:spPr>
        <p:txBody>
          <a:bodyPr wrap="square" rtlCol="0">
            <a:spAutoFit/>
          </a:bodyPr>
          <a:lstStyle/>
          <a:p>
            <a:pPr algn="ctr"/>
            <a:r>
              <a:rPr lang="fr-FR" b="1" dirty="0" smtClean="0">
                <a:solidFill>
                  <a:srgbClr val="FFFFFF"/>
                </a:solidFill>
              </a:rPr>
              <a:t>III. Le rôle mondial</a:t>
            </a:r>
            <a:br>
              <a:rPr lang="fr-FR" b="1" dirty="0" smtClean="0">
                <a:solidFill>
                  <a:srgbClr val="FFFFFF"/>
                </a:solidFill>
              </a:rPr>
            </a:br>
            <a:r>
              <a:rPr lang="fr-FR" b="1" dirty="0" smtClean="0">
                <a:solidFill>
                  <a:srgbClr val="FFFFFF"/>
                </a:solidFill>
              </a:rPr>
              <a:t> de la France et</a:t>
            </a:r>
            <a:br>
              <a:rPr lang="fr-FR" b="1" dirty="0" smtClean="0">
                <a:solidFill>
                  <a:srgbClr val="FFFFFF"/>
                </a:solidFill>
              </a:rPr>
            </a:br>
            <a:r>
              <a:rPr lang="fr-FR" b="1" dirty="0" smtClean="0">
                <a:solidFill>
                  <a:srgbClr val="FFFFFF"/>
                </a:solidFill>
              </a:rPr>
              <a:t> de l’UE</a:t>
            </a:r>
            <a:br>
              <a:rPr lang="fr-FR" b="1" dirty="0" smtClean="0">
                <a:solidFill>
                  <a:srgbClr val="FFFFFF"/>
                </a:solidFill>
              </a:rPr>
            </a:br>
            <a:r>
              <a:rPr lang="fr-FR" b="1" dirty="0" smtClean="0">
                <a:solidFill>
                  <a:srgbClr val="FFFFFF"/>
                </a:solidFill>
              </a:rPr>
              <a:t>(30% - 12h)</a:t>
            </a:r>
            <a:endParaRPr lang="fr-FR" b="1" dirty="0">
              <a:solidFill>
                <a:srgbClr val="FFFFFF"/>
              </a:solidFill>
            </a:endParaRPr>
          </a:p>
        </p:txBody>
      </p:sp>
      <p:sp>
        <p:nvSpPr>
          <p:cNvPr id="9" name="ZoneTexte 8"/>
          <p:cNvSpPr txBox="1"/>
          <p:nvPr/>
        </p:nvSpPr>
        <p:spPr>
          <a:xfrm>
            <a:off x="5148064" y="3789040"/>
            <a:ext cx="2880320" cy="1200329"/>
          </a:xfrm>
          <a:prstGeom prst="rect">
            <a:avLst/>
          </a:prstGeom>
          <a:noFill/>
        </p:spPr>
        <p:txBody>
          <a:bodyPr wrap="square" rtlCol="0">
            <a:spAutoFit/>
          </a:bodyPr>
          <a:lstStyle/>
          <a:p>
            <a:pPr algn="ctr"/>
            <a:r>
              <a:rPr lang="fr-FR" b="1" dirty="0" smtClean="0">
                <a:solidFill>
                  <a:schemeClr val="bg1"/>
                </a:solidFill>
              </a:rPr>
              <a:t>II. Aménagement et développement du territoire français</a:t>
            </a:r>
            <a:br>
              <a:rPr lang="fr-FR" b="1" dirty="0" smtClean="0">
                <a:solidFill>
                  <a:schemeClr val="bg1"/>
                </a:solidFill>
              </a:rPr>
            </a:br>
            <a:r>
              <a:rPr lang="fr-FR" b="1" dirty="0" smtClean="0">
                <a:solidFill>
                  <a:schemeClr val="bg1"/>
                </a:solidFill>
              </a:rPr>
              <a:t> (40% - 17h)</a:t>
            </a:r>
            <a:endParaRPr lang="fr-FR" b="1" dirty="0">
              <a:solidFill>
                <a:schemeClr val="bg1"/>
              </a:solidFill>
            </a:endParaRPr>
          </a:p>
        </p:txBody>
      </p:sp>
      <p:sp>
        <p:nvSpPr>
          <p:cNvPr id="10" name="ZoneTexte 9"/>
          <p:cNvSpPr txBox="1"/>
          <p:nvPr/>
        </p:nvSpPr>
        <p:spPr>
          <a:xfrm>
            <a:off x="5076056" y="476672"/>
            <a:ext cx="309634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000" b="1" dirty="0" smtClean="0"/>
              <a:t>Programme allégé 2013</a:t>
            </a:r>
          </a:p>
        </p:txBody>
      </p:sp>
    </p:spTree>
    <p:extLst>
      <p:ext uri="{BB962C8B-B14F-4D97-AF65-F5344CB8AC3E}">
        <p14:creationId xmlns:p14="http://schemas.microsoft.com/office/powerpoint/2010/main" val="3882440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fr-FR" dirty="0" smtClean="0"/>
              <a:t>Légende</a:t>
            </a:r>
            <a:endParaRPr lang="fr-FR" dirty="0"/>
          </a:p>
        </p:txBody>
      </p:sp>
      <p:sp>
        <p:nvSpPr>
          <p:cNvPr id="3" name="Rectangle 2"/>
          <p:cNvSpPr/>
          <p:nvPr/>
        </p:nvSpPr>
        <p:spPr>
          <a:xfrm>
            <a:off x="611560" y="4353788"/>
            <a:ext cx="1543093" cy="64807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chemeClr val="accent6"/>
                </a:solidFill>
              </a:rPr>
              <a:t>Ajout, réécriture</a:t>
            </a:r>
            <a:endParaRPr lang="fr-FR" b="1" dirty="0">
              <a:solidFill>
                <a:schemeClr val="accent6"/>
              </a:solidFill>
            </a:endParaRPr>
          </a:p>
        </p:txBody>
      </p:sp>
      <p:sp>
        <p:nvSpPr>
          <p:cNvPr id="4" name="Rectangle 3"/>
          <p:cNvSpPr/>
          <p:nvPr/>
        </p:nvSpPr>
        <p:spPr>
          <a:xfrm>
            <a:off x="611560" y="3475808"/>
            <a:ext cx="1543093" cy="662568"/>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accent3">
                    <a:lumMod val="75000"/>
                  </a:schemeClr>
                </a:solidFill>
              </a:rPr>
              <a:t>Réécriture partielle</a:t>
            </a:r>
            <a:endParaRPr lang="fr-FR" b="1" dirty="0">
              <a:solidFill>
                <a:schemeClr val="accent3">
                  <a:lumMod val="75000"/>
                </a:schemeClr>
              </a:solidFill>
            </a:endParaRPr>
          </a:p>
        </p:txBody>
      </p:sp>
      <p:sp>
        <p:nvSpPr>
          <p:cNvPr id="5" name="TextBox 4"/>
          <p:cNvSpPr txBox="1"/>
          <p:nvPr/>
        </p:nvSpPr>
        <p:spPr>
          <a:xfrm>
            <a:off x="2440509" y="3622426"/>
            <a:ext cx="4252831" cy="369332"/>
          </a:xfrm>
          <a:prstGeom prst="rect">
            <a:avLst/>
          </a:prstGeom>
          <a:noFill/>
        </p:spPr>
        <p:txBody>
          <a:bodyPr wrap="none" rtlCol="0">
            <a:spAutoFit/>
          </a:bodyPr>
          <a:lstStyle/>
          <a:p>
            <a:r>
              <a:rPr lang="fr-FR" dirty="0" smtClean="0"/>
              <a:t>Réécriture partielle de l’ancien programme </a:t>
            </a:r>
            <a:endParaRPr lang="fr-FR" dirty="0"/>
          </a:p>
        </p:txBody>
      </p:sp>
      <p:sp>
        <p:nvSpPr>
          <p:cNvPr id="6" name="TextBox 5"/>
          <p:cNvSpPr txBox="1"/>
          <p:nvPr/>
        </p:nvSpPr>
        <p:spPr>
          <a:xfrm>
            <a:off x="2452950" y="2567466"/>
            <a:ext cx="5486035" cy="646331"/>
          </a:xfrm>
          <a:prstGeom prst="rect">
            <a:avLst/>
          </a:prstGeom>
          <a:noFill/>
        </p:spPr>
        <p:txBody>
          <a:bodyPr wrap="square" rtlCol="0">
            <a:spAutoFit/>
          </a:bodyPr>
          <a:lstStyle/>
          <a:p>
            <a:r>
              <a:rPr lang="fr-FR" dirty="0" smtClean="0"/>
              <a:t>Déplacement et réécriture partielle d’un élément provenant d’un autre endroit dans l’ancien programme</a:t>
            </a:r>
            <a:endParaRPr lang="fr-FR" dirty="0"/>
          </a:p>
        </p:txBody>
      </p:sp>
      <p:sp>
        <p:nvSpPr>
          <p:cNvPr id="7" name="Rectangle 6"/>
          <p:cNvSpPr/>
          <p:nvPr/>
        </p:nvSpPr>
        <p:spPr>
          <a:xfrm>
            <a:off x="611560" y="2551229"/>
            <a:ext cx="1543093" cy="662568"/>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chemeClr val="tx2"/>
                </a:solidFill>
              </a:rPr>
              <a:t>Déplacement</a:t>
            </a:r>
            <a:endParaRPr lang="fr-FR" b="1" dirty="0">
              <a:solidFill>
                <a:schemeClr val="tx2"/>
              </a:solidFill>
            </a:endParaRPr>
          </a:p>
        </p:txBody>
      </p:sp>
      <p:sp>
        <p:nvSpPr>
          <p:cNvPr id="8" name="TextBox 7"/>
          <p:cNvSpPr txBox="1"/>
          <p:nvPr/>
        </p:nvSpPr>
        <p:spPr>
          <a:xfrm>
            <a:off x="2452949" y="4493158"/>
            <a:ext cx="2667269" cy="369332"/>
          </a:xfrm>
          <a:prstGeom prst="rect">
            <a:avLst/>
          </a:prstGeom>
          <a:noFill/>
        </p:spPr>
        <p:txBody>
          <a:bodyPr wrap="none" rtlCol="0">
            <a:spAutoFit/>
          </a:bodyPr>
          <a:lstStyle/>
          <a:p>
            <a:r>
              <a:rPr lang="fr-FR" dirty="0" smtClean="0"/>
              <a:t>Ajout, réécriture complète</a:t>
            </a:r>
            <a:endParaRPr lang="fr-FR" dirty="0"/>
          </a:p>
        </p:txBody>
      </p:sp>
      <p:sp>
        <p:nvSpPr>
          <p:cNvPr id="11" name="TextBox 10"/>
          <p:cNvSpPr txBox="1"/>
          <p:nvPr/>
        </p:nvSpPr>
        <p:spPr>
          <a:xfrm>
            <a:off x="251520" y="1340768"/>
            <a:ext cx="8352928" cy="646331"/>
          </a:xfrm>
          <a:prstGeom prst="rect">
            <a:avLst/>
          </a:prstGeom>
          <a:noFill/>
        </p:spPr>
        <p:txBody>
          <a:bodyPr wrap="square" rtlCol="0">
            <a:spAutoFit/>
          </a:bodyPr>
          <a:lstStyle/>
          <a:p>
            <a:r>
              <a:rPr lang="fr-FR" i="1" dirty="0" smtClean="0"/>
              <a:t>Des aménagements de natures différentes, des conséquences plus ou moins grandes sur la réinterprétation des programmes : </a:t>
            </a:r>
            <a:endParaRPr lang="fr-FR" i="1" dirty="0"/>
          </a:p>
        </p:txBody>
      </p:sp>
      <p:sp>
        <p:nvSpPr>
          <p:cNvPr id="12" name="Rectangle 11"/>
          <p:cNvSpPr/>
          <p:nvPr/>
        </p:nvSpPr>
        <p:spPr>
          <a:xfrm>
            <a:off x="1481861" y="5219908"/>
            <a:ext cx="66139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600" b="1" dirty="0" smtClean="0">
                <a:solidFill>
                  <a:srgbClr val="FF0000"/>
                </a:solidFill>
              </a:rPr>
              <a:t>…</a:t>
            </a:r>
          </a:p>
        </p:txBody>
      </p:sp>
      <p:sp>
        <p:nvSpPr>
          <p:cNvPr id="13" name="TextBox 12"/>
          <p:cNvSpPr txBox="1"/>
          <p:nvPr/>
        </p:nvSpPr>
        <p:spPr>
          <a:xfrm>
            <a:off x="2528698" y="5359278"/>
            <a:ext cx="3444982" cy="369332"/>
          </a:xfrm>
          <a:prstGeom prst="rect">
            <a:avLst/>
          </a:prstGeom>
          <a:noFill/>
        </p:spPr>
        <p:txBody>
          <a:bodyPr wrap="none" rtlCol="0">
            <a:spAutoFit/>
          </a:bodyPr>
          <a:lstStyle/>
          <a:p>
            <a:r>
              <a:rPr lang="fr-FR" dirty="0" smtClean="0"/>
              <a:t>Idées fortes sur les aménagements</a:t>
            </a:r>
            <a:endParaRPr lang="fr-FR" dirty="0"/>
          </a:p>
        </p:txBody>
      </p:sp>
    </p:spTree>
    <p:extLst>
      <p:ext uri="{BB962C8B-B14F-4D97-AF65-F5344CB8AC3E}">
        <p14:creationId xmlns:p14="http://schemas.microsoft.com/office/powerpoint/2010/main" val="3833158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solidFill>
                  <a:srgbClr val="0000FF"/>
                </a:solidFill>
              </a:rPr>
              <a:t>I. Habiter la France</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48487751"/>
              </p:ext>
            </p:extLst>
          </p:nvPr>
        </p:nvGraphicFramePr>
        <p:xfrm>
          <a:off x="179512" y="260648"/>
          <a:ext cx="8784976" cy="5181960"/>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 1 : </a:t>
                      </a:r>
                      <a:r>
                        <a:rPr lang="fr-FR" sz="1800" b="1" i="0" u="none" strike="noStrike" kern="1200" baseline="0" dirty="0" smtClean="0">
                          <a:solidFill>
                            <a:schemeClr val="tx1"/>
                          </a:solidFill>
                          <a:latin typeface="+mn-lt"/>
                          <a:ea typeface="+mn-ea"/>
                          <a:cs typeface="+mn-cs"/>
                        </a:rPr>
                        <a:t>UN TERRITOIRE SOUS INFLUENCE URBAINE</a:t>
                      </a:r>
                      <a:endParaRPr lang="fr-FR" sz="1400" b="1" dirty="0"/>
                    </a:p>
                  </a:txBody>
                  <a:tcPr/>
                </a:tc>
              </a:tr>
              <a:tr h="876638">
                <a:tc>
                  <a:txBody>
                    <a:bodyPr/>
                    <a:lstStyle/>
                    <a:p>
                      <a:pPr algn="ctr"/>
                      <a:r>
                        <a:rPr lang="fr-FR" sz="1200" b="1" dirty="0" smtClean="0"/>
                        <a:t>Connaissances</a:t>
                      </a:r>
                      <a:endParaRPr lang="fr-FR" sz="1200" b="1" dirty="0"/>
                    </a:p>
                  </a:txBody>
                  <a:tcPr vert="vert270" anchor="ctr"/>
                </a:tc>
                <a:tc>
                  <a:txBody>
                    <a:bodyPr/>
                    <a:lstStyle/>
                    <a:p>
                      <a:r>
                        <a:rPr lang="fr-FR" sz="1400" b="1" dirty="0" smtClean="0"/>
                        <a:t>Les aires urbaines</a:t>
                      </a:r>
                    </a:p>
                    <a:p>
                      <a:r>
                        <a:rPr lang="fr-FR" sz="1400" dirty="0" smtClean="0"/>
                        <a:t>La très grande majorité des habitants de la France vit dans une aire</a:t>
                      </a:r>
                      <a:r>
                        <a:rPr lang="fr-FR" sz="1400" baseline="0" dirty="0" smtClean="0"/>
                        <a:t> </a:t>
                      </a:r>
                      <a:r>
                        <a:rPr lang="fr-FR" sz="1400" dirty="0" smtClean="0"/>
                        <a:t>urbaine. La croissance urbaine s’accompagne de l’étalement spatial</a:t>
                      </a:r>
                      <a:r>
                        <a:rPr lang="fr-FR" sz="1400" baseline="0" dirty="0" smtClean="0"/>
                        <a:t> </a:t>
                      </a:r>
                      <a:r>
                        <a:rPr lang="fr-FR" sz="1400" dirty="0" smtClean="0"/>
                        <a:t>des villes (périurbanisation) en lien avec une mobilité accrue des</a:t>
                      </a:r>
                      <a:r>
                        <a:rPr lang="fr-FR" sz="1400" baseline="0" dirty="0" smtClean="0"/>
                        <a:t> </a:t>
                      </a:r>
                      <a:r>
                        <a:rPr lang="fr-FR" sz="1400" dirty="0" smtClean="0"/>
                        <a:t>habitants. Ces transformations affectent les espaces ruraux.</a:t>
                      </a:r>
                    </a:p>
                    <a:p>
                      <a:r>
                        <a:rPr lang="fr-FR" sz="1400" b="1" dirty="0" smtClean="0"/>
                        <a:t>Le territoire national et sa population</a:t>
                      </a:r>
                    </a:p>
                    <a:p>
                      <a:r>
                        <a:rPr lang="fr-FR" sz="1400" dirty="0" smtClean="0"/>
                        <a:t>La répartition de la population, les mobilités spatiales et les</a:t>
                      </a:r>
                      <a:r>
                        <a:rPr lang="fr-FR" sz="1400" baseline="0" dirty="0" smtClean="0"/>
                        <a:t> </a:t>
                      </a:r>
                      <a:r>
                        <a:rPr lang="fr-FR" sz="1400" dirty="0" smtClean="0"/>
                        <a:t>dynamiques démographiques sont étudiées en lien avec les</a:t>
                      </a:r>
                      <a:r>
                        <a:rPr lang="fr-FR" sz="1400" baseline="0" dirty="0" smtClean="0"/>
                        <a:t> </a:t>
                      </a:r>
                      <a:r>
                        <a:rPr lang="fr-FR" sz="1400" dirty="0" smtClean="0"/>
                        <a:t>caractéristiques du territoire national (métropolitain et ultramarin), ses</a:t>
                      </a:r>
                      <a:r>
                        <a:rPr lang="fr-FR" sz="1400" baseline="0" dirty="0" smtClean="0"/>
                        <a:t> </a:t>
                      </a:r>
                      <a:r>
                        <a:rPr lang="fr-FR" sz="1400" dirty="0" smtClean="0"/>
                        <a:t>ressources et ses contraintes.</a:t>
                      </a:r>
                      <a:endParaRPr lang="fr-FR" sz="140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dirty="0" smtClean="0"/>
                        <a:t>Une étude de cas : une grande question d’aménagement urbain choisi</a:t>
                      </a:r>
                      <a:r>
                        <a:rPr lang="fr-FR" sz="1400" baseline="0" dirty="0" smtClean="0"/>
                        <a:t> </a:t>
                      </a:r>
                      <a:r>
                        <a:rPr lang="fr-FR" sz="1400" dirty="0" smtClean="0"/>
                        <a:t>dans une aire urbaine de la Région où est situé l'établissement.</a:t>
                      </a:r>
                    </a:p>
                    <a:p>
                      <a:r>
                        <a:rPr lang="fr-FR" sz="1400" dirty="0" smtClean="0"/>
                        <a:t>Cette étude débouche sur une mise en perspective du phénomène</a:t>
                      </a:r>
                      <a:r>
                        <a:rPr lang="fr-FR" sz="1400" baseline="0" dirty="0" smtClean="0"/>
                        <a:t> </a:t>
                      </a:r>
                      <a:r>
                        <a:rPr lang="fr-FR" sz="1400" dirty="0" smtClean="0"/>
                        <a:t>d’urbanisation à l’échelle du territoire national.</a:t>
                      </a:r>
                    </a:p>
                    <a:p>
                      <a:r>
                        <a:rPr lang="fr-FR" sz="1400" dirty="0" smtClean="0"/>
                        <a:t>L’étude s'appuie sur la réalisation d’un croquis de la répartition</a:t>
                      </a:r>
                      <a:r>
                        <a:rPr lang="fr-FR" sz="1400" baseline="0" dirty="0" smtClean="0"/>
                        <a:t> </a:t>
                      </a:r>
                      <a:r>
                        <a:rPr lang="fr-FR" sz="1400" dirty="0" smtClean="0"/>
                        <a:t>spatiale de la population et de ses dynamiques, y compris migratoires,</a:t>
                      </a:r>
                      <a:r>
                        <a:rPr lang="fr-FR" sz="1400" baseline="0" dirty="0" smtClean="0"/>
                        <a:t> </a:t>
                      </a:r>
                      <a:r>
                        <a:rPr lang="fr-FR" sz="1400" dirty="0" smtClean="0"/>
                        <a:t>sur le territoire.</a:t>
                      </a:r>
                      <a:endParaRPr lang="fr-FR" sz="1400" dirty="0"/>
                    </a:p>
                  </a:txBody>
                  <a:tcPr/>
                </a:tc>
              </a:tr>
              <a:tr h="1011505">
                <a:tc>
                  <a:txBody>
                    <a:bodyPr/>
                    <a:lstStyle/>
                    <a:p>
                      <a:pPr algn="ctr"/>
                      <a:r>
                        <a:rPr lang="fr-FR" sz="1200" b="1" dirty="0" smtClean="0"/>
                        <a:t>Capacités</a:t>
                      </a:r>
                      <a:endParaRPr lang="fr-FR" sz="1200" b="1" dirty="0"/>
                    </a:p>
                  </a:txBody>
                  <a:tcPr vert="vert270" anchor="ctr"/>
                </a:tc>
                <a:tc>
                  <a:txBody>
                    <a:bodyPr/>
                    <a:lstStyle/>
                    <a:p>
                      <a:pPr algn="l"/>
                      <a:r>
                        <a:rPr lang="fr-FR" sz="1400" b="1" dirty="0" smtClean="0"/>
                        <a:t>Localiser et situer </a:t>
                      </a:r>
                      <a:r>
                        <a:rPr lang="fr-FR" sz="1400" dirty="0" smtClean="0"/>
                        <a:t>:</a:t>
                      </a:r>
                    </a:p>
                    <a:p>
                      <a:pPr algn="l"/>
                      <a:r>
                        <a:rPr lang="fr-FR" sz="1400" dirty="0" smtClean="0"/>
                        <a:t>- les dix premières aires urbaines sur une carte du territoire national.</a:t>
                      </a:r>
                    </a:p>
                    <a:p>
                      <a:pPr algn="l"/>
                      <a:r>
                        <a:rPr lang="fr-FR" sz="1400" dirty="0" smtClean="0"/>
                        <a:t>- les montagnes, les fleuves, les domaines bioclimatiques, les façades maritimes</a:t>
                      </a:r>
                    </a:p>
                    <a:p>
                      <a:pPr algn="l"/>
                      <a:r>
                        <a:rPr lang="fr-FR" sz="1400" dirty="0" smtClean="0"/>
                        <a:t>- le territoire métropolitain et ultramarin en Europe et sur le planisphère</a:t>
                      </a:r>
                    </a:p>
                    <a:p>
                      <a:pPr algn="l"/>
                      <a:r>
                        <a:rPr lang="fr-FR" sz="1400" b="1" dirty="0" smtClean="0"/>
                        <a:t>Décrire et expliquer </a:t>
                      </a:r>
                      <a:r>
                        <a:rPr lang="fr-FR" sz="1400" dirty="0" smtClean="0"/>
                        <a:t>:</a:t>
                      </a:r>
                    </a:p>
                    <a:p>
                      <a:pPr algn="l"/>
                      <a:r>
                        <a:rPr lang="fr-FR" sz="1400" dirty="0" smtClean="0"/>
                        <a:t>- le processus d’étalement urbain, en lien avec les mobilités</a:t>
                      </a:r>
                    </a:p>
                    <a:p>
                      <a:pPr algn="l"/>
                      <a:r>
                        <a:rPr lang="fr-FR" sz="1400" dirty="0" smtClean="0"/>
                        <a:t>- la répartition de la population sur le territoire</a:t>
                      </a:r>
                    </a:p>
                    <a:p>
                      <a:pPr algn="l"/>
                      <a:r>
                        <a:rPr lang="fr-FR" sz="1400" dirty="0" smtClean="0"/>
                        <a:t>- les dynamiques démographiques et spatiales actuelles</a:t>
                      </a:r>
                      <a:endParaRPr lang="fr-FR" sz="1400" dirty="0"/>
                    </a:p>
                  </a:txBody>
                  <a:tcPr/>
                </a:tc>
              </a:tr>
            </a:tbl>
          </a:graphicData>
        </a:graphic>
      </p:graphicFrame>
      <p:sp>
        <p:nvSpPr>
          <p:cNvPr id="8" name="Rectangle 7"/>
          <p:cNvSpPr/>
          <p:nvPr/>
        </p:nvSpPr>
        <p:spPr>
          <a:xfrm>
            <a:off x="1634912" y="1355129"/>
            <a:ext cx="3528392" cy="234692"/>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Rectangle 8"/>
          <p:cNvSpPr/>
          <p:nvPr/>
        </p:nvSpPr>
        <p:spPr>
          <a:xfrm>
            <a:off x="755576" y="1628800"/>
            <a:ext cx="8190224" cy="60975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74264" y="2723281"/>
            <a:ext cx="8190224" cy="86409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55576" y="4149080"/>
            <a:ext cx="8190224" cy="126832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467544" y="5517232"/>
            <a:ext cx="8208912" cy="9361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a:solidFill>
                  <a:srgbClr val="FF0000"/>
                </a:solidFill>
              </a:rPr>
              <a:t>L’étude de cas « une grande question d’aménagement urbain » doit être </a:t>
            </a:r>
            <a:r>
              <a:rPr lang="fr-FR" sz="1600" b="1" dirty="0" smtClean="0">
                <a:solidFill>
                  <a:srgbClr val="FF0000"/>
                </a:solidFill>
              </a:rPr>
              <a:t>choisie </a:t>
            </a:r>
            <a:r>
              <a:rPr lang="fr-FR" sz="1600" b="1" dirty="0">
                <a:solidFill>
                  <a:srgbClr val="FF0000"/>
                </a:solidFill>
              </a:rPr>
              <a:t>dans la Région </a:t>
            </a:r>
            <a:r>
              <a:rPr lang="fr-FR" sz="1600" b="1" dirty="0" smtClean="0">
                <a:solidFill>
                  <a:srgbClr val="FF0000"/>
                </a:solidFill>
              </a:rPr>
              <a:t>où est situé </a:t>
            </a:r>
            <a:r>
              <a:rPr lang="fr-FR" sz="1600" b="1" dirty="0">
                <a:solidFill>
                  <a:srgbClr val="FF0000"/>
                </a:solidFill>
              </a:rPr>
              <a:t>l’établissement</a:t>
            </a:r>
          </a:p>
          <a:p>
            <a:pPr marL="342900" indent="-342900">
              <a:buFont typeface="Arial" panose="020B0604020202020204" pitchFamily="34" charset="0"/>
              <a:buChar char="•"/>
            </a:pPr>
            <a:r>
              <a:rPr lang="fr-FR" sz="1600" b="1" dirty="0" smtClean="0">
                <a:solidFill>
                  <a:srgbClr val="FF0000"/>
                </a:solidFill>
              </a:rPr>
              <a:t>Disparition de l’étude de cas « PNN ou PNR » et de la notion de conflit d’usage.</a:t>
            </a:r>
          </a:p>
          <a:p>
            <a:pPr marL="342900" indent="-342900">
              <a:buFont typeface="Arial" panose="020B0604020202020204" pitchFamily="34" charset="0"/>
              <a:buChar char="•"/>
            </a:pPr>
            <a:r>
              <a:rPr lang="fr-FR" sz="1600" b="1" dirty="0" smtClean="0">
                <a:solidFill>
                  <a:srgbClr val="FF0000"/>
                </a:solidFill>
              </a:rPr>
              <a:t>Structure à la base d’un mélange du thème 1 et 3 (partie I) de l’ancien programme.</a:t>
            </a:r>
          </a:p>
        </p:txBody>
      </p:sp>
      <p:sp>
        <p:nvSpPr>
          <p:cNvPr id="18" name="Rectangle 17"/>
          <p:cNvSpPr/>
          <p:nvPr/>
        </p:nvSpPr>
        <p:spPr>
          <a:xfrm>
            <a:off x="5508104" y="2314093"/>
            <a:ext cx="3290272" cy="234692"/>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Rectangle 18"/>
          <p:cNvSpPr/>
          <p:nvPr/>
        </p:nvSpPr>
        <p:spPr>
          <a:xfrm>
            <a:off x="774264" y="2508413"/>
            <a:ext cx="1925528" cy="214868"/>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7" name="Rectangle 16"/>
          <p:cNvSpPr/>
          <p:nvPr/>
        </p:nvSpPr>
        <p:spPr>
          <a:xfrm>
            <a:off x="2579238" y="6555556"/>
            <a:ext cx="2016224" cy="22680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accent6"/>
                </a:solidFill>
              </a:rPr>
              <a:t>Ajout, réécriture complète</a:t>
            </a:r>
            <a:endParaRPr lang="fr-FR" sz="1200" b="1" dirty="0">
              <a:solidFill>
                <a:schemeClr val="accent6"/>
              </a:solidFill>
            </a:endParaRPr>
          </a:p>
        </p:txBody>
      </p:sp>
      <p:sp>
        <p:nvSpPr>
          <p:cNvPr id="21" name="Rectangle 20"/>
          <p:cNvSpPr/>
          <p:nvPr/>
        </p:nvSpPr>
        <p:spPr>
          <a:xfrm>
            <a:off x="883652" y="6549932"/>
            <a:ext cx="1543093" cy="23242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tx2"/>
                </a:solidFill>
              </a:rPr>
              <a:t>Déplacement</a:t>
            </a:r>
            <a:endParaRPr lang="fr-FR" sz="1200" b="1" dirty="0">
              <a:solidFill>
                <a:schemeClr val="tx2"/>
              </a:solidFill>
            </a:endParaRPr>
          </a:p>
        </p:txBody>
      </p:sp>
      <p:sp>
        <p:nvSpPr>
          <p:cNvPr id="22" name="TextBox 21"/>
          <p:cNvSpPr txBox="1"/>
          <p:nvPr/>
        </p:nvSpPr>
        <p:spPr>
          <a:xfrm>
            <a:off x="51436" y="6525344"/>
            <a:ext cx="832216" cy="276999"/>
          </a:xfrm>
          <a:prstGeom prst="rect">
            <a:avLst/>
          </a:prstGeom>
          <a:noFill/>
        </p:spPr>
        <p:txBody>
          <a:bodyPr wrap="none" rtlCol="0">
            <a:spAutoFit/>
          </a:bodyPr>
          <a:lstStyle/>
          <a:p>
            <a:r>
              <a:rPr lang="fr-FR" sz="1200" b="1" u="sng" dirty="0" smtClean="0"/>
              <a:t>Légende</a:t>
            </a:r>
            <a:r>
              <a:rPr lang="fr-FR" sz="1200" dirty="0" smtClean="0"/>
              <a:t> : </a:t>
            </a:r>
            <a:endParaRPr lang="fr-FR" sz="1200" dirty="0"/>
          </a:p>
        </p:txBody>
      </p:sp>
    </p:spTree>
    <p:extLst>
      <p:ext uri="{BB962C8B-B14F-4D97-AF65-F5344CB8AC3E}">
        <p14:creationId xmlns:p14="http://schemas.microsoft.com/office/powerpoint/2010/main" val="365394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6" grpId="0" animBg="1"/>
      <p:bldP spid="3" grpId="0" animBg="1"/>
      <p:bldP spid="18" grpId="0" animBg="1"/>
      <p:bldP spid="19" grpId="0" animBg="1"/>
      <p:bldP spid="1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solidFill>
                  <a:srgbClr val="0000FF"/>
                </a:solidFill>
              </a:rPr>
              <a:t>I. Habiter la France</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40271378"/>
              </p:ext>
            </p:extLst>
          </p:nvPr>
        </p:nvGraphicFramePr>
        <p:xfrm>
          <a:off x="179512" y="390303"/>
          <a:ext cx="8784976" cy="3909634"/>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 2 : </a:t>
                      </a:r>
                      <a:r>
                        <a:rPr lang="fr-FR" sz="1800" b="1" i="0" u="none" strike="noStrike" kern="1200" baseline="0" dirty="0" smtClean="0">
                          <a:solidFill>
                            <a:schemeClr val="tx1"/>
                          </a:solidFill>
                          <a:latin typeface="+mn-lt"/>
                          <a:ea typeface="+mn-ea"/>
                          <a:cs typeface="+mn-cs"/>
                        </a:rPr>
                        <a:t>LA RÉGION</a:t>
                      </a:r>
                      <a:endParaRPr lang="fr-FR" sz="1400" b="1" dirty="0"/>
                    </a:p>
                  </a:txBody>
                  <a:tcPr/>
                </a:tc>
              </a:tr>
              <a:tr h="1099449">
                <a:tc>
                  <a:txBody>
                    <a:bodyPr/>
                    <a:lstStyle/>
                    <a:p>
                      <a:pPr algn="ctr"/>
                      <a:r>
                        <a:rPr lang="fr-FR" sz="1200" b="1" dirty="0" smtClean="0"/>
                        <a:t>Connaissances</a:t>
                      </a:r>
                      <a:endParaRPr lang="fr-FR" sz="1200" b="1" dirty="0"/>
                    </a:p>
                  </a:txBody>
                  <a:tcPr vert="vert270" anchor="ctr"/>
                </a:tc>
                <a:tc>
                  <a:txBody>
                    <a:bodyPr/>
                    <a:lstStyle/>
                    <a:p>
                      <a:r>
                        <a:rPr lang="fr-FR" sz="1400" dirty="0" smtClean="0"/>
                        <a:t>La Région où est situé l’établissement</a:t>
                      </a:r>
                    </a:p>
                    <a:p>
                      <a:r>
                        <a:rPr lang="fr-FR" sz="1400" dirty="0" smtClean="0"/>
                        <a:t>L'organisation du territoire régional structure l’étude et permet</a:t>
                      </a:r>
                      <a:r>
                        <a:rPr lang="fr-FR" sz="1400" baseline="0" dirty="0" smtClean="0"/>
                        <a:t> </a:t>
                      </a:r>
                      <a:r>
                        <a:rPr lang="fr-FR" sz="1400" dirty="0" smtClean="0"/>
                        <a:t>d’identifier les acteurs et les spécificités de la Région.</a:t>
                      </a:r>
                      <a:endParaRPr lang="fr-FR" sz="140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dirty="0" smtClean="0"/>
                        <a:t>L'étude de la région s'appuie sur un croquis de l'organisation du</a:t>
                      </a:r>
                      <a:r>
                        <a:rPr lang="fr-FR" sz="1400" baseline="0" dirty="0" smtClean="0"/>
                        <a:t> </a:t>
                      </a:r>
                      <a:r>
                        <a:rPr lang="fr-FR" sz="1400" dirty="0" smtClean="0"/>
                        <a:t>territoire.</a:t>
                      </a:r>
                      <a:endParaRPr lang="fr-FR" sz="1400" dirty="0"/>
                    </a:p>
                  </a:txBody>
                  <a:tcPr/>
                </a:tc>
              </a:tr>
              <a:tr h="1011505">
                <a:tc>
                  <a:txBody>
                    <a:bodyPr/>
                    <a:lstStyle/>
                    <a:p>
                      <a:pPr algn="ctr"/>
                      <a:r>
                        <a:rPr lang="fr-FR" sz="1200" b="1" dirty="0" smtClean="0"/>
                        <a:t>Capacités</a:t>
                      </a:r>
                      <a:endParaRPr lang="fr-FR" sz="1200" b="1" dirty="0"/>
                    </a:p>
                  </a:txBody>
                  <a:tcPr vert="vert270" anchor="ctr"/>
                </a:tc>
                <a:tc>
                  <a:txBody>
                    <a:bodyPr/>
                    <a:lstStyle/>
                    <a:p>
                      <a:pPr algn="l"/>
                      <a:r>
                        <a:rPr lang="fr-FR" sz="1400" b="1" dirty="0" smtClean="0"/>
                        <a:t>Localiser et situer</a:t>
                      </a:r>
                    </a:p>
                    <a:p>
                      <a:pPr algn="l"/>
                      <a:r>
                        <a:rPr lang="fr-FR" sz="1400" dirty="0" smtClean="0"/>
                        <a:t>- les repères spatiaux de la Région étudiée</a:t>
                      </a:r>
                    </a:p>
                    <a:p>
                      <a:pPr algn="l"/>
                      <a:r>
                        <a:rPr lang="fr-FR" sz="1400" dirty="0" smtClean="0"/>
                        <a:t>- les régions françaises</a:t>
                      </a:r>
                    </a:p>
                    <a:p>
                      <a:pPr algn="l"/>
                      <a:r>
                        <a:rPr lang="fr-FR" sz="1400" dirty="0" smtClean="0"/>
                        <a:t>Identifier les différentes collectivités territoriales et expliquer le processus de décentralisation</a:t>
                      </a:r>
                    </a:p>
                    <a:p>
                      <a:pPr algn="l"/>
                      <a:r>
                        <a:rPr lang="fr-FR" sz="1400" b="1" dirty="0" smtClean="0"/>
                        <a:t>Réaliser</a:t>
                      </a:r>
                    </a:p>
                    <a:p>
                      <a:pPr algn="l"/>
                      <a:r>
                        <a:rPr lang="fr-FR" sz="1400" dirty="0" smtClean="0"/>
                        <a:t>- un croquis de l’organisation du territoire régional</a:t>
                      </a:r>
                      <a:endParaRPr lang="fr-FR" sz="1400" dirty="0"/>
                    </a:p>
                  </a:txBody>
                  <a:tcPr/>
                </a:tc>
              </a:tr>
            </a:tbl>
          </a:graphicData>
        </a:graphic>
      </p:graphicFrame>
      <p:sp>
        <p:nvSpPr>
          <p:cNvPr id="3" name="Rectangle 2"/>
          <p:cNvSpPr/>
          <p:nvPr/>
        </p:nvSpPr>
        <p:spPr>
          <a:xfrm>
            <a:off x="487016" y="4653136"/>
            <a:ext cx="820891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smtClean="0">
                <a:solidFill>
                  <a:srgbClr val="FF0000"/>
                </a:solidFill>
              </a:rPr>
              <a:t>Réécriture et simplification des attentes en termes de connaissances et démarches</a:t>
            </a:r>
          </a:p>
          <a:p>
            <a:pPr marL="342900" indent="-342900">
              <a:buFont typeface="Arial" panose="020B0604020202020204" pitchFamily="34" charset="0"/>
              <a:buChar char="•"/>
            </a:pPr>
            <a:r>
              <a:rPr lang="fr-FR" sz="1600" b="1" dirty="0" smtClean="0">
                <a:solidFill>
                  <a:srgbClr val="FF0000"/>
                </a:solidFill>
              </a:rPr>
              <a:t>Disparition de l’étude d’un enjeu d’aménagement du territoire régional (capacités)</a:t>
            </a:r>
          </a:p>
          <a:p>
            <a:pPr marL="342900" indent="-342900">
              <a:buFont typeface="Arial" panose="020B0604020202020204" pitchFamily="34" charset="0"/>
              <a:buChar char="•"/>
            </a:pPr>
            <a:r>
              <a:rPr lang="fr-FR" sz="1600" b="1" dirty="0" smtClean="0">
                <a:solidFill>
                  <a:srgbClr val="FF0000"/>
                </a:solidFill>
              </a:rPr>
              <a:t>Plus de référence explicite à une mise en perspective dans le contexte européen et français </a:t>
            </a:r>
          </a:p>
        </p:txBody>
      </p:sp>
      <p:sp>
        <p:nvSpPr>
          <p:cNvPr id="11" name="Rectangle 10"/>
          <p:cNvSpPr/>
          <p:nvPr/>
        </p:nvSpPr>
        <p:spPr>
          <a:xfrm>
            <a:off x="755576" y="1052736"/>
            <a:ext cx="8176864" cy="469384"/>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3" name="Rectangle 12"/>
          <p:cNvSpPr/>
          <p:nvPr/>
        </p:nvSpPr>
        <p:spPr>
          <a:xfrm>
            <a:off x="755576" y="1947312"/>
            <a:ext cx="8176864" cy="234692"/>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2" name="Rectangle 11"/>
          <p:cNvSpPr/>
          <p:nvPr/>
        </p:nvSpPr>
        <p:spPr>
          <a:xfrm>
            <a:off x="856877" y="6552474"/>
            <a:ext cx="2016224" cy="22680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accent6"/>
                </a:solidFill>
              </a:rPr>
              <a:t>Ajout, réécriture complète</a:t>
            </a:r>
            <a:endParaRPr lang="fr-FR" sz="1200" b="1" dirty="0">
              <a:solidFill>
                <a:schemeClr val="accent6"/>
              </a:solidFill>
            </a:endParaRPr>
          </a:p>
        </p:txBody>
      </p:sp>
      <p:sp>
        <p:nvSpPr>
          <p:cNvPr id="16" name="TextBox 15"/>
          <p:cNvSpPr txBox="1"/>
          <p:nvPr/>
        </p:nvSpPr>
        <p:spPr>
          <a:xfrm>
            <a:off x="51436" y="6525344"/>
            <a:ext cx="832216" cy="276999"/>
          </a:xfrm>
          <a:prstGeom prst="rect">
            <a:avLst/>
          </a:prstGeom>
          <a:noFill/>
        </p:spPr>
        <p:txBody>
          <a:bodyPr wrap="none" rtlCol="0">
            <a:spAutoFit/>
          </a:bodyPr>
          <a:lstStyle/>
          <a:p>
            <a:r>
              <a:rPr lang="fr-FR" sz="1200" b="1" u="sng" dirty="0" smtClean="0"/>
              <a:t>Légende</a:t>
            </a:r>
            <a:r>
              <a:rPr lang="fr-FR" sz="1200" dirty="0" smtClean="0"/>
              <a:t> : </a:t>
            </a:r>
            <a:endParaRPr lang="fr-FR" sz="1200" dirty="0"/>
          </a:p>
        </p:txBody>
      </p:sp>
      <p:sp>
        <p:nvSpPr>
          <p:cNvPr id="9" name="Rectangle 8"/>
          <p:cNvSpPr/>
          <p:nvPr/>
        </p:nvSpPr>
        <p:spPr>
          <a:xfrm>
            <a:off x="755576" y="3645024"/>
            <a:ext cx="8176864" cy="234692"/>
          </a:xfrm>
          <a:prstGeom prst="rect">
            <a:avLst/>
          </a:prstGeom>
          <a:solidFill>
            <a:schemeClr val="accent6">
              <a:alpha val="2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2030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t>I</a:t>
            </a:r>
            <a:r>
              <a:rPr lang="fr-FR" sz="2000" dirty="0" smtClean="0">
                <a:solidFill>
                  <a:srgbClr val="0000FF"/>
                </a:solidFill>
              </a:rPr>
              <a:t>I. Aménagement et développement du territoire français</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44011236"/>
              </p:ext>
            </p:extLst>
          </p:nvPr>
        </p:nvGraphicFramePr>
        <p:xfrm>
          <a:off x="179512" y="390303"/>
          <a:ext cx="8784976" cy="4269728"/>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 1 : </a:t>
                      </a:r>
                      <a:r>
                        <a:rPr lang="fr-FR" sz="1800" b="1" i="0" u="none" strike="noStrike" kern="1200" baseline="0" dirty="0" smtClean="0">
                          <a:solidFill>
                            <a:schemeClr val="tx1"/>
                          </a:solidFill>
                          <a:latin typeface="+mn-lt"/>
                          <a:ea typeface="+mn-ea"/>
                          <a:cs typeface="+mn-cs"/>
                        </a:rPr>
                        <a:t>LES ESPACES PRODUCTIFS</a:t>
                      </a:r>
                      <a:endParaRPr lang="fr-FR" sz="1400" b="1" dirty="0"/>
                    </a:p>
                  </a:txBody>
                  <a:tcPr/>
                </a:tc>
              </a:tr>
              <a:tr h="1099449">
                <a:tc>
                  <a:txBody>
                    <a:bodyPr/>
                    <a:lstStyle/>
                    <a:p>
                      <a:pPr algn="ctr"/>
                      <a:r>
                        <a:rPr lang="fr-FR" sz="1200" b="1" dirty="0" smtClean="0"/>
                        <a:t>Connaissances</a:t>
                      </a:r>
                      <a:endParaRPr lang="fr-FR" sz="1200" b="1" dirty="0"/>
                    </a:p>
                  </a:txBody>
                  <a:tcPr vert="vert270" anchor="ctr"/>
                </a:tc>
                <a:tc>
                  <a:txBody>
                    <a:bodyPr/>
                    <a:lstStyle/>
                    <a:p>
                      <a:r>
                        <a:rPr lang="fr-FR" sz="1400" dirty="0" smtClean="0"/>
                        <a:t>Les espaces productifs industriels, agricoles et de service sont étudiés</a:t>
                      </a:r>
                      <a:r>
                        <a:rPr lang="fr-FR" sz="1400" baseline="0" dirty="0" smtClean="0"/>
                        <a:t> </a:t>
                      </a:r>
                      <a:r>
                        <a:rPr lang="fr-FR" sz="1400" dirty="0" smtClean="0"/>
                        <a:t>dans leurs permanences et leurs dynamiques</a:t>
                      </a:r>
                      <a:endParaRPr lang="fr-FR" sz="140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dirty="0" smtClean="0"/>
                        <a:t>Trois études de cas à l'échelle locale :</a:t>
                      </a:r>
                    </a:p>
                    <a:p>
                      <a:r>
                        <a:rPr lang="fr-FR" sz="1400" dirty="0" smtClean="0"/>
                        <a:t>- Un espace de production à dominante industrielle ou</a:t>
                      </a:r>
                    </a:p>
                    <a:p>
                      <a:r>
                        <a:rPr lang="fr-FR" sz="1400" dirty="0" smtClean="0"/>
                        <a:t>énergétique.</a:t>
                      </a:r>
                    </a:p>
                    <a:p>
                      <a:r>
                        <a:rPr lang="fr-FR" sz="1400" dirty="0" smtClean="0"/>
                        <a:t>- Un espace de production à dominante agricole.</a:t>
                      </a:r>
                    </a:p>
                    <a:p>
                      <a:r>
                        <a:rPr lang="fr-FR" sz="1400" dirty="0" smtClean="0"/>
                        <a:t>- Un espace touristique ou de loisirs, ou un centre d’affaires.</a:t>
                      </a:r>
                    </a:p>
                    <a:p>
                      <a:r>
                        <a:rPr lang="fr-FR" sz="1400" dirty="0" smtClean="0"/>
                        <a:t>Chaque étude de cas débouche sur une mise en perspective à l’échelle</a:t>
                      </a:r>
                      <a:r>
                        <a:rPr lang="fr-FR" sz="1400" baseline="0" dirty="0" smtClean="0"/>
                        <a:t> </a:t>
                      </a:r>
                      <a:r>
                        <a:rPr lang="fr-FR" sz="1400" dirty="0" smtClean="0"/>
                        <a:t>nationale et intègre les problématiques du développement durable.</a:t>
                      </a:r>
                      <a:endParaRPr lang="fr-FR" sz="1400" dirty="0"/>
                    </a:p>
                  </a:txBody>
                  <a:tcPr/>
                </a:tc>
              </a:tr>
              <a:tr h="1011505">
                <a:tc>
                  <a:txBody>
                    <a:bodyPr/>
                    <a:lstStyle/>
                    <a:p>
                      <a:pPr algn="ctr"/>
                      <a:r>
                        <a:rPr lang="fr-FR" sz="1200" b="1" dirty="0" smtClean="0"/>
                        <a:t>Capacités</a:t>
                      </a:r>
                      <a:endParaRPr lang="fr-FR" sz="1200" b="1" dirty="0"/>
                    </a:p>
                  </a:txBody>
                  <a:tcPr vert="vert270" anchor="ctr"/>
                </a:tc>
                <a:tc>
                  <a:txBody>
                    <a:bodyPr/>
                    <a:lstStyle/>
                    <a:p>
                      <a:pPr algn="l"/>
                      <a:r>
                        <a:rPr lang="fr-FR" sz="1400" b="1" dirty="0" smtClean="0"/>
                        <a:t>Localiser et situer </a:t>
                      </a:r>
                      <a:r>
                        <a:rPr lang="fr-FR" sz="1400" dirty="0" smtClean="0"/>
                        <a:t>les espaces retenus pour les études de cas</a:t>
                      </a:r>
                    </a:p>
                    <a:p>
                      <a:pPr algn="l"/>
                      <a:r>
                        <a:rPr lang="fr-FR" sz="1400" b="1" dirty="0" smtClean="0"/>
                        <a:t>Décrire et expliquer </a:t>
                      </a:r>
                      <a:r>
                        <a:rPr lang="fr-FR" sz="1400" dirty="0" smtClean="0"/>
                        <a:t>:</a:t>
                      </a:r>
                    </a:p>
                    <a:p>
                      <a:pPr algn="l"/>
                      <a:r>
                        <a:rPr lang="fr-FR" sz="1400" dirty="0" smtClean="0"/>
                        <a:t>- des paysages agricole, industriel, de service et/ou touristique</a:t>
                      </a:r>
                    </a:p>
                    <a:p>
                      <a:pPr algn="l"/>
                      <a:r>
                        <a:rPr lang="fr-FR" sz="1400" dirty="0" smtClean="0"/>
                        <a:t>- les facteurs de localisation d’une activité à l’échelle locale</a:t>
                      </a:r>
                    </a:p>
                    <a:p>
                      <a:pPr algn="l"/>
                      <a:r>
                        <a:rPr lang="fr-FR" sz="1400" b="1" dirty="0" smtClean="0"/>
                        <a:t>Identifier </a:t>
                      </a:r>
                      <a:r>
                        <a:rPr lang="fr-FR" sz="1400" dirty="0" smtClean="0"/>
                        <a:t>des activités et des acteurs économiques</a:t>
                      </a:r>
                      <a:endParaRPr lang="fr-FR" sz="1400" dirty="0"/>
                    </a:p>
                  </a:txBody>
                  <a:tcPr/>
                </a:tc>
              </a:tr>
            </a:tbl>
          </a:graphicData>
        </a:graphic>
      </p:graphicFrame>
      <p:sp>
        <p:nvSpPr>
          <p:cNvPr id="3" name="Rectangle 2"/>
          <p:cNvSpPr/>
          <p:nvPr/>
        </p:nvSpPr>
        <p:spPr>
          <a:xfrm>
            <a:off x="467544" y="5229200"/>
            <a:ext cx="820891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smtClean="0">
                <a:solidFill>
                  <a:srgbClr val="FF0000"/>
                </a:solidFill>
              </a:rPr>
              <a:t>Aucune modification</a:t>
            </a:r>
          </a:p>
        </p:txBody>
      </p:sp>
    </p:spTree>
    <p:extLst>
      <p:ext uri="{BB962C8B-B14F-4D97-AF65-F5344CB8AC3E}">
        <p14:creationId xmlns:p14="http://schemas.microsoft.com/office/powerpoint/2010/main" val="1937973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solidFill>
                  <a:srgbClr val="0000FF"/>
                </a:solidFill>
              </a:rPr>
              <a:t>II. Aménagement et développement du territoire français</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5363860"/>
              </p:ext>
            </p:extLst>
          </p:nvPr>
        </p:nvGraphicFramePr>
        <p:xfrm>
          <a:off x="179512" y="318295"/>
          <a:ext cx="8784976" cy="4755240"/>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 2 : </a:t>
                      </a:r>
                      <a:r>
                        <a:rPr lang="fr-FR" sz="1800" b="1" i="0" u="none" strike="noStrike" kern="1200" baseline="0" dirty="0" smtClean="0">
                          <a:solidFill>
                            <a:schemeClr val="tx1"/>
                          </a:solidFill>
                          <a:latin typeface="+mn-lt"/>
                          <a:ea typeface="+mn-ea"/>
                          <a:cs typeface="+mn-cs"/>
                        </a:rPr>
                        <a:t>L’ORGANISATION DU TERRITOIRE FRANÇAIS</a:t>
                      </a:r>
                      <a:endParaRPr lang="fr-FR" sz="1400" b="1" dirty="0"/>
                    </a:p>
                  </a:txBody>
                  <a:tcPr/>
                </a:tc>
              </a:tr>
              <a:tr h="1099449">
                <a:tc>
                  <a:txBody>
                    <a:bodyPr/>
                    <a:lstStyle/>
                    <a:p>
                      <a:pPr algn="ctr"/>
                      <a:r>
                        <a:rPr lang="fr-FR" sz="1200" b="1" dirty="0" smtClean="0"/>
                        <a:t>Connaissances</a:t>
                      </a:r>
                      <a:endParaRPr lang="fr-FR" sz="1200" b="1" dirty="0"/>
                    </a:p>
                  </a:txBody>
                  <a:tcPr vert="vert270" anchor="ctr"/>
                </a:tc>
                <a:tc>
                  <a:txBody>
                    <a:bodyPr/>
                    <a:lstStyle/>
                    <a:p>
                      <a:r>
                        <a:rPr lang="fr-FR" sz="1400" b="1" dirty="0" smtClean="0"/>
                        <a:t>Les contrastes territoriaux.</a:t>
                      </a:r>
                    </a:p>
                    <a:p>
                      <a:r>
                        <a:rPr lang="fr-FR" sz="1400" dirty="0" smtClean="0"/>
                        <a:t>- La production de la richesse se concentre dans certains espaces du</a:t>
                      </a:r>
                      <a:r>
                        <a:rPr lang="fr-FR" sz="1400" baseline="0" dirty="0" smtClean="0"/>
                        <a:t> </a:t>
                      </a:r>
                      <a:r>
                        <a:rPr lang="fr-FR" sz="1400" dirty="0" smtClean="0"/>
                        <a:t>territoire national, en lien avec les dynamiques européennes et</a:t>
                      </a:r>
                      <a:r>
                        <a:rPr lang="fr-FR" sz="1400" baseline="0" dirty="0" smtClean="0"/>
                        <a:t> </a:t>
                      </a:r>
                      <a:r>
                        <a:rPr lang="fr-FR" sz="1400" dirty="0" smtClean="0"/>
                        <a:t>mondiales. Ce sont les métropoles dont Paris, les régions motrices,</a:t>
                      </a:r>
                      <a:r>
                        <a:rPr lang="fr-FR" sz="1400" baseline="0" dirty="0" smtClean="0"/>
                        <a:t> </a:t>
                      </a:r>
                      <a:r>
                        <a:rPr lang="fr-FR" sz="1400" dirty="0" smtClean="0"/>
                        <a:t>certains espaces frontaliers et les littoraux.</a:t>
                      </a:r>
                    </a:p>
                    <a:p>
                      <a:r>
                        <a:rPr lang="fr-FR" sz="1400" dirty="0" smtClean="0"/>
                        <a:t>-L’intégration du territoire national dans l’espace européen et</a:t>
                      </a:r>
                      <a:r>
                        <a:rPr lang="fr-FR" sz="1400" baseline="0" dirty="0" smtClean="0"/>
                        <a:t> </a:t>
                      </a:r>
                      <a:r>
                        <a:rPr lang="fr-FR" sz="1400" dirty="0" smtClean="0"/>
                        <a:t>mondial par les réseaux de transports renforce ces espaces.</a:t>
                      </a:r>
                      <a:endParaRPr lang="fr-FR" sz="140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b="1" dirty="0" smtClean="0"/>
                        <a:t>Une étude de cas : l’agglomération parisienne.</a:t>
                      </a:r>
                    </a:p>
                    <a:p>
                      <a:r>
                        <a:rPr lang="fr-FR" sz="1400" dirty="0" smtClean="0"/>
                        <a:t>Cette étude débouche sur la mise en perspective de l’organisation du</a:t>
                      </a:r>
                      <a:r>
                        <a:rPr lang="fr-FR" sz="1400" baseline="0" dirty="0" smtClean="0"/>
                        <a:t> </a:t>
                      </a:r>
                      <a:r>
                        <a:rPr lang="fr-FR" sz="1400" dirty="0" smtClean="0"/>
                        <a:t>territoire par les réseaux et les pôles, les grands contrastes territoriaux</a:t>
                      </a:r>
                      <a:r>
                        <a:rPr lang="fr-FR" sz="1400" baseline="0" dirty="0" smtClean="0"/>
                        <a:t> </a:t>
                      </a:r>
                      <a:r>
                        <a:rPr lang="fr-FR" sz="1400" dirty="0" smtClean="0"/>
                        <a:t>à l’échelle nationale, et le rôle des acteurs publics et privés.</a:t>
                      </a:r>
                    </a:p>
                    <a:p>
                      <a:r>
                        <a:rPr lang="fr-FR" sz="1400" dirty="0" smtClean="0"/>
                        <a:t>On s’appuie sur une carte du réseau de la grande vitesse en France et</a:t>
                      </a:r>
                      <a:r>
                        <a:rPr lang="fr-FR" sz="1400" baseline="0" dirty="0" smtClean="0"/>
                        <a:t> </a:t>
                      </a:r>
                      <a:r>
                        <a:rPr lang="fr-FR" sz="1400" dirty="0" smtClean="0"/>
                        <a:t>en Europe</a:t>
                      </a:r>
                    </a:p>
                    <a:p>
                      <a:r>
                        <a:rPr lang="fr-FR" sz="1400" dirty="0" smtClean="0"/>
                        <a:t>Ces contrastes sont reportés sur un croquis de l’organisation du</a:t>
                      </a:r>
                      <a:r>
                        <a:rPr lang="fr-FR" sz="1400" baseline="0" dirty="0" smtClean="0"/>
                        <a:t> </a:t>
                      </a:r>
                      <a:r>
                        <a:rPr lang="fr-FR" sz="1400" dirty="0" smtClean="0"/>
                        <a:t>territoire national.</a:t>
                      </a:r>
                      <a:endParaRPr lang="fr-FR" sz="1400" dirty="0"/>
                    </a:p>
                  </a:txBody>
                  <a:tcPr/>
                </a:tc>
              </a:tr>
              <a:tr h="1011505">
                <a:tc>
                  <a:txBody>
                    <a:bodyPr/>
                    <a:lstStyle/>
                    <a:p>
                      <a:pPr algn="ctr"/>
                      <a:r>
                        <a:rPr lang="fr-FR" sz="1200" b="1" dirty="0" smtClean="0"/>
                        <a:t>Capacités</a:t>
                      </a:r>
                      <a:endParaRPr lang="fr-FR" sz="1200" b="1" dirty="0"/>
                    </a:p>
                  </a:txBody>
                  <a:tcPr vert="vert270" anchor="ctr"/>
                </a:tc>
                <a:tc>
                  <a:txBody>
                    <a:bodyPr/>
                    <a:lstStyle/>
                    <a:p>
                      <a:pPr algn="l"/>
                      <a:r>
                        <a:rPr lang="fr-FR" sz="1400" b="1" dirty="0" smtClean="0"/>
                        <a:t>Localiser et situer :</a:t>
                      </a:r>
                    </a:p>
                    <a:p>
                      <a:pPr algn="l"/>
                      <a:r>
                        <a:rPr lang="fr-FR" sz="1400" dirty="0" smtClean="0"/>
                        <a:t>- les principales métropoles françaises</a:t>
                      </a:r>
                    </a:p>
                    <a:p>
                      <a:pPr algn="l"/>
                      <a:r>
                        <a:rPr lang="fr-FR" sz="1400" dirty="0" smtClean="0"/>
                        <a:t>- les axes et les nœuds de transports majeurs de l’espace français</a:t>
                      </a:r>
                    </a:p>
                    <a:p>
                      <a:pPr algn="l"/>
                      <a:r>
                        <a:rPr lang="fr-FR" sz="1400" b="1" dirty="0" smtClean="0"/>
                        <a:t>Décrire et expliquer </a:t>
                      </a:r>
                      <a:r>
                        <a:rPr lang="fr-FR" sz="1400" dirty="0" smtClean="0"/>
                        <a:t>:</a:t>
                      </a:r>
                    </a:p>
                    <a:p>
                      <a:pPr algn="l"/>
                      <a:r>
                        <a:rPr lang="fr-FR" sz="1400" dirty="0" smtClean="0"/>
                        <a:t>- la distribution spatiale des activités sur le territoire de la France</a:t>
                      </a:r>
                    </a:p>
                    <a:p>
                      <a:pPr algn="l"/>
                      <a:r>
                        <a:rPr lang="fr-FR" sz="1400" dirty="0" smtClean="0"/>
                        <a:t>- le poids et le rayonnement de Paris</a:t>
                      </a:r>
                    </a:p>
                    <a:p>
                      <a:pPr algn="l"/>
                      <a:r>
                        <a:rPr lang="fr-FR" sz="1400" dirty="0" smtClean="0"/>
                        <a:t>- quelques formes de disparités ou d’inégalités sur le territoire national</a:t>
                      </a:r>
                    </a:p>
                    <a:p>
                      <a:pPr algn="l"/>
                      <a:r>
                        <a:rPr lang="fr-FR" sz="1400" b="1" dirty="0" smtClean="0"/>
                        <a:t>Réaliser un croquis </a:t>
                      </a:r>
                      <a:r>
                        <a:rPr lang="fr-FR" sz="1400" dirty="0" smtClean="0"/>
                        <a:t>de l’organisation du territoire national</a:t>
                      </a:r>
                      <a:endParaRPr lang="fr-FR" sz="1400" dirty="0"/>
                    </a:p>
                  </a:txBody>
                  <a:tcPr/>
                </a:tc>
              </a:tr>
            </a:tbl>
          </a:graphicData>
        </a:graphic>
      </p:graphicFrame>
      <p:sp>
        <p:nvSpPr>
          <p:cNvPr id="3" name="Rectangle 2"/>
          <p:cNvSpPr/>
          <p:nvPr/>
        </p:nvSpPr>
        <p:spPr>
          <a:xfrm>
            <a:off x="467544" y="5157192"/>
            <a:ext cx="8208912" cy="12241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smtClean="0">
                <a:solidFill>
                  <a:srgbClr val="FF0000"/>
                </a:solidFill>
              </a:rPr>
              <a:t>Thème modifié à partir d’ajouts issus de l’ancien thème 2 de la III</a:t>
            </a:r>
            <a:r>
              <a:rPr lang="fr-FR" sz="1600" b="1" baseline="30000" dirty="0" smtClean="0">
                <a:solidFill>
                  <a:srgbClr val="FF0000"/>
                </a:solidFill>
              </a:rPr>
              <a:t>ème</a:t>
            </a:r>
            <a:r>
              <a:rPr lang="fr-FR" sz="1600" b="1" dirty="0" smtClean="0">
                <a:solidFill>
                  <a:srgbClr val="FF0000"/>
                </a:solidFill>
              </a:rPr>
              <a:t> partie: </a:t>
            </a:r>
            <a:r>
              <a:rPr lang="fr-FR" sz="1600" b="1" i="1" dirty="0" smtClean="0">
                <a:solidFill>
                  <a:srgbClr val="FF0000"/>
                </a:solidFill>
              </a:rPr>
              <a:t>La France intégrée dans l’UE </a:t>
            </a:r>
            <a:r>
              <a:rPr lang="fr-FR" sz="1600" b="1" dirty="0" smtClean="0">
                <a:solidFill>
                  <a:srgbClr val="FF0000"/>
                </a:solidFill>
              </a:rPr>
              <a:t>(qui disparaît) autour de la thématique des transports et de l’intégration à l’espace européen.</a:t>
            </a:r>
          </a:p>
          <a:p>
            <a:pPr marL="342900" indent="-342900">
              <a:buFont typeface="Arial" panose="020B0604020202020204" pitchFamily="34" charset="0"/>
              <a:buChar char="•"/>
            </a:pPr>
            <a:r>
              <a:rPr lang="fr-FR" sz="1600" b="1" dirty="0" smtClean="0">
                <a:solidFill>
                  <a:srgbClr val="FF0000"/>
                </a:solidFill>
              </a:rPr>
              <a:t>Les études de cas sur le réseau de lignes à grande vitesse, la gestion de la forêt méditerranéenne et un exemple de risque technologiques disparaissent.</a:t>
            </a:r>
          </a:p>
        </p:txBody>
      </p:sp>
      <p:sp>
        <p:nvSpPr>
          <p:cNvPr id="7" name="Rectangle 6"/>
          <p:cNvSpPr/>
          <p:nvPr/>
        </p:nvSpPr>
        <p:spPr>
          <a:xfrm>
            <a:off x="774264" y="1682356"/>
            <a:ext cx="8046208" cy="4505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07800" y="2807216"/>
            <a:ext cx="8046208" cy="2252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86028" y="3350300"/>
            <a:ext cx="8046208" cy="57606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83652" y="6549932"/>
            <a:ext cx="1543093" cy="23242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tx2"/>
                </a:solidFill>
              </a:rPr>
              <a:t>Déplacement</a:t>
            </a:r>
            <a:endParaRPr lang="fr-FR" sz="1200" b="1" dirty="0">
              <a:solidFill>
                <a:schemeClr val="tx2"/>
              </a:solidFill>
            </a:endParaRPr>
          </a:p>
        </p:txBody>
      </p:sp>
      <p:sp>
        <p:nvSpPr>
          <p:cNvPr id="17" name="TextBox 16"/>
          <p:cNvSpPr txBox="1"/>
          <p:nvPr/>
        </p:nvSpPr>
        <p:spPr>
          <a:xfrm>
            <a:off x="51436" y="6525344"/>
            <a:ext cx="832216" cy="276999"/>
          </a:xfrm>
          <a:prstGeom prst="rect">
            <a:avLst/>
          </a:prstGeom>
          <a:noFill/>
        </p:spPr>
        <p:txBody>
          <a:bodyPr wrap="none" rtlCol="0">
            <a:spAutoFit/>
          </a:bodyPr>
          <a:lstStyle/>
          <a:p>
            <a:r>
              <a:rPr lang="fr-FR" sz="1200" b="1" u="sng" dirty="0" smtClean="0"/>
              <a:t>Légende</a:t>
            </a:r>
            <a:r>
              <a:rPr lang="fr-FR" sz="1200" dirty="0" smtClean="0"/>
              <a:t> : </a:t>
            </a:r>
            <a:endParaRPr lang="fr-FR" sz="1200" dirty="0"/>
          </a:p>
        </p:txBody>
      </p:sp>
    </p:spTree>
    <p:extLst>
      <p:ext uri="{BB962C8B-B14F-4D97-AF65-F5344CB8AC3E}">
        <p14:creationId xmlns:p14="http://schemas.microsoft.com/office/powerpoint/2010/main" val="266652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solidFill>
                  <a:srgbClr val="0000FF"/>
                </a:solidFill>
              </a:rPr>
              <a:t>III. Le rôle mondial de la France et de l’Union européenne</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496330"/>
              </p:ext>
            </p:extLst>
          </p:nvPr>
        </p:nvGraphicFramePr>
        <p:xfrm>
          <a:off x="179512" y="318295"/>
          <a:ext cx="8784976" cy="4122994"/>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 1 : </a:t>
                      </a:r>
                      <a:r>
                        <a:rPr lang="fr-FR" sz="1800" b="1" i="0" u="none" strike="noStrike" kern="1200" baseline="0" dirty="0" smtClean="0">
                          <a:solidFill>
                            <a:schemeClr val="tx1"/>
                          </a:solidFill>
                          <a:latin typeface="+mn-lt"/>
                          <a:ea typeface="+mn-ea"/>
                          <a:cs typeface="+mn-cs"/>
                        </a:rPr>
                        <a:t>L’UNION EUROPEENNE, UNE UNION D’ETATS</a:t>
                      </a:r>
                      <a:endParaRPr lang="fr-FR" sz="1400" b="1" dirty="0"/>
                    </a:p>
                  </a:txBody>
                  <a:tcPr/>
                </a:tc>
              </a:tr>
              <a:tr h="1099449">
                <a:tc>
                  <a:txBody>
                    <a:bodyPr/>
                    <a:lstStyle/>
                    <a:p>
                      <a:pPr algn="ctr"/>
                      <a:r>
                        <a:rPr lang="fr-FR" sz="1200" b="1" dirty="0" smtClean="0"/>
                        <a:t>Connaissances</a:t>
                      </a:r>
                      <a:endParaRPr lang="fr-FR" sz="1200" b="1" dirty="0"/>
                    </a:p>
                  </a:txBody>
                  <a:tcPr vert="vert270" anchor="ctr"/>
                </a:tc>
                <a:tc>
                  <a:txBody>
                    <a:bodyPr/>
                    <a:lstStyle/>
                    <a:p>
                      <a:r>
                        <a:rPr lang="fr-FR" sz="1400" b="0" i="0" u="none" strike="noStrike" kern="1200" baseline="0" dirty="0" smtClean="0">
                          <a:solidFill>
                            <a:schemeClr val="tx1"/>
                          </a:solidFill>
                          <a:latin typeface="+mn-lt"/>
                          <a:ea typeface="+mn-ea"/>
                          <a:cs typeface="+mn-cs"/>
                        </a:rPr>
                        <a:t>-</a:t>
                      </a:r>
                      <a:r>
                        <a:rPr lang="fr-FR" sz="1400" b="1" i="0" u="none" strike="noStrike" kern="1200" baseline="0" dirty="0" smtClean="0">
                          <a:solidFill>
                            <a:schemeClr val="tx1"/>
                          </a:solidFill>
                          <a:latin typeface="+mn-lt"/>
                          <a:ea typeface="+mn-ea"/>
                          <a:cs typeface="+mn-cs"/>
                        </a:rPr>
                        <a:t>Un territoire en construction</a:t>
                      </a:r>
                    </a:p>
                    <a:p>
                      <a:r>
                        <a:rPr lang="fr-FR" sz="1400" b="0" i="0" u="none" strike="noStrike" kern="1200" baseline="0" dirty="0" smtClean="0">
                          <a:solidFill>
                            <a:schemeClr val="tx1"/>
                          </a:solidFill>
                          <a:latin typeface="+mn-lt"/>
                          <a:ea typeface="+mn-ea"/>
                          <a:cs typeface="+mn-cs"/>
                        </a:rPr>
                        <a:t>-</a:t>
                      </a:r>
                      <a:r>
                        <a:rPr lang="fr-FR" sz="1400" b="1" i="0" u="none" strike="noStrike" kern="1200" baseline="0" dirty="0" smtClean="0">
                          <a:solidFill>
                            <a:schemeClr val="tx1"/>
                          </a:solidFill>
                          <a:latin typeface="+mn-lt"/>
                          <a:ea typeface="+mn-ea"/>
                          <a:cs typeface="+mn-cs"/>
                        </a:rPr>
                        <a:t>Les contrastes territoriaux à l’intérieur de l’Union européenne</a:t>
                      </a:r>
                      <a:r>
                        <a:rPr lang="fr-FR" sz="1400" b="0" i="0" u="none" strike="noStrike" kern="1200" baseline="0" dirty="0" smtClean="0">
                          <a:solidFill>
                            <a:schemeClr val="tx1"/>
                          </a:solidFill>
                          <a:latin typeface="+mn-lt"/>
                          <a:ea typeface="+mn-ea"/>
                          <a:cs typeface="+mn-cs"/>
                        </a:rPr>
                        <a:t>. Plusieurs critères sont mobilisés pour établir une différenciation entre les États et les régions de l’Europe et souligner les contrastes de l’espace européen. L’UE tente de réduire les écarts par sa politique régionale et de cohésion des territoires.</a:t>
                      </a:r>
                      <a:endParaRPr lang="fr-FR" sz="1100" b="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b="0" i="0" u="none" strike="noStrike" kern="1200" baseline="0" dirty="0" smtClean="0">
                          <a:solidFill>
                            <a:schemeClr val="tx1"/>
                          </a:solidFill>
                          <a:latin typeface="+mn-lt"/>
                          <a:ea typeface="+mn-ea"/>
                          <a:cs typeface="+mn-cs"/>
                        </a:rPr>
                        <a:t>La dynamique d’élargissement et les liens qui unissent les États sont étudiés à partir de cartes (UE, zone euro, espace Schengen…) et sur un exemple de candidature d’adhésion.</a:t>
                      </a:r>
                    </a:p>
                    <a:p>
                      <a:r>
                        <a:rPr lang="fr-FR" sz="1400" b="0" i="0" u="none" strike="noStrike" kern="1200" baseline="0" dirty="0" smtClean="0">
                          <a:solidFill>
                            <a:schemeClr val="tx1"/>
                          </a:solidFill>
                          <a:latin typeface="+mn-lt"/>
                          <a:ea typeface="+mn-ea"/>
                          <a:cs typeface="+mn-cs"/>
                        </a:rPr>
                        <a:t>L’étude s’appuie sur la lecture d’un petit nombre de cartes qui permettent d’identifier les principaux contrastes spatiaux.</a:t>
                      </a:r>
                      <a:endParaRPr lang="fr-FR" sz="1100" dirty="0"/>
                    </a:p>
                  </a:txBody>
                  <a:tcPr/>
                </a:tc>
              </a:tr>
              <a:tr h="1011505">
                <a:tc>
                  <a:txBody>
                    <a:bodyPr/>
                    <a:lstStyle/>
                    <a:p>
                      <a:pPr algn="ctr"/>
                      <a:r>
                        <a:rPr lang="fr-FR" sz="1200" b="1" dirty="0" smtClean="0"/>
                        <a:t>Capacités</a:t>
                      </a:r>
                      <a:endParaRPr lang="fr-FR" sz="1200" b="1" dirty="0"/>
                    </a:p>
                  </a:txBody>
                  <a:tcPr vert="vert270" anchor="ctr"/>
                </a:tc>
                <a:tc>
                  <a:txBody>
                    <a:bodyPr/>
                    <a:lstStyle/>
                    <a:p>
                      <a:r>
                        <a:rPr lang="fr-FR" sz="1400" b="1" i="0" u="none" strike="noStrike" kern="1200" baseline="0" dirty="0" smtClean="0">
                          <a:solidFill>
                            <a:schemeClr val="tx1"/>
                          </a:solidFill>
                          <a:latin typeface="+mn-lt"/>
                          <a:ea typeface="+mn-ea"/>
                          <a:cs typeface="+mn-cs"/>
                        </a:rPr>
                        <a:t>Localiser</a:t>
                      </a:r>
                      <a:r>
                        <a:rPr lang="fr-FR" sz="1400" b="0" i="0" u="none" strike="noStrike" kern="1200" baseline="0" dirty="0" smtClean="0">
                          <a:solidFill>
                            <a:schemeClr val="tx1"/>
                          </a:solidFill>
                          <a:latin typeface="+mn-lt"/>
                          <a:ea typeface="+mn-ea"/>
                          <a:cs typeface="+mn-cs"/>
                        </a:rPr>
                        <a:t> </a:t>
                      </a:r>
                      <a:r>
                        <a:rPr lang="fr-FR" sz="1400" b="1" i="0" u="none" strike="noStrike" kern="1200" baseline="0" dirty="0" smtClean="0">
                          <a:solidFill>
                            <a:schemeClr val="tx1"/>
                          </a:solidFill>
                          <a:latin typeface="+mn-lt"/>
                          <a:ea typeface="+mn-ea"/>
                          <a:cs typeface="+mn-cs"/>
                        </a:rPr>
                        <a:t>et</a:t>
                      </a:r>
                      <a:r>
                        <a:rPr lang="fr-FR" sz="1400" b="0" i="0" u="none" strike="noStrike" kern="1200" baseline="0" dirty="0" smtClean="0">
                          <a:solidFill>
                            <a:schemeClr val="tx1"/>
                          </a:solidFill>
                          <a:latin typeface="+mn-lt"/>
                          <a:ea typeface="+mn-ea"/>
                          <a:cs typeface="+mn-cs"/>
                        </a:rPr>
                        <a:t> </a:t>
                      </a:r>
                      <a:r>
                        <a:rPr lang="fr-FR" sz="1400" b="1" i="0" u="none" strike="noStrike" kern="1200" baseline="0" dirty="0" smtClean="0">
                          <a:solidFill>
                            <a:schemeClr val="tx1"/>
                          </a:solidFill>
                          <a:latin typeface="+mn-lt"/>
                          <a:ea typeface="+mn-ea"/>
                          <a:cs typeface="+mn-cs"/>
                        </a:rPr>
                        <a:t>situer</a:t>
                      </a:r>
                    </a:p>
                    <a:p>
                      <a:r>
                        <a:rPr lang="fr-FR" sz="1400" b="0" i="0" u="none" strike="noStrike" kern="1200" baseline="0" dirty="0" smtClean="0">
                          <a:solidFill>
                            <a:schemeClr val="tx1"/>
                          </a:solidFill>
                          <a:latin typeface="+mn-lt"/>
                          <a:ea typeface="+mn-ea"/>
                          <a:cs typeface="+mn-cs"/>
                        </a:rPr>
                        <a:t>- Les Etats de l’Union européenne et leurs capitales</a:t>
                      </a:r>
                    </a:p>
                    <a:p>
                      <a:r>
                        <a:rPr lang="fr-FR" sz="1400" b="0" i="0" u="none" strike="noStrike" kern="1200" baseline="0" dirty="0" smtClean="0">
                          <a:solidFill>
                            <a:schemeClr val="tx1"/>
                          </a:solidFill>
                          <a:latin typeface="+mn-lt"/>
                          <a:ea typeface="+mn-ea"/>
                          <a:cs typeface="+mn-cs"/>
                        </a:rPr>
                        <a:t>- Les villes où siègent les institutions de l’UE</a:t>
                      </a:r>
                    </a:p>
                    <a:p>
                      <a:r>
                        <a:rPr lang="fr-FR" sz="1400" b="0" i="0" u="none" strike="noStrike" kern="1200" baseline="0" dirty="0" smtClean="0">
                          <a:solidFill>
                            <a:schemeClr val="tx1"/>
                          </a:solidFill>
                          <a:latin typeface="+mn-lt"/>
                          <a:ea typeface="+mn-ea"/>
                          <a:cs typeface="+mn-cs"/>
                        </a:rPr>
                        <a:t>- Les pays de la zone euro, de l’espace Schengen</a:t>
                      </a:r>
                    </a:p>
                    <a:p>
                      <a:r>
                        <a:rPr lang="fr-FR" sz="1400" b="0" i="0" u="none" strike="noStrike" kern="1200" baseline="0" dirty="0" smtClean="0">
                          <a:solidFill>
                            <a:schemeClr val="tx1"/>
                          </a:solidFill>
                          <a:latin typeface="+mn-lt"/>
                          <a:ea typeface="+mn-ea"/>
                          <a:cs typeface="+mn-cs"/>
                        </a:rPr>
                        <a:t>- Les principales métropoles européennes</a:t>
                      </a:r>
                    </a:p>
                    <a:p>
                      <a:r>
                        <a:rPr lang="fr-FR" sz="1400" b="0" i="0" u="none" strike="noStrike" kern="1200" baseline="0" dirty="0" smtClean="0">
                          <a:solidFill>
                            <a:schemeClr val="tx1"/>
                          </a:solidFill>
                          <a:latin typeface="+mn-lt"/>
                          <a:ea typeface="+mn-ea"/>
                          <a:cs typeface="+mn-cs"/>
                        </a:rPr>
                        <a:t>- la mégalopole européenne</a:t>
                      </a:r>
                    </a:p>
                    <a:p>
                      <a:r>
                        <a:rPr lang="fr-FR" sz="1400" b="1" i="0" u="none" strike="noStrike" kern="1200" baseline="0" dirty="0" smtClean="0">
                          <a:solidFill>
                            <a:schemeClr val="tx1"/>
                          </a:solidFill>
                          <a:latin typeface="+mn-lt"/>
                          <a:ea typeface="+mn-ea"/>
                          <a:cs typeface="+mn-cs"/>
                        </a:rPr>
                        <a:t>Identifier et décrire </a:t>
                      </a:r>
                      <a:r>
                        <a:rPr lang="fr-FR" sz="1400" b="0" i="0" u="none" strike="noStrike" kern="1200" baseline="0" dirty="0" smtClean="0">
                          <a:solidFill>
                            <a:schemeClr val="tx1"/>
                          </a:solidFill>
                          <a:latin typeface="+mn-lt"/>
                          <a:ea typeface="+mn-ea"/>
                          <a:cs typeface="+mn-cs"/>
                        </a:rPr>
                        <a:t>une forme de contraste de l’espace européen</a:t>
                      </a:r>
                      <a:endParaRPr lang="fr-FR" sz="1100" b="0" dirty="0"/>
                    </a:p>
                  </a:txBody>
                  <a:tcPr/>
                </a:tc>
              </a:tr>
            </a:tbl>
          </a:graphicData>
        </a:graphic>
      </p:graphicFrame>
      <p:sp>
        <p:nvSpPr>
          <p:cNvPr id="3" name="Rectangle 2"/>
          <p:cNvSpPr/>
          <p:nvPr/>
        </p:nvSpPr>
        <p:spPr>
          <a:xfrm>
            <a:off x="452304" y="4791432"/>
            <a:ext cx="8208912" cy="13018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smtClean="0">
                <a:solidFill>
                  <a:srgbClr val="FF0000"/>
                </a:solidFill>
              </a:rPr>
              <a:t>Démarche réécrite partiellement</a:t>
            </a:r>
          </a:p>
          <a:p>
            <a:pPr marL="342900" indent="-342900">
              <a:buFont typeface="Arial" panose="020B0604020202020204" pitchFamily="34" charset="0"/>
              <a:buChar char="•"/>
            </a:pPr>
            <a:r>
              <a:rPr lang="fr-FR" sz="1600" b="1" dirty="0" smtClean="0">
                <a:solidFill>
                  <a:srgbClr val="FF0000"/>
                </a:solidFill>
              </a:rPr>
              <a:t>Plus de référence explicite à l’étude de ce thème en liaison avec le programme d’Histoire</a:t>
            </a:r>
          </a:p>
          <a:p>
            <a:pPr marL="342900" indent="-342900">
              <a:buFont typeface="Arial" panose="020B0604020202020204" pitchFamily="34" charset="0"/>
              <a:buChar char="•"/>
            </a:pPr>
            <a:r>
              <a:rPr lang="fr-FR" sz="1600" b="1" dirty="0">
                <a:solidFill>
                  <a:srgbClr val="FF0000"/>
                </a:solidFill>
              </a:rPr>
              <a:t>L</a:t>
            </a:r>
            <a:r>
              <a:rPr lang="fr-FR" sz="1600" b="1" dirty="0" smtClean="0">
                <a:solidFill>
                  <a:srgbClr val="FF0000"/>
                </a:solidFill>
              </a:rPr>
              <a:t>a candidature d’adhésion passe du statut d’étude de cas dans le cadre du thème sur l’influence de l’Europe à celui d’exemple dans le cadre de la construction  </a:t>
            </a:r>
            <a:r>
              <a:rPr lang="fr-FR" sz="1600" b="1" dirty="0" err="1" smtClean="0">
                <a:solidFill>
                  <a:srgbClr val="FF0000"/>
                </a:solidFill>
              </a:rPr>
              <a:t>européeenne</a:t>
            </a:r>
            <a:r>
              <a:rPr lang="fr-FR" sz="1600" b="1" dirty="0" smtClean="0">
                <a:solidFill>
                  <a:srgbClr val="FF0000"/>
                </a:solidFill>
              </a:rPr>
              <a:t>.</a:t>
            </a:r>
          </a:p>
          <a:p>
            <a:pPr marL="342900" indent="-342900">
              <a:buFont typeface="Arial" panose="020B0604020202020204" pitchFamily="34" charset="0"/>
              <a:buChar char="•"/>
            </a:pPr>
            <a:r>
              <a:rPr lang="fr-FR" sz="1600" b="1" dirty="0">
                <a:solidFill>
                  <a:srgbClr val="FF0000"/>
                </a:solidFill>
              </a:rPr>
              <a:t>D</a:t>
            </a:r>
            <a:r>
              <a:rPr lang="fr-FR" sz="1600" b="1" dirty="0" smtClean="0">
                <a:solidFill>
                  <a:srgbClr val="FF0000"/>
                </a:solidFill>
              </a:rPr>
              <a:t>isparition du croquis des grands types d’espaces dans l’Union européenne.</a:t>
            </a:r>
          </a:p>
        </p:txBody>
      </p:sp>
      <p:sp>
        <p:nvSpPr>
          <p:cNvPr id="15" name="Rectangle 14"/>
          <p:cNvSpPr/>
          <p:nvPr/>
        </p:nvSpPr>
        <p:spPr>
          <a:xfrm>
            <a:off x="2555776" y="6546850"/>
            <a:ext cx="1543093" cy="23242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b="1" dirty="0" smtClean="0">
                <a:solidFill>
                  <a:schemeClr val="accent3">
                    <a:lumMod val="75000"/>
                  </a:schemeClr>
                </a:solidFill>
              </a:rPr>
              <a:t>Réécriture partielle</a:t>
            </a:r>
            <a:endParaRPr lang="fr-FR" sz="1200" b="1" dirty="0">
              <a:solidFill>
                <a:schemeClr val="accent3">
                  <a:lumMod val="75000"/>
                </a:schemeClr>
              </a:solidFill>
            </a:endParaRPr>
          </a:p>
        </p:txBody>
      </p:sp>
      <p:sp>
        <p:nvSpPr>
          <p:cNvPr id="16" name="Rectangle 15"/>
          <p:cNvSpPr/>
          <p:nvPr/>
        </p:nvSpPr>
        <p:spPr>
          <a:xfrm>
            <a:off x="883652" y="6549932"/>
            <a:ext cx="1543093" cy="23242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tx2"/>
                </a:solidFill>
              </a:rPr>
              <a:t>Déplacement</a:t>
            </a:r>
            <a:endParaRPr lang="fr-FR" sz="1200" b="1" dirty="0">
              <a:solidFill>
                <a:schemeClr val="tx2"/>
              </a:solidFill>
            </a:endParaRPr>
          </a:p>
        </p:txBody>
      </p:sp>
      <p:sp>
        <p:nvSpPr>
          <p:cNvPr id="17" name="TextBox 16"/>
          <p:cNvSpPr txBox="1"/>
          <p:nvPr/>
        </p:nvSpPr>
        <p:spPr>
          <a:xfrm>
            <a:off x="51436" y="6525344"/>
            <a:ext cx="832216" cy="276999"/>
          </a:xfrm>
          <a:prstGeom prst="rect">
            <a:avLst/>
          </a:prstGeom>
          <a:noFill/>
        </p:spPr>
        <p:txBody>
          <a:bodyPr wrap="none" rtlCol="0">
            <a:spAutoFit/>
          </a:bodyPr>
          <a:lstStyle/>
          <a:p>
            <a:r>
              <a:rPr lang="fr-FR" sz="1200" b="1" u="sng" dirty="0" smtClean="0"/>
              <a:t>Légende</a:t>
            </a:r>
            <a:r>
              <a:rPr lang="fr-FR" sz="1200" dirty="0" smtClean="0"/>
              <a:t> : </a:t>
            </a:r>
            <a:endParaRPr lang="fr-FR" sz="1200" dirty="0"/>
          </a:p>
        </p:txBody>
      </p:sp>
      <p:sp>
        <p:nvSpPr>
          <p:cNvPr id="12" name="Rectangle 11"/>
          <p:cNvSpPr/>
          <p:nvPr/>
        </p:nvSpPr>
        <p:spPr>
          <a:xfrm>
            <a:off x="807800" y="3747512"/>
            <a:ext cx="3291069" cy="2252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98850" y="1916832"/>
            <a:ext cx="8093630" cy="216024"/>
          </a:xfrm>
          <a:prstGeom prst="rect">
            <a:avLst/>
          </a:prstGeom>
          <a:solidFill>
            <a:schemeClr val="accent3">
              <a:alpha val="2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Rectangle 9"/>
          <p:cNvSpPr/>
          <p:nvPr/>
        </p:nvSpPr>
        <p:spPr>
          <a:xfrm>
            <a:off x="2267744" y="2132856"/>
            <a:ext cx="3291069" cy="2252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233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2" grpId="0" animBg="1"/>
      <p:bldP spid="1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 y="-24720"/>
            <a:ext cx="9158456" cy="285368"/>
          </a:xfrm>
        </p:spPr>
        <p:txBody>
          <a:bodyPr>
            <a:noAutofit/>
          </a:bodyPr>
          <a:lstStyle/>
          <a:p>
            <a:pPr algn="l"/>
            <a:r>
              <a:rPr lang="fr-FR" sz="2000" dirty="0" smtClean="0">
                <a:solidFill>
                  <a:srgbClr val="0000FF"/>
                </a:solidFill>
              </a:rPr>
              <a:t>III. Le rôle mondial de la France et de l’Union européenne</a:t>
            </a:r>
            <a:endParaRPr lang="fr-FR" sz="20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1552323"/>
              </p:ext>
            </p:extLst>
          </p:nvPr>
        </p:nvGraphicFramePr>
        <p:xfrm>
          <a:off x="179512" y="318295"/>
          <a:ext cx="8784976" cy="4541519"/>
        </p:xfrm>
        <a:graphic>
          <a:graphicData uri="http://schemas.openxmlformats.org/drawingml/2006/table">
            <a:tbl>
              <a:tblPr firstRow="1" bandRow="1">
                <a:tableStyleId>{5940675A-B579-460E-94D1-54222C63F5DA}</a:tableStyleId>
              </a:tblPr>
              <a:tblGrid>
                <a:gridCol w="549060"/>
                <a:gridCol w="8235916"/>
              </a:tblGrid>
              <a:tr h="427080">
                <a:tc>
                  <a:txBody>
                    <a:bodyPr/>
                    <a:lstStyle/>
                    <a:p>
                      <a:pPr algn="ctr"/>
                      <a:r>
                        <a:rPr lang="fr-FR" sz="1200" b="1" dirty="0" smtClean="0"/>
                        <a:t>Titre</a:t>
                      </a:r>
                      <a:endParaRPr lang="fr-FR" sz="1200" b="1" dirty="0"/>
                    </a:p>
                  </a:txBody>
                  <a:tcPr vert="vert270" anchor="ctr"/>
                </a:tc>
                <a:tc>
                  <a:txBody>
                    <a:bodyPr/>
                    <a:lstStyle/>
                    <a:p>
                      <a:r>
                        <a:rPr lang="fr-FR" sz="1400" b="1" dirty="0" smtClean="0"/>
                        <a:t>Thème</a:t>
                      </a:r>
                      <a:r>
                        <a:rPr lang="fr-FR" sz="1400" b="1" baseline="0" dirty="0" smtClean="0"/>
                        <a:t> 2</a:t>
                      </a:r>
                      <a:r>
                        <a:rPr lang="fr-FR" sz="1400" b="1" dirty="0" smtClean="0"/>
                        <a:t> : </a:t>
                      </a:r>
                      <a:r>
                        <a:rPr lang="fr-FR" sz="1800" b="1" i="0" u="none" strike="noStrike" kern="1200" baseline="0" dirty="0" smtClean="0">
                          <a:solidFill>
                            <a:schemeClr val="tx1"/>
                          </a:solidFill>
                          <a:latin typeface="+mn-lt"/>
                          <a:ea typeface="+mn-ea"/>
                          <a:cs typeface="+mn-cs"/>
                        </a:rPr>
                        <a:t>LA FRANCE ET L’UNION EUROPEENNE : INFLUENCE MONDIALE, PUISSANCE INCOMPLETE</a:t>
                      </a:r>
                      <a:endParaRPr lang="fr-FR" sz="1400" b="1" dirty="0"/>
                    </a:p>
                  </a:txBody>
                  <a:tcPr/>
                </a:tc>
              </a:tr>
              <a:tr h="1099449">
                <a:tc>
                  <a:txBody>
                    <a:bodyPr/>
                    <a:lstStyle/>
                    <a:p>
                      <a:pPr algn="ctr"/>
                      <a:r>
                        <a:rPr lang="fr-FR" sz="1200" b="1" dirty="0" smtClean="0"/>
                        <a:t>Connaissances</a:t>
                      </a:r>
                      <a:endParaRPr lang="fr-FR" sz="1200" b="1" dirty="0"/>
                    </a:p>
                  </a:txBody>
                  <a:tcPr vert="vert270" anchor="ctr"/>
                </a:tc>
                <a:tc>
                  <a:txBody>
                    <a:bodyPr/>
                    <a:lstStyle/>
                    <a:p>
                      <a:r>
                        <a:rPr lang="fr-FR" sz="1400" b="1" i="0" u="none" strike="noStrike" kern="1200" baseline="0" dirty="0" smtClean="0">
                          <a:solidFill>
                            <a:schemeClr val="tx1"/>
                          </a:solidFill>
                          <a:latin typeface="+mn-lt"/>
                          <a:ea typeface="+mn-ea"/>
                          <a:cs typeface="+mn-cs"/>
                        </a:rPr>
                        <a:t>La France dans le monde</a:t>
                      </a:r>
                    </a:p>
                    <a:p>
                      <a:r>
                        <a:rPr lang="fr-FR" sz="1400" b="0" i="0" u="none" strike="noStrike" kern="1200" baseline="0" dirty="0" smtClean="0">
                          <a:solidFill>
                            <a:schemeClr val="tx1"/>
                          </a:solidFill>
                          <a:latin typeface="+mn-lt"/>
                          <a:ea typeface="+mn-ea"/>
                          <a:cs typeface="+mn-cs"/>
                        </a:rPr>
                        <a:t>Les territoires français ultramarins, la francophonie, la présence des Français à l’étranger assurent à la France un rayonnement politique et culturel à l’échelle du monde.</a:t>
                      </a:r>
                    </a:p>
                    <a:p>
                      <a:r>
                        <a:rPr lang="fr-FR" sz="1400" b="1" i="0" u="none" strike="noStrike" kern="1200" baseline="0" dirty="0" smtClean="0">
                          <a:solidFill>
                            <a:schemeClr val="tx1"/>
                          </a:solidFill>
                          <a:latin typeface="+mn-lt"/>
                          <a:ea typeface="+mn-ea"/>
                          <a:cs typeface="+mn-cs"/>
                        </a:rPr>
                        <a:t>Réalités et limites de la puissance de l’Union européenne</a:t>
                      </a:r>
                    </a:p>
                    <a:p>
                      <a:r>
                        <a:rPr lang="fr-FR" sz="1400" b="0" i="0" u="none" strike="noStrike" kern="1200" baseline="0" dirty="0" smtClean="0">
                          <a:solidFill>
                            <a:schemeClr val="tx1"/>
                          </a:solidFill>
                          <a:latin typeface="+mn-lt"/>
                          <a:ea typeface="+mn-ea"/>
                          <a:cs typeface="+mn-cs"/>
                        </a:rPr>
                        <a:t>À l’échelle du monde, l’Union européenne apparaît comme un pôle économique et commercial majeur, appuyé sur la puissance financière de l’euro, mais dont le rôle diplomatique et militaire reste limité.</a:t>
                      </a:r>
                      <a:endParaRPr lang="fr-FR" sz="1000" b="0" dirty="0"/>
                    </a:p>
                  </a:txBody>
                  <a:tcPr/>
                </a:tc>
              </a:tr>
              <a:tr h="1011505">
                <a:tc>
                  <a:txBody>
                    <a:bodyPr/>
                    <a:lstStyle/>
                    <a:p>
                      <a:pPr algn="ctr"/>
                      <a:r>
                        <a:rPr lang="fr-FR" sz="1200" b="1" dirty="0" smtClean="0"/>
                        <a:t>Démarches</a:t>
                      </a:r>
                      <a:endParaRPr lang="fr-FR" sz="1200" b="1" dirty="0"/>
                    </a:p>
                  </a:txBody>
                  <a:tcPr vert="vert270" anchor="ctr"/>
                </a:tc>
                <a:tc>
                  <a:txBody>
                    <a:bodyPr/>
                    <a:lstStyle/>
                    <a:p>
                      <a:r>
                        <a:rPr lang="fr-FR" sz="1400" b="0" i="0" u="none" strike="noStrike" kern="1200" baseline="0" dirty="0" smtClean="0">
                          <a:solidFill>
                            <a:schemeClr val="tx1"/>
                          </a:solidFill>
                          <a:latin typeface="+mn-lt"/>
                          <a:ea typeface="+mn-ea"/>
                          <a:cs typeface="+mn-cs"/>
                        </a:rPr>
                        <a:t>Le thème est introduit par </a:t>
                      </a:r>
                      <a:r>
                        <a:rPr lang="fr-FR" sz="1400" b="1" i="0" u="none" strike="noStrike" kern="1200" baseline="0" dirty="0" smtClean="0">
                          <a:solidFill>
                            <a:schemeClr val="tx1"/>
                          </a:solidFill>
                          <a:latin typeface="+mn-lt"/>
                          <a:ea typeface="+mn-ea"/>
                          <a:cs typeface="+mn-cs"/>
                        </a:rPr>
                        <a:t>une étude de cas </a:t>
                      </a:r>
                      <a:r>
                        <a:rPr lang="fr-FR" sz="1400" b="0" i="0" u="none" strike="noStrike" kern="1200" baseline="0" dirty="0" smtClean="0">
                          <a:solidFill>
                            <a:schemeClr val="tx1"/>
                          </a:solidFill>
                          <a:latin typeface="+mn-lt"/>
                          <a:ea typeface="+mn-ea"/>
                          <a:cs typeface="+mn-cs"/>
                        </a:rPr>
                        <a:t>: un département et région d'outre mer (DROM)</a:t>
                      </a:r>
                    </a:p>
                    <a:p>
                      <a:r>
                        <a:rPr lang="fr-FR" sz="1400" b="0" i="0" u="none" strike="noStrike" kern="1200" baseline="0" dirty="0" smtClean="0">
                          <a:solidFill>
                            <a:schemeClr val="tx1"/>
                          </a:solidFill>
                          <a:latin typeface="+mn-lt"/>
                          <a:ea typeface="+mn-ea"/>
                          <a:cs typeface="+mn-cs"/>
                        </a:rPr>
                        <a:t>La France ultramarine, la francophonie et la présence des Français à l’étranger sont abordées essentiellement à partir de cartes.</a:t>
                      </a:r>
                    </a:p>
                    <a:p>
                      <a:r>
                        <a:rPr lang="fr-FR" sz="1400" b="0" i="0" u="none" strike="noStrike" kern="1200" baseline="0" dirty="0" smtClean="0">
                          <a:solidFill>
                            <a:schemeClr val="tx1"/>
                          </a:solidFill>
                          <a:latin typeface="+mn-lt"/>
                          <a:ea typeface="+mn-ea"/>
                          <a:cs typeface="+mn-cs"/>
                        </a:rPr>
                        <a:t>La puissance européenne est replacée dans le contexte mondial (richesse, développement, droits de l’homme…) et des pôles majeurs de l’organisation de l’espace mondial.</a:t>
                      </a:r>
                      <a:endParaRPr lang="fr-FR" sz="1000" dirty="0"/>
                    </a:p>
                  </a:txBody>
                  <a:tcPr/>
                </a:tc>
              </a:tr>
              <a:tr h="1011505">
                <a:tc>
                  <a:txBody>
                    <a:bodyPr/>
                    <a:lstStyle/>
                    <a:p>
                      <a:pPr algn="ctr"/>
                      <a:r>
                        <a:rPr lang="fr-FR" sz="1200" b="1" dirty="0" smtClean="0"/>
                        <a:t>Capacités</a:t>
                      </a:r>
                      <a:endParaRPr lang="fr-FR" sz="1200" b="1" dirty="0"/>
                    </a:p>
                  </a:txBody>
                  <a:tcPr vert="vert270" anchor="ctr"/>
                </a:tc>
                <a:tc>
                  <a:txBody>
                    <a:bodyPr/>
                    <a:lstStyle/>
                    <a:p>
                      <a:r>
                        <a:rPr lang="fr-FR" sz="1400" b="1" i="0" u="none" strike="noStrike" kern="1200" baseline="0" dirty="0" smtClean="0">
                          <a:solidFill>
                            <a:schemeClr val="tx1"/>
                          </a:solidFill>
                          <a:latin typeface="+mn-lt"/>
                          <a:ea typeface="+mn-ea"/>
                          <a:cs typeface="+mn-cs"/>
                        </a:rPr>
                        <a:t>Localiser et situer :</a:t>
                      </a:r>
                    </a:p>
                    <a:p>
                      <a:r>
                        <a:rPr lang="fr-FR" sz="1400" b="0" i="0" u="none" strike="noStrike" kern="1200" baseline="0" dirty="0" smtClean="0">
                          <a:solidFill>
                            <a:schemeClr val="tx1"/>
                          </a:solidFill>
                          <a:latin typeface="+mn-lt"/>
                          <a:ea typeface="+mn-ea"/>
                          <a:cs typeface="+mn-cs"/>
                        </a:rPr>
                        <a:t>- le territoire français ultramarin sur un planisphère</a:t>
                      </a:r>
                    </a:p>
                    <a:p>
                      <a:r>
                        <a:rPr lang="fr-FR" sz="1400" b="0" i="0" u="none" strike="noStrike" kern="1200" baseline="0" dirty="0" smtClean="0">
                          <a:solidFill>
                            <a:schemeClr val="tx1"/>
                          </a:solidFill>
                          <a:latin typeface="+mn-lt"/>
                          <a:ea typeface="+mn-ea"/>
                          <a:cs typeface="+mn-cs"/>
                        </a:rPr>
                        <a:t>- les principaux espaces de la francophonie</a:t>
                      </a:r>
                    </a:p>
                    <a:p>
                      <a:r>
                        <a:rPr lang="fr-FR" sz="1400" b="0" i="0" u="none" strike="noStrike" kern="1200" baseline="0" dirty="0" smtClean="0">
                          <a:solidFill>
                            <a:schemeClr val="tx1"/>
                          </a:solidFill>
                          <a:latin typeface="+mn-lt"/>
                          <a:ea typeface="+mn-ea"/>
                          <a:cs typeface="+mn-cs"/>
                        </a:rPr>
                        <a:t>- l’Union européenne sur un planisphère des grands pôles de puissance mondiaux</a:t>
                      </a:r>
                    </a:p>
                    <a:p>
                      <a:r>
                        <a:rPr lang="fr-FR" sz="1400" b="1" i="0" u="none" strike="noStrike" kern="1200" baseline="0" dirty="0" smtClean="0">
                          <a:solidFill>
                            <a:schemeClr val="tx1"/>
                          </a:solidFill>
                          <a:latin typeface="+mn-lt"/>
                          <a:ea typeface="+mn-ea"/>
                          <a:cs typeface="+mn-cs"/>
                        </a:rPr>
                        <a:t>Décrire et expliquer </a:t>
                      </a:r>
                      <a:r>
                        <a:rPr lang="fr-FR" sz="1400" b="0" i="0" u="none" strike="noStrike" kern="1200" baseline="0" dirty="0" smtClean="0">
                          <a:solidFill>
                            <a:schemeClr val="tx1"/>
                          </a:solidFill>
                          <a:latin typeface="+mn-lt"/>
                          <a:ea typeface="+mn-ea"/>
                          <a:cs typeface="+mn-cs"/>
                        </a:rPr>
                        <a:t>quelques aspects de la puissance française</a:t>
                      </a:r>
                    </a:p>
                    <a:p>
                      <a:r>
                        <a:rPr lang="fr-FR" sz="1400" b="1" i="0" u="none" strike="noStrike" kern="1200" baseline="0" dirty="0" smtClean="0">
                          <a:solidFill>
                            <a:schemeClr val="tx1"/>
                          </a:solidFill>
                          <a:latin typeface="+mn-lt"/>
                          <a:ea typeface="+mn-ea"/>
                          <a:cs typeface="+mn-cs"/>
                        </a:rPr>
                        <a:t>Identifier </a:t>
                      </a:r>
                      <a:r>
                        <a:rPr lang="fr-FR" sz="1400" b="0" i="0" u="none" strike="noStrike" kern="1200" baseline="0" dirty="0" smtClean="0">
                          <a:solidFill>
                            <a:schemeClr val="tx1"/>
                          </a:solidFill>
                          <a:latin typeface="+mn-lt"/>
                          <a:ea typeface="+mn-ea"/>
                          <a:cs typeface="+mn-cs"/>
                        </a:rPr>
                        <a:t>des attributs de la puissance de l’Europe et des limites à cette puissance</a:t>
                      </a:r>
                      <a:endParaRPr lang="fr-FR" sz="1000" b="0" dirty="0"/>
                    </a:p>
                  </a:txBody>
                  <a:tcPr/>
                </a:tc>
              </a:tr>
            </a:tbl>
          </a:graphicData>
        </a:graphic>
      </p:graphicFrame>
      <p:sp>
        <p:nvSpPr>
          <p:cNvPr id="3" name="Rectangle 2"/>
          <p:cNvSpPr/>
          <p:nvPr/>
        </p:nvSpPr>
        <p:spPr>
          <a:xfrm>
            <a:off x="467544" y="5157192"/>
            <a:ext cx="8208912"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fr-FR" sz="1600" b="1" dirty="0" smtClean="0">
                <a:solidFill>
                  <a:srgbClr val="FF0000"/>
                </a:solidFill>
              </a:rPr>
              <a:t>Le thème rassemble l’ancienne partie IV. du programme « </a:t>
            </a:r>
            <a:r>
              <a:rPr lang="fr-FR" sz="1600" b="1" i="1" dirty="0" smtClean="0">
                <a:solidFill>
                  <a:srgbClr val="FF0000"/>
                </a:solidFill>
              </a:rPr>
              <a:t>Le rôle mondial de la France et l’Union européenne </a:t>
            </a:r>
            <a:r>
              <a:rPr lang="fr-FR" sz="1600" b="1" dirty="0" smtClean="0">
                <a:solidFill>
                  <a:srgbClr val="FF0000"/>
                </a:solidFill>
              </a:rPr>
              <a:t>»</a:t>
            </a:r>
          </a:p>
        </p:txBody>
      </p:sp>
      <p:sp>
        <p:nvSpPr>
          <p:cNvPr id="16" name="Rectangle 15"/>
          <p:cNvSpPr/>
          <p:nvPr/>
        </p:nvSpPr>
        <p:spPr>
          <a:xfrm>
            <a:off x="883652" y="6549932"/>
            <a:ext cx="1543093" cy="23242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tx2"/>
                </a:solidFill>
              </a:rPr>
              <a:t>Déplacement</a:t>
            </a:r>
            <a:endParaRPr lang="fr-FR" sz="1200" b="1" dirty="0">
              <a:solidFill>
                <a:schemeClr val="tx2"/>
              </a:solidFill>
            </a:endParaRPr>
          </a:p>
        </p:txBody>
      </p:sp>
      <p:sp>
        <p:nvSpPr>
          <p:cNvPr id="17" name="TextBox 16"/>
          <p:cNvSpPr txBox="1"/>
          <p:nvPr/>
        </p:nvSpPr>
        <p:spPr>
          <a:xfrm>
            <a:off x="51436" y="6525344"/>
            <a:ext cx="832216" cy="276999"/>
          </a:xfrm>
          <a:prstGeom prst="rect">
            <a:avLst/>
          </a:prstGeom>
          <a:noFill/>
        </p:spPr>
        <p:txBody>
          <a:bodyPr wrap="none" rtlCol="0">
            <a:spAutoFit/>
          </a:bodyPr>
          <a:lstStyle/>
          <a:p>
            <a:r>
              <a:rPr lang="fr-FR" sz="1200" b="1" u="sng" dirty="0" smtClean="0"/>
              <a:t>Légende</a:t>
            </a:r>
            <a:r>
              <a:rPr lang="fr-FR" sz="1200" dirty="0" smtClean="0"/>
              <a:t> : </a:t>
            </a:r>
            <a:endParaRPr lang="fr-FR" sz="1200" dirty="0"/>
          </a:p>
        </p:txBody>
      </p:sp>
      <p:sp>
        <p:nvSpPr>
          <p:cNvPr id="11" name="Rectangle 10"/>
          <p:cNvSpPr/>
          <p:nvPr/>
        </p:nvSpPr>
        <p:spPr>
          <a:xfrm>
            <a:off x="755576" y="980728"/>
            <a:ext cx="8096030" cy="388843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6059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586</TotalTime>
  <Words>1690</Words>
  <Application>Microsoft Macintosh PowerPoint</Application>
  <PresentationFormat>Présentation à l'écran (4:3)</PresentationFormat>
  <Paragraphs>208</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Aménagements du programme de géographie en 3e </vt:lpstr>
      <vt:lpstr>Présentation PowerPoint</vt:lpstr>
      <vt:lpstr>Légende</vt:lpstr>
      <vt:lpstr>I. Habiter la France</vt:lpstr>
      <vt:lpstr>I. Habiter la France</vt:lpstr>
      <vt:lpstr>II. Aménagement et développement du territoire français</vt:lpstr>
      <vt:lpstr>II. Aménagement et développement du territoire français</vt:lpstr>
      <vt:lpstr>III. Le rôle mondial de la France et de l’Union européenne</vt:lpstr>
      <vt:lpstr>III. Le rôle mondial de la France et de l’Union européenne</vt:lpstr>
      <vt:lpstr>L’allègement du programme concernant les études de cas</vt:lpstr>
      <vt:lpstr>L’allègement du programme concernant les croquis</vt:lpstr>
      <vt:lpstr>Présentation PowerPoint</vt:lpstr>
      <vt:lpstr>Présentation PowerPoint</vt:lpstr>
      <vt:lpstr>Sur le site académique http://www.ac-strasbourg.fr/pedagogie/histoiregeographie/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Aménagements apportés au programme d'histoire-géographie éducation civique</dc:title>
  <dc:creator>JF Tavernier</dc:creator>
  <cp:lastModifiedBy>Julien EBERSOLD</cp:lastModifiedBy>
  <cp:revision>63</cp:revision>
  <dcterms:created xsi:type="dcterms:W3CDTF">2013-10-15T11:34:19Z</dcterms:created>
  <dcterms:modified xsi:type="dcterms:W3CDTF">2013-11-24T10:05:19Z</dcterms:modified>
</cp:coreProperties>
</file>