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6" r:id="rId4"/>
    <p:sldId id="262" r:id="rId5"/>
    <p:sldId id="277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66CCFF"/>
    <a:srgbClr val="00CCFF"/>
    <a:srgbClr val="33CCFF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rgbClr val="FFFF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2.jpeg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6.xml"/><Relationship Id="rId3" Type="http://schemas.openxmlformats.org/officeDocument/2006/relationships/image" Target="../media/image6.jpeg"/><Relationship Id="rId7" Type="http://schemas.openxmlformats.org/officeDocument/2006/relationships/slide" Target="slide8.xml"/><Relationship Id="rId12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slide" Target="slide12.xml"/><Relationship Id="rId5" Type="http://schemas.openxmlformats.org/officeDocument/2006/relationships/image" Target="../media/image8.jpeg"/><Relationship Id="rId10" Type="http://schemas.openxmlformats.org/officeDocument/2006/relationships/slide" Target="slide11.xml"/><Relationship Id="rId4" Type="http://schemas.openxmlformats.org/officeDocument/2006/relationships/image" Target="../media/image7.jpeg"/><Relationship Id="rId9" Type="http://schemas.openxmlformats.org/officeDocument/2006/relationships/slide" Target="slide10.xml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jpeg"/><Relationship Id="rId7" Type="http://schemas.openxmlformats.org/officeDocument/2006/relationships/slide" Target="slide8.xml"/><Relationship Id="rId12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slide" Target="slide12.xml"/><Relationship Id="rId5" Type="http://schemas.openxmlformats.org/officeDocument/2006/relationships/image" Target="../media/image8.jpeg"/><Relationship Id="rId10" Type="http://schemas.openxmlformats.org/officeDocument/2006/relationships/slide" Target="slide4.xml"/><Relationship Id="rId4" Type="http://schemas.openxmlformats.org/officeDocument/2006/relationships/image" Target="../media/image7.jpeg"/><Relationship Id="rId9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44676" y="908719"/>
            <a:ext cx="2756952" cy="3600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173136" y="260648"/>
            <a:ext cx="334308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" t="31629" r="27715" b="39962"/>
          <a:stretch/>
        </p:blipFill>
        <p:spPr bwMode="auto">
          <a:xfrm>
            <a:off x="53397" y="1823932"/>
            <a:ext cx="9099315" cy="27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53" y="61900"/>
            <a:ext cx="895162" cy="84682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603" y="185445"/>
            <a:ext cx="904591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200" b="1" dirty="0" smtClean="0">
                <a:latin typeface="Arial Narrow"/>
              </a:rPr>
              <a:t>► </a:t>
            </a:r>
            <a:r>
              <a:rPr lang="fr-FR" sz="2200" b="1" u="sng" dirty="0" smtClean="0">
                <a:latin typeface="Cambria" pitchFamily="18" charset="0"/>
              </a:rPr>
              <a:t>Principale difficulté </a:t>
            </a:r>
            <a:r>
              <a:rPr lang="fr-FR" sz="2200" b="1" dirty="0" smtClean="0">
                <a:latin typeface="Cambria" pitchFamily="18" charset="0"/>
              </a:rPr>
              <a:t>: Insérer </a:t>
            </a:r>
            <a:r>
              <a:rPr lang="fr-FR" sz="2200" b="1" dirty="0">
                <a:latin typeface="Cambria" pitchFamily="18" charset="0"/>
              </a:rPr>
              <a:t>de la chronologie (à travers </a:t>
            </a:r>
            <a:endParaRPr lang="fr-FR" sz="2200" b="1" dirty="0" smtClean="0">
              <a:latin typeface="Cambria" pitchFamily="18" charset="0"/>
            </a:endParaRPr>
          </a:p>
          <a:p>
            <a:pPr algn="just"/>
            <a:r>
              <a:rPr lang="fr-FR" sz="2200" b="1" dirty="0" smtClean="0">
                <a:latin typeface="Cambria" pitchFamily="18" charset="0"/>
              </a:rPr>
              <a:t>les vagues </a:t>
            </a:r>
            <a:r>
              <a:rPr lang="fr-FR" sz="2200" b="1" dirty="0">
                <a:latin typeface="Cambria" pitchFamily="18" charset="0"/>
              </a:rPr>
              <a:t>migratoires </a:t>
            </a:r>
            <a:r>
              <a:rPr lang="fr-FR" sz="2200" b="1" dirty="0" smtClean="0">
                <a:latin typeface="Cambria" pitchFamily="18" charset="0"/>
              </a:rPr>
              <a:t>et l’évolution </a:t>
            </a:r>
            <a:r>
              <a:rPr lang="fr-FR" sz="2200" b="1" dirty="0">
                <a:latin typeface="Cambria" pitchFamily="18" charset="0"/>
              </a:rPr>
              <a:t>du fait </a:t>
            </a:r>
            <a:r>
              <a:rPr lang="fr-FR" sz="2200" b="1" dirty="0" smtClean="0">
                <a:latin typeface="Cambria" pitchFamily="18" charset="0"/>
              </a:rPr>
              <a:t>religieux</a:t>
            </a:r>
          </a:p>
          <a:p>
            <a:pPr algn="just"/>
            <a:r>
              <a:rPr lang="fr-FR" sz="2200" b="1" dirty="0" smtClean="0">
                <a:latin typeface="Cambria" pitchFamily="18" charset="0"/>
              </a:rPr>
              <a:t> notamment), tout </a:t>
            </a:r>
            <a:r>
              <a:rPr lang="fr-FR" sz="2200" b="1" dirty="0">
                <a:latin typeface="Cambria" pitchFamily="18" charset="0"/>
              </a:rPr>
              <a:t>en engageant </a:t>
            </a:r>
            <a:r>
              <a:rPr lang="fr-FR" sz="2200" b="1" dirty="0" smtClean="0">
                <a:latin typeface="Cambria" pitchFamily="18" charset="0"/>
              </a:rPr>
              <a:t>une </a:t>
            </a:r>
            <a:r>
              <a:rPr lang="fr-FR" sz="2200" b="1" dirty="0">
                <a:latin typeface="Cambria" pitchFamily="18" charset="0"/>
              </a:rPr>
              <a:t>réflexion thématique </a:t>
            </a:r>
            <a:endParaRPr lang="fr-FR" sz="2200" b="1" dirty="0" smtClean="0">
              <a:latin typeface="Cambria" pitchFamily="18" charset="0"/>
            </a:endParaRPr>
          </a:p>
          <a:p>
            <a:pPr algn="just"/>
            <a:r>
              <a:rPr lang="fr-FR" sz="2200" b="1" dirty="0" smtClean="0">
                <a:latin typeface="Cambria" pitchFamily="18" charset="0"/>
              </a:rPr>
              <a:t>sur </a:t>
            </a:r>
            <a:r>
              <a:rPr lang="fr-FR" sz="2200" b="1" dirty="0">
                <a:latin typeface="Cambria" pitchFamily="18" charset="0"/>
              </a:rPr>
              <a:t>le processus </a:t>
            </a:r>
            <a:r>
              <a:rPr lang="fr-FR" sz="2200" b="1" dirty="0" smtClean="0">
                <a:latin typeface="Cambria" pitchFamily="18" charset="0"/>
              </a:rPr>
              <a:t>de </a:t>
            </a:r>
            <a:r>
              <a:rPr lang="fr-FR" sz="2200" b="1" dirty="0">
                <a:latin typeface="Cambria" pitchFamily="18" charset="0"/>
              </a:rPr>
              <a:t>construction idéologique et identitaire.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3173136" y="2996952"/>
            <a:ext cx="4392488" cy="0"/>
          </a:xfrm>
          <a:prstGeom prst="line">
            <a:avLst/>
          </a:prstGeom>
          <a:ln w="50800"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3260500" y="3429000"/>
            <a:ext cx="4063160" cy="0"/>
          </a:xfrm>
          <a:prstGeom prst="line">
            <a:avLst/>
          </a:prstGeom>
          <a:ln w="50800"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173136" y="4077072"/>
            <a:ext cx="5832648" cy="0"/>
          </a:xfrm>
          <a:prstGeom prst="line">
            <a:avLst/>
          </a:prstGeom>
          <a:ln w="50800"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3137132" y="4293096"/>
            <a:ext cx="4464496" cy="0"/>
          </a:xfrm>
          <a:prstGeom prst="line">
            <a:avLst/>
          </a:prstGeom>
          <a:ln w="50800"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51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lox\Documents\Mes numérisations\Numériser0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1" t="1791" r="5268" b="49254"/>
          <a:stretch/>
        </p:blipFill>
        <p:spPr bwMode="auto">
          <a:xfrm>
            <a:off x="251520" y="122830"/>
            <a:ext cx="4949815" cy="654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364088" y="1124744"/>
            <a:ext cx="36434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L’immigrant: « Puis-je entrer? »</a:t>
            </a:r>
          </a:p>
          <a:p>
            <a:r>
              <a:rPr lang="fr-F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Oncle Sam: « Ca m’en a tout l’air. Il n’y a pas de loi qui pourrait t’empêcher de le faire »</a:t>
            </a:r>
          </a:p>
          <a:p>
            <a:endParaRPr lang="fr-F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fr-F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fr-F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fr-F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fr-FR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 L’immigrant: l’étranger à notre porte », caricature de 1896</a:t>
            </a:r>
            <a:endParaRPr lang="fr-FR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Étoile à 6 branches 3">
            <a:hlinkClick r:id="rId3" action="ppaction://hlinksldjump"/>
          </p:cNvPr>
          <p:cNvSpPr/>
          <p:nvPr/>
        </p:nvSpPr>
        <p:spPr>
          <a:xfrm>
            <a:off x="88562" y="123147"/>
            <a:ext cx="389762" cy="360040"/>
          </a:xfrm>
          <a:prstGeom prst="star6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53" y="61900"/>
            <a:ext cx="895162" cy="84682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869160"/>
            <a:ext cx="9144000" cy="1477328"/>
          </a:xfrm>
          <a:prstGeom prst="rect">
            <a:avLst/>
          </a:prstGeom>
          <a:solidFill>
            <a:srgbClr val="66CCFF"/>
          </a:solidFill>
        </p:spPr>
        <p:txBody>
          <a:bodyPr wrap="square">
            <a:spAutoFit/>
          </a:bodyPr>
          <a:lstStyle/>
          <a:p>
            <a:r>
              <a:rPr lang="fr-FR" b="1" dirty="0">
                <a:latin typeface="Century" pitchFamily="18" charset="0"/>
              </a:rPr>
              <a:t>1°/ Présentez le document en insistant sur la nature de celui-ci et sur sa diffusion (public concerné). </a:t>
            </a:r>
          </a:p>
          <a:p>
            <a:r>
              <a:rPr lang="fr-FR" b="1" dirty="0">
                <a:latin typeface="Century" pitchFamily="18" charset="0"/>
              </a:rPr>
              <a:t>2°/ Présentez le contexte aux Etats-Unis ET en Europe (</a:t>
            </a:r>
            <a:r>
              <a:rPr lang="fr-FR" b="1" dirty="0" err="1">
                <a:latin typeface="Century" pitchFamily="18" charset="0"/>
              </a:rPr>
              <a:t>pol</a:t>
            </a:r>
            <a:r>
              <a:rPr lang="fr-FR" b="1" dirty="0">
                <a:latin typeface="Century" pitchFamily="18" charset="0"/>
              </a:rPr>
              <a:t>, éco, soc).</a:t>
            </a:r>
          </a:p>
          <a:p>
            <a:r>
              <a:rPr lang="fr-FR" b="1" dirty="0">
                <a:latin typeface="Century" pitchFamily="18" charset="0"/>
              </a:rPr>
              <a:t>3°/ En quoi la religion des immigrants pourrait-elle « menacer » l’équilibre religieux des Etats-Unis ?</a:t>
            </a:r>
          </a:p>
        </p:txBody>
      </p:sp>
    </p:spTree>
    <p:extLst>
      <p:ext uri="{BB962C8B-B14F-4D97-AF65-F5344CB8AC3E}">
        <p14:creationId xmlns:p14="http://schemas.microsoft.com/office/powerpoint/2010/main" val="53840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julox\Documents\Mes numérisations\Numériser0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9" t="6126" r="5224" b="33501"/>
          <a:stretch/>
        </p:blipFill>
        <p:spPr bwMode="auto">
          <a:xfrm>
            <a:off x="-11308" y="214667"/>
            <a:ext cx="6264696" cy="645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membres.multimania.fr/returnliberty/Z_In-God-We-Tru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02" y="1484784"/>
            <a:ext cx="3774356" cy="36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Étoile à 6 branches 3">
            <a:hlinkClick r:id="rId4" action="ppaction://hlinksldjump"/>
          </p:cNvPr>
          <p:cNvSpPr/>
          <p:nvPr/>
        </p:nvSpPr>
        <p:spPr>
          <a:xfrm>
            <a:off x="35618" y="103869"/>
            <a:ext cx="389762" cy="360040"/>
          </a:xfrm>
          <a:prstGeom prst="star6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096" y="76129"/>
            <a:ext cx="895162" cy="84682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5618" y="3645024"/>
            <a:ext cx="9082640" cy="1477328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latin typeface="Century" pitchFamily="18" charset="0"/>
              </a:rPr>
              <a:t>1°/ Quels sont les symboles représentés sur les monnaies américaines? </a:t>
            </a:r>
            <a:r>
              <a:rPr lang="fr-FR" b="1" dirty="0">
                <a:latin typeface="Century" pitchFamily="18" charset="0"/>
              </a:rPr>
              <a:t>De quand datent-ils? </a:t>
            </a:r>
            <a:endParaRPr lang="fr-FR" b="1" dirty="0" smtClean="0">
              <a:latin typeface="Century" pitchFamily="18" charset="0"/>
            </a:endParaRPr>
          </a:p>
          <a:p>
            <a:pPr algn="just"/>
            <a:r>
              <a:rPr lang="fr-FR" b="1" dirty="0" smtClean="0">
                <a:latin typeface="Century" pitchFamily="18" charset="0"/>
              </a:rPr>
              <a:t>2°/ Quelles valeurs véhiculent-ils?</a:t>
            </a:r>
          </a:p>
          <a:p>
            <a:pPr algn="just"/>
            <a:r>
              <a:rPr lang="fr-FR" b="1" dirty="0" smtClean="0">
                <a:latin typeface="Century" pitchFamily="18" charset="0"/>
              </a:rPr>
              <a:t>3°/ En quoi le contexte des relations internationales a-t-il pu motivé une réaffirmation de ses valeurs dans les années 50?</a:t>
            </a:r>
            <a:endParaRPr lang="fr-FR" b="1" dirty="0">
              <a:latin typeface="Century" pitchFamily="18" charset="0"/>
            </a:endParaRPr>
          </a:p>
        </p:txBody>
      </p:sp>
      <p:sp>
        <p:nvSpPr>
          <p:cNvPr id="7" name="Étoile à 6 branches 6">
            <a:hlinkClick r:id="rId6" action="ppaction://hlinksldjump"/>
          </p:cNvPr>
          <p:cNvSpPr/>
          <p:nvPr/>
        </p:nvSpPr>
        <p:spPr>
          <a:xfrm>
            <a:off x="611560" y="103869"/>
            <a:ext cx="360040" cy="36004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10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ulox\Documents\Mes numérisations\Numériser0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5" t="6636" r="12911" b="17477"/>
          <a:stretch/>
        </p:blipFill>
        <p:spPr bwMode="auto">
          <a:xfrm>
            <a:off x="1547664" y="56568"/>
            <a:ext cx="4968552" cy="661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290193" y="587727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Une de </a:t>
            </a:r>
            <a:r>
              <a:rPr lang="fr-FR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Libération</a:t>
            </a:r>
            <a:r>
              <a:rPr lang="fr-F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algn="ctr"/>
            <a:r>
              <a:rPr lang="fr-F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 novembre 2008</a:t>
            </a:r>
            <a:endParaRPr lang="fr-FR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Étoile à 6 branches 3">
            <a:hlinkClick r:id="rId3" action="ppaction://hlinksldjump"/>
          </p:cNvPr>
          <p:cNvSpPr/>
          <p:nvPr/>
        </p:nvSpPr>
        <p:spPr>
          <a:xfrm>
            <a:off x="179512" y="222751"/>
            <a:ext cx="389762" cy="360040"/>
          </a:xfrm>
          <a:prstGeom prst="star6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53" y="61900"/>
            <a:ext cx="895162" cy="84682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5618" y="3645024"/>
            <a:ext cx="9082640" cy="203132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latin typeface="Century" pitchFamily="18" charset="0"/>
              </a:rPr>
              <a:t>1°/ Présentez de manière précise le document (source, orientation politique, public concerné, contexte en France ET aux Etats-Unis…)</a:t>
            </a:r>
          </a:p>
          <a:p>
            <a:pPr algn="just"/>
            <a:r>
              <a:rPr lang="fr-FR" b="1" dirty="0" smtClean="0">
                <a:latin typeface="Century" pitchFamily="18" charset="0"/>
              </a:rPr>
              <a:t>2°/ Comment le Président Obama est-il représenté? En quoi son élection est-elle « historique »</a:t>
            </a:r>
          </a:p>
          <a:p>
            <a:pPr algn="just"/>
            <a:r>
              <a:rPr lang="fr-FR" b="1" dirty="0" smtClean="0">
                <a:latin typeface="Century" pitchFamily="18" charset="0"/>
              </a:rPr>
              <a:t>3°/ Montrez que son élection s’inscrit cependant dans une tradition en vous interrogeant sur la cérémonie qui consacre la prise de fonction des présidents aux Etats-Unis? </a:t>
            </a:r>
            <a:endParaRPr lang="fr-FR" b="1" dirty="0">
              <a:latin typeface="Century" pitchFamily="18" charset="0"/>
            </a:endParaRPr>
          </a:p>
        </p:txBody>
      </p:sp>
      <p:sp>
        <p:nvSpPr>
          <p:cNvPr id="7" name="Étoile à 6 branches 6">
            <a:hlinkClick r:id="rId5" action="ppaction://hlinksldjump"/>
          </p:cNvPr>
          <p:cNvSpPr/>
          <p:nvPr/>
        </p:nvSpPr>
        <p:spPr>
          <a:xfrm>
            <a:off x="177997" y="728700"/>
            <a:ext cx="360040" cy="36004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92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ulox\Documents\Mes numérisations\Numériser00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3" r="3813" b="4510"/>
          <a:stretch/>
        </p:blipFill>
        <p:spPr bwMode="auto">
          <a:xfrm>
            <a:off x="611560" y="116631"/>
            <a:ext cx="7632848" cy="64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Étoile à 6 branches 2">
            <a:hlinkClick r:id="rId3" action="ppaction://hlinksldjump"/>
          </p:cNvPr>
          <p:cNvSpPr/>
          <p:nvPr/>
        </p:nvSpPr>
        <p:spPr>
          <a:xfrm>
            <a:off x="159516" y="180782"/>
            <a:ext cx="389762" cy="360040"/>
          </a:xfrm>
          <a:prstGeom prst="star6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53" y="61900"/>
            <a:ext cx="895162" cy="84682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Étoile à 6 branches 4">
            <a:hlinkClick r:id="rId5" action="ppaction://hlinksldjump"/>
          </p:cNvPr>
          <p:cNvSpPr/>
          <p:nvPr/>
        </p:nvSpPr>
        <p:spPr>
          <a:xfrm>
            <a:off x="159516" y="728700"/>
            <a:ext cx="360040" cy="36004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8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" t="34507" r="23793" b="23332"/>
          <a:stretch/>
        </p:blipFill>
        <p:spPr bwMode="auto">
          <a:xfrm>
            <a:off x="6926" y="24586"/>
            <a:ext cx="9056589" cy="389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2930815" y="3068960"/>
            <a:ext cx="5760640" cy="0"/>
          </a:xfrm>
          <a:prstGeom prst="line">
            <a:avLst/>
          </a:prstGeom>
          <a:ln w="50800"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2987048" y="3212976"/>
            <a:ext cx="3096344" cy="0"/>
          </a:xfrm>
          <a:prstGeom prst="line">
            <a:avLst/>
          </a:prstGeom>
          <a:ln w="50800"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2930815" y="1772816"/>
            <a:ext cx="5442609" cy="0"/>
          </a:xfrm>
          <a:prstGeom prst="line">
            <a:avLst/>
          </a:prstGeom>
          <a:ln w="50800"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2930815" y="1556792"/>
            <a:ext cx="4032448" cy="0"/>
          </a:xfrm>
          <a:prstGeom prst="line">
            <a:avLst/>
          </a:prstGeom>
          <a:ln w="50800"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3059832" y="1340768"/>
            <a:ext cx="5472608" cy="0"/>
          </a:xfrm>
          <a:prstGeom prst="line">
            <a:avLst/>
          </a:prstGeom>
          <a:ln w="50800"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t="35606" r="23721" b="32197"/>
          <a:stretch/>
        </p:blipFill>
        <p:spPr bwMode="auto">
          <a:xfrm>
            <a:off x="25563" y="3868795"/>
            <a:ext cx="9037951" cy="298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Connecteur droit 13"/>
          <p:cNvCxnSpPr/>
          <p:nvPr/>
        </p:nvCxnSpPr>
        <p:spPr>
          <a:xfrm>
            <a:off x="2935407" y="5229200"/>
            <a:ext cx="5597033" cy="0"/>
          </a:xfrm>
          <a:prstGeom prst="line">
            <a:avLst/>
          </a:prstGeom>
          <a:ln w="50800"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987048" y="4797152"/>
            <a:ext cx="5833424" cy="0"/>
          </a:xfrm>
          <a:prstGeom prst="line">
            <a:avLst/>
          </a:prstGeom>
          <a:ln w="50800"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935407" y="4941168"/>
            <a:ext cx="287256" cy="0"/>
          </a:xfrm>
          <a:prstGeom prst="line">
            <a:avLst/>
          </a:prstGeom>
          <a:ln w="50800"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2930815" y="5381600"/>
            <a:ext cx="3513393" cy="0"/>
          </a:xfrm>
          <a:prstGeom prst="line">
            <a:avLst/>
          </a:prstGeom>
          <a:ln w="50800"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3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53" y="61900"/>
            <a:ext cx="895162" cy="84682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6728" y="77723"/>
            <a:ext cx="8775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PROPOSITION</a:t>
            </a:r>
            <a:endParaRPr lang="fr-FR" sz="2800" b="1" dirty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6728" y="1124744"/>
            <a:ext cx="9042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► Une activité introductive longue (T.D 1 heure), sous forme de cours dialogué ou de travail en autonomie (questionnaire) pour dégager la problématique.</a:t>
            </a:r>
            <a:endParaRPr lang="fr-FR" sz="2400" b="1" dirty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728" y="4437112"/>
            <a:ext cx="90906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>
                <a:latin typeface="Cambria" pitchFamily="18" charset="0"/>
              </a:rPr>
              <a:t>INTRODUCTION </a:t>
            </a:r>
            <a:r>
              <a:rPr lang="fr-FR" b="1" dirty="0">
                <a:latin typeface="Cambria" pitchFamily="18" charset="0"/>
              </a:rPr>
              <a:t>: </a:t>
            </a:r>
            <a:r>
              <a:rPr lang="fr-FR" b="1" dirty="0" smtClean="0">
                <a:latin typeface="Cambria" pitchFamily="18" charset="0"/>
              </a:rPr>
              <a:t>T.D: La </a:t>
            </a:r>
            <a:r>
              <a:rPr lang="fr-FR" b="1" dirty="0">
                <a:latin typeface="Cambria" pitchFamily="18" charset="0"/>
              </a:rPr>
              <a:t>construction de la laïcité « à l’américaine »</a:t>
            </a:r>
            <a:endParaRPr lang="fr-FR" dirty="0">
              <a:latin typeface="Cambria" pitchFamily="18" charset="0"/>
            </a:endParaRPr>
          </a:p>
          <a:p>
            <a:r>
              <a:rPr lang="fr-FR" b="1" dirty="0">
                <a:latin typeface="Cambria" pitchFamily="18" charset="0"/>
                <a:sym typeface="Wingdings"/>
              </a:rPr>
              <a:t></a:t>
            </a:r>
            <a:r>
              <a:rPr lang="fr-FR" b="1" dirty="0">
                <a:latin typeface="Cambria" pitchFamily="18" charset="0"/>
              </a:rPr>
              <a:t> Analyse de documents mis en perspective avec une frise chronologique thématique</a:t>
            </a:r>
            <a:endParaRPr lang="fr-FR" dirty="0">
              <a:latin typeface="Cambria" pitchFamily="18" charset="0"/>
            </a:endParaRPr>
          </a:p>
          <a:p>
            <a:r>
              <a:rPr lang="fr-FR" dirty="0">
                <a:latin typeface="Cambria" pitchFamily="18" charset="0"/>
              </a:rPr>
              <a:t>	</a:t>
            </a:r>
            <a:r>
              <a:rPr lang="fr-FR" u="sng" dirty="0">
                <a:latin typeface="Cambria" pitchFamily="18" charset="0"/>
              </a:rPr>
              <a:t>Doc 1</a:t>
            </a:r>
            <a:r>
              <a:rPr lang="fr-FR" dirty="0">
                <a:latin typeface="Cambria" pitchFamily="18" charset="0"/>
              </a:rPr>
              <a:t> : L’Embarquement des Pèlerins au port de Delft, Hollande, le 22 Juillet 1620 ; Robert Weir, 1843, Rotonde du Capitole, Washington.</a:t>
            </a:r>
          </a:p>
          <a:p>
            <a:r>
              <a:rPr lang="fr-FR" dirty="0">
                <a:latin typeface="Cambria" pitchFamily="18" charset="0"/>
              </a:rPr>
              <a:t>	</a:t>
            </a:r>
            <a:r>
              <a:rPr lang="fr-FR" u="sng" dirty="0">
                <a:latin typeface="Cambria" pitchFamily="18" charset="0"/>
              </a:rPr>
              <a:t>Doc 2</a:t>
            </a:r>
            <a:r>
              <a:rPr lang="fr-FR" dirty="0">
                <a:latin typeface="Cambria" pitchFamily="18" charset="0"/>
              </a:rPr>
              <a:t> : La Constitution et la religion (extraits)</a:t>
            </a:r>
          </a:p>
          <a:p>
            <a:r>
              <a:rPr lang="fr-FR" dirty="0">
                <a:latin typeface="Cambria" pitchFamily="18" charset="0"/>
              </a:rPr>
              <a:t>	</a:t>
            </a:r>
            <a:r>
              <a:rPr lang="fr-FR" u="sng" dirty="0">
                <a:latin typeface="Cambria" pitchFamily="18" charset="0"/>
              </a:rPr>
              <a:t>Doc 3</a:t>
            </a:r>
            <a:r>
              <a:rPr lang="fr-FR" dirty="0">
                <a:latin typeface="Cambria" pitchFamily="18" charset="0"/>
              </a:rPr>
              <a:t> : « L’immigrant à notre porte ». Caricature de 1896.</a:t>
            </a:r>
          </a:p>
          <a:p>
            <a:r>
              <a:rPr lang="fr-FR" dirty="0">
                <a:latin typeface="Cambria" pitchFamily="18" charset="0"/>
              </a:rPr>
              <a:t>	</a:t>
            </a:r>
            <a:r>
              <a:rPr lang="fr-FR" u="sng" dirty="0">
                <a:latin typeface="Cambria" pitchFamily="18" charset="0"/>
              </a:rPr>
              <a:t>Doc 4</a:t>
            </a:r>
            <a:r>
              <a:rPr lang="fr-FR" dirty="0">
                <a:latin typeface="Cambria" pitchFamily="18" charset="0"/>
              </a:rPr>
              <a:t> : Analyse des symboles des billets de Banque</a:t>
            </a:r>
          </a:p>
          <a:p>
            <a:r>
              <a:rPr lang="fr-FR" dirty="0">
                <a:latin typeface="Cambria" pitchFamily="18" charset="0"/>
              </a:rPr>
              <a:t>	</a:t>
            </a:r>
            <a:r>
              <a:rPr lang="fr-FR" u="sng" dirty="0">
                <a:latin typeface="Cambria" pitchFamily="18" charset="0"/>
              </a:rPr>
              <a:t>Doc 5</a:t>
            </a:r>
            <a:r>
              <a:rPr lang="fr-FR" dirty="0">
                <a:latin typeface="Cambria" pitchFamily="18" charset="0"/>
              </a:rPr>
              <a:t> : Une de </a:t>
            </a:r>
            <a:r>
              <a:rPr lang="fr-FR" i="1" dirty="0">
                <a:latin typeface="Cambria" pitchFamily="18" charset="0"/>
              </a:rPr>
              <a:t>Libération</a:t>
            </a:r>
            <a:r>
              <a:rPr lang="fr-FR" dirty="0">
                <a:latin typeface="Cambria" pitchFamily="18" charset="0"/>
              </a:rPr>
              <a:t> du 5 novembre 2008. « </a:t>
            </a:r>
            <a:r>
              <a:rPr lang="fr-FR" dirty="0" err="1">
                <a:latin typeface="Cambria" pitchFamily="18" charset="0"/>
              </a:rPr>
              <a:t>We</a:t>
            </a:r>
            <a:r>
              <a:rPr lang="fr-FR" dirty="0">
                <a:latin typeface="Cambria" pitchFamily="18" charset="0"/>
              </a:rPr>
              <a:t> have a </a:t>
            </a:r>
            <a:r>
              <a:rPr lang="fr-FR" dirty="0" err="1">
                <a:latin typeface="Cambria" pitchFamily="18" charset="0"/>
              </a:rPr>
              <a:t>dream</a:t>
            </a:r>
            <a:r>
              <a:rPr lang="fr-FR" dirty="0">
                <a:latin typeface="Cambria" pitchFamily="18" charset="0"/>
              </a:rPr>
              <a:t> »</a:t>
            </a:r>
          </a:p>
        </p:txBody>
      </p:sp>
      <p:sp>
        <p:nvSpPr>
          <p:cNvPr id="6" name="Rectangle 5"/>
          <p:cNvSpPr/>
          <p:nvPr/>
        </p:nvSpPr>
        <p:spPr>
          <a:xfrm>
            <a:off x="56728" y="2564904"/>
            <a:ext cx="8919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► </a:t>
            </a:r>
            <a:r>
              <a:rPr lang="fr-FR" sz="24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LE T.D = Un entraînement pour exercer les capacités et méthodes requises pour tout commentaire </a:t>
            </a:r>
            <a:r>
              <a:rPr lang="fr-FR" sz="2400" b="1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de document.</a:t>
            </a:r>
            <a:endParaRPr lang="fr-FR" sz="2400" b="1" dirty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805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/>
          <p:cNvSpPr/>
          <p:nvPr/>
        </p:nvSpPr>
        <p:spPr>
          <a:xfrm>
            <a:off x="6220611" y="5877598"/>
            <a:ext cx="2036285" cy="2819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3791329" y="5913302"/>
            <a:ext cx="1500751" cy="4598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2480321" y="4323001"/>
            <a:ext cx="1040747" cy="70728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/>
          <p:cNvSpPr/>
          <p:nvPr/>
        </p:nvSpPr>
        <p:spPr>
          <a:xfrm>
            <a:off x="1239063" y="6309759"/>
            <a:ext cx="2106713" cy="5482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52" name="Groupe 1051"/>
          <p:cNvGrpSpPr/>
          <p:nvPr/>
        </p:nvGrpSpPr>
        <p:grpSpPr>
          <a:xfrm>
            <a:off x="-22449" y="111616"/>
            <a:ext cx="9988998" cy="7107706"/>
            <a:chOff x="-22449" y="111616"/>
            <a:chExt cx="9988998" cy="7107706"/>
          </a:xfrm>
        </p:grpSpPr>
        <p:pic>
          <p:nvPicPr>
            <p:cNvPr id="1026" name="Picture 2" descr="http://t1.gstatic.com/images?q=tbn:ANd9GcQtqMtdhj48zkANfZCfnxF3_VgRZ4gsiWW9aFY9prBUQf3BiH14I6bEeUPH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9" t="5394" r="2074" b="14466"/>
            <a:stretch/>
          </p:blipFill>
          <p:spPr bwMode="auto">
            <a:xfrm>
              <a:off x="467544" y="940083"/>
              <a:ext cx="1079612" cy="1323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0" name="Connecteur droit 59"/>
            <p:cNvCxnSpPr/>
            <p:nvPr/>
          </p:nvCxnSpPr>
          <p:spPr>
            <a:xfrm flipH="1">
              <a:off x="0" y="815534"/>
              <a:ext cx="357186" cy="340962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2" descr="C:\Users\julox\Documents\Mes numérisations\Numériser0025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2" t="14352" r="7706" b="16795"/>
            <a:stretch/>
          </p:blipFill>
          <p:spPr bwMode="auto">
            <a:xfrm>
              <a:off x="62661" y="111616"/>
              <a:ext cx="927688" cy="625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4" name="Groupe 123"/>
            <p:cNvGrpSpPr/>
            <p:nvPr/>
          </p:nvGrpSpPr>
          <p:grpSpPr>
            <a:xfrm>
              <a:off x="-22449" y="3783238"/>
              <a:ext cx="9988998" cy="3436084"/>
              <a:chOff x="-22449" y="3783238"/>
              <a:chExt cx="9988998" cy="3436084"/>
            </a:xfrm>
          </p:grpSpPr>
          <p:grpSp>
            <p:nvGrpSpPr>
              <p:cNvPr id="40" name="Groupe 39"/>
              <p:cNvGrpSpPr/>
              <p:nvPr/>
            </p:nvGrpSpPr>
            <p:grpSpPr>
              <a:xfrm>
                <a:off x="-15911" y="4121624"/>
                <a:ext cx="9078024" cy="3097698"/>
                <a:chOff x="-15911" y="4121624"/>
                <a:chExt cx="9078024" cy="3097698"/>
              </a:xfrm>
            </p:grpSpPr>
            <p:cxnSp>
              <p:nvCxnSpPr>
                <p:cNvPr id="3" name="Connecteur droit 2"/>
                <p:cNvCxnSpPr/>
                <p:nvPr/>
              </p:nvCxnSpPr>
              <p:spPr>
                <a:xfrm>
                  <a:off x="107504" y="4315045"/>
                  <a:ext cx="8280920" cy="0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Connecteur droit 6"/>
                <p:cNvCxnSpPr/>
                <p:nvPr/>
              </p:nvCxnSpPr>
              <p:spPr>
                <a:xfrm>
                  <a:off x="107504" y="6745584"/>
                  <a:ext cx="8179094" cy="0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Connecteur droit 7"/>
                <p:cNvCxnSpPr/>
                <p:nvPr/>
              </p:nvCxnSpPr>
              <p:spPr>
                <a:xfrm flipV="1">
                  <a:off x="107504" y="5909481"/>
                  <a:ext cx="8572472" cy="3821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Connecteur droit 8"/>
                <p:cNvCxnSpPr/>
                <p:nvPr/>
              </p:nvCxnSpPr>
              <p:spPr>
                <a:xfrm>
                  <a:off x="8256896" y="4121624"/>
                  <a:ext cx="777922" cy="1132764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cteur droit 12"/>
                <p:cNvCxnSpPr/>
                <p:nvPr/>
              </p:nvCxnSpPr>
              <p:spPr>
                <a:xfrm flipV="1">
                  <a:off x="8244408" y="5254388"/>
                  <a:ext cx="817705" cy="1603612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cteur droit 24"/>
                <p:cNvCxnSpPr/>
                <p:nvPr/>
              </p:nvCxnSpPr>
              <p:spPr>
                <a:xfrm flipV="1">
                  <a:off x="467544" y="5301208"/>
                  <a:ext cx="8492008" cy="465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ZoneTexte 32"/>
                <p:cNvSpPr txBox="1"/>
                <p:nvPr/>
              </p:nvSpPr>
              <p:spPr>
                <a:xfrm rot="16200000">
                  <a:off x="-597924" y="4969483"/>
                  <a:ext cx="169243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500" b="1" dirty="0" smtClean="0">
                      <a:latin typeface="Arial Narrow" pitchFamily="34" charset="0"/>
                    </a:rPr>
                    <a:t>     POLITIQUE</a:t>
                  </a:r>
                </a:p>
                <a:p>
                  <a:pPr algn="ctr"/>
                  <a:r>
                    <a:rPr lang="fr-FR" sz="1300" dirty="0" smtClean="0">
                      <a:latin typeface="Arial Narrow" pitchFamily="34" charset="0"/>
                    </a:rPr>
                    <a:t>Extérieure    Intérieure</a:t>
                  </a:r>
                  <a:endParaRPr lang="fr-FR" sz="1300" dirty="0">
                    <a:latin typeface="Arial Narrow" pitchFamily="34" charset="0"/>
                  </a:endParaRPr>
                </a:p>
              </p:txBody>
            </p:sp>
            <p:sp>
              <p:nvSpPr>
                <p:cNvPr id="34" name="ZoneTexte 33"/>
                <p:cNvSpPr txBox="1"/>
                <p:nvPr/>
              </p:nvSpPr>
              <p:spPr>
                <a:xfrm rot="16200000">
                  <a:off x="-600521" y="6111493"/>
                  <a:ext cx="169243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dirty="0" smtClean="0">
                      <a:latin typeface="Arial Narrow" pitchFamily="34" charset="0"/>
                    </a:rPr>
                    <a:t>SOCIETE </a:t>
                  </a:r>
                </a:p>
                <a:p>
                  <a:pPr algn="ctr"/>
                  <a:r>
                    <a:rPr lang="fr-FR" sz="1400" b="1" dirty="0" smtClean="0">
                      <a:latin typeface="Arial Narrow" pitchFamily="34" charset="0"/>
                    </a:rPr>
                    <a:t> RELIGION</a:t>
                  </a:r>
                </a:p>
              </p:txBody>
            </p:sp>
          </p:grpSp>
          <p:sp>
            <p:nvSpPr>
              <p:cNvPr id="41" name="ZoneTexte 40"/>
              <p:cNvSpPr txBox="1"/>
              <p:nvPr/>
            </p:nvSpPr>
            <p:spPr>
              <a:xfrm>
                <a:off x="2211146" y="4378008"/>
                <a:ext cx="1656184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300" i="1" dirty="0" smtClean="0"/>
                  <a:t>Guerre de </a:t>
                </a:r>
              </a:p>
              <a:p>
                <a:pPr algn="ctr"/>
                <a:r>
                  <a:rPr lang="fr-FR" sz="1300" i="1" dirty="0" smtClean="0"/>
                  <a:t>Sécession</a:t>
                </a:r>
              </a:p>
              <a:p>
                <a:pPr algn="ctr"/>
                <a:r>
                  <a:rPr lang="fr-FR" sz="1300" i="1" dirty="0" smtClean="0"/>
                  <a:t>1861-65</a:t>
                </a:r>
                <a:endParaRPr lang="fr-FR" sz="1300" i="1" dirty="0"/>
              </a:p>
            </p:txBody>
          </p:sp>
          <p:cxnSp>
            <p:nvCxnSpPr>
              <p:cNvPr id="49" name="Connecteur droit 48"/>
              <p:cNvCxnSpPr/>
              <p:nvPr/>
            </p:nvCxnSpPr>
            <p:spPr>
              <a:xfrm flipH="1">
                <a:off x="7740352" y="4118174"/>
                <a:ext cx="6227" cy="1752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 flipH="1">
                <a:off x="4423898" y="4118174"/>
                <a:ext cx="1678" cy="17977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 flipH="1">
                <a:off x="1278029" y="4118174"/>
                <a:ext cx="1678" cy="17977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ZoneTexte 52"/>
              <p:cNvSpPr txBox="1"/>
              <p:nvPr/>
            </p:nvSpPr>
            <p:spPr>
              <a:xfrm>
                <a:off x="827584" y="3783238"/>
                <a:ext cx="9008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latin typeface="Arial Narrow" pitchFamily="34" charset="0"/>
                  </a:rPr>
                  <a:t>1800</a:t>
                </a:r>
                <a:endParaRPr lang="fr-FR" sz="1400" b="1" dirty="0">
                  <a:latin typeface="Arial Narrow" pitchFamily="34" charset="0"/>
                </a:endParaRPr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3973453" y="3783239"/>
                <a:ext cx="9008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latin typeface="Arial Narrow" pitchFamily="34" charset="0"/>
                  </a:rPr>
                  <a:t>1900</a:t>
                </a:r>
                <a:endParaRPr lang="fr-FR" sz="1400" b="1" dirty="0">
                  <a:latin typeface="Arial Narrow" pitchFamily="34" charset="0"/>
                </a:endParaRPr>
              </a:p>
            </p:txBody>
          </p:sp>
          <p:sp>
            <p:nvSpPr>
              <p:cNvPr id="58" name="ZoneTexte 57"/>
              <p:cNvSpPr txBox="1"/>
              <p:nvPr/>
            </p:nvSpPr>
            <p:spPr>
              <a:xfrm>
                <a:off x="7289907" y="3783240"/>
                <a:ext cx="9008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latin typeface="Arial Narrow" pitchFamily="34" charset="0"/>
                  </a:rPr>
                  <a:t>2000</a:t>
                </a:r>
                <a:endParaRPr lang="fr-FR" sz="1400" b="1" dirty="0">
                  <a:latin typeface="Arial Narrow" pitchFamily="34" charset="0"/>
                </a:endParaRPr>
              </a:p>
            </p:txBody>
          </p:sp>
          <p:sp>
            <p:nvSpPr>
              <p:cNvPr id="70" name="ZoneTexte 69"/>
              <p:cNvSpPr txBox="1"/>
              <p:nvPr/>
            </p:nvSpPr>
            <p:spPr>
              <a:xfrm>
                <a:off x="-22449" y="4332595"/>
                <a:ext cx="1656184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300" i="1" dirty="0" smtClean="0"/>
                  <a:t>Guerre </a:t>
                </a:r>
              </a:p>
              <a:p>
                <a:pPr algn="ctr"/>
                <a:r>
                  <a:rPr lang="fr-FR" sz="1300" i="1" dirty="0" smtClean="0"/>
                  <a:t>d’</a:t>
                </a:r>
                <a:r>
                  <a:rPr lang="fr-FR" sz="1300" i="1" dirty="0" err="1" smtClean="0"/>
                  <a:t>Indé</a:t>
                </a:r>
                <a:r>
                  <a:rPr lang="fr-FR" sz="1300" i="1" dirty="0" smtClean="0"/>
                  <a:t>-</a:t>
                </a:r>
              </a:p>
              <a:p>
                <a:pPr algn="ctr"/>
                <a:r>
                  <a:rPr lang="fr-FR" sz="1300" i="1" dirty="0" err="1"/>
                  <a:t>p</a:t>
                </a:r>
                <a:r>
                  <a:rPr lang="fr-FR" sz="1300" i="1" dirty="0" err="1" smtClean="0"/>
                  <a:t>endance</a:t>
                </a:r>
                <a:endParaRPr lang="fr-FR" sz="1300" i="1" dirty="0" smtClean="0"/>
              </a:p>
              <a:p>
                <a:pPr algn="ctr"/>
                <a:r>
                  <a:rPr lang="fr-FR" sz="1300" i="1" dirty="0" smtClean="0"/>
                  <a:t>1775-83</a:t>
                </a:r>
                <a:endParaRPr lang="fr-FR" sz="1300" i="1" dirty="0"/>
              </a:p>
            </p:txBody>
          </p:sp>
          <p:sp>
            <p:nvSpPr>
              <p:cNvPr id="71" name="ZoneTexte 70"/>
              <p:cNvSpPr txBox="1"/>
              <p:nvPr/>
            </p:nvSpPr>
            <p:spPr>
              <a:xfrm>
                <a:off x="6176228" y="5385158"/>
                <a:ext cx="165618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300" i="1" dirty="0" smtClean="0"/>
                  <a:t>Guerre </a:t>
                </a:r>
              </a:p>
              <a:p>
                <a:pPr algn="ctr"/>
                <a:r>
                  <a:rPr lang="fr-FR" sz="1300" i="1" dirty="0"/>
                  <a:t>d</a:t>
                </a:r>
                <a:r>
                  <a:rPr lang="fr-FR" sz="1300" i="1" dirty="0" smtClean="0"/>
                  <a:t>u Vietnam</a:t>
                </a:r>
                <a:endParaRPr lang="fr-FR" sz="1300" i="1" dirty="0"/>
              </a:p>
            </p:txBody>
          </p:sp>
          <p:sp>
            <p:nvSpPr>
              <p:cNvPr id="72" name="ZoneTexte 71"/>
              <p:cNvSpPr txBox="1"/>
              <p:nvPr/>
            </p:nvSpPr>
            <p:spPr>
              <a:xfrm>
                <a:off x="4332315" y="5385158"/>
                <a:ext cx="165618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300" i="1" dirty="0"/>
                  <a:t>1</a:t>
                </a:r>
                <a:r>
                  <a:rPr lang="fr-FR" sz="1300" i="1" baseline="30000" dirty="0" smtClean="0"/>
                  <a:t>e</a:t>
                </a:r>
                <a:r>
                  <a:rPr lang="fr-FR" sz="1300" i="1" dirty="0" smtClean="0"/>
                  <a:t> Guerre </a:t>
                </a:r>
              </a:p>
              <a:p>
                <a:pPr algn="ctr"/>
                <a:r>
                  <a:rPr lang="fr-FR" sz="1300" i="1" dirty="0" smtClean="0"/>
                  <a:t>mondiale</a:t>
                </a:r>
                <a:endParaRPr lang="fr-FR" sz="1300" i="1" dirty="0"/>
              </a:p>
            </p:txBody>
          </p:sp>
          <p:sp>
            <p:nvSpPr>
              <p:cNvPr id="73" name="ZoneTexte 72"/>
              <p:cNvSpPr txBox="1"/>
              <p:nvPr/>
            </p:nvSpPr>
            <p:spPr>
              <a:xfrm>
                <a:off x="5175692" y="5385156"/>
                <a:ext cx="165618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300" i="1" dirty="0" smtClean="0"/>
                  <a:t>2</a:t>
                </a:r>
                <a:r>
                  <a:rPr lang="fr-FR" sz="1300" i="1" baseline="30000" dirty="0" smtClean="0"/>
                  <a:t>e</a:t>
                </a:r>
                <a:r>
                  <a:rPr lang="fr-FR" sz="1300" i="1" dirty="0" smtClean="0"/>
                  <a:t> Guerre </a:t>
                </a:r>
              </a:p>
              <a:p>
                <a:pPr algn="ctr"/>
                <a:r>
                  <a:rPr lang="fr-FR" sz="1300" i="1" dirty="0" smtClean="0"/>
                  <a:t>mondiale</a:t>
                </a:r>
                <a:endParaRPr lang="fr-FR" sz="1300" i="1" dirty="0"/>
              </a:p>
            </p:txBody>
          </p:sp>
          <p:sp>
            <p:nvSpPr>
              <p:cNvPr id="74" name="ZoneTexte 73"/>
              <p:cNvSpPr txBox="1"/>
              <p:nvPr/>
            </p:nvSpPr>
            <p:spPr>
              <a:xfrm>
                <a:off x="7771666" y="5385155"/>
                <a:ext cx="122413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00" i="1" dirty="0" smtClean="0">
                    <a:latin typeface="Arial Narrow" pitchFamily="34" charset="0"/>
                    <a:sym typeface="Wingdings"/>
                  </a:rPr>
                  <a:t> </a:t>
                </a:r>
                <a:r>
                  <a:rPr lang="fr-FR" sz="1300" i="1" dirty="0" smtClean="0">
                    <a:latin typeface="Arial Narrow" pitchFamily="34" charset="0"/>
                  </a:rPr>
                  <a:t>Attentats </a:t>
                </a:r>
              </a:p>
              <a:p>
                <a:r>
                  <a:rPr lang="fr-FR" sz="1300" i="1" dirty="0" smtClean="0">
                    <a:latin typeface="Arial Narrow" pitchFamily="34" charset="0"/>
                  </a:rPr>
                  <a:t>du 11/09</a:t>
                </a:r>
                <a:endParaRPr lang="fr-FR" sz="1300" i="1" dirty="0">
                  <a:latin typeface="Arial Narrow" pitchFamily="34" charset="0"/>
                </a:endParaRPr>
              </a:p>
            </p:txBody>
          </p:sp>
          <p:sp>
            <p:nvSpPr>
              <p:cNvPr id="75" name="ZoneTexte 74"/>
              <p:cNvSpPr txBox="1"/>
              <p:nvPr/>
            </p:nvSpPr>
            <p:spPr>
              <a:xfrm>
                <a:off x="6728691" y="5053709"/>
                <a:ext cx="323785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00" dirty="0" smtClean="0">
                    <a:latin typeface="Arial Narrow" pitchFamily="34" charset="0"/>
                    <a:sym typeface="Wingdings"/>
                  </a:rPr>
                  <a:t> 1973: </a:t>
                </a:r>
                <a:r>
                  <a:rPr lang="fr-FR" sz="1300" dirty="0" smtClean="0">
                    <a:latin typeface="Arial Narrow" pitchFamily="34" charset="0"/>
                  </a:rPr>
                  <a:t>Légalisation de l’avortement   </a:t>
                </a:r>
                <a:endParaRPr lang="fr-FR" sz="1300" dirty="0">
                  <a:latin typeface="Arial Narrow" pitchFamily="34" charset="0"/>
                </a:endParaRPr>
              </a:p>
            </p:txBody>
          </p:sp>
          <p:sp>
            <p:nvSpPr>
              <p:cNvPr id="76" name="ZoneTexte 75"/>
              <p:cNvSpPr txBox="1"/>
              <p:nvPr/>
            </p:nvSpPr>
            <p:spPr>
              <a:xfrm>
                <a:off x="467544" y="5909481"/>
                <a:ext cx="122413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00" dirty="0" smtClean="0">
                    <a:latin typeface="Arial Narrow" pitchFamily="34" charset="0"/>
                    <a:sym typeface="Wingdings"/>
                  </a:rPr>
                  <a:t> </a:t>
                </a:r>
                <a:r>
                  <a:rPr lang="fr-FR" sz="1300" dirty="0" smtClean="0">
                    <a:latin typeface="Arial Narrow" pitchFamily="34" charset="0"/>
                    <a:sym typeface="Symbol"/>
                  </a:rPr>
                  <a:t> </a:t>
                </a:r>
                <a:r>
                  <a:rPr lang="fr-FR" sz="1300" dirty="0" smtClean="0">
                    <a:latin typeface="Arial Narrow" pitchFamily="34" charset="0"/>
                  </a:rPr>
                  <a:t>1730-70:   1</a:t>
                </a:r>
                <a:r>
                  <a:rPr lang="fr-FR" sz="1300" baseline="30000" dirty="0" smtClean="0">
                    <a:latin typeface="Arial Narrow" pitchFamily="34" charset="0"/>
                  </a:rPr>
                  <a:t>er</a:t>
                </a:r>
                <a:r>
                  <a:rPr lang="fr-FR" sz="1300" dirty="0" smtClean="0">
                    <a:latin typeface="Arial Narrow" pitchFamily="34" charset="0"/>
                  </a:rPr>
                  <a:t> Grand Réveil</a:t>
                </a:r>
                <a:endParaRPr lang="fr-FR" sz="1300" dirty="0">
                  <a:latin typeface="Arial Narrow" pitchFamily="34" charset="0"/>
                </a:endParaRPr>
              </a:p>
            </p:txBody>
          </p:sp>
          <p:sp>
            <p:nvSpPr>
              <p:cNvPr id="77" name="ZoneTexte 76"/>
              <p:cNvSpPr txBox="1"/>
              <p:nvPr/>
            </p:nvSpPr>
            <p:spPr>
              <a:xfrm>
                <a:off x="4892315" y="4462231"/>
                <a:ext cx="187032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00" dirty="0" smtClean="0">
                    <a:latin typeface="Arial Narrow" pitchFamily="34" charset="0"/>
                    <a:sym typeface="Wingdings"/>
                  </a:rPr>
                  <a:t> 1919-33: Prohibition </a:t>
                </a:r>
                <a:endParaRPr lang="fr-FR" sz="1300" dirty="0" smtClean="0">
                  <a:latin typeface="Arial Narrow" pitchFamily="34" charset="0"/>
                </a:endParaRPr>
              </a:p>
            </p:txBody>
          </p:sp>
          <p:sp>
            <p:nvSpPr>
              <p:cNvPr id="78" name="ZoneTexte 77"/>
              <p:cNvSpPr txBox="1"/>
              <p:nvPr/>
            </p:nvSpPr>
            <p:spPr>
              <a:xfrm>
                <a:off x="3983452" y="4924311"/>
                <a:ext cx="221642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00" dirty="0" smtClean="0">
                    <a:latin typeface="Arial Narrow" pitchFamily="34" charset="0"/>
                    <a:sym typeface="Wingdings"/>
                  </a:rPr>
                  <a:t> </a:t>
                </a:r>
                <a:r>
                  <a:rPr lang="fr-FR" sz="1300" dirty="0" smtClean="0">
                    <a:latin typeface="Arial Narrow" pitchFamily="34" charset="0"/>
                  </a:rPr>
                  <a:t>1892: ouverture d’Ellis Island</a:t>
                </a:r>
                <a:endParaRPr lang="fr-FR" sz="1300" dirty="0">
                  <a:latin typeface="Arial Narrow" pitchFamily="34" charset="0"/>
                </a:endParaRPr>
              </a:p>
            </p:txBody>
          </p:sp>
          <p:sp>
            <p:nvSpPr>
              <p:cNvPr id="79" name="ZoneTexte 78"/>
              <p:cNvSpPr txBox="1"/>
              <p:nvPr/>
            </p:nvSpPr>
            <p:spPr>
              <a:xfrm>
                <a:off x="6220611" y="4544369"/>
                <a:ext cx="2326876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00" dirty="0" smtClean="0">
                    <a:latin typeface="Arial Narrow" pitchFamily="34" charset="0"/>
                    <a:sym typeface="Wingdings"/>
                  </a:rPr>
                  <a:t> </a:t>
                </a:r>
                <a:r>
                  <a:rPr lang="fr-FR" sz="1300" dirty="0" smtClean="0">
                    <a:latin typeface="Arial Narrow" pitchFamily="34" charset="0"/>
                  </a:rPr>
                  <a:t>1960: Kennedy 1</a:t>
                </a:r>
                <a:r>
                  <a:rPr lang="fr-FR" sz="1300" baseline="30000" dirty="0" smtClean="0">
                    <a:latin typeface="Arial Narrow" pitchFamily="34" charset="0"/>
                  </a:rPr>
                  <a:t>er</a:t>
                </a:r>
                <a:r>
                  <a:rPr lang="fr-FR" sz="1300" dirty="0" smtClean="0">
                    <a:latin typeface="Arial Narrow" pitchFamily="34" charset="0"/>
                  </a:rPr>
                  <a:t> </a:t>
                </a:r>
                <a:r>
                  <a:rPr lang="fr-FR" sz="1300" dirty="0" err="1" smtClean="0">
                    <a:latin typeface="Arial Narrow" pitchFamily="34" charset="0"/>
                  </a:rPr>
                  <a:t>Pdt</a:t>
                </a:r>
                <a:r>
                  <a:rPr lang="fr-FR" sz="1300" dirty="0" smtClean="0">
                    <a:latin typeface="Arial Narrow" pitchFamily="34" charset="0"/>
                  </a:rPr>
                  <a:t> catholique</a:t>
                </a:r>
                <a:endParaRPr lang="fr-FR" sz="1300" dirty="0">
                  <a:latin typeface="Arial Narrow" pitchFamily="34" charset="0"/>
                </a:endParaRPr>
              </a:p>
            </p:txBody>
          </p:sp>
          <p:sp>
            <p:nvSpPr>
              <p:cNvPr id="80" name="ZoneTexte 79"/>
              <p:cNvSpPr txBox="1"/>
              <p:nvPr/>
            </p:nvSpPr>
            <p:spPr>
              <a:xfrm>
                <a:off x="6016363" y="4799768"/>
                <a:ext cx="268271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00" dirty="0" smtClean="0">
                    <a:latin typeface="Arial Narrow" pitchFamily="34" charset="0"/>
                    <a:sym typeface="Wingdings"/>
                  </a:rPr>
                  <a:t> 1947: </a:t>
                </a:r>
                <a:r>
                  <a:rPr lang="fr-FR" sz="1300" dirty="0" smtClean="0">
                    <a:latin typeface="Arial Narrow" pitchFamily="34" charset="0"/>
                  </a:rPr>
                  <a:t>Application de la laïcité aux Etats</a:t>
                </a:r>
                <a:endParaRPr lang="fr-FR" sz="1300" dirty="0">
                  <a:latin typeface="Arial Narrow" pitchFamily="34" charset="0"/>
                </a:endParaRPr>
              </a:p>
            </p:txBody>
          </p:sp>
          <p:sp>
            <p:nvSpPr>
              <p:cNvPr id="82" name="ZoneTexte 81"/>
              <p:cNvSpPr txBox="1"/>
              <p:nvPr/>
            </p:nvSpPr>
            <p:spPr>
              <a:xfrm>
                <a:off x="4109680" y="4676643"/>
                <a:ext cx="187265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00" dirty="0" smtClean="0">
                    <a:latin typeface="Arial Narrow" pitchFamily="34" charset="0"/>
                    <a:sym typeface="Wingdings"/>
                  </a:rPr>
                  <a:t> </a:t>
                </a:r>
                <a:r>
                  <a:rPr lang="fr-FR" sz="1300" dirty="0" smtClean="0">
                    <a:latin typeface="Arial Narrow" pitchFamily="34" charset="0"/>
                  </a:rPr>
                  <a:t>1896: Ségrégation raciale</a:t>
                </a:r>
                <a:endParaRPr lang="fr-FR" sz="1300" dirty="0">
                  <a:latin typeface="Arial Narrow" pitchFamily="34" charset="0"/>
                </a:endParaRPr>
              </a:p>
            </p:txBody>
          </p:sp>
          <p:sp>
            <p:nvSpPr>
              <p:cNvPr id="83" name="ZoneTexte 82"/>
              <p:cNvSpPr txBox="1"/>
              <p:nvPr/>
            </p:nvSpPr>
            <p:spPr>
              <a:xfrm>
                <a:off x="5175692" y="6056194"/>
                <a:ext cx="190367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00" dirty="0" smtClean="0">
                    <a:latin typeface="Arial Narrow" pitchFamily="34" charset="0"/>
                    <a:sym typeface="Wingdings"/>
                  </a:rPr>
                  <a:t> 1925: </a:t>
                </a:r>
                <a:r>
                  <a:rPr lang="fr-FR" sz="1300" dirty="0" smtClean="0">
                    <a:latin typeface="Arial Narrow" pitchFamily="34" charset="0"/>
                  </a:rPr>
                  <a:t>Procès du Singe</a:t>
                </a:r>
                <a:endParaRPr lang="fr-FR" sz="1300" dirty="0">
                  <a:latin typeface="Arial Narrow" pitchFamily="34" charset="0"/>
                </a:endParaRPr>
              </a:p>
            </p:txBody>
          </p:sp>
          <p:sp>
            <p:nvSpPr>
              <p:cNvPr id="99" name="ZoneTexte 98"/>
              <p:cNvSpPr txBox="1"/>
              <p:nvPr/>
            </p:nvSpPr>
            <p:spPr>
              <a:xfrm>
                <a:off x="6274771" y="5877598"/>
                <a:ext cx="288806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00" dirty="0" smtClean="0">
                    <a:latin typeface="Arial Narrow" pitchFamily="34" charset="0"/>
                    <a:sym typeface="Wingdings"/>
                  </a:rPr>
                  <a:t> 1960-90: 4</a:t>
                </a:r>
                <a:r>
                  <a:rPr lang="fr-FR" sz="1300" baseline="30000" dirty="0" smtClean="0">
                    <a:latin typeface="Arial Narrow" pitchFamily="34" charset="0"/>
                    <a:sym typeface="Wingdings"/>
                  </a:rPr>
                  <a:t>e</a:t>
                </a:r>
                <a:r>
                  <a:rPr lang="fr-FR" sz="1300" dirty="0" smtClean="0">
                    <a:latin typeface="Arial Narrow" pitchFamily="34" charset="0"/>
                    <a:sym typeface="Wingdings"/>
                  </a:rPr>
                  <a:t> Grand Réveil</a:t>
                </a:r>
                <a:endParaRPr lang="fr-FR" sz="1300" dirty="0">
                  <a:latin typeface="Arial Narrow" pitchFamily="34" charset="0"/>
                </a:endParaRPr>
              </a:p>
            </p:txBody>
          </p:sp>
          <p:sp>
            <p:nvSpPr>
              <p:cNvPr id="100" name="ZoneTexte 99"/>
              <p:cNvSpPr txBox="1"/>
              <p:nvPr/>
            </p:nvSpPr>
            <p:spPr>
              <a:xfrm>
                <a:off x="4793481" y="6302897"/>
                <a:ext cx="150671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00" dirty="0" smtClean="0">
                    <a:latin typeface="Arial Narrow" pitchFamily="34" charset="0"/>
                    <a:sym typeface="Wingdings"/>
                  </a:rPr>
                  <a:t> 1915: refondation du Ku Klux Klan</a:t>
                </a:r>
                <a:endParaRPr lang="fr-FR" sz="1300" dirty="0">
                  <a:latin typeface="Arial Narrow" pitchFamily="34" charset="0"/>
                </a:endParaRPr>
              </a:p>
            </p:txBody>
          </p:sp>
          <p:sp>
            <p:nvSpPr>
              <p:cNvPr id="101" name="ZoneTexte 100"/>
              <p:cNvSpPr txBox="1"/>
              <p:nvPr/>
            </p:nvSpPr>
            <p:spPr>
              <a:xfrm>
                <a:off x="6539821" y="6309759"/>
                <a:ext cx="18439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00" dirty="0" smtClean="0">
                    <a:latin typeface="Arial Narrow" pitchFamily="34" charset="0"/>
                    <a:sym typeface="Wingdings"/>
                  </a:rPr>
                  <a:t> </a:t>
                </a:r>
                <a:r>
                  <a:rPr lang="fr-FR" sz="1300" dirty="0" smtClean="0">
                    <a:latin typeface="Arial Narrow" pitchFamily="34" charset="0"/>
                  </a:rPr>
                  <a:t>1964: Martin Luther King Prix </a:t>
                </a:r>
                <a:r>
                  <a:rPr lang="fr-FR" sz="1300" dirty="0" err="1" smtClean="0">
                    <a:latin typeface="Arial Narrow" pitchFamily="34" charset="0"/>
                  </a:rPr>
                  <a:t>nobel</a:t>
                </a:r>
                <a:r>
                  <a:rPr lang="fr-FR" sz="1300" dirty="0" smtClean="0">
                    <a:latin typeface="Arial Narrow" pitchFamily="34" charset="0"/>
                  </a:rPr>
                  <a:t> de la Paix</a:t>
                </a:r>
                <a:endParaRPr lang="fr-FR" sz="1300" dirty="0">
                  <a:latin typeface="Arial Narrow" pitchFamily="34" charset="0"/>
                </a:endParaRPr>
              </a:p>
            </p:txBody>
          </p:sp>
          <p:sp>
            <p:nvSpPr>
              <p:cNvPr id="104" name="ZoneTexte 103"/>
              <p:cNvSpPr txBox="1"/>
              <p:nvPr/>
            </p:nvSpPr>
            <p:spPr>
              <a:xfrm>
                <a:off x="1728474" y="4928495"/>
                <a:ext cx="189663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300" dirty="0" smtClean="0">
                    <a:latin typeface="Arial Narrow" pitchFamily="34" charset="0"/>
                    <a:sym typeface="Wingdings"/>
                  </a:rPr>
                  <a:t>Conquête vers l’Ouest</a:t>
                </a:r>
                <a:endParaRPr lang="fr-FR" sz="1300" dirty="0">
                  <a:latin typeface="Arial Narrow" pitchFamily="34" charset="0"/>
                </a:endParaRPr>
              </a:p>
            </p:txBody>
          </p:sp>
          <p:cxnSp>
            <p:nvCxnSpPr>
              <p:cNvPr id="113" name="Connecteur droit avec flèche 112"/>
              <p:cNvCxnSpPr/>
              <p:nvPr/>
            </p:nvCxnSpPr>
            <p:spPr>
              <a:xfrm>
                <a:off x="1368434" y="5231093"/>
                <a:ext cx="2591371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ZoneTexte 120"/>
              <p:cNvSpPr txBox="1"/>
              <p:nvPr/>
            </p:nvSpPr>
            <p:spPr>
              <a:xfrm>
                <a:off x="3848804" y="5913302"/>
                <a:ext cx="173945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00" dirty="0" smtClean="0">
                    <a:latin typeface="Arial Narrow" pitchFamily="34" charset="0"/>
                    <a:sym typeface="Wingdings"/>
                  </a:rPr>
                  <a:t> </a:t>
                </a:r>
                <a:r>
                  <a:rPr lang="fr-FR" sz="1300" dirty="0" smtClean="0">
                    <a:latin typeface="Arial Narrow" pitchFamily="34" charset="0"/>
                  </a:rPr>
                  <a:t>1890-1920: 3</a:t>
                </a:r>
                <a:r>
                  <a:rPr lang="fr-FR" sz="1300" baseline="30000" dirty="0" smtClean="0">
                    <a:latin typeface="Arial Narrow" pitchFamily="34" charset="0"/>
                  </a:rPr>
                  <a:t>e</a:t>
                </a:r>
                <a:r>
                  <a:rPr lang="fr-FR" sz="1300" dirty="0" smtClean="0">
                    <a:latin typeface="Arial Narrow" pitchFamily="34" charset="0"/>
                  </a:rPr>
                  <a:t> Grand Réveil. Progressisme</a:t>
                </a:r>
                <a:endParaRPr lang="fr-FR" sz="1300" dirty="0">
                  <a:latin typeface="Arial Narrow" pitchFamily="34" charset="0"/>
                </a:endParaRPr>
              </a:p>
            </p:txBody>
          </p:sp>
          <p:sp>
            <p:nvSpPr>
              <p:cNvPr id="122" name="ZoneTexte 121"/>
              <p:cNvSpPr txBox="1"/>
              <p:nvPr/>
            </p:nvSpPr>
            <p:spPr>
              <a:xfrm>
                <a:off x="6877983" y="6058643"/>
                <a:ext cx="168163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00" dirty="0" err="1" smtClean="0">
                    <a:latin typeface="Arial Narrow" pitchFamily="34" charset="0"/>
                    <a:sym typeface="Wingdings"/>
                  </a:rPr>
                  <a:t>Télévangélisme</a:t>
                </a:r>
                <a:r>
                  <a:rPr lang="fr-FR" sz="1300" dirty="0" smtClean="0">
                    <a:latin typeface="Arial Narrow" pitchFamily="34" charset="0"/>
                    <a:sym typeface="Wingdings"/>
                  </a:rPr>
                  <a:t> (70’s)</a:t>
                </a:r>
                <a:endParaRPr lang="fr-FR" sz="1300" dirty="0">
                  <a:latin typeface="Arial Narrow" pitchFamily="34" charset="0"/>
                </a:endParaRPr>
              </a:p>
            </p:txBody>
          </p:sp>
          <p:sp>
            <p:nvSpPr>
              <p:cNvPr id="123" name="ZoneTexte 122"/>
              <p:cNvSpPr txBox="1"/>
              <p:nvPr/>
            </p:nvSpPr>
            <p:spPr>
              <a:xfrm>
                <a:off x="1240618" y="6453196"/>
                <a:ext cx="217925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00" dirty="0" smtClean="0">
                    <a:latin typeface="Arial Narrow" pitchFamily="34" charset="0"/>
                    <a:sym typeface="Wingdings"/>
                  </a:rPr>
                  <a:t> </a:t>
                </a:r>
                <a:r>
                  <a:rPr lang="fr-FR" sz="1300" dirty="0" smtClean="0">
                    <a:latin typeface="Arial Narrow" pitchFamily="34" charset="0"/>
                  </a:rPr>
                  <a:t>1800-30: 2nd Grand Réveil</a:t>
                </a:r>
                <a:endParaRPr lang="fr-FR" sz="1300" dirty="0">
                  <a:latin typeface="Arial Narrow" pitchFamily="34" charset="0"/>
                </a:endParaRPr>
              </a:p>
            </p:txBody>
          </p:sp>
        </p:grpSp>
        <p:cxnSp>
          <p:nvCxnSpPr>
            <p:cNvPr id="126" name="Connecteur droit 125"/>
            <p:cNvCxnSpPr/>
            <p:nvPr/>
          </p:nvCxnSpPr>
          <p:spPr>
            <a:xfrm>
              <a:off x="526505" y="2231088"/>
              <a:ext cx="553107" cy="229887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0" name="ZoneTexte 1029"/>
            <p:cNvSpPr txBox="1"/>
            <p:nvPr/>
          </p:nvSpPr>
          <p:spPr>
            <a:xfrm>
              <a:off x="906351" y="3387104"/>
              <a:ext cx="8357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600" dirty="0" smtClean="0"/>
                <a:t>.</a:t>
              </a:r>
              <a:endParaRPr lang="fr-FR" sz="9600" dirty="0"/>
            </a:p>
          </p:txBody>
        </p:sp>
        <p:sp>
          <p:nvSpPr>
            <p:cNvPr id="136" name="ZoneTexte 135"/>
            <p:cNvSpPr txBox="1"/>
            <p:nvPr/>
          </p:nvSpPr>
          <p:spPr>
            <a:xfrm>
              <a:off x="5980283" y="3336794"/>
              <a:ext cx="8357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600" dirty="0" smtClean="0"/>
                <a:t>.</a:t>
              </a:r>
              <a:endParaRPr lang="fr-FR" sz="9600" dirty="0"/>
            </a:p>
          </p:txBody>
        </p:sp>
        <p:sp>
          <p:nvSpPr>
            <p:cNvPr id="137" name="ZoneTexte 136"/>
            <p:cNvSpPr txBox="1"/>
            <p:nvPr/>
          </p:nvSpPr>
          <p:spPr>
            <a:xfrm>
              <a:off x="7817520" y="3380523"/>
              <a:ext cx="8357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600" dirty="0" smtClean="0"/>
                <a:t>.</a:t>
              </a:r>
              <a:endParaRPr lang="fr-FR" sz="9600" dirty="0"/>
            </a:p>
          </p:txBody>
        </p:sp>
        <p:pic>
          <p:nvPicPr>
            <p:cNvPr id="141" name="Picture 2" descr="C:\Users\julox\Documents\Mes numérisations\Numériser0009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3" t="2984" r="10262" b="58857"/>
            <a:stretch/>
          </p:blipFill>
          <p:spPr bwMode="auto">
            <a:xfrm>
              <a:off x="1079612" y="2348880"/>
              <a:ext cx="927996" cy="1161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7" name="Connecteur droit 146"/>
            <p:cNvCxnSpPr/>
            <p:nvPr/>
          </p:nvCxnSpPr>
          <p:spPr>
            <a:xfrm>
              <a:off x="4793481" y="1365391"/>
              <a:ext cx="298182" cy="257173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147"/>
            <p:cNvCxnSpPr>
              <a:stCxn id="141" idx="2"/>
            </p:cNvCxnSpPr>
            <p:nvPr/>
          </p:nvCxnSpPr>
          <p:spPr>
            <a:xfrm>
              <a:off x="1543610" y="3510011"/>
              <a:ext cx="2081494" cy="92848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148"/>
            <p:cNvCxnSpPr/>
            <p:nvPr/>
          </p:nvCxnSpPr>
          <p:spPr>
            <a:xfrm flipH="1">
              <a:off x="8109590" y="3290375"/>
              <a:ext cx="81208" cy="117185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5" name="Picture 2" descr="C:\Users\julox\Documents\Mes numérisations\Numériser0009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6" t="32883" r="8620" b="44745"/>
            <a:stretch/>
          </p:blipFill>
          <p:spPr bwMode="auto">
            <a:xfrm>
              <a:off x="4197051" y="903287"/>
              <a:ext cx="1632195" cy="67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2" descr="C:\Users\julox\Documents\Mes numérisations\Numériser0009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36" t="8920" r="14783" b="18758"/>
            <a:stretch/>
          </p:blipFill>
          <p:spPr bwMode="auto">
            <a:xfrm>
              <a:off x="7954913" y="2237301"/>
              <a:ext cx="1034065" cy="1384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6" name="Connecteur droit 165"/>
            <p:cNvCxnSpPr/>
            <p:nvPr/>
          </p:nvCxnSpPr>
          <p:spPr>
            <a:xfrm flipH="1" flipV="1">
              <a:off x="5094972" y="3937457"/>
              <a:ext cx="1104903" cy="50103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3" name="Rectangle 1052">
            <a:hlinkClick r:id="rId7" action="ppaction://hlinksldjump"/>
          </p:cNvPr>
          <p:cNvSpPr/>
          <p:nvPr/>
        </p:nvSpPr>
        <p:spPr>
          <a:xfrm>
            <a:off x="245698" y="400035"/>
            <a:ext cx="221846" cy="180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4" name="Rectangle 1053">
            <a:hlinkClick r:id="rId8" action="ppaction://hlinksldjump"/>
          </p:cNvPr>
          <p:cNvSpPr/>
          <p:nvPr/>
        </p:nvSpPr>
        <p:spPr>
          <a:xfrm>
            <a:off x="805643" y="1242281"/>
            <a:ext cx="273969" cy="338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5" name="Rectangle 1054">
            <a:hlinkClick r:id="rId9" action="ppaction://hlinksldjump"/>
          </p:cNvPr>
          <p:cNvSpPr/>
          <p:nvPr/>
        </p:nvSpPr>
        <p:spPr>
          <a:xfrm>
            <a:off x="1324221" y="2651259"/>
            <a:ext cx="404253" cy="424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Rectangle 127">
            <a:hlinkClick r:id="rId10" action="ppaction://hlinksldjump"/>
          </p:cNvPr>
          <p:cNvSpPr/>
          <p:nvPr/>
        </p:nvSpPr>
        <p:spPr>
          <a:xfrm>
            <a:off x="4677108" y="1052736"/>
            <a:ext cx="483299" cy="312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Rectangle 128">
            <a:hlinkClick r:id="rId11" action="ppaction://hlinksldjump"/>
          </p:cNvPr>
          <p:cNvSpPr/>
          <p:nvPr/>
        </p:nvSpPr>
        <p:spPr>
          <a:xfrm>
            <a:off x="8190798" y="2651259"/>
            <a:ext cx="455059" cy="424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6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53" y="61900"/>
            <a:ext cx="895162" cy="84682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ZoneTexte 60"/>
          <p:cNvSpPr txBox="1"/>
          <p:nvPr/>
        </p:nvSpPr>
        <p:spPr>
          <a:xfrm>
            <a:off x="3430934" y="3330210"/>
            <a:ext cx="835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/>
              <a:t>.</a:t>
            </a:r>
            <a:endParaRPr lang="fr-FR" sz="9600" dirty="0"/>
          </a:p>
        </p:txBody>
      </p:sp>
      <p:sp>
        <p:nvSpPr>
          <p:cNvPr id="6" name="Rectangle 5"/>
          <p:cNvSpPr/>
          <p:nvPr/>
        </p:nvSpPr>
        <p:spPr>
          <a:xfrm>
            <a:off x="196345" y="5735477"/>
            <a:ext cx="4029601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Century" pitchFamily="18" charset="0"/>
              </a:rPr>
              <a:t>1</a:t>
            </a:r>
            <a:r>
              <a:rPr lang="fr-FR" b="1" baseline="30000" dirty="0">
                <a:latin typeface="Century" pitchFamily="18" charset="0"/>
              </a:rPr>
              <a:t>er</a:t>
            </a:r>
            <a:r>
              <a:rPr lang="fr-FR" b="1" dirty="0">
                <a:latin typeface="Century" pitchFamily="18" charset="0"/>
              </a:rPr>
              <a:t> engagement politique </a:t>
            </a:r>
            <a:endParaRPr lang="fr-FR" b="1" dirty="0" smtClean="0">
              <a:latin typeface="Century" pitchFamily="18" charset="0"/>
            </a:endParaRPr>
          </a:p>
          <a:p>
            <a:pPr algn="ctr"/>
            <a:r>
              <a:rPr lang="fr-FR" b="1" dirty="0" smtClean="0">
                <a:latin typeface="Century" pitchFamily="18" charset="0"/>
              </a:rPr>
              <a:t>des </a:t>
            </a:r>
            <a:r>
              <a:rPr lang="fr-FR" b="1" dirty="0">
                <a:latin typeface="Century" pitchFamily="18" charset="0"/>
              </a:rPr>
              <a:t>pasteurs évangéliques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240" y="3515163"/>
            <a:ext cx="5637941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 err="1">
                <a:latin typeface="Century" pitchFamily="18" charset="0"/>
              </a:rPr>
              <a:t>Csq</a:t>
            </a:r>
            <a:r>
              <a:rPr lang="fr-FR" b="1" dirty="0">
                <a:latin typeface="Century" pitchFamily="18" charset="0"/>
              </a:rPr>
              <a:t> : paysage religieux se diversifie (</a:t>
            </a:r>
            <a:r>
              <a:rPr lang="fr-FR" b="1" i="1" dirty="0">
                <a:latin typeface="Century" pitchFamily="18" charset="0"/>
              </a:rPr>
              <a:t>social Gospel</a:t>
            </a:r>
            <a:r>
              <a:rPr lang="fr-FR" b="1" dirty="0">
                <a:latin typeface="Century" pitchFamily="18" charset="0"/>
              </a:rPr>
              <a:t>) + réaction émotionnelle (pentecôtisme) + </a:t>
            </a:r>
            <a:endParaRPr lang="fr-FR" b="1" dirty="0" smtClean="0">
              <a:latin typeface="Century" pitchFamily="18" charset="0"/>
            </a:endParaRPr>
          </a:p>
          <a:p>
            <a:pPr algn="ctr"/>
            <a:r>
              <a:rPr lang="fr-FR" b="1" dirty="0" smtClean="0">
                <a:latin typeface="Century" pitchFamily="18" charset="0"/>
              </a:rPr>
              <a:t>réaction </a:t>
            </a:r>
            <a:r>
              <a:rPr lang="fr-FR" b="1" dirty="0">
                <a:latin typeface="Century" pitchFamily="18" charset="0"/>
              </a:rPr>
              <a:t>fondamentaliste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90445" y="5063145"/>
            <a:ext cx="5656172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latin typeface="Century" pitchFamily="18" charset="0"/>
              </a:rPr>
              <a:t>Amérique </a:t>
            </a:r>
            <a:r>
              <a:rPr lang="fr-FR" b="1" dirty="0">
                <a:latin typeface="Century" pitchFamily="18" charset="0"/>
              </a:rPr>
              <a:t>comparée à une </a:t>
            </a:r>
            <a:r>
              <a:rPr lang="fr-FR" b="1" dirty="0" smtClean="0">
                <a:latin typeface="Century" pitchFamily="18" charset="0"/>
              </a:rPr>
              <a:t>Babylone.</a:t>
            </a:r>
            <a:endParaRPr lang="fr-FR" b="1" dirty="0">
              <a:latin typeface="Century" pitchFamily="18" charset="0"/>
            </a:endParaRPr>
          </a:p>
          <a:p>
            <a:pPr algn="ctr"/>
            <a:r>
              <a:rPr lang="fr-FR" b="1" dirty="0">
                <a:latin typeface="Century" pitchFamily="18" charset="0"/>
              </a:rPr>
              <a:t>Méthodes adaptées pour faire entre évangélisme dans l’ère contemporaine</a:t>
            </a:r>
            <a:r>
              <a:rPr lang="fr-FR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89031" y="5909481"/>
            <a:ext cx="4868636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latin typeface="Century" pitchFamily="18" charset="0"/>
              </a:rPr>
              <a:t>Recul </a:t>
            </a:r>
            <a:r>
              <a:rPr lang="fr-FR" b="1" dirty="0">
                <a:latin typeface="Century" pitchFamily="18" charset="0"/>
              </a:rPr>
              <a:t>des </a:t>
            </a:r>
            <a:r>
              <a:rPr lang="fr-FR" b="1" i="1" dirty="0" err="1">
                <a:latin typeface="Century" pitchFamily="18" charset="0"/>
              </a:rPr>
              <a:t>mainline</a:t>
            </a:r>
            <a:r>
              <a:rPr lang="fr-FR" b="1" i="1" dirty="0">
                <a:latin typeface="Century" pitchFamily="18" charset="0"/>
              </a:rPr>
              <a:t> </a:t>
            </a:r>
            <a:r>
              <a:rPr lang="fr-FR" b="1" i="1" dirty="0" err="1">
                <a:latin typeface="Century" pitchFamily="18" charset="0"/>
              </a:rPr>
              <a:t>churches</a:t>
            </a:r>
            <a:r>
              <a:rPr lang="fr-FR" b="1" i="1" dirty="0">
                <a:latin typeface="Century" pitchFamily="18" charset="0"/>
              </a:rPr>
              <a:t> </a:t>
            </a:r>
            <a:r>
              <a:rPr lang="fr-FR" b="1" dirty="0" smtClean="0">
                <a:latin typeface="Century" pitchFamily="18" charset="0"/>
              </a:rPr>
              <a:t>, </a:t>
            </a:r>
          </a:p>
          <a:p>
            <a:pPr algn="ctr"/>
            <a:r>
              <a:rPr lang="fr-FR" b="1" dirty="0" smtClean="0">
                <a:latin typeface="Century" pitchFamily="18" charset="0"/>
              </a:rPr>
              <a:t>période de doutes (Guerre froide) </a:t>
            </a:r>
          </a:p>
          <a:p>
            <a:pPr algn="ctr"/>
            <a:r>
              <a:rPr lang="fr-FR" b="1" dirty="0" smtClean="0">
                <a:latin typeface="Century" pitchFamily="18" charset="0"/>
              </a:rPr>
              <a:t>et </a:t>
            </a:r>
            <a:r>
              <a:rPr lang="fr-FR" b="1" dirty="0">
                <a:latin typeface="Century" pitchFamily="18" charset="0"/>
              </a:rPr>
              <a:t>réaffirmation du courant évangéliste</a:t>
            </a:r>
          </a:p>
        </p:txBody>
      </p:sp>
      <p:sp>
        <p:nvSpPr>
          <p:cNvPr id="81" name="Étoile à 6 branches 80">
            <a:hlinkClick r:id="rId13" action="ppaction://hlinksldjump"/>
          </p:cNvPr>
          <p:cNvSpPr/>
          <p:nvPr/>
        </p:nvSpPr>
        <p:spPr>
          <a:xfrm>
            <a:off x="8699076" y="989226"/>
            <a:ext cx="389762" cy="360040"/>
          </a:xfrm>
          <a:prstGeom prst="star6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hlinkClick r:id="rId14" action="ppaction://hlinksldjump"/>
          </p:cNvPr>
          <p:cNvSpPr txBox="1"/>
          <p:nvPr/>
        </p:nvSpPr>
        <p:spPr>
          <a:xfrm>
            <a:off x="7798200" y="1432525"/>
            <a:ext cx="127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 smtClean="0">
                <a:latin typeface="Century" pitchFamily="18" charset="0"/>
              </a:rPr>
              <a:t>Fiche T.D </a:t>
            </a:r>
            <a:endParaRPr lang="fr-FR" sz="1600" i="1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1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5" grpId="0" animBg="1"/>
      <p:bldP spid="5" grpId="1" animBg="1"/>
      <p:bldP spid="4" grpId="0" animBg="1"/>
      <p:bldP spid="4" grpId="1" animBg="1"/>
      <p:bldP spid="2" grpId="0" animBg="1"/>
      <p:bldP spid="2" grpId="1" animBg="1"/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771" y="116632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u="sng" dirty="0">
                <a:latin typeface="Century" pitchFamily="18" charset="0"/>
              </a:rPr>
              <a:t>T.D introductif : </a:t>
            </a:r>
            <a:r>
              <a:rPr lang="fr-FR" sz="1200" b="1" u="sng" dirty="0" smtClean="0">
                <a:latin typeface="Century" pitchFamily="18" charset="0"/>
              </a:rPr>
              <a:t>LA </a:t>
            </a:r>
            <a:r>
              <a:rPr lang="fr-FR" sz="1200" b="1" u="sng" dirty="0">
                <a:latin typeface="Century" pitchFamily="18" charset="0"/>
              </a:rPr>
              <a:t>CONSTRUCTION DE LA LAÏCITE A L’AMERICIANE</a:t>
            </a:r>
            <a:endParaRPr lang="fr-FR" sz="1200" dirty="0">
              <a:latin typeface="Century" pitchFamily="18" charset="0"/>
            </a:endParaRPr>
          </a:p>
          <a:p>
            <a:pPr algn="just"/>
            <a:r>
              <a:rPr lang="fr-FR" sz="1200" dirty="0">
                <a:latin typeface="Century" pitchFamily="18" charset="0"/>
              </a:rPr>
              <a:t>  </a:t>
            </a:r>
          </a:p>
          <a:p>
            <a:pPr algn="just"/>
            <a:r>
              <a:rPr lang="fr-FR" sz="1200" b="1" dirty="0" smtClean="0">
                <a:latin typeface="Century" pitchFamily="18" charset="0"/>
              </a:rPr>
              <a:t>● </a:t>
            </a:r>
            <a:r>
              <a:rPr lang="fr-FR" sz="1200" b="1" u="sng" dirty="0" smtClean="0">
                <a:latin typeface="Century" pitchFamily="18" charset="0"/>
              </a:rPr>
              <a:t>Doc 1</a:t>
            </a:r>
            <a:r>
              <a:rPr lang="fr-FR" sz="1200" b="1" dirty="0" smtClean="0">
                <a:latin typeface="Century" pitchFamily="18" charset="0"/>
              </a:rPr>
              <a:t> : L’Embarquement des Pèlerins au port de Delft, Hollande, le 22 Juillet 1620 ; Robert Weir, 1843, Rotonde du Capitole, Washington.</a:t>
            </a:r>
            <a:endParaRPr lang="fr-FR" sz="1200" dirty="0" smtClean="0">
              <a:latin typeface="Century" pitchFamily="18" charset="0"/>
            </a:endParaRPr>
          </a:p>
          <a:p>
            <a:pPr algn="just"/>
            <a:r>
              <a:rPr lang="fr-FR" sz="1200" i="1" dirty="0" smtClean="0">
                <a:latin typeface="Century" pitchFamily="18" charset="0"/>
              </a:rPr>
              <a:t>1°/Resituez la peinture dans son contexte en distinguant:</a:t>
            </a:r>
            <a:endParaRPr lang="fr-FR" sz="1200" dirty="0" smtClean="0">
              <a:latin typeface="Century" pitchFamily="18" charset="0"/>
            </a:endParaRPr>
          </a:p>
          <a:p>
            <a:pPr algn="just"/>
            <a:r>
              <a:rPr lang="fr-FR" sz="1200" i="1" dirty="0" smtClean="0">
                <a:latin typeface="Century" pitchFamily="18" charset="0"/>
              </a:rPr>
              <a:t>       * le contexte des évènements représentés par le tableau (= la situation </a:t>
            </a:r>
            <a:r>
              <a:rPr lang="fr-FR" sz="1200" i="1" dirty="0" err="1" smtClean="0">
                <a:latin typeface="Century" pitchFamily="18" charset="0"/>
              </a:rPr>
              <a:t>pol</a:t>
            </a:r>
            <a:r>
              <a:rPr lang="fr-FR" sz="1200" i="1" dirty="0" smtClean="0">
                <a:latin typeface="Century" pitchFamily="18" charset="0"/>
              </a:rPr>
              <a:t>, éco et soc en Europe occidentale ET aux Etats-Unis)</a:t>
            </a:r>
            <a:endParaRPr lang="fr-FR" sz="1200" dirty="0" smtClean="0">
              <a:latin typeface="Century" pitchFamily="18" charset="0"/>
            </a:endParaRPr>
          </a:p>
          <a:p>
            <a:pPr algn="just"/>
            <a:r>
              <a:rPr lang="fr-FR" sz="1200" i="1" dirty="0" smtClean="0">
                <a:latin typeface="Century" pitchFamily="18" charset="0"/>
              </a:rPr>
              <a:t>       * le contexte de production du tableau </a:t>
            </a:r>
            <a:endParaRPr lang="fr-FR" sz="1200" dirty="0" smtClean="0">
              <a:latin typeface="Century" pitchFamily="18" charset="0"/>
            </a:endParaRPr>
          </a:p>
          <a:p>
            <a:pPr algn="just"/>
            <a:r>
              <a:rPr lang="fr-FR" sz="1200" i="1" dirty="0" smtClean="0">
                <a:latin typeface="Century" pitchFamily="18" charset="0"/>
              </a:rPr>
              <a:t>2°/ Interrogez-vous sur la source en émettant si nécessaire des hypothèses: origine de l’auteur, lieu de </a:t>
            </a:r>
            <a:r>
              <a:rPr lang="fr-FR" sz="1200" i="1" dirty="0" err="1" smtClean="0">
                <a:latin typeface="Century" pitchFamily="18" charset="0"/>
              </a:rPr>
              <a:t>conservat</a:t>
            </a:r>
            <a:r>
              <a:rPr lang="fr-FR" sz="1200" i="1" dirty="0" smtClean="0">
                <a:latin typeface="Century" pitchFamily="18" charset="0"/>
              </a:rPr>
              <a:t>° de la toile…</a:t>
            </a:r>
            <a:endParaRPr lang="fr-FR" sz="1200" dirty="0" smtClean="0">
              <a:latin typeface="Century" pitchFamily="18" charset="0"/>
            </a:endParaRPr>
          </a:p>
          <a:p>
            <a:pPr algn="just"/>
            <a:r>
              <a:rPr lang="fr-FR" sz="1200" i="1" dirty="0" smtClean="0">
                <a:latin typeface="Century" pitchFamily="18" charset="0"/>
              </a:rPr>
              <a:t>3°/Décrivez le tableau :</a:t>
            </a:r>
            <a:endParaRPr lang="fr-FR" sz="1200" dirty="0" smtClean="0">
              <a:latin typeface="Century" pitchFamily="18" charset="0"/>
            </a:endParaRPr>
          </a:p>
          <a:p>
            <a:pPr algn="just"/>
            <a:r>
              <a:rPr lang="fr-FR" sz="1200" i="1" dirty="0" smtClean="0">
                <a:latin typeface="Century" pitchFamily="18" charset="0"/>
              </a:rPr>
              <a:t>       * organisation générale (plans, points de fuite, formes géométriques…)</a:t>
            </a:r>
            <a:endParaRPr lang="fr-FR" sz="1200" dirty="0" smtClean="0">
              <a:latin typeface="Century" pitchFamily="18" charset="0"/>
            </a:endParaRPr>
          </a:p>
          <a:p>
            <a:pPr algn="just"/>
            <a:r>
              <a:rPr lang="fr-FR" sz="1200" i="1" dirty="0" smtClean="0">
                <a:latin typeface="Century" pitchFamily="18" charset="0"/>
              </a:rPr>
              <a:t>       * les personnages (actions, attitudes, visages, vêtements) → Origines? Motivations?</a:t>
            </a:r>
            <a:endParaRPr lang="fr-FR" sz="1200" dirty="0" smtClean="0">
              <a:latin typeface="Century" pitchFamily="18" charset="0"/>
            </a:endParaRPr>
          </a:p>
          <a:p>
            <a:pPr algn="just"/>
            <a:r>
              <a:rPr lang="fr-FR" sz="1200" i="1" dirty="0" smtClean="0">
                <a:latin typeface="Century" pitchFamily="18" charset="0"/>
              </a:rPr>
              <a:t>       * l’atmosphère (couleurs dominantes, mouvement ou pas…)</a:t>
            </a:r>
            <a:endParaRPr lang="fr-FR" sz="1200" dirty="0" smtClean="0">
              <a:latin typeface="Century" pitchFamily="18" charset="0"/>
            </a:endParaRPr>
          </a:p>
          <a:p>
            <a:pPr algn="just"/>
            <a:r>
              <a:rPr lang="fr-FR" sz="1200" dirty="0">
                <a:latin typeface="Century" pitchFamily="18" charset="0"/>
              </a:rPr>
              <a:t>  </a:t>
            </a:r>
          </a:p>
          <a:p>
            <a:pPr algn="just"/>
            <a:r>
              <a:rPr lang="fr-FR" sz="1200" b="1" dirty="0">
                <a:latin typeface="Century" pitchFamily="18" charset="0"/>
              </a:rPr>
              <a:t>● </a:t>
            </a:r>
            <a:r>
              <a:rPr lang="fr-FR" sz="1200" b="1" u="sng" dirty="0">
                <a:latin typeface="Century" pitchFamily="18" charset="0"/>
              </a:rPr>
              <a:t>Doc 2</a:t>
            </a:r>
            <a:r>
              <a:rPr lang="fr-FR" sz="1200" b="1" dirty="0">
                <a:latin typeface="Century" pitchFamily="18" charset="0"/>
              </a:rPr>
              <a:t> : La Constitution et la religion (extraits)</a:t>
            </a:r>
            <a:endParaRPr lang="fr-FR" sz="1200" dirty="0">
              <a:latin typeface="Century" pitchFamily="18" charset="0"/>
            </a:endParaRPr>
          </a:p>
          <a:p>
            <a:pPr algn="just"/>
            <a:r>
              <a:rPr lang="fr-FR" sz="1200" i="1" dirty="0">
                <a:latin typeface="Century" pitchFamily="18" charset="0"/>
              </a:rPr>
              <a:t>1°/ De quelles natures sont les textes proposés ?</a:t>
            </a:r>
            <a:endParaRPr lang="fr-FR" sz="1200" dirty="0">
              <a:latin typeface="Century" pitchFamily="18" charset="0"/>
            </a:endParaRPr>
          </a:p>
          <a:p>
            <a:pPr algn="just"/>
            <a:r>
              <a:rPr lang="fr-FR" sz="1200" i="1" dirty="0">
                <a:latin typeface="Century" pitchFamily="18" charset="0"/>
              </a:rPr>
              <a:t>2°/ Interrogez-vous sur le contexte de leur rédaction et sur les acteurs qui en sont à l’origine ?</a:t>
            </a:r>
            <a:endParaRPr lang="fr-FR" sz="1200" dirty="0">
              <a:latin typeface="Century" pitchFamily="18" charset="0"/>
            </a:endParaRPr>
          </a:p>
          <a:p>
            <a:pPr algn="just"/>
            <a:r>
              <a:rPr lang="fr-FR" sz="1200" i="1" dirty="0">
                <a:latin typeface="Century" pitchFamily="18" charset="0"/>
              </a:rPr>
              <a:t>3°/ Quelle idéologie est affirmée par ces trois textes ?</a:t>
            </a:r>
            <a:endParaRPr lang="fr-FR" sz="1200" dirty="0">
              <a:latin typeface="Century" pitchFamily="18" charset="0"/>
            </a:endParaRPr>
          </a:p>
          <a:p>
            <a:pPr algn="just"/>
            <a:r>
              <a:rPr lang="fr-FR" sz="1200" dirty="0">
                <a:latin typeface="Century" pitchFamily="18" charset="0"/>
              </a:rPr>
              <a:t>  </a:t>
            </a:r>
          </a:p>
          <a:p>
            <a:pPr algn="just"/>
            <a:r>
              <a:rPr lang="fr-FR" sz="1200" b="1" dirty="0">
                <a:latin typeface="Century" pitchFamily="18" charset="0"/>
              </a:rPr>
              <a:t>●</a:t>
            </a:r>
            <a:r>
              <a:rPr lang="fr-FR" sz="1200" b="1" u="sng" dirty="0">
                <a:latin typeface="Century" pitchFamily="18" charset="0"/>
              </a:rPr>
              <a:t> Doc 3</a:t>
            </a:r>
            <a:r>
              <a:rPr lang="fr-FR" sz="1200" b="1" dirty="0">
                <a:latin typeface="Century" pitchFamily="18" charset="0"/>
              </a:rPr>
              <a:t> : « L’immigrant à notre porte ». Caricature de 1896.</a:t>
            </a:r>
            <a:endParaRPr lang="fr-FR" sz="1200" dirty="0">
              <a:latin typeface="Century" pitchFamily="18" charset="0"/>
            </a:endParaRPr>
          </a:p>
          <a:p>
            <a:pPr algn="just"/>
            <a:r>
              <a:rPr lang="fr-FR" sz="1200" i="1" dirty="0">
                <a:latin typeface="Century" pitchFamily="18" charset="0"/>
              </a:rPr>
              <a:t>1°/ Présentez le document en insistant sur la nature de celui-ci et sur sa diffusion (public concerné). </a:t>
            </a:r>
            <a:endParaRPr lang="fr-FR" sz="1200" dirty="0">
              <a:latin typeface="Century" pitchFamily="18" charset="0"/>
            </a:endParaRPr>
          </a:p>
          <a:p>
            <a:pPr algn="just"/>
            <a:r>
              <a:rPr lang="fr-FR" sz="1200" i="1" dirty="0">
                <a:latin typeface="Century" pitchFamily="18" charset="0"/>
              </a:rPr>
              <a:t>2°/ Présentez le contexte aux Etats-Unis ET en Europe (</a:t>
            </a:r>
            <a:r>
              <a:rPr lang="fr-FR" sz="1200" i="1" dirty="0" err="1">
                <a:latin typeface="Century" pitchFamily="18" charset="0"/>
              </a:rPr>
              <a:t>pol</a:t>
            </a:r>
            <a:r>
              <a:rPr lang="fr-FR" sz="1200" i="1" dirty="0">
                <a:latin typeface="Century" pitchFamily="18" charset="0"/>
              </a:rPr>
              <a:t>, éco, soc).</a:t>
            </a:r>
            <a:endParaRPr lang="fr-FR" sz="1200" dirty="0">
              <a:latin typeface="Century" pitchFamily="18" charset="0"/>
            </a:endParaRPr>
          </a:p>
          <a:p>
            <a:pPr algn="just"/>
            <a:r>
              <a:rPr lang="fr-FR" sz="1200" i="1" dirty="0">
                <a:latin typeface="Century" pitchFamily="18" charset="0"/>
              </a:rPr>
              <a:t>3°/ En quoi la religion des immigrants pourrait-elle « menacer » l’équilibre religieux des Etats-Unis ?</a:t>
            </a:r>
            <a:endParaRPr lang="fr-FR" sz="1200" dirty="0">
              <a:latin typeface="Century" pitchFamily="18" charset="0"/>
            </a:endParaRPr>
          </a:p>
          <a:p>
            <a:pPr algn="just"/>
            <a:r>
              <a:rPr lang="fr-FR" sz="1200" dirty="0">
                <a:latin typeface="Century" pitchFamily="18" charset="0"/>
              </a:rPr>
              <a:t> </a:t>
            </a:r>
          </a:p>
          <a:p>
            <a:pPr algn="just"/>
            <a:r>
              <a:rPr lang="fr-FR" sz="1200" dirty="0">
                <a:latin typeface="Century" pitchFamily="18" charset="0"/>
              </a:rPr>
              <a:t> </a:t>
            </a:r>
            <a:r>
              <a:rPr lang="fr-FR" sz="1200" b="1" dirty="0" smtClean="0">
                <a:latin typeface="Century" pitchFamily="18" charset="0"/>
              </a:rPr>
              <a:t>●</a:t>
            </a:r>
            <a:r>
              <a:rPr lang="fr-FR" sz="1200" b="1" u="sng" dirty="0" smtClean="0">
                <a:latin typeface="Century" pitchFamily="18" charset="0"/>
              </a:rPr>
              <a:t> </a:t>
            </a:r>
            <a:r>
              <a:rPr lang="fr-FR" sz="1200" b="1" u="sng" dirty="0">
                <a:latin typeface="Century" pitchFamily="18" charset="0"/>
              </a:rPr>
              <a:t>Doc 4</a:t>
            </a:r>
            <a:r>
              <a:rPr lang="fr-FR" sz="1200" b="1" dirty="0">
                <a:latin typeface="Century" pitchFamily="18" charset="0"/>
              </a:rPr>
              <a:t> : Analyse des symboles des billets de Banque</a:t>
            </a:r>
            <a:endParaRPr lang="fr-FR" sz="1200" dirty="0">
              <a:latin typeface="Century" pitchFamily="18" charset="0"/>
            </a:endParaRPr>
          </a:p>
          <a:p>
            <a:pPr algn="just"/>
            <a:r>
              <a:rPr lang="fr-FR" sz="1200" i="1" dirty="0">
                <a:latin typeface="Century" pitchFamily="18" charset="0"/>
              </a:rPr>
              <a:t>1°/ Quels sont les symboles représentés sur les monnaies américaines? De quand datent-ils? </a:t>
            </a:r>
            <a:endParaRPr lang="fr-FR" sz="1200" dirty="0">
              <a:latin typeface="Century" pitchFamily="18" charset="0"/>
            </a:endParaRPr>
          </a:p>
          <a:p>
            <a:pPr algn="just"/>
            <a:r>
              <a:rPr lang="fr-FR" sz="1200" i="1" dirty="0">
                <a:latin typeface="Century" pitchFamily="18" charset="0"/>
              </a:rPr>
              <a:t>2°/ Quelles valeurs véhiculent-ils?</a:t>
            </a:r>
            <a:endParaRPr lang="fr-FR" sz="1200" dirty="0">
              <a:latin typeface="Century" pitchFamily="18" charset="0"/>
            </a:endParaRPr>
          </a:p>
          <a:p>
            <a:pPr algn="just"/>
            <a:r>
              <a:rPr lang="fr-FR" sz="1200" i="1" dirty="0">
                <a:latin typeface="Century" pitchFamily="18" charset="0"/>
              </a:rPr>
              <a:t>3°/ En quoi le contexte des relations internationales a-t-il pu </a:t>
            </a:r>
            <a:r>
              <a:rPr lang="fr-FR" sz="1200" i="1" dirty="0" smtClean="0">
                <a:latin typeface="Century" pitchFamily="18" charset="0"/>
              </a:rPr>
              <a:t>motiver </a:t>
            </a:r>
            <a:r>
              <a:rPr lang="fr-FR" sz="1200" i="1" dirty="0">
                <a:latin typeface="Century" pitchFamily="18" charset="0"/>
              </a:rPr>
              <a:t>une réaffirmation de ses valeurs dans les années 50?</a:t>
            </a:r>
            <a:endParaRPr lang="fr-FR" sz="1200" dirty="0">
              <a:latin typeface="Century" pitchFamily="18" charset="0"/>
            </a:endParaRPr>
          </a:p>
          <a:p>
            <a:pPr algn="just"/>
            <a:r>
              <a:rPr lang="fr-FR" sz="1200" dirty="0">
                <a:latin typeface="Century" pitchFamily="18" charset="0"/>
              </a:rPr>
              <a:t> </a:t>
            </a:r>
          </a:p>
          <a:p>
            <a:pPr algn="just"/>
            <a:r>
              <a:rPr lang="fr-FR" sz="1200" dirty="0">
                <a:latin typeface="Century" pitchFamily="18" charset="0"/>
              </a:rPr>
              <a:t> </a:t>
            </a:r>
            <a:r>
              <a:rPr lang="fr-FR" sz="1200" b="1" dirty="0" smtClean="0">
                <a:latin typeface="Century" pitchFamily="18" charset="0"/>
              </a:rPr>
              <a:t>● </a:t>
            </a:r>
            <a:r>
              <a:rPr lang="fr-FR" sz="1200" b="1" u="sng" dirty="0">
                <a:latin typeface="Century" pitchFamily="18" charset="0"/>
              </a:rPr>
              <a:t>Doc 5</a:t>
            </a:r>
            <a:r>
              <a:rPr lang="fr-FR" sz="1200" b="1" dirty="0">
                <a:latin typeface="Century" pitchFamily="18" charset="0"/>
              </a:rPr>
              <a:t> : Une de </a:t>
            </a:r>
            <a:r>
              <a:rPr lang="fr-FR" sz="1200" b="1" i="1" dirty="0">
                <a:latin typeface="Century" pitchFamily="18" charset="0"/>
              </a:rPr>
              <a:t>Libération</a:t>
            </a:r>
            <a:r>
              <a:rPr lang="fr-FR" sz="1200" b="1" dirty="0">
                <a:latin typeface="Century" pitchFamily="18" charset="0"/>
              </a:rPr>
              <a:t> du 5 novembre 2008. « </a:t>
            </a:r>
            <a:r>
              <a:rPr lang="fr-FR" sz="1200" b="1" dirty="0" err="1">
                <a:latin typeface="Century" pitchFamily="18" charset="0"/>
              </a:rPr>
              <a:t>We</a:t>
            </a:r>
            <a:r>
              <a:rPr lang="fr-FR" sz="1200" b="1" dirty="0">
                <a:latin typeface="Century" pitchFamily="18" charset="0"/>
              </a:rPr>
              <a:t> have a </a:t>
            </a:r>
            <a:r>
              <a:rPr lang="fr-FR" sz="1200" b="1" dirty="0" err="1">
                <a:latin typeface="Century" pitchFamily="18" charset="0"/>
              </a:rPr>
              <a:t>dream</a:t>
            </a:r>
            <a:r>
              <a:rPr lang="fr-FR" sz="1200" b="1" dirty="0">
                <a:latin typeface="Century" pitchFamily="18" charset="0"/>
              </a:rPr>
              <a:t> »</a:t>
            </a:r>
            <a:endParaRPr lang="fr-FR" sz="1200" dirty="0">
              <a:latin typeface="Century" pitchFamily="18" charset="0"/>
            </a:endParaRPr>
          </a:p>
          <a:p>
            <a:pPr algn="just"/>
            <a:r>
              <a:rPr lang="fr-FR" sz="1200" i="1" dirty="0">
                <a:latin typeface="Century" pitchFamily="18" charset="0"/>
              </a:rPr>
              <a:t>1°/ Présentez de manière précise le document (source, orientation politique, public concerné, contexte en France ET aux Etats-Unis…)</a:t>
            </a:r>
            <a:endParaRPr lang="fr-FR" sz="1200" dirty="0">
              <a:latin typeface="Century" pitchFamily="18" charset="0"/>
            </a:endParaRPr>
          </a:p>
          <a:p>
            <a:pPr algn="just"/>
            <a:r>
              <a:rPr lang="fr-FR" sz="1200" i="1" dirty="0">
                <a:latin typeface="Century" pitchFamily="18" charset="0"/>
              </a:rPr>
              <a:t>2°/ Comment le Président Obama est-il représenté? En quoi son élection est-elle « historique »</a:t>
            </a:r>
            <a:endParaRPr lang="fr-FR" sz="1200" dirty="0">
              <a:latin typeface="Century" pitchFamily="18" charset="0"/>
            </a:endParaRPr>
          </a:p>
          <a:p>
            <a:pPr algn="just"/>
            <a:r>
              <a:rPr lang="fr-FR" sz="1200" i="1" dirty="0">
                <a:latin typeface="Century" pitchFamily="18" charset="0"/>
              </a:rPr>
              <a:t>3°/ Montrez que son élection s’inscrit cependant dans une tradition en vous interrogeant sur la cérémonie qui consacre la prise de fonction des présidents aux Etats-Unis? </a:t>
            </a:r>
            <a:endParaRPr lang="fr-FR" sz="1200" dirty="0">
              <a:latin typeface="Century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71" y="980728"/>
            <a:ext cx="9122229" cy="40934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latin typeface="Century" pitchFamily="18" charset="0"/>
              </a:rPr>
              <a:t>● </a:t>
            </a:r>
            <a:r>
              <a:rPr lang="fr-FR" sz="2000" b="1" u="sng" dirty="0">
                <a:latin typeface="Century" pitchFamily="18" charset="0"/>
              </a:rPr>
              <a:t>Doc 1</a:t>
            </a:r>
            <a:r>
              <a:rPr lang="fr-FR" sz="2000" b="1" dirty="0">
                <a:latin typeface="Century" pitchFamily="18" charset="0"/>
              </a:rPr>
              <a:t> : L’Embarquement des Pèlerins au port de Delft, Hollande, </a:t>
            </a:r>
            <a:endParaRPr lang="fr-FR" sz="2000" b="1" dirty="0" smtClean="0">
              <a:latin typeface="Century" pitchFamily="18" charset="0"/>
            </a:endParaRPr>
          </a:p>
          <a:p>
            <a:pPr algn="just"/>
            <a:r>
              <a:rPr lang="fr-FR" sz="2000" b="1" dirty="0" smtClean="0">
                <a:latin typeface="Century" pitchFamily="18" charset="0"/>
              </a:rPr>
              <a:t>le </a:t>
            </a:r>
            <a:r>
              <a:rPr lang="fr-FR" sz="2000" b="1" dirty="0">
                <a:latin typeface="Century" pitchFamily="18" charset="0"/>
              </a:rPr>
              <a:t>22 Juillet 1620 ; Robert Weir, 1843, Rotonde du Capitole, Washington.</a:t>
            </a:r>
            <a:endParaRPr lang="fr-FR" sz="2000" dirty="0">
              <a:latin typeface="Century" pitchFamily="18" charset="0"/>
            </a:endParaRPr>
          </a:p>
          <a:p>
            <a:pPr algn="just"/>
            <a:r>
              <a:rPr lang="fr-FR" sz="2000" i="1" dirty="0">
                <a:latin typeface="Century" pitchFamily="18" charset="0"/>
              </a:rPr>
              <a:t>1°/Resituez la peinture dans son contexte en distinguant:</a:t>
            </a:r>
            <a:endParaRPr lang="fr-FR" sz="2000" dirty="0">
              <a:latin typeface="Century" pitchFamily="18" charset="0"/>
            </a:endParaRPr>
          </a:p>
          <a:p>
            <a:pPr algn="just"/>
            <a:r>
              <a:rPr lang="fr-FR" sz="2000" i="1" dirty="0">
                <a:latin typeface="Century" pitchFamily="18" charset="0"/>
              </a:rPr>
              <a:t>       * le contexte des évènements représentés par le tableau (= la situation </a:t>
            </a:r>
            <a:r>
              <a:rPr lang="fr-FR" sz="2000" i="1" dirty="0" err="1">
                <a:latin typeface="Century" pitchFamily="18" charset="0"/>
              </a:rPr>
              <a:t>pol</a:t>
            </a:r>
            <a:r>
              <a:rPr lang="fr-FR" sz="2000" i="1" dirty="0">
                <a:latin typeface="Century" pitchFamily="18" charset="0"/>
              </a:rPr>
              <a:t>, éco et soc en Europe occidentale ET aux Etats-Unis)</a:t>
            </a:r>
            <a:endParaRPr lang="fr-FR" sz="2000" dirty="0">
              <a:latin typeface="Century" pitchFamily="18" charset="0"/>
            </a:endParaRPr>
          </a:p>
          <a:p>
            <a:pPr algn="just"/>
            <a:r>
              <a:rPr lang="fr-FR" sz="2000" i="1" dirty="0">
                <a:latin typeface="Century" pitchFamily="18" charset="0"/>
              </a:rPr>
              <a:t>       * le contexte de production du tableau </a:t>
            </a:r>
            <a:endParaRPr lang="fr-FR" sz="2000" dirty="0">
              <a:latin typeface="Century" pitchFamily="18" charset="0"/>
            </a:endParaRPr>
          </a:p>
          <a:p>
            <a:pPr algn="just"/>
            <a:r>
              <a:rPr lang="fr-FR" sz="2000" i="1" dirty="0">
                <a:latin typeface="Century" pitchFamily="18" charset="0"/>
              </a:rPr>
              <a:t>2°/ Interrogez-vous sur la source en </a:t>
            </a:r>
            <a:r>
              <a:rPr lang="fr-FR" sz="2000" i="1" dirty="0" smtClean="0">
                <a:latin typeface="Century" pitchFamily="18" charset="0"/>
              </a:rPr>
              <a:t>émettant </a:t>
            </a:r>
            <a:r>
              <a:rPr lang="fr-FR" sz="2000" i="1" dirty="0">
                <a:latin typeface="Century" pitchFamily="18" charset="0"/>
              </a:rPr>
              <a:t>si nécessaire des hypothèses: origine de l’auteur, lieu de conservation de la toile…</a:t>
            </a:r>
            <a:endParaRPr lang="fr-FR" sz="2000" dirty="0">
              <a:latin typeface="Century" pitchFamily="18" charset="0"/>
            </a:endParaRPr>
          </a:p>
          <a:p>
            <a:pPr algn="just"/>
            <a:r>
              <a:rPr lang="fr-FR" sz="2000" i="1" dirty="0">
                <a:latin typeface="Century" pitchFamily="18" charset="0"/>
              </a:rPr>
              <a:t>3°/Décrivez le tableau :</a:t>
            </a:r>
            <a:endParaRPr lang="fr-FR" sz="2000" dirty="0">
              <a:latin typeface="Century" pitchFamily="18" charset="0"/>
            </a:endParaRPr>
          </a:p>
          <a:p>
            <a:pPr algn="just"/>
            <a:r>
              <a:rPr lang="fr-FR" sz="2000" i="1" dirty="0">
                <a:latin typeface="Century" pitchFamily="18" charset="0"/>
              </a:rPr>
              <a:t>       * organisation générale (plans, points de fuite, formes géométriques…)</a:t>
            </a:r>
            <a:endParaRPr lang="fr-FR" sz="2000" dirty="0">
              <a:latin typeface="Century" pitchFamily="18" charset="0"/>
            </a:endParaRPr>
          </a:p>
          <a:p>
            <a:pPr algn="just"/>
            <a:r>
              <a:rPr lang="fr-FR" sz="2000" i="1" dirty="0">
                <a:latin typeface="Century" pitchFamily="18" charset="0"/>
              </a:rPr>
              <a:t>       * les personnages (actions, attitudes, visages, vêtements) → Origines? Motivations?</a:t>
            </a:r>
            <a:endParaRPr lang="fr-FR" sz="2000" dirty="0">
              <a:latin typeface="Century" pitchFamily="18" charset="0"/>
            </a:endParaRPr>
          </a:p>
          <a:p>
            <a:pPr algn="just"/>
            <a:r>
              <a:rPr lang="fr-FR" sz="2000" i="1" dirty="0">
                <a:latin typeface="Century" pitchFamily="18" charset="0"/>
              </a:rPr>
              <a:t>       * l’atmosphère (couleurs dominantes, mouvement ou pas…)</a:t>
            </a:r>
            <a:endParaRPr lang="fr-FR" sz="2000" dirty="0">
              <a:latin typeface="Century" pitchFamily="18" charset="0"/>
            </a:endParaRPr>
          </a:p>
        </p:txBody>
      </p:sp>
      <p:sp>
        <p:nvSpPr>
          <p:cNvPr id="4" name="Étoile à 6 branches 3">
            <a:hlinkClick r:id="rId2" action="ppaction://hlinksldjump"/>
          </p:cNvPr>
          <p:cNvSpPr/>
          <p:nvPr/>
        </p:nvSpPr>
        <p:spPr>
          <a:xfrm>
            <a:off x="8582159" y="6417332"/>
            <a:ext cx="389762" cy="360040"/>
          </a:xfrm>
          <a:prstGeom prst="star6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Étoile à 6 branches 4">
            <a:hlinkClick r:id="rId3" action="ppaction://hlinksldjump"/>
          </p:cNvPr>
          <p:cNvSpPr/>
          <p:nvPr/>
        </p:nvSpPr>
        <p:spPr>
          <a:xfrm>
            <a:off x="8100392" y="6417332"/>
            <a:ext cx="360040" cy="36004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03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960030" y="-15463"/>
            <a:ext cx="80357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Arial Narrow" pitchFamily="34" charset="0"/>
              </a:rPr>
              <a:t>Racines anciennes d’1 idéologie autour de laquelle se construit le projet démocratique des </a:t>
            </a:r>
            <a:r>
              <a:rPr lang="fr-FR" sz="1600" dirty="0" smtClean="0">
                <a:latin typeface="Arial Narrow" pitchFamily="34" charset="0"/>
              </a:rPr>
              <a:t>colons (</a:t>
            </a:r>
            <a:r>
              <a:rPr lang="fr-FR" sz="1600" i="1" dirty="0" smtClean="0">
                <a:latin typeface="Arial Narrow" pitchFamily="34" charset="0"/>
              </a:rPr>
              <a:t>covenant</a:t>
            </a:r>
            <a:r>
              <a:rPr lang="fr-FR" sz="1600" dirty="0" smtClean="0">
                <a:latin typeface="Arial Narrow" pitchFamily="34" charset="0"/>
              </a:rPr>
              <a:t>). Aventure </a:t>
            </a:r>
            <a:r>
              <a:rPr lang="fr-FR" sz="1600" dirty="0">
                <a:latin typeface="Arial Narrow" pitchFamily="34" charset="0"/>
              </a:rPr>
              <a:t>des Pères pèlerins </a:t>
            </a:r>
            <a:r>
              <a:rPr lang="fr-FR" sz="1600" dirty="0" smtClean="0">
                <a:latin typeface="Arial Narrow" pitchFamily="34" charset="0"/>
              </a:rPr>
              <a:t>du </a:t>
            </a:r>
            <a:r>
              <a:rPr lang="fr-FR" sz="1600" dirty="0" err="1" smtClean="0">
                <a:latin typeface="Arial Narrow" pitchFamily="34" charset="0"/>
              </a:rPr>
              <a:t>Mayflower</a:t>
            </a:r>
            <a:r>
              <a:rPr lang="fr-FR" sz="1600" dirty="0" smtClean="0">
                <a:latin typeface="Arial Narrow" pitchFamily="34" charset="0"/>
              </a:rPr>
              <a:t> débarqués à Plymouth (1620) assimilée </a:t>
            </a:r>
            <a:r>
              <a:rPr lang="fr-FR" sz="1600" dirty="0">
                <a:latin typeface="Arial Narrow" pitchFamily="34" charset="0"/>
              </a:rPr>
              <a:t>à </a:t>
            </a:r>
            <a:endParaRPr lang="fr-FR" sz="1600" dirty="0" smtClean="0">
              <a:latin typeface="Arial Narrow" pitchFamily="34" charset="0"/>
            </a:endParaRPr>
          </a:p>
          <a:p>
            <a:r>
              <a:rPr lang="fr-FR" sz="1600" dirty="0" smtClean="0">
                <a:latin typeface="Arial Narrow" pitchFamily="34" charset="0"/>
              </a:rPr>
              <a:t>une </a:t>
            </a:r>
            <a:r>
              <a:rPr lang="fr-FR" sz="1600" dirty="0">
                <a:latin typeface="Arial Narrow" pitchFamily="34" charset="0"/>
              </a:rPr>
              <a:t>nouvelle fuite </a:t>
            </a:r>
            <a:r>
              <a:rPr lang="fr-FR" sz="1600" dirty="0" smtClean="0">
                <a:latin typeface="Arial Narrow" pitchFamily="34" charset="0"/>
              </a:rPr>
              <a:t>d’Egypte.</a:t>
            </a:r>
            <a:endParaRPr lang="fr-FR" sz="1600" dirty="0">
              <a:latin typeface="Arial Narrow" pitchFamily="34" charset="0"/>
            </a:endParaRPr>
          </a:p>
        </p:txBody>
      </p:sp>
      <p:sp>
        <p:nvSpPr>
          <p:cNvPr id="1025" name="Rectangle 1024"/>
          <p:cNvSpPr/>
          <p:nvPr/>
        </p:nvSpPr>
        <p:spPr>
          <a:xfrm>
            <a:off x="1633735" y="937812"/>
            <a:ext cx="32527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Arial Narrow" pitchFamily="34" charset="0"/>
              </a:rPr>
              <a:t>Constitution de 1787 inspirée </a:t>
            </a:r>
            <a:endParaRPr lang="fr-FR" sz="1600" dirty="0" smtClean="0">
              <a:latin typeface="Arial Narrow" pitchFamily="34" charset="0"/>
            </a:endParaRPr>
          </a:p>
          <a:p>
            <a:r>
              <a:rPr lang="fr-FR" sz="1600" dirty="0" smtClean="0">
                <a:latin typeface="Arial Narrow" pitchFamily="34" charset="0"/>
              </a:rPr>
              <a:t>des </a:t>
            </a:r>
            <a:r>
              <a:rPr lang="fr-FR" sz="1600" dirty="0">
                <a:latin typeface="Arial Narrow" pitchFamily="34" charset="0"/>
              </a:rPr>
              <a:t>idées des Lumières. </a:t>
            </a:r>
            <a:endParaRPr lang="fr-FR" sz="1600" dirty="0" smtClean="0">
              <a:latin typeface="Arial Narrow" pitchFamily="34" charset="0"/>
            </a:endParaRPr>
          </a:p>
          <a:p>
            <a:r>
              <a:rPr lang="fr-FR" sz="1600" dirty="0" smtClean="0">
                <a:latin typeface="Arial Narrow" pitchFamily="34" charset="0"/>
              </a:rPr>
              <a:t>Laïcité </a:t>
            </a:r>
            <a:r>
              <a:rPr lang="fr-FR" sz="1600" dirty="0">
                <a:latin typeface="Arial Narrow" pitchFamily="34" charset="0"/>
              </a:rPr>
              <a:t>américaine= liberté </a:t>
            </a:r>
            <a:r>
              <a:rPr lang="fr-FR" sz="1600" dirty="0" err="1">
                <a:latin typeface="Arial Narrow" pitchFamily="34" charset="0"/>
              </a:rPr>
              <a:t>rel</a:t>
            </a:r>
            <a:r>
              <a:rPr lang="fr-FR" sz="1600" dirty="0">
                <a:latin typeface="Arial Narrow" pitchFamily="34" charset="0"/>
              </a:rPr>
              <a:t>, </a:t>
            </a:r>
            <a:endParaRPr lang="fr-FR" sz="1600" dirty="0" smtClean="0">
              <a:latin typeface="Arial Narrow" pitchFamily="34" charset="0"/>
            </a:endParaRPr>
          </a:p>
          <a:p>
            <a:r>
              <a:rPr lang="fr-FR" sz="1600" dirty="0" smtClean="0">
                <a:latin typeface="Arial Narrow" pitchFamily="34" charset="0"/>
              </a:rPr>
              <a:t>égalité </a:t>
            </a:r>
            <a:r>
              <a:rPr lang="fr-FR" sz="1600" dirty="0">
                <a:latin typeface="Arial Narrow" pitchFamily="34" charset="0"/>
              </a:rPr>
              <a:t>entre religions et stricte séparation de l’Etat et des Eglises</a:t>
            </a:r>
            <a:r>
              <a:rPr lang="fr-FR" sz="1600" dirty="0" smtClean="0">
                <a:latin typeface="Arial Narrow" pitchFamily="34" charset="0"/>
              </a:rPr>
              <a:t>.</a:t>
            </a:r>
            <a:endParaRPr lang="fr-FR" sz="1600" dirty="0">
              <a:latin typeface="Arial Narrow" pitchFamily="34" charset="0"/>
            </a:endParaRPr>
          </a:p>
        </p:txBody>
      </p:sp>
      <p:sp>
        <p:nvSpPr>
          <p:cNvPr id="1037" name="Rectangle 1036"/>
          <p:cNvSpPr/>
          <p:nvPr/>
        </p:nvSpPr>
        <p:spPr>
          <a:xfrm>
            <a:off x="2060488" y="2413651"/>
            <a:ext cx="31152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Arial Narrow" pitchFamily="34" charset="0"/>
              </a:rPr>
              <a:t>Immigration </a:t>
            </a:r>
            <a:r>
              <a:rPr lang="fr-FR" sz="1600" dirty="0" smtClean="0">
                <a:latin typeface="Arial Narrow" pitchFamily="34" charset="0"/>
              </a:rPr>
              <a:t>massive au XIXe dans contexte de Révolution industrielle entraîne </a:t>
            </a:r>
            <a:r>
              <a:rPr lang="fr-FR" sz="1600" dirty="0">
                <a:latin typeface="Arial Narrow" pitchFamily="34" charset="0"/>
              </a:rPr>
              <a:t>nouvelle donne religieuse et </a:t>
            </a:r>
            <a:r>
              <a:rPr lang="fr-FR" sz="1600" dirty="0" err="1">
                <a:latin typeface="Arial Narrow" pitchFamily="34" charset="0"/>
              </a:rPr>
              <a:t>mvmt</a:t>
            </a:r>
            <a:r>
              <a:rPr lang="fr-FR" sz="1600" dirty="0">
                <a:latin typeface="Arial Narrow" pitchFamily="34" charset="0"/>
              </a:rPr>
              <a:t> de méfiance voire </a:t>
            </a:r>
            <a:r>
              <a:rPr lang="fr-FR" sz="1600" dirty="0" smtClean="0">
                <a:latin typeface="Arial Narrow" pitchFamily="34" charset="0"/>
              </a:rPr>
              <a:t>de rejet </a:t>
            </a:r>
            <a:r>
              <a:rPr lang="fr-FR" sz="1600" dirty="0">
                <a:latin typeface="Arial Narrow" pitchFamily="34" charset="0"/>
              </a:rPr>
              <a:t>de </a:t>
            </a:r>
            <a:endParaRPr lang="fr-FR" sz="1600" dirty="0" smtClean="0">
              <a:latin typeface="Arial Narrow" pitchFamily="34" charset="0"/>
            </a:endParaRPr>
          </a:p>
          <a:p>
            <a:r>
              <a:rPr lang="fr-FR" sz="1600" dirty="0" smtClean="0">
                <a:latin typeface="Arial Narrow" pitchFamily="34" charset="0"/>
              </a:rPr>
              <a:t>la </a:t>
            </a:r>
            <a:r>
              <a:rPr lang="fr-FR" sz="1600" dirty="0">
                <a:latin typeface="Arial Narrow" pitchFamily="34" charset="0"/>
              </a:rPr>
              <a:t>part des classes moyennes WASP. </a:t>
            </a:r>
          </a:p>
        </p:txBody>
      </p:sp>
      <p:sp>
        <p:nvSpPr>
          <p:cNvPr id="1044" name="Rectangle 1043"/>
          <p:cNvSpPr/>
          <p:nvPr/>
        </p:nvSpPr>
        <p:spPr>
          <a:xfrm>
            <a:off x="5829246" y="580561"/>
            <a:ext cx="32694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Arial Narrow" pitchFamily="34" charset="0"/>
              </a:rPr>
              <a:t>1954: Eisenhower impose christianisation </a:t>
            </a:r>
            <a:r>
              <a:rPr lang="fr-FR" sz="1600" dirty="0">
                <a:latin typeface="Arial Narrow" pitchFamily="34" charset="0"/>
              </a:rPr>
              <a:t>du serment au drapeau en 1954. Transformation de la devise fiduciaire en devise </a:t>
            </a:r>
            <a:r>
              <a:rPr lang="fr-FR" sz="1600" dirty="0" smtClean="0">
                <a:latin typeface="Arial Narrow" pitchFamily="34" charset="0"/>
              </a:rPr>
              <a:t>nationale (56). Dieu </a:t>
            </a:r>
            <a:r>
              <a:rPr lang="fr-FR" sz="1600" dirty="0">
                <a:latin typeface="Arial Narrow" pitchFamily="34" charset="0"/>
              </a:rPr>
              <a:t>de guerre froide </a:t>
            </a:r>
            <a:r>
              <a:rPr lang="fr-FR" sz="1600" dirty="0" smtClean="0">
                <a:latin typeface="Arial Narrow" pitchFamily="34" charset="0"/>
              </a:rPr>
              <a:t> protégeant l’Amérique </a:t>
            </a:r>
            <a:r>
              <a:rPr lang="fr-FR" sz="1600" dirty="0">
                <a:latin typeface="Arial Narrow" pitchFamily="34" charset="0"/>
              </a:rPr>
              <a:t>chrétienne à l’empire du Mal communiste et athée. </a:t>
            </a:r>
          </a:p>
        </p:txBody>
      </p:sp>
      <p:grpSp>
        <p:nvGrpSpPr>
          <p:cNvPr id="1052" name="Groupe 1051"/>
          <p:cNvGrpSpPr/>
          <p:nvPr/>
        </p:nvGrpSpPr>
        <p:grpSpPr>
          <a:xfrm>
            <a:off x="-22449" y="111616"/>
            <a:ext cx="9988998" cy="7107706"/>
            <a:chOff x="-22449" y="111616"/>
            <a:chExt cx="9988998" cy="7107706"/>
          </a:xfrm>
        </p:grpSpPr>
        <p:pic>
          <p:nvPicPr>
            <p:cNvPr id="1026" name="Picture 2" descr="http://t1.gstatic.com/images?q=tbn:ANd9GcQtqMtdhj48zkANfZCfnxF3_VgRZ4gsiWW9aFY9prBUQf3BiH14I6bEeUPH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9" t="5394" r="2074" b="14466"/>
            <a:stretch/>
          </p:blipFill>
          <p:spPr bwMode="auto">
            <a:xfrm>
              <a:off x="467544" y="940083"/>
              <a:ext cx="1079612" cy="1323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0" name="Connecteur droit 59"/>
            <p:cNvCxnSpPr/>
            <p:nvPr/>
          </p:nvCxnSpPr>
          <p:spPr>
            <a:xfrm flipH="1">
              <a:off x="0" y="815534"/>
              <a:ext cx="357186" cy="340962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2" descr="C:\Users\julox\Documents\Mes numérisations\Numériser0025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2" t="14352" r="7706" b="16795"/>
            <a:stretch/>
          </p:blipFill>
          <p:spPr bwMode="auto">
            <a:xfrm>
              <a:off x="62661" y="111616"/>
              <a:ext cx="927688" cy="625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4" name="Groupe 123"/>
            <p:cNvGrpSpPr/>
            <p:nvPr/>
          </p:nvGrpSpPr>
          <p:grpSpPr>
            <a:xfrm>
              <a:off x="-22449" y="3783238"/>
              <a:ext cx="9988998" cy="3436084"/>
              <a:chOff x="-22449" y="3783238"/>
              <a:chExt cx="9988998" cy="3436084"/>
            </a:xfrm>
          </p:grpSpPr>
          <p:grpSp>
            <p:nvGrpSpPr>
              <p:cNvPr id="40" name="Groupe 39"/>
              <p:cNvGrpSpPr/>
              <p:nvPr/>
            </p:nvGrpSpPr>
            <p:grpSpPr>
              <a:xfrm>
                <a:off x="-15911" y="4121624"/>
                <a:ext cx="9078024" cy="3097698"/>
                <a:chOff x="-15911" y="4121624"/>
                <a:chExt cx="9078024" cy="3097698"/>
              </a:xfrm>
            </p:grpSpPr>
            <p:cxnSp>
              <p:nvCxnSpPr>
                <p:cNvPr id="3" name="Connecteur droit 2"/>
                <p:cNvCxnSpPr/>
                <p:nvPr/>
              </p:nvCxnSpPr>
              <p:spPr>
                <a:xfrm>
                  <a:off x="107504" y="4315045"/>
                  <a:ext cx="8280920" cy="0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Connecteur droit 6"/>
                <p:cNvCxnSpPr/>
                <p:nvPr/>
              </p:nvCxnSpPr>
              <p:spPr>
                <a:xfrm>
                  <a:off x="107504" y="6745584"/>
                  <a:ext cx="8179094" cy="0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Connecteur droit 7"/>
                <p:cNvCxnSpPr/>
                <p:nvPr/>
              </p:nvCxnSpPr>
              <p:spPr>
                <a:xfrm flipV="1">
                  <a:off x="107504" y="5909481"/>
                  <a:ext cx="8572472" cy="3821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Connecteur droit 8"/>
                <p:cNvCxnSpPr/>
                <p:nvPr/>
              </p:nvCxnSpPr>
              <p:spPr>
                <a:xfrm>
                  <a:off x="8256896" y="4121624"/>
                  <a:ext cx="777922" cy="1132764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cteur droit 12"/>
                <p:cNvCxnSpPr/>
                <p:nvPr/>
              </p:nvCxnSpPr>
              <p:spPr>
                <a:xfrm flipV="1">
                  <a:off x="8244408" y="5254388"/>
                  <a:ext cx="817705" cy="1603612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cteur droit 24"/>
                <p:cNvCxnSpPr/>
                <p:nvPr/>
              </p:nvCxnSpPr>
              <p:spPr>
                <a:xfrm flipV="1">
                  <a:off x="467544" y="5301208"/>
                  <a:ext cx="8492008" cy="465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ZoneTexte 32"/>
                <p:cNvSpPr txBox="1"/>
                <p:nvPr/>
              </p:nvSpPr>
              <p:spPr>
                <a:xfrm rot="16200000">
                  <a:off x="-597924" y="4969483"/>
                  <a:ext cx="169243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500" b="1" dirty="0" smtClean="0">
                      <a:latin typeface="Arial Narrow" pitchFamily="34" charset="0"/>
                    </a:rPr>
                    <a:t>     POLITIQUE</a:t>
                  </a:r>
                </a:p>
                <a:p>
                  <a:pPr algn="ctr"/>
                  <a:r>
                    <a:rPr lang="fr-FR" sz="1300" dirty="0" smtClean="0">
                      <a:latin typeface="Arial Narrow" pitchFamily="34" charset="0"/>
                    </a:rPr>
                    <a:t>Extérieure    Intérieure</a:t>
                  </a:r>
                  <a:endParaRPr lang="fr-FR" sz="1300" dirty="0">
                    <a:latin typeface="Arial Narrow" pitchFamily="34" charset="0"/>
                  </a:endParaRPr>
                </a:p>
              </p:txBody>
            </p:sp>
            <p:sp>
              <p:nvSpPr>
                <p:cNvPr id="34" name="ZoneTexte 33"/>
                <p:cNvSpPr txBox="1"/>
                <p:nvPr/>
              </p:nvSpPr>
              <p:spPr>
                <a:xfrm rot="16200000">
                  <a:off x="-600521" y="6111493"/>
                  <a:ext cx="169243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dirty="0" smtClean="0">
                      <a:latin typeface="Arial Narrow" pitchFamily="34" charset="0"/>
                    </a:rPr>
                    <a:t>SOCIETE </a:t>
                  </a:r>
                </a:p>
                <a:p>
                  <a:pPr algn="ctr"/>
                  <a:r>
                    <a:rPr lang="fr-FR" sz="1400" b="1" dirty="0" smtClean="0">
                      <a:latin typeface="Arial Narrow" pitchFamily="34" charset="0"/>
                    </a:rPr>
                    <a:t> RELIGION</a:t>
                  </a:r>
                </a:p>
              </p:txBody>
            </p:sp>
          </p:grpSp>
          <p:sp>
            <p:nvSpPr>
              <p:cNvPr id="41" name="ZoneTexte 40"/>
              <p:cNvSpPr txBox="1"/>
              <p:nvPr/>
            </p:nvSpPr>
            <p:spPr>
              <a:xfrm>
                <a:off x="2172603" y="4286428"/>
                <a:ext cx="1656184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300" i="1" dirty="0" smtClean="0"/>
                  <a:t>Guerre de </a:t>
                </a:r>
              </a:p>
              <a:p>
                <a:pPr algn="ctr"/>
                <a:r>
                  <a:rPr lang="fr-FR" sz="1300" i="1" dirty="0" smtClean="0"/>
                  <a:t>Sécession</a:t>
                </a:r>
              </a:p>
              <a:p>
                <a:pPr algn="ctr"/>
                <a:r>
                  <a:rPr lang="fr-FR" sz="1300" i="1" dirty="0" smtClean="0"/>
                  <a:t>1861-65</a:t>
                </a:r>
                <a:endParaRPr lang="fr-FR" sz="1300" i="1" dirty="0"/>
              </a:p>
            </p:txBody>
          </p:sp>
          <p:cxnSp>
            <p:nvCxnSpPr>
              <p:cNvPr id="49" name="Connecteur droit 48"/>
              <p:cNvCxnSpPr/>
              <p:nvPr/>
            </p:nvCxnSpPr>
            <p:spPr>
              <a:xfrm flipH="1">
                <a:off x="7740352" y="4118174"/>
                <a:ext cx="6227" cy="1752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 flipH="1">
                <a:off x="4423898" y="4118174"/>
                <a:ext cx="1678" cy="17977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 flipH="1">
                <a:off x="1278029" y="4118174"/>
                <a:ext cx="1678" cy="17977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ZoneTexte 52"/>
              <p:cNvSpPr txBox="1"/>
              <p:nvPr/>
            </p:nvSpPr>
            <p:spPr>
              <a:xfrm>
                <a:off x="827584" y="3783238"/>
                <a:ext cx="9008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latin typeface="Arial Narrow" pitchFamily="34" charset="0"/>
                  </a:rPr>
                  <a:t>1800</a:t>
                </a:r>
                <a:endParaRPr lang="fr-FR" sz="1400" b="1" dirty="0">
                  <a:latin typeface="Arial Narrow" pitchFamily="34" charset="0"/>
                </a:endParaRPr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3973453" y="3783239"/>
                <a:ext cx="9008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latin typeface="Arial Narrow" pitchFamily="34" charset="0"/>
                  </a:rPr>
                  <a:t>1900</a:t>
                </a:r>
                <a:endParaRPr lang="fr-FR" sz="1400" b="1" dirty="0">
                  <a:latin typeface="Arial Narrow" pitchFamily="34" charset="0"/>
                </a:endParaRPr>
              </a:p>
            </p:txBody>
          </p:sp>
          <p:sp>
            <p:nvSpPr>
              <p:cNvPr id="58" name="ZoneTexte 57"/>
              <p:cNvSpPr txBox="1"/>
              <p:nvPr/>
            </p:nvSpPr>
            <p:spPr>
              <a:xfrm>
                <a:off x="7289907" y="3783240"/>
                <a:ext cx="9008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latin typeface="Arial Narrow" pitchFamily="34" charset="0"/>
                  </a:rPr>
                  <a:t>2000</a:t>
                </a:r>
                <a:endParaRPr lang="fr-FR" sz="1400" b="1" dirty="0">
                  <a:latin typeface="Arial Narrow" pitchFamily="34" charset="0"/>
                </a:endParaRPr>
              </a:p>
            </p:txBody>
          </p:sp>
          <p:sp>
            <p:nvSpPr>
              <p:cNvPr id="70" name="ZoneTexte 69"/>
              <p:cNvSpPr txBox="1"/>
              <p:nvPr/>
            </p:nvSpPr>
            <p:spPr>
              <a:xfrm>
                <a:off x="-22449" y="4332595"/>
                <a:ext cx="1656184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300" i="1" dirty="0" smtClean="0"/>
                  <a:t>Guerre </a:t>
                </a:r>
              </a:p>
              <a:p>
                <a:pPr algn="ctr"/>
                <a:r>
                  <a:rPr lang="fr-FR" sz="1300" i="1" dirty="0" smtClean="0"/>
                  <a:t>d’</a:t>
                </a:r>
                <a:r>
                  <a:rPr lang="fr-FR" sz="1300" i="1" dirty="0" err="1" smtClean="0"/>
                  <a:t>Indé</a:t>
                </a:r>
                <a:r>
                  <a:rPr lang="fr-FR" sz="1300" i="1" dirty="0" smtClean="0"/>
                  <a:t>-</a:t>
                </a:r>
              </a:p>
              <a:p>
                <a:pPr algn="ctr"/>
                <a:r>
                  <a:rPr lang="fr-FR" sz="1300" i="1" dirty="0" err="1"/>
                  <a:t>p</a:t>
                </a:r>
                <a:r>
                  <a:rPr lang="fr-FR" sz="1300" i="1" dirty="0" err="1" smtClean="0"/>
                  <a:t>endance</a:t>
                </a:r>
                <a:endParaRPr lang="fr-FR" sz="1300" i="1" dirty="0" smtClean="0"/>
              </a:p>
              <a:p>
                <a:pPr algn="ctr"/>
                <a:r>
                  <a:rPr lang="fr-FR" sz="1300" i="1" dirty="0" smtClean="0"/>
                  <a:t>1775-83</a:t>
                </a:r>
                <a:endParaRPr lang="fr-FR" sz="1300" i="1" dirty="0"/>
              </a:p>
            </p:txBody>
          </p:sp>
          <p:sp>
            <p:nvSpPr>
              <p:cNvPr id="71" name="ZoneTexte 70"/>
              <p:cNvSpPr txBox="1"/>
              <p:nvPr/>
            </p:nvSpPr>
            <p:spPr>
              <a:xfrm>
                <a:off x="6176228" y="5385158"/>
                <a:ext cx="165618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300" i="1" dirty="0" smtClean="0"/>
                  <a:t>Guerre </a:t>
                </a:r>
              </a:p>
              <a:p>
                <a:pPr algn="ctr"/>
                <a:r>
                  <a:rPr lang="fr-FR" sz="1300" i="1" dirty="0"/>
                  <a:t>d</a:t>
                </a:r>
                <a:r>
                  <a:rPr lang="fr-FR" sz="1300" i="1" dirty="0" smtClean="0"/>
                  <a:t>u Vietnam</a:t>
                </a:r>
                <a:endParaRPr lang="fr-FR" sz="1300" i="1" dirty="0"/>
              </a:p>
            </p:txBody>
          </p:sp>
          <p:sp>
            <p:nvSpPr>
              <p:cNvPr id="72" name="ZoneTexte 71"/>
              <p:cNvSpPr txBox="1"/>
              <p:nvPr/>
            </p:nvSpPr>
            <p:spPr>
              <a:xfrm>
                <a:off x="4332315" y="5385158"/>
                <a:ext cx="165618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300" i="1" dirty="0"/>
                  <a:t>1</a:t>
                </a:r>
                <a:r>
                  <a:rPr lang="fr-FR" sz="1300" i="1" baseline="30000" dirty="0" smtClean="0"/>
                  <a:t>e</a:t>
                </a:r>
                <a:r>
                  <a:rPr lang="fr-FR" sz="1300" i="1" dirty="0" smtClean="0"/>
                  <a:t> Guerre </a:t>
                </a:r>
              </a:p>
              <a:p>
                <a:pPr algn="ctr"/>
                <a:r>
                  <a:rPr lang="fr-FR" sz="1300" i="1" dirty="0" smtClean="0"/>
                  <a:t>mondiale</a:t>
                </a:r>
                <a:endParaRPr lang="fr-FR" sz="1300" i="1" dirty="0"/>
              </a:p>
            </p:txBody>
          </p:sp>
          <p:sp>
            <p:nvSpPr>
              <p:cNvPr id="73" name="ZoneTexte 72"/>
              <p:cNvSpPr txBox="1"/>
              <p:nvPr/>
            </p:nvSpPr>
            <p:spPr>
              <a:xfrm>
                <a:off x="5175692" y="5385156"/>
                <a:ext cx="165618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300" i="1" dirty="0" smtClean="0"/>
                  <a:t>2</a:t>
                </a:r>
                <a:r>
                  <a:rPr lang="fr-FR" sz="1300" i="1" baseline="30000" dirty="0" smtClean="0"/>
                  <a:t>e</a:t>
                </a:r>
                <a:r>
                  <a:rPr lang="fr-FR" sz="1300" i="1" dirty="0" smtClean="0"/>
                  <a:t> Guerre </a:t>
                </a:r>
              </a:p>
              <a:p>
                <a:pPr algn="ctr"/>
                <a:r>
                  <a:rPr lang="fr-FR" sz="1300" i="1" dirty="0" smtClean="0"/>
                  <a:t>mondiale</a:t>
                </a:r>
                <a:endParaRPr lang="fr-FR" sz="1300" i="1" dirty="0"/>
              </a:p>
            </p:txBody>
          </p:sp>
          <p:sp>
            <p:nvSpPr>
              <p:cNvPr id="74" name="ZoneTexte 73"/>
              <p:cNvSpPr txBox="1"/>
              <p:nvPr/>
            </p:nvSpPr>
            <p:spPr>
              <a:xfrm>
                <a:off x="7771666" y="5385155"/>
                <a:ext cx="122413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00" i="1" dirty="0" smtClean="0">
                    <a:latin typeface="Arial Narrow" pitchFamily="34" charset="0"/>
                    <a:sym typeface="Wingdings"/>
                  </a:rPr>
                  <a:t> </a:t>
                </a:r>
                <a:r>
                  <a:rPr lang="fr-FR" sz="1300" i="1" dirty="0" smtClean="0">
                    <a:latin typeface="Arial Narrow" pitchFamily="34" charset="0"/>
                  </a:rPr>
                  <a:t>Attentats </a:t>
                </a:r>
              </a:p>
              <a:p>
                <a:r>
                  <a:rPr lang="fr-FR" sz="1300" i="1" dirty="0" smtClean="0">
                    <a:latin typeface="Arial Narrow" pitchFamily="34" charset="0"/>
                  </a:rPr>
                  <a:t>du 11/09</a:t>
                </a:r>
                <a:endParaRPr lang="fr-FR" sz="1300" i="1" dirty="0">
                  <a:latin typeface="Arial Narrow" pitchFamily="34" charset="0"/>
                </a:endParaRPr>
              </a:p>
            </p:txBody>
          </p:sp>
          <p:sp>
            <p:nvSpPr>
              <p:cNvPr id="75" name="ZoneTexte 74"/>
              <p:cNvSpPr txBox="1"/>
              <p:nvPr/>
            </p:nvSpPr>
            <p:spPr>
              <a:xfrm>
                <a:off x="6728691" y="5053709"/>
                <a:ext cx="323785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00" dirty="0" smtClean="0">
                    <a:latin typeface="Arial Narrow" pitchFamily="34" charset="0"/>
                    <a:sym typeface="Wingdings"/>
                  </a:rPr>
                  <a:t> 1973: </a:t>
                </a:r>
                <a:r>
                  <a:rPr lang="fr-FR" sz="1300" dirty="0" smtClean="0">
                    <a:latin typeface="Arial Narrow" pitchFamily="34" charset="0"/>
                  </a:rPr>
                  <a:t>Légalisation de l’avortement   </a:t>
                </a:r>
                <a:endParaRPr lang="fr-FR" sz="1300" dirty="0">
                  <a:latin typeface="Arial Narrow" pitchFamily="34" charset="0"/>
                </a:endParaRPr>
              </a:p>
            </p:txBody>
          </p:sp>
          <p:sp>
            <p:nvSpPr>
              <p:cNvPr id="76" name="ZoneTexte 75"/>
              <p:cNvSpPr txBox="1"/>
              <p:nvPr/>
            </p:nvSpPr>
            <p:spPr>
              <a:xfrm>
                <a:off x="467544" y="5909481"/>
                <a:ext cx="122413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00" dirty="0" smtClean="0">
                    <a:latin typeface="Arial Narrow" pitchFamily="34" charset="0"/>
                    <a:sym typeface="Wingdings"/>
                  </a:rPr>
                  <a:t> </a:t>
                </a:r>
                <a:r>
                  <a:rPr lang="fr-FR" sz="1300" dirty="0" smtClean="0">
                    <a:latin typeface="Arial Narrow" pitchFamily="34" charset="0"/>
                    <a:sym typeface="Symbol"/>
                  </a:rPr>
                  <a:t> </a:t>
                </a:r>
                <a:r>
                  <a:rPr lang="fr-FR" sz="1300" dirty="0" smtClean="0">
                    <a:latin typeface="Arial Narrow" pitchFamily="34" charset="0"/>
                  </a:rPr>
                  <a:t>1730-70:   1</a:t>
                </a:r>
                <a:r>
                  <a:rPr lang="fr-FR" sz="1300" baseline="30000" dirty="0" smtClean="0">
                    <a:latin typeface="Arial Narrow" pitchFamily="34" charset="0"/>
                  </a:rPr>
                  <a:t>er</a:t>
                </a:r>
                <a:r>
                  <a:rPr lang="fr-FR" sz="1300" dirty="0" smtClean="0">
                    <a:latin typeface="Arial Narrow" pitchFamily="34" charset="0"/>
                  </a:rPr>
                  <a:t> Grand Réveil</a:t>
                </a:r>
                <a:endParaRPr lang="fr-FR" sz="1300" dirty="0">
                  <a:latin typeface="Arial Narrow" pitchFamily="34" charset="0"/>
                </a:endParaRPr>
              </a:p>
            </p:txBody>
          </p:sp>
          <p:sp>
            <p:nvSpPr>
              <p:cNvPr id="77" name="ZoneTexte 76"/>
              <p:cNvSpPr txBox="1"/>
              <p:nvPr/>
            </p:nvSpPr>
            <p:spPr>
              <a:xfrm>
                <a:off x="4892315" y="4462231"/>
                <a:ext cx="187032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00" dirty="0" smtClean="0">
                    <a:latin typeface="Arial Narrow" pitchFamily="34" charset="0"/>
                    <a:sym typeface="Wingdings"/>
                  </a:rPr>
                  <a:t> 1919-33: Prohibition </a:t>
                </a:r>
                <a:endParaRPr lang="fr-FR" sz="1300" dirty="0" smtClean="0">
                  <a:latin typeface="Arial Narrow" pitchFamily="34" charset="0"/>
                </a:endParaRPr>
              </a:p>
            </p:txBody>
          </p:sp>
          <p:sp>
            <p:nvSpPr>
              <p:cNvPr id="78" name="ZoneTexte 77"/>
              <p:cNvSpPr txBox="1"/>
              <p:nvPr/>
            </p:nvSpPr>
            <p:spPr>
              <a:xfrm>
                <a:off x="3983452" y="4924311"/>
                <a:ext cx="221642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00" dirty="0" smtClean="0">
                    <a:latin typeface="Arial Narrow" pitchFamily="34" charset="0"/>
                    <a:sym typeface="Wingdings"/>
                  </a:rPr>
                  <a:t> </a:t>
                </a:r>
                <a:r>
                  <a:rPr lang="fr-FR" sz="1300" dirty="0" smtClean="0">
                    <a:latin typeface="Arial Narrow" pitchFamily="34" charset="0"/>
                  </a:rPr>
                  <a:t>1892: ouverture d’Ellis Island</a:t>
                </a:r>
                <a:endParaRPr lang="fr-FR" sz="1300" dirty="0">
                  <a:latin typeface="Arial Narrow" pitchFamily="34" charset="0"/>
                </a:endParaRPr>
              </a:p>
            </p:txBody>
          </p:sp>
          <p:sp>
            <p:nvSpPr>
              <p:cNvPr id="79" name="ZoneTexte 78"/>
              <p:cNvSpPr txBox="1"/>
              <p:nvPr/>
            </p:nvSpPr>
            <p:spPr>
              <a:xfrm>
                <a:off x="6220611" y="4544369"/>
                <a:ext cx="2326876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00" dirty="0" smtClean="0">
                    <a:latin typeface="Arial Narrow" pitchFamily="34" charset="0"/>
                    <a:sym typeface="Wingdings"/>
                  </a:rPr>
                  <a:t> </a:t>
                </a:r>
                <a:r>
                  <a:rPr lang="fr-FR" sz="1300" dirty="0" smtClean="0">
                    <a:latin typeface="Arial Narrow" pitchFamily="34" charset="0"/>
                  </a:rPr>
                  <a:t>1960: Kennedy 1</a:t>
                </a:r>
                <a:r>
                  <a:rPr lang="fr-FR" sz="1300" baseline="30000" dirty="0" smtClean="0">
                    <a:latin typeface="Arial Narrow" pitchFamily="34" charset="0"/>
                  </a:rPr>
                  <a:t>er</a:t>
                </a:r>
                <a:r>
                  <a:rPr lang="fr-FR" sz="1300" dirty="0" smtClean="0">
                    <a:latin typeface="Arial Narrow" pitchFamily="34" charset="0"/>
                  </a:rPr>
                  <a:t> </a:t>
                </a:r>
                <a:r>
                  <a:rPr lang="fr-FR" sz="1300" dirty="0" err="1" smtClean="0">
                    <a:latin typeface="Arial Narrow" pitchFamily="34" charset="0"/>
                  </a:rPr>
                  <a:t>Pdt</a:t>
                </a:r>
                <a:r>
                  <a:rPr lang="fr-FR" sz="1300" dirty="0" smtClean="0">
                    <a:latin typeface="Arial Narrow" pitchFamily="34" charset="0"/>
                  </a:rPr>
                  <a:t> catholique</a:t>
                </a:r>
                <a:endParaRPr lang="fr-FR" sz="1300" dirty="0">
                  <a:latin typeface="Arial Narrow" pitchFamily="34" charset="0"/>
                </a:endParaRPr>
              </a:p>
            </p:txBody>
          </p:sp>
          <p:sp>
            <p:nvSpPr>
              <p:cNvPr id="80" name="ZoneTexte 79"/>
              <p:cNvSpPr txBox="1"/>
              <p:nvPr/>
            </p:nvSpPr>
            <p:spPr>
              <a:xfrm>
                <a:off x="6016363" y="4799768"/>
                <a:ext cx="268271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00" dirty="0" smtClean="0">
                    <a:latin typeface="Arial Narrow" pitchFamily="34" charset="0"/>
                    <a:sym typeface="Wingdings"/>
                  </a:rPr>
                  <a:t> 1947: </a:t>
                </a:r>
                <a:r>
                  <a:rPr lang="fr-FR" sz="1300" dirty="0" smtClean="0">
                    <a:latin typeface="Arial Narrow" pitchFamily="34" charset="0"/>
                  </a:rPr>
                  <a:t>Application de la laïcité aux Etats</a:t>
                </a:r>
                <a:endParaRPr lang="fr-FR" sz="1300" dirty="0">
                  <a:latin typeface="Arial Narrow" pitchFamily="34" charset="0"/>
                </a:endParaRPr>
              </a:p>
            </p:txBody>
          </p:sp>
          <p:sp>
            <p:nvSpPr>
              <p:cNvPr id="82" name="ZoneTexte 81"/>
              <p:cNvSpPr txBox="1"/>
              <p:nvPr/>
            </p:nvSpPr>
            <p:spPr>
              <a:xfrm>
                <a:off x="4109680" y="4676643"/>
                <a:ext cx="187265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00" dirty="0" smtClean="0">
                    <a:latin typeface="Arial Narrow" pitchFamily="34" charset="0"/>
                    <a:sym typeface="Wingdings"/>
                  </a:rPr>
                  <a:t> </a:t>
                </a:r>
                <a:r>
                  <a:rPr lang="fr-FR" sz="1300" dirty="0" smtClean="0">
                    <a:latin typeface="Arial Narrow" pitchFamily="34" charset="0"/>
                  </a:rPr>
                  <a:t>1896: Ségrégation raciale</a:t>
                </a:r>
                <a:endParaRPr lang="fr-FR" sz="1300" dirty="0">
                  <a:latin typeface="Arial Narrow" pitchFamily="34" charset="0"/>
                </a:endParaRPr>
              </a:p>
            </p:txBody>
          </p:sp>
          <p:sp>
            <p:nvSpPr>
              <p:cNvPr id="83" name="ZoneTexte 82"/>
              <p:cNvSpPr txBox="1"/>
              <p:nvPr/>
            </p:nvSpPr>
            <p:spPr>
              <a:xfrm>
                <a:off x="5175692" y="6056194"/>
                <a:ext cx="190367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00" dirty="0" smtClean="0">
                    <a:latin typeface="Arial Narrow" pitchFamily="34" charset="0"/>
                    <a:sym typeface="Wingdings"/>
                  </a:rPr>
                  <a:t> 1925: </a:t>
                </a:r>
                <a:r>
                  <a:rPr lang="fr-FR" sz="1300" dirty="0" smtClean="0">
                    <a:latin typeface="Arial Narrow" pitchFamily="34" charset="0"/>
                  </a:rPr>
                  <a:t>Procès du Singe</a:t>
                </a:r>
                <a:endParaRPr lang="fr-FR" sz="1300" dirty="0">
                  <a:latin typeface="Arial Narrow" pitchFamily="34" charset="0"/>
                </a:endParaRPr>
              </a:p>
            </p:txBody>
          </p:sp>
          <p:sp>
            <p:nvSpPr>
              <p:cNvPr id="99" name="ZoneTexte 98"/>
              <p:cNvSpPr txBox="1"/>
              <p:nvPr/>
            </p:nvSpPr>
            <p:spPr>
              <a:xfrm>
                <a:off x="6289630" y="5880660"/>
                <a:ext cx="288806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00" dirty="0" smtClean="0">
                    <a:latin typeface="Arial Narrow" pitchFamily="34" charset="0"/>
                    <a:sym typeface="Wingdings"/>
                  </a:rPr>
                  <a:t> 1960-90: 4</a:t>
                </a:r>
                <a:r>
                  <a:rPr lang="fr-FR" sz="1300" baseline="30000" dirty="0" smtClean="0">
                    <a:latin typeface="Arial Narrow" pitchFamily="34" charset="0"/>
                    <a:sym typeface="Wingdings"/>
                  </a:rPr>
                  <a:t>e</a:t>
                </a:r>
                <a:r>
                  <a:rPr lang="fr-FR" sz="1300" dirty="0" smtClean="0">
                    <a:latin typeface="Arial Narrow" pitchFamily="34" charset="0"/>
                    <a:sym typeface="Wingdings"/>
                  </a:rPr>
                  <a:t> Grand Réveil</a:t>
                </a:r>
                <a:endParaRPr lang="fr-FR" sz="1300" dirty="0">
                  <a:latin typeface="Arial Narrow" pitchFamily="34" charset="0"/>
                </a:endParaRPr>
              </a:p>
            </p:txBody>
          </p:sp>
          <p:sp>
            <p:nvSpPr>
              <p:cNvPr id="100" name="ZoneTexte 99"/>
              <p:cNvSpPr txBox="1"/>
              <p:nvPr/>
            </p:nvSpPr>
            <p:spPr>
              <a:xfrm>
                <a:off x="4793481" y="6302897"/>
                <a:ext cx="150671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00" dirty="0" smtClean="0">
                    <a:latin typeface="Arial Narrow" pitchFamily="34" charset="0"/>
                    <a:sym typeface="Wingdings"/>
                  </a:rPr>
                  <a:t> 1915: refondation du Ku Klux Klan</a:t>
                </a:r>
                <a:endParaRPr lang="fr-FR" sz="1300" dirty="0">
                  <a:latin typeface="Arial Narrow" pitchFamily="34" charset="0"/>
                </a:endParaRPr>
              </a:p>
            </p:txBody>
          </p:sp>
          <p:sp>
            <p:nvSpPr>
              <p:cNvPr id="101" name="ZoneTexte 100"/>
              <p:cNvSpPr txBox="1"/>
              <p:nvPr/>
            </p:nvSpPr>
            <p:spPr>
              <a:xfrm>
                <a:off x="6539821" y="6309759"/>
                <a:ext cx="18439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00" dirty="0" smtClean="0">
                    <a:latin typeface="Arial Narrow" pitchFamily="34" charset="0"/>
                    <a:sym typeface="Wingdings"/>
                  </a:rPr>
                  <a:t> </a:t>
                </a:r>
                <a:r>
                  <a:rPr lang="fr-FR" sz="1300" dirty="0" smtClean="0">
                    <a:latin typeface="Arial Narrow" pitchFamily="34" charset="0"/>
                  </a:rPr>
                  <a:t>1964: Martin Luther King Prix </a:t>
                </a:r>
                <a:r>
                  <a:rPr lang="fr-FR" sz="1300" dirty="0" err="1" smtClean="0">
                    <a:latin typeface="Arial Narrow" pitchFamily="34" charset="0"/>
                  </a:rPr>
                  <a:t>nobel</a:t>
                </a:r>
                <a:r>
                  <a:rPr lang="fr-FR" sz="1300" dirty="0" smtClean="0">
                    <a:latin typeface="Arial Narrow" pitchFamily="34" charset="0"/>
                  </a:rPr>
                  <a:t> de la Paix</a:t>
                </a:r>
                <a:endParaRPr lang="fr-FR" sz="1300" dirty="0">
                  <a:latin typeface="Arial Narrow" pitchFamily="34" charset="0"/>
                </a:endParaRPr>
              </a:p>
            </p:txBody>
          </p:sp>
          <p:sp>
            <p:nvSpPr>
              <p:cNvPr id="104" name="ZoneTexte 103"/>
              <p:cNvSpPr txBox="1"/>
              <p:nvPr/>
            </p:nvSpPr>
            <p:spPr>
              <a:xfrm>
                <a:off x="1728474" y="4928495"/>
                <a:ext cx="189663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300" dirty="0" smtClean="0">
                    <a:latin typeface="Arial Narrow" pitchFamily="34" charset="0"/>
                    <a:sym typeface="Wingdings"/>
                  </a:rPr>
                  <a:t>Conquête vers l’Ouest</a:t>
                </a:r>
                <a:endParaRPr lang="fr-FR" sz="1300" dirty="0">
                  <a:latin typeface="Arial Narrow" pitchFamily="34" charset="0"/>
                </a:endParaRPr>
              </a:p>
            </p:txBody>
          </p:sp>
          <p:cxnSp>
            <p:nvCxnSpPr>
              <p:cNvPr id="113" name="Connecteur droit avec flèche 112"/>
              <p:cNvCxnSpPr/>
              <p:nvPr/>
            </p:nvCxnSpPr>
            <p:spPr>
              <a:xfrm>
                <a:off x="1368434" y="5231093"/>
                <a:ext cx="2591371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ZoneTexte 120"/>
              <p:cNvSpPr txBox="1"/>
              <p:nvPr/>
            </p:nvSpPr>
            <p:spPr>
              <a:xfrm>
                <a:off x="3807381" y="5910482"/>
                <a:ext cx="173945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00" dirty="0" smtClean="0">
                    <a:latin typeface="Arial Narrow" pitchFamily="34" charset="0"/>
                    <a:sym typeface="Wingdings"/>
                  </a:rPr>
                  <a:t> </a:t>
                </a:r>
                <a:r>
                  <a:rPr lang="fr-FR" sz="1300" dirty="0" smtClean="0">
                    <a:latin typeface="Arial Narrow" pitchFamily="34" charset="0"/>
                  </a:rPr>
                  <a:t>1890-1920: 3</a:t>
                </a:r>
                <a:r>
                  <a:rPr lang="fr-FR" sz="1300" baseline="30000" dirty="0" smtClean="0">
                    <a:latin typeface="Arial Narrow" pitchFamily="34" charset="0"/>
                  </a:rPr>
                  <a:t>e</a:t>
                </a:r>
                <a:r>
                  <a:rPr lang="fr-FR" sz="1300" dirty="0" smtClean="0">
                    <a:latin typeface="Arial Narrow" pitchFamily="34" charset="0"/>
                  </a:rPr>
                  <a:t> Grand Réveil. Progressisme</a:t>
                </a:r>
                <a:endParaRPr lang="fr-FR" sz="1300" dirty="0">
                  <a:latin typeface="Arial Narrow" pitchFamily="34" charset="0"/>
                </a:endParaRPr>
              </a:p>
            </p:txBody>
          </p:sp>
          <p:sp>
            <p:nvSpPr>
              <p:cNvPr id="122" name="ZoneTexte 121"/>
              <p:cNvSpPr txBox="1"/>
              <p:nvPr/>
            </p:nvSpPr>
            <p:spPr>
              <a:xfrm>
                <a:off x="6877983" y="6058643"/>
                <a:ext cx="168163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00" dirty="0" err="1" smtClean="0">
                    <a:latin typeface="Arial Narrow" pitchFamily="34" charset="0"/>
                    <a:sym typeface="Wingdings"/>
                  </a:rPr>
                  <a:t>Télévangélisme</a:t>
                </a:r>
                <a:r>
                  <a:rPr lang="fr-FR" sz="1300" dirty="0" smtClean="0">
                    <a:latin typeface="Arial Narrow" pitchFamily="34" charset="0"/>
                    <a:sym typeface="Wingdings"/>
                  </a:rPr>
                  <a:t> (70’s)</a:t>
                </a:r>
                <a:endParaRPr lang="fr-FR" sz="1300" dirty="0">
                  <a:latin typeface="Arial Narrow" pitchFamily="34" charset="0"/>
                </a:endParaRPr>
              </a:p>
            </p:txBody>
          </p:sp>
          <p:sp>
            <p:nvSpPr>
              <p:cNvPr id="123" name="ZoneTexte 122"/>
              <p:cNvSpPr txBox="1"/>
              <p:nvPr/>
            </p:nvSpPr>
            <p:spPr>
              <a:xfrm>
                <a:off x="1240618" y="6453196"/>
                <a:ext cx="217925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00" dirty="0" smtClean="0">
                    <a:latin typeface="Arial Narrow" pitchFamily="34" charset="0"/>
                    <a:sym typeface="Wingdings"/>
                  </a:rPr>
                  <a:t> </a:t>
                </a:r>
                <a:r>
                  <a:rPr lang="fr-FR" sz="1300" dirty="0" smtClean="0">
                    <a:latin typeface="Arial Narrow" pitchFamily="34" charset="0"/>
                  </a:rPr>
                  <a:t>1800-30: 2nd Grand Réveil</a:t>
                </a:r>
                <a:endParaRPr lang="fr-FR" sz="1300" dirty="0">
                  <a:latin typeface="Arial Narrow" pitchFamily="34" charset="0"/>
                </a:endParaRPr>
              </a:p>
            </p:txBody>
          </p:sp>
        </p:grpSp>
        <p:cxnSp>
          <p:nvCxnSpPr>
            <p:cNvPr id="126" name="Connecteur droit 125"/>
            <p:cNvCxnSpPr/>
            <p:nvPr/>
          </p:nvCxnSpPr>
          <p:spPr>
            <a:xfrm>
              <a:off x="526505" y="2231088"/>
              <a:ext cx="553107" cy="229887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0" name="ZoneTexte 1029"/>
            <p:cNvSpPr txBox="1"/>
            <p:nvPr/>
          </p:nvSpPr>
          <p:spPr>
            <a:xfrm>
              <a:off x="906351" y="3387104"/>
              <a:ext cx="8357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600" dirty="0" smtClean="0"/>
                <a:t>.</a:t>
              </a:r>
              <a:endParaRPr lang="fr-FR" sz="9600" dirty="0"/>
            </a:p>
          </p:txBody>
        </p:sp>
        <p:sp>
          <p:nvSpPr>
            <p:cNvPr id="136" name="ZoneTexte 135"/>
            <p:cNvSpPr txBox="1"/>
            <p:nvPr/>
          </p:nvSpPr>
          <p:spPr>
            <a:xfrm>
              <a:off x="5980283" y="3336794"/>
              <a:ext cx="8357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600" dirty="0" smtClean="0"/>
                <a:t>.</a:t>
              </a:r>
              <a:endParaRPr lang="fr-FR" sz="9600" dirty="0"/>
            </a:p>
          </p:txBody>
        </p:sp>
        <p:sp>
          <p:nvSpPr>
            <p:cNvPr id="137" name="ZoneTexte 136"/>
            <p:cNvSpPr txBox="1"/>
            <p:nvPr/>
          </p:nvSpPr>
          <p:spPr>
            <a:xfrm>
              <a:off x="7817520" y="3380523"/>
              <a:ext cx="8357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600" dirty="0" smtClean="0"/>
                <a:t>.</a:t>
              </a:r>
              <a:endParaRPr lang="fr-FR" sz="9600" dirty="0"/>
            </a:p>
          </p:txBody>
        </p:sp>
        <p:pic>
          <p:nvPicPr>
            <p:cNvPr id="141" name="Picture 2" descr="C:\Users\julox\Documents\Mes numérisations\Numériser0009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3" t="2984" r="10262" b="58857"/>
            <a:stretch/>
          </p:blipFill>
          <p:spPr bwMode="auto">
            <a:xfrm>
              <a:off x="1079612" y="2348880"/>
              <a:ext cx="927996" cy="1161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7" name="Connecteur droit 146"/>
            <p:cNvCxnSpPr/>
            <p:nvPr/>
          </p:nvCxnSpPr>
          <p:spPr>
            <a:xfrm>
              <a:off x="4793481" y="1365391"/>
              <a:ext cx="298182" cy="257173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147"/>
            <p:cNvCxnSpPr>
              <a:stCxn id="141" idx="2"/>
            </p:cNvCxnSpPr>
            <p:nvPr/>
          </p:nvCxnSpPr>
          <p:spPr>
            <a:xfrm>
              <a:off x="1543610" y="3510011"/>
              <a:ext cx="2081494" cy="92848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148"/>
            <p:cNvCxnSpPr/>
            <p:nvPr/>
          </p:nvCxnSpPr>
          <p:spPr>
            <a:xfrm flipH="1">
              <a:off x="8109590" y="3290375"/>
              <a:ext cx="81208" cy="117185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5" name="Picture 2" descr="C:\Users\julox\Documents\Mes numérisations\Numériser0009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6" t="32883" r="8620" b="44745"/>
            <a:stretch/>
          </p:blipFill>
          <p:spPr bwMode="auto">
            <a:xfrm>
              <a:off x="4197051" y="903287"/>
              <a:ext cx="1632195" cy="67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2" descr="C:\Users\julox\Documents\Mes numérisations\Numériser0009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36" t="8920" r="14783" b="18758"/>
            <a:stretch/>
          </p:blipFill>
          <p:spPr bwMode="auto">
            <a:xfrm>
              <a:off x="7954913" y="2237301"/>
              <a:ext cx="1034065" cy="1384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6" name="Connecteur droit 165"/>
            <p:cNvCxnSpPr/>
            <p:nvPr/>
          </p:nvCxnSpPr>
          <p:spPr>
            <a:xfrm flipH="1" flipV="1">
              <a:off x="5094972" y="3937457"/>
              <a:ext cx="1104903" cy="50103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1" name="ZoneTexte 1050"/>
          <p:cNvSpPr txBox="1"/>
          <p:nvPr/>
        </p:nvSpPr>
        <p:spPr>
          <a:xfrm>
            <a:off x="5343730" y="2306052"/>
            <a:ext cx="2590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latin typeface="Arial Narrow" pitchFamily="34" charset="0"/>
              </a:rPr>
              <a:t>Obama = 1</a:t>
            </a:r>
            <a:r>
              <a:rPr lang="fr-FR" sz="1600" baseline="30000" dirty="0" smtClean="0">
                <a:latin typeface="Arial Narrow" pitchFamily="34" charset="0"/>
              </a:rPr>
              <a:t>er</a:t>
            </a:r>
            <a:r>
              <a:rPr lang="fr-FR" sz="1600" dirty="0" smtClean="0">
                <a:latin typeface="Arial Narrow" pitchFamily="34" charset="0"/>
              </a:rPr>
              <a:t> </a:t>
            </a:r>
            <a:r>
              <a:rPr lang="fr-FR" sz="1600" dirty="0" err="1" smtClean="0">
                <a:latin typeface="Arial Narrow" pitchFamily="34" charset="0"/>
              </a:rPr>
              <a:t>Pdt</a:t>
            </a:r>
            <a:r>
              <a:rPr lang="fr-FR" sz="1600" dirty="0" smtClean="0">
                <a:latin typeface="Arial Narrow" pitchFamily="34" charset="0"/>
              </a:rPr>
              <a:t> métis, fils d’1 Kényan et d’1 Américaine d’origine irlandaise. Serment prêté sur Bible de </a:t>
            </a:r>
          </a:p>
          <a:p>
            <a:pPr algn="r"/>
            <a:r>
              <a:rPr lang="fr-FR" sz="1600" dirty="0" smtClean="0">
                <a:latin typeface="Arial Narrow" pitchFamily="34" charset="0"/>
              </a:rPr>
              <a:t>défendre la Constitution.</a:t>
            </a:r>
            <a:endParaRPr lang="fr-FR" sz="1600" dirty="0">
              <a:latin typeface="Arial Narrow" pitchFamily="34" charset="0"/>
            </a:endParaRPr>
          </a:p>
        </p:txBody>
      </p:sp>
      <p:sp>
        <p:nvSpPr>
          <p:cNvPr id="1053" name="Rectangle 1052">
            <a:hlinkClick r:id="rId7" action="ppaction://hlinksldjump"/>
          </p:cNvPr>
          <p:cNvSpPr/>
          <p:nvPr/>
        </p:nvSpPr>
        <p:spPr>
          <a:xfrm>
            <a:off x="245698" y="400035"/>
            <a:ext cx="221846" cy="180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4" name="Rectangle 1053">
            <a:hlinkClick r:id="rId8" action="ppaction://hlinksldjump"/>
          </p:cNvPr>
          <p:cNvSpPr/>
          <p:nvPr/>
        </p:nvSpPr>
        <p:spPr>
          <a:xfrm>
            <a:off x="805643" y="1242281"/>
            <a:ext cx="273969" cy="338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5" name="Rectangle 1054">
            <a:hlinkClick r:id="rId9" action="ppaction://hlinksldjump"/>
          </p:cNvPr>
          <p:cNvSpPr/>
          <p:nvPr/>
        </p:nvSpPr>
        <p:spPr>
          <a:xfrm>
            <a:off x="1324221" y="2651259"/>
            <a:ext cx="404253" cy="424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Rectangle 127">
            <a:hlinkClick r:id="rId10" action="ppaction://hlinksldjump"/>
          </p:cNvPr>
          <p:cNvSpPr/>
          <p:nvPr/>
        </p:nvSpPr>
        <p:spPr>
          <a:xfrm>
            <a:off x="4677108" y="1052736"/>
            <a:ext cx="483299" cy="312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Rectangle 128">
            <a:hlinkClick r:id="rId11" action="ppaction://hlinksldjump"/>
          </p:cNvPr>
          <p:cNvSpPr/>
          <p:nvPr/>
        </p:nvSpPr>
        <p:spPr>
          <a:xfrm>
            <a:off x="8190798" y="2651259"/>
            <a:ext cx="455059" cy="424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6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857" y="61900"/>
            <a:ext cx="453458" cy="42897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Étoile à 6 branches 80">
            <a:hlinkClick r:id="rId10" action="ppaction://hlinksldjump"/>
          </p:cNvPr>
          <p:cNvSpPr/>
          <p:nvPr/>
        </p:nvSpPr>
        <p:spPr>
          <a:xfrm>
            <a:off x="8653260" y="6442162"/>
            <a:ext cx="360040" cy="36004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81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1025" grpId="0"/>
      <p:bldP spid="1037" grpId="0"/>
      <p:bldP spid="1044" grpId="0"/>
      <p:bldP spid="10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440652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Religion </a:t>
            </a:r>
            <a:r>
              <a:rPr lang="fr-FR" sz="2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civile américaine = croyance en la protection divine de la nation américaine associée au respect des documents fondateurs (Constitution)  </a:t>
            </a:r>
            <a:r>
              <a:rPr lang="fr-FR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 </a:t>
            </a:r>
            <a:r>
              <a:rPr lang="fr-FR" sz="2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 valeurs protestantes</a:t>
            </a:r>
            <a:r>
              <a:rPr lang="fr-FR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</p:txBody>
      </p:sp>
      <p:sp>
        <p:nvSpPr>
          <p:cNvPr id="4" name="Étoile à 6 branches 3">
            <a:hlinkClick r:id="rId2" action="ppaction://hlinksldjump"/>
          </p:cNvPr>
          <p:cNvSpPr/>
          <p:nvPr/>
        </p:nvSpPr>
        <p:spPr>
          <a:xfrm>
            <a:off x="8531596" y="6237312"/>
            <a:ext cx="389762" cy="360040"/>
          </a:xfrm>
          <a:prstGeom prst="star6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53" y="61900"/>
            <a:ext cx="895162" cy="84682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012" y="3004681"/>
            <a:ext cx="9137983" cy="249299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2600" b="1" u="sng" dirty="0" smtClean="0">
                <a:latin typeface="Century" pitchFamily="18" charset="0"/>
              </a:rPr>
              <a:t>PROBLEMATIQUES ELEVES</a:t>
            </a:r>
          </a:p>
          <a:p>
            <a:endParaRPr lang="fr-FR" sz="2600" b="1" u="sng" dirty="0" smtClean="0">
              <a:latin typeface="Century" pitchFamily="18" charset="0"/>
            </a:endParaRPr>
          </a:p>
          <a:p>
            <a:r>
              <a:rPr lang="fr-FR" sz="2600" b="1" dirty="0" smtClean="0">
                <a:latin typeface="Century" pitchFamily="18" charset="0"/>
              </a:rPr>
              <a:t>► Comment s’exprime la religion civile américaine ?</a:t>
            </a:r>
          </a:p>
          <a:p>
            <a:endParaRPr lang="fr-FR" sz="2600" b="1" dirty="0" smtClean="0">
              <a:latin typeface="Century" pitchFamily="18" charset="0"/>
            </a:endParaRPr>
          </a:p>
          <a:p>
            <a:r>
              <a:rPr lang="fr-FR" sz="2600" b="1" dirty="0" smtClean="0">
                <a:latin typeface="Century" pitchFamily="18" charset="0"/>
              </a:rPr>
              <a:t>► En quoi son évolution participe-t-elle du processus de sécularisation des sociétés occidentales ?</a:t>
            </a:r>
            <a:endParaRPr lang="fr-FR" sz="2600" b="1" dirty="0">
              <a:latin typeface="Century" pitchFamily="18" charset="0"/>
            </a:endParaRPr>
          </a:p>
        </p:txBody>
      </p:sp>
      <p:sp>
        <p:nvSpPr>
          <p:cNvPr id="7" name="Étoile à 6 branches 6">
            <a:hlinkClick r:id="rId4" action="ppaction://hlinksldjump"/>
          </p:cNvPr>
          <p:cNvSpPr/>
          <p:nvPr/>
        </p:nvSpPr>
        <p:spPr>
          <a:xfrm>
            <a:off x="8024133" y="6237312"/>
            <a:ext cx="360040" cy="36004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32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33005" y="188640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fr-F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’Embarquement </a:t>
            </a:r>
            <a:r>
              <a:rPr lang="fr-FR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 </a:t>
            </a:r>
            <a:r>
              <a:rPr lang="fr-F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Pèlerins </a:t>
            </a:r>
            <a:r>
              <a:rPr lang="fr-FR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 port de Delft, Hollande, le 22 Juillet 1620 ; </a:t>
            </a:r>
            <a:endParaRPr lang="fr-FR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fr-F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Robert Weir, 1843</a:t>
            </a:r>
            <a:r>
              <a:rPr lang="fr-FR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Rotonde du Capitole, </a:t>
            </a:r>
            <a:r>
              <a:rPr lang="fr-F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Washington.</a:t>
            </a:r>
            <a:endParaRPr lang="fr-FR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6146" name="Picture 2" descr="C:\Users\julox\Documents\Mes numérisations\Numériser00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" t="14352" r="7706" b="16795"/>
          <a:stretch/>
        </p:blipFill>
        <p:spPr bwMode="auto">
          <a:xfrm>
            <a:off x="393652" y="980727"/>
            <a:ext cx="8372436" cy="564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Étoile à 6 branches 3">
            <a:hlinkClick r:id="rId3" action="ppaction://hlinksldjump"/>
          </p:cNvPr>
          <p:cNvSpPr/>
          <p:nvPr/>
        </p:nvSpPr>
        <p:spPr>
          <a:xfrm>
            <a:off x="76908" y="540822"/>
            <a:ext cx="389762" cy="360040"/>
          </a:xfrm>
          <a:prstGeom prst="star6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53" y="0"/>
            <a:ext cx="895162" cy="84682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090" y="2780928"/>
            <a:ext cx="9141910" cy="3139321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entury" pitchFamily="18" charset="0"/>
              </a:rPr>
              <a:t>1°/Resituer la peinture dans son contexte en distinguant:</a:t>
            </a:r>
          </a:p>
          <a:p>
            <a:r>
              <a:rPr lang="fr-FR" b="1" dirty="0" smtClean="0">
                <a:latin typeface="Century" pitchFamily="18" charset="0"/>
              </a:rPr>
              <a:t>       * le contexte des évènements représentés par le tableau (= la situation </a:t>
            </a:r>
            <a:r>
              <a:rPr lang="fr-FR" b="1" dirty="0" err="1" smtClean="0">
                <a:latin typeface="Century" pitchFamily="18" charset="0"/>
              </a:rPr>
              <a:t>pol</a:t>
            </a:r>
            <a:r>
              <a:rPr lang="fr-FR" b="1" dirty="0" smtClean="0">
                <a:latin typeface="Century" pitchFamily="18" charset="0"/>
              </a:rPr>
              <a:t>, éco et soc en Europe occidentale ET aux Etats-Unis)</a:t>
            </a:r>
          </a:p>
          <a:p>
            <a:r>
              <a:rPr lang="fr-FR" b="1" dirty="0" smtClean="0">
                <a:latin typeface="Century" pitchFamily="18" charset="0"/>
              </a:rPr>
              <a:t>       * le contexte de production du tableau </a:t>
            </a:r>
          </a:p>
          <a:p>
            <a:r>
              <a:rPr lang="fr-FR" b="1" dirty="0" smtClean="0">
                <a:latin typeface="Century" pitchFamily="18" charset="0"/>
              </a:rPr>
              <a:t>2°/ Interroger-vous sur la source en mettant si nécessaire des hypothèses: origine de l’auteur, lieu de conservation de la toile…)</a:t>
            </a:r>
          </a:p>
          <a:p>
            <a:r>
              <a:rPr lang="fr-FR" b="1" dirty="0">
                <a:latin typeface="Century" pitchFamily="18" charset="0"/>
              </a:rPr>
              <a:t>3</a:t>
            </a:r>
            <a:r>
              <a:rPr lang="fr-FR" b="1" dirty="0" smtClean="0">
                <a:latin typeface="Century" pitchFamily="18" charset="0"/>
              </a:rPr>
              <a:t>°/</a:t>
            </a:r>
            <a:r>
              <a:rPr lang="fr-FR" b="1" dirty="0" err="1" smtClean="0">
                <a:latin typeface="Century" pitchFamily="18" charset="0"/>
              </a:rPr>
              <a:t>Décriver</a:t>
            </a:r>
            <a:r>
              <a:rPr lang="fr-FR" b="1" dirty="0" smtClean="0">
                <a:latin typeface="Century" pitchFamily="18" charset="0"/>
              </a:rPr>
              <a:t> le tableau :</a:t>
            </a:r>
          </a:p>
          <a:p>
            <a:r>
              <a:rPr lang="fr-FR" b="1" dirty="0" smtClean="0">
                <a:latin typeface="Century" pitchFamily="18" charset="0"/>
              </a:rPr>
              <a:t>       * organisation générale (plans, points de fuite, formes géométriques…)</a:t>
            </a:r>
          </a:p>
          <a:p>
            <a:r>
              <a:rPr lang="fr-FR" b="1" dirty="0" smtClean="0">
                <a:latin typeface="Century" pitchFamily="18" charset="0"/>
              </a:rPr>
              <a:t>       * les personnages (</a:t>
            </a:r>
            <a:r>
              <a:rPr lang="fr-FR" b="1" dirty="0" err="1" smtClean="0">
                <a:latin typeface="Century" pitchFamily="18" charset="0"/>
              </a:rPr>
              <a:t>act</a:t>
            </a:r>
            <a:r>
              <a:rPr lang="fr-FR" b="1" dirty="0" smtClean="0">
                <a:latin typeface="Century" pitchFamily="18" charset="0"/>
              </a:rPr>
              <a:t>°, attitudes, visages, vêtements) → </a:t>
            </a:r>
            <a:r>
              <a:rPr lang="fr-FR" b="1" dirty="0">
                <a:latin typeface="Century" pitchFamily="18" charset="0"/>
              </a:rPr>
              <a:t>O</a:t>
            </a:r>
            <a:r>
              <a:rPr lang="fr-FR" b="1" dirty="0" smtClean="0">
                <a:latin typeface="Century" pitchFamily="18" charset="0"/>
              </a:rPr>
              <a:t>rigines? Motivations?</a:t>
            </a:r>
          </a:p>
          <a:p>
            <a:r>
              <a:rPr lang="fr-FR" b="1" dirty="0" smtClean="0">
                <a:latin typeface="Century" pitchFamily="18" charset="0"/>
              </a:rPr>
              <a:t>       * l’atmosphère (couleurs dominantes, mouvement ou pas…)</a:t>
            </a:r>
          </a:p>
          <a:p>
            <a:r>
              <a:rPr lang="fr-FR" b="1" dirty="0"/>
              <a:t>	</a:t>
            </a:r>
          </a:p>
        </p:txBody>
      </p:sp>
      <p:sp>
        <p:nvSpPr>
          <p:cNvPr id="7" name="Étoile à 6 branches 6">
            <a:hlinkClick r:id="rId5" action="ppaction://hlinksldjump"/>
          </p:cNvPr>
          <p:cNvSpPr/>
          <p:nvPr/>
        </p:nvSpPr>
        <p:spPr>
          <a:xfrm>
            <a:off x="611560" y="540822"/>
            <a:ext cx="360040" cy="36004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65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julox\Documents\Mes numérisations\Numériser0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3" t="2233" r="5428" b="5606"/>
          <a:stretch/>
        </p:blipFill>
        <p:spPr bwMode="auto">
          <a:xfrm>
            <a:off x="709684" y="227922"/>
            <a:ext cx="7274256" cy="631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Étoile à 6 branches 2">
            <a:hlinkClick r:id="rId3" action="ppaction://hlinksldjump"/>
          </p:cNvPr>
          <p:cNvSpPr/>
          <p:nvPr/>
        </p:nvSpPr>
        <p:spPr>
          <a:xfrm>
            <a:off x="179512" y="360802"/>
            <a:ext cx="389762" cy="360040"/>
          </a:xfrm>
          <a:prstGeom prst="star6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53" y="61900"/>
            <a:ext cx="895162" cy="84682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136339"/>
            <a:ext cx="9144000" cy="1323439"/>
          </a:xfrm>
          <a:prstGeom prst="rect">
            <a:avLst/>
          </a:prstGeom>
          <a:solidFill>
            <a:srgbClr val="66CCFF"/>
          </a:solidFill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Century" pitchFamily="18" charset="0"/>
              </a:rPr>
              <a:t>1</a:t>
            </a:r>
            <a:r>
              <a:rPr lang="fr-FR" sz="2000" b="1" dirty="0">
                <a:latin typeface="Century" pitchFamily="18" charset="0"/>
              </a:rPr>
              <a:t>°/ De quelles natures sont les textes proposés ?</a:t>
            </a:r>
          </a:p>
          <a:p>
            <a:r>
              <a:rPr lang="fr-FR" sz="2000" b="1" dirty="0">
                <a:latin typeface="Century" pitchFamily="18" charset="0"/>
              </a:rPr>
              <a:t>2°/ Interrogez-vous sur le contexte de leur rédaction et sur les acteurs qui en sont à l’origine ?</a:t>
            </a:r>
          </a:p>
          <a:p>
            <a:r>
              <a:rPr lang="fr-FR" sz="2000" b="1" dirty="0">
                <a:latin typeface="Century" pitchFamily="18" charset="0"/>
              </a:rPr>
              <a:t>3°/ Quelle idéologie est affirmée par ces trois textes ?</a:t>
            </a:r>
          </a:p>
        </p:txBody>
      </p:sp>
      <p:sp>
        <p:nvSpPr>
          <p:cNvPr id="6" name="Étoile à 6 branches 5">
            <a:hlinkClick r:id="rId5" action="ppaction://hlinksldjump"/>
          </p:cNvPr>
          <p:cNvSpPr/>
          <p:nvPr/>
        </p:nvSpPr>
        <p:spPr>
          <a:xfrm>
            <a:off x="183787" y="836712"/>
            <a:ext cx="360040" cy="36004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69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890</Words>
  <Application>Microsoft Office PowerPoint</Application>
  <PresentationFormat>Affichage à l'écran (4:3)</PresentationFormat>
  <Paragraphs>196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INDIANA JULIE</dc:creator>
  <cp:lastModifiedBy>INDIANA JULIE</cp:lastModifiedBy>
  <cp:revision>34</cp:revision>
  <dcterms:created xsi:type="dcterms:W3CDTF">2012-07-25T07:22:41Z</dcterms:created>
  <dcterms:modified xsi:type="dcterms:W3CDTF">2012-10-23T12:08:42Z</dcterms:modified>
</cp:coreProperties>
</file>