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6" r:id="rId17"/>
    <p:sldId id="277" r:id="rId18"/>
    <p:sldId id="283" r:id="rId19"/>
    <p:sldId id="278" r:id="rId20"/>
    <p:sldId id="279" r:id="rId21"/>
    <p:sldId id="280" r:id="rId22"/>
    <p:sldId id="281" r:id="rId23"/>
    <p:sldId id="282"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094BA1-2DE7-4AA3-9DB2-5D4165CB5ADE}" type="datetimeFigureOut">
              <a:rPr lang="fr-FR" smtClean="0"/>
              <a:pPr/>
              <a:t>10/10/2011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8532F4-3FAF-47F9-8A12-23C9B631A63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94BA1-2DE7-4AA3-9DB2-5D4165CB5ADE}" type="datetimeFigureOut">
              <a:rPr lang="fr-FR" smtClean="0"/>
              <a:pPr/>
              <a:t>10/10/2011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532F4-3FAF-47F9-8A12-23C9B631A63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980728"/>
            <a:ext cx="8062664" cy="147002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b="1" i="1" dirty="0" smtClean="0"/>
              <a:t>Les objectifs du nouveau programme de géographie de première</a:t>
            </a:r>
            <a:endParaRPr lang="fr-FR" b="1" i="1" dirty="0"/>
          </a:p>
        </p:txBody>
      </p:sp>
      <p:sp>
        <p:nvSpPr>
          <p:cNvPr id="3" name="Sous-titre 2"/>
          <p:cNvSpPr>
            <a:spLocks noGrp="1"/>
          </p:cNvSpPr>
          <p:nvPr>
            <p:ph type="subTitle" idx="1"/>
          </p:nvPr>
        </p:nvSpPr>
        <p:spPr>
          <a:xfrm>
            <a:off x="971600" y="2924944"/>
            <a:ext cx="6912768" cy="2736304"/>
          </a:xfrm>
        </p:spPr>
        <p:txBody>
          <a:bodyPr>
            <a:normAutofit fontScale="77500" lnSpcReduction="20000"/>
          </a:bodyPr>
          <a:lstStyle/>
          <a:p>
            <a:r>
              <a:rPr lang="fr-FR" sz="2800" b="1" i="1" dirty="0" smtClean="0"/>
              <a:t>Quelle géographie de la France </a:t>
            </a:r>
          </a:p>
          <a:p>
            <a:r>
              <a:rPr lang="fr-FR" sz="2800" b="1" i="1" dirty="0" smtClean="0"/>
              <a:t>est enseignée dans ce programme ?</a:t>
            </a:r>
          </a:p>
          <a:p>
            <a:endParaRPr lang="fr-FR" sz="2800" b="1" i="1" dirty="0" smtClean="0"/>
          </a:p>
          <a:p>
            <a:r>
              <a:rPr lang="fr-FR" sz="2800" b="1" i="1" dirty="0" smtClean="0"/>
              <a:t>Quels sont les principaux concepts mobilisés ?</a:t>
            </a:r>
          </a:p>
          <a:p>
            <a:endParaRPr lang="fr-FR" sz="2800" b="1" i="1" dirty="0" smtClean="0"/>
          </a:p>
          <a:p>
            <a:r>
              <a:rPr lang="fr-FR" sz="2800" b="1" i="1" dirty="0" smtClean="0"/>
              <a:t>Les croquis et les schémas dans le programme ? </a:t>
            </a:r>
          </a:p>
          <a:p>
            <a:endParaRPr lang="fr-FR" sz="2800" b="1" i="1" dirty="0" smtClean="0"/>
          </a:p>
          <a:p>
            <a:r>
              <a:rPr lang="fr-FR" sz="2800" b="1" i="1" dirty="0" smtClean="0"/>
              <a:t> </a:t>
            </a:r>
            <a:endParaRPr lang="fr-FR" sz="28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640960" cy="936104"/>
          </a:xfrm>
        </p:spPr>
        <p:style>
          <a:lnRef idx="1">
            <a:schemeClr val="accent1"/>
          </a:lnRef>
          <a:fillRef idx="2">
            <a:schemeClr val="accent1"/>
          </a:fillRef>
          <a:effectRef idx="1">
            <a:schemeClr val="accent1"/>
          </a:effectRef>
          <a:fontRef idx="minor">
            <a:schemeClr val="dk1"/>
          </a:fontRef>
        </p:style>
        <p:txBody>
          <a:bodyPr>
            <a:noAutofit/>
          </a:bodyPr>
          <a:lstStyle/>
          <a:p>
            <a:r>
              <a:rPr lang="fr-FR" sz="1800" b="1" i="1" dirty="0" smtClean="0"/>
              <a:t>L’étude des interactions entre les différentes échelles est permanente </a:t>
            </a:r>
            <a:br>
              <a:rPr lang="fr-FR" sz="1800" b="1" i="1" dirty="0" smtClean="0"/>
            </a:br>
            <a:r>
              <a:rPr lang="fr-FR" sz="1600" b="1" i="1" dirty="0" smtClean="0"/>
              <a:t>But = montrer la complexité et le caractère systémique </a:t>
            </a:r>
            <a:br>
              <a:rPr lang="fr-FR" sz="1600" b="1" i="1" dirty="0" smtClean="0"/>
            </a:br>
            <a:r>
              <a:rPr lang="fr-FR" sz="1600" b="1" i="1" dirty="0" smtClean="0"/>
              <a:t>de l’organisation et de la gestion des territoires</a:t>
            </a:r>
            <a:endParaRPr lang="fr-FR" sz="1800" b="1" i="1" dirty="0"/>
          </a:p>
        </p:txBody>
      </p:sp>
      <p:sp>
        <p:nvSpPr>
          <p:cNvPr id="3" name="Espace réservé du contenu 2"/>
          <p:cNvSpPr>
            <a:spLocks noGrp="1"/>
          </p:cNvSpPr>
          <p:nvPr>
            <p:ph idx="1"/>
          </p:nvPr>
        </p:nvSpPr>
        <p:spPr>
          <a:xfrm>
            <a:off x="179512" y="1268760"/>
            <a:ext cx="8784976" cy="5472608"/>
          </a:xfrm>
        </p:spPr>
        <p:txBody>
          <a:bodyPr>
            <a:noAutofit/>
          </a:bodyPr>
          <a:lstStyle/>
          <a:p>
            <a:pPr algn="ctr">
              <a:buNone/>
            </a:pPr>
            <a:r>
              <a:rPr lang="fr-FR" sz="2000" b="1" i="1" dirty="0" smtClean="0"/>
              <a:t>… Quelques exemples …</a:t>
            </a:r>
          </a:p>
          <a:p>
            <a:endParaRPr lang="fr-FR" sz="400" dirty="0" smtClean="0"/>
          </a:p>
          <a:p>
            <a:pPr>
              <a:buFont typeface="Wingdings 3" pitchFamily="18" charset="2"/>
              <a:buChar char=""/>
            </a:pPr>
            <a:r>
              <a:rPr lang="fr-FR" sz="2000" dirty="0" smtClean="0"/>
              <a:t>On doit mettre en évidence les multiples acteurs des territoires aux différentes échelles qui concourent à la réalisation de </a:t>
            </a:r>
            <a:r>
              <a:rPr lang="fr-FR" sz="2000" b="1" i="1" dirty="0" smtClean="0">
                <a:solidFill>
                  <a:srgbClr val="FF0000"/>
                </a:solidFill>
              </a:rPr>
              <a:t>l’aménagement proche du lycée étudié</a:t>
            </a:r>
          </a:p>
          <a:p>
            <a:pPr>
              <a:buFont typeface="Wingdings 3" pitchFamily="18" charset="2"/>
              <a:buChar char=""/>
            </a:pPr>
            <a:endParaRPr lang="fr-FR" sz="700" dirty="0" smtClean="0"/>
          </a:p>
          <a:p>
            <a:pPr>
              <a:buFont typeface="Wingdings 3" pitchFamily="18" charset="2"/>
              <a:buChar char=""/>
            </a:pPr>
            <a:r>
              <a:rPr lang="fr-FR" sz="2000" dirty="0" smtClean="0"/>
              <a:t>L’étude de </a:t>
            </a:r>
            <a:r>
              <a:rPr lang="fr-FR" sz="2000" b="1" i="1" dirty="0" smtClean="0">
                <a:solidFill>
                  <a:srgbClr val="FF0000"/>
                </a:solidFill>
              </a:rPr>
              <a:t>la région </a:t>
            </a:r>
            <a:r>
              <a:rPr lang="fr-FR" sz="2000" dirty="0" smtClean="0"/>
              <a:t>étudiée en classe est à comparer aux cadres national et européen</a:t>
            </a:r>
          </a:p>
          <a:p>
            <a:pPr>
              <a:buFont typeface="Wingdings 3" pitchFamily="18" charset="2"/>
              <a:buChar char=""/>
            </a:pPr>
            <a:endParaRPr lang="fr-FR" sz="700" dirty="0" smtClean="0"/>
          </a:p>
          <a:p>
            <a:pPr>
              <a:buFont typeface="Wingdings 3" pitchFamily="18" charset="2"/>
              <a:buChar char=""/>
            </a:pPr>
            <a:r>
              <a:rPr lang="fr-FR" sz="2000" b="1" i="1" dirty="0" smtClean="0">
                <a:solidFill>
                  <a:srgbClr val="FF0000"/>
                </a:solidFill>
              </a:rPr>
              <a:t>L’étude de cas sur Roissy </a:t>
            </a:r>
            <a:r>
              <a:rPr lang="fr-FR" sz="2000" dirty="0" smtClean="0"/>
              <a:t>met en évidence l’inégale insertion du territoire national dans les réseaux de transports mondiaux</a:t>
            </a:r>
          </a:p>
          <a:p>
            <a:pPr>
              <a:buFont typeface="Wingdings 3" pitchFamily="18" charset="2"/>
              <a:buChar char=""/>
            </a:pPr>
            <a:endParaRPr lang="fr-FR" sz="700" dirty="0" smtClean="0"/>
          </a:p>
          <a:p>
            <a:pPr>
              <a:buFont typeface="Wingdings 3" pitchFamily="18" charset="2"/>
              <a:buChar char=""/>
            </a:pPr>
            <a:r>
              <a:rPr lang="fr-FR" sz="2000" b="1" i="1" dirty="0" smtClean="0">
                <a:solidFill>
                  <a:srgbClr val="FF0000"/>
                </a:solidFill>
              </a:rPr>
              <a:t>L’étude de l’insertion de la France </a:t>
            </a:r>
            <a:r>
              <a:rPr lang="fr-FR" sz="2000" dirty="0" smtClean="0"/>
              <a:t>dans la mondialisation se fait en partie par l’analyse du rôle mondial de Paris. </a:t>
            </a:r>
          </a:p>
          <a:p>
            <a:pPr>
              <a:buFont typeface="Wingdings 3" pitchFamily="18" charset="2"/>
              <a:buChar char=""/>
            </a:pPr>
            <a:endParaRPr lang="fr-FR" sz="500" dirty="0" smtClean="0"/>
          </a:p>
          <a:p>
            <a:pPr>
              <a:buFont typeface="Wingdings 3" pitchFamily="18" charset="2"/>
              <a:buChar char=""/>
            </a:pPr>
            <a:r>
              <a:rPr lang="fr-FR" sz="2000" b="1" i="1" dirty="0" smtClean="0">
                <a:solidFill>
                  <a:srgbClr val="FF0000"/>
                </a:solidFill>
              </a:rPr>
              <a:t>Le territoire de l’innovation </a:t>
            </a:r>
            <a:r>
              <a:rPr lang="fr-FR" sz="2000" dirty="0" smtClean="0"/>
              <a:t>étudié dans le cadre des espaces productifs met en évidence les logiques locales, nationales, européennes et mondiales qui en expliquent le fonctionnent</a:t>
            </a:r>
          </a:p>
          <a:p>
            <a:pPr>
              <a:buFont typeface="Wingdings 3" pitchFamily="18" charset="2"/>
              <a:buChar char=""/>
            </a:pPr>
            <a:endParaRPr lang="fr-FR" sz="400" dirty="0" smtClean="0"/>
          </a:p>
          <a:p>
            <a:pPr>
              <a:buFont typeface="Wingdings 3" pitchFamily="18" charset="2"/>
              <a:buChar char=""/>
            </a:pPr>
            <a:r>
              <a:rPr lang="fr-FR"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39552" y="2132856"/>
            <a:ext cx="8352928" cy="1082551"/>
          </a:xfrm>
        </p:spPr>
        <p:style>
          <a:lnRef idx="1">
            <a:schemeClr val="accent6"/>
          </a:lnRef>
          <a:fillRef idx="2">
            <a:schemeClr val="accent6"/>
          </a:fillRef>
          <a:effectRef idx="1">
            <a:schemeClr val="accent6"/>
          </a:effectRef>
          <a:fontRef idx="minor">
            <a:schemeClr val="dk1"/>
          </a:fontRef>
        </p:style>
        <p:txBody>
          <a:bodyPr>
            <a:noAutofit/>
          </a:bodyPr>
          <a:lstStyle/>
          <a:p>
            <a:r>
              <a:rPr lang="fr-FR" sz="3200" b="1" i="1" dirty="0" smtClean="0"/>
              <a:t>3. Les politiques d’aménagement des territoires, </a:t>
            </a:r>
            <a:br>
              <a:rPr lang="fr-FR" sz="3200" b="1" i="1" dirty="0" smtClean="0"/>
            </a:br>
            <a:r>
              <a:rPr lang="fr-FR" sz="2400" b="1" i="1" dirty="0" smtClean="0"/>
              <a:t>placées au cœur du programme</a:t>
            </a:r>
            <a:endParaRPr lang="fr-FR" sz="3200"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27784" y="188640"/>
            <a:ext cx="6336704" cy="5938915"/>
          </a:xfrm>
          <a:prstGeom prst="rect">
            <a:avLst/>
          </a:prstGeom>
          <a:noFill/>
          <a:ln w="9525">
            <a:noFill/>
            <a:miter lim="800000"/>
            <a:headEnd/>
            <a:tailEnd/>
          </a:ln>
        </p:spPr>
      </p:pic>
      <p:sp>
        <p:nvSpPr>
          <p:cNvPr id="5" name="ZoneTexte 4"/>
          <p:cNvSpPr txBox="1"/>
          <p:nvPr/>
        </p:nvSpPr>
        <p:spPr>
          <a:xfrm>
            <a:off x="323528" y="548680"/>
            <a:ext cx="19797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dirty="0" smtClean="0"/>
              <a:t>Une fiche ressource </a:t>
            </a:r>
          </a:p>
          <a:p>
            <a:pPr algn="ctr"/>
            <a:r>
              <a:rPr lang="fr-FR" dirty="0" smtClean="0"/>
              <a:t>sur les concepts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850106"/>
          </a:xfrm>
          <a:solidFill>
            <a:schemeClr val="accent1">
              <a:lumMod val="20000"/>
              <a:lumOff val="80000"/>
            </a:schemeClr>
          </a:solidFill>
          <a:ln>
            <a:solidFill>
              <a:schemeClr val="accent1">
                <a:lumMod val="20000"/>
                <a:lumOff val="80000"/>
              </a:schemeClr>
            </a:solidFill>
          </a:ln>
        </p:spPr>
        <p:txBody>
          <a:bodyPr>
            <a:noAutofit/>
          </a:bodyPr>
          <a:lstStyle/>
          <a:p>
            <a:r>
              <a:rPr lang="fr-FR" sz="2000" b="1" i="1" dirty="0" smtClean="0"/>
              <a:t>L’enseignement de l’aménagement des territoires a été renouvelé en lien avec les évolutions actuelles de la problématique</a:t>
            </a:r>
            <a:endParaRPr lang="fr-FR" sz="2000" b="1" i="1" dirty="0"/>
          </a:p>
        </p:txBody>
      </p:sp>
      <p:sp>
        <p:nvSpPr>
          <p:cNvPr id="3" name="Espace réservé du contenu 2"/>
          <p:cNvSpPr>
            <a:spLocks noGrp="1"/>
          </p:cNvSpPr>
          <p:nvPr>
            <p:ph idx="1"/>
          </p:nvPr>
        </p:nvSpPr>
        <p:spPr>
          <a:xfrm>
            <a:off x="467544" y="1268760"/>
            <a:ext cx="8229600" cy="5445224"/>
          </a:xfrm>
        </p:spPr>
        <p:txBody>
          <a:bodyPr>
            <a:normAutofit fontScale="55000" lnSpcReduction="20000"/>
          </a:bodyPr>
          <a:lstStyle/>
          <a:p>
            <a:pPr>
              <a:buFont typeface="Wingdings 3" pitchFamily="18" charset="2"/>
              <a:buChar char=""/>
            </a:pPr>
            <a:r>
              <a:rPr lang="fr-FR" b="1" i="1" dirty="0" smtClean="0"/>
              <a:t>Abandon de l’approche historique</a:t>
            </a:r>
            <a:r>
              <a:rPr lang="fr-FR" dirty="0" smtClean="0"/>
              <a:t> l’aménagement du territoire</a:t>
            </a:r>
          </a:p>
          <a:p>
            <a:pPr>
              <a:buFont typeface="Wingdings 3" pitchFamily="18" charset="2"/>
              <a:buChar char=""/>
            </a:pPr>
            <a:endParaRPr lang="fr-FR" dirty="0" smtClean="0"/>
          </a:p>
          <a:p>
            <a:pPr>
              <a:buFont typeface="Wingdings 3" pitchFamily="18" charset="2"/>
              <a:buChar char=""/>
            </a:pPr>
            <a:r>
              <a:rPr lang="fr-FR" dirty="0" smtClean="0"/>
              <a:t>Prise en compte de </a:t>
            </a:r>
            <a:r>
              <a:rPr lang="fr-FR" b="1" i="1" dirty="0" smtClean="0"/>
              <a:t>la multiplication des acteurs publics et privés </a:t>
            </a:r>
            <a:r>
              <a:rPr lang="fr-FR" dirty="0" smtClean="0"/>
              <a:t>dans le cadre de la décentralisation, de la construction européenne et de la recomposition du maillage territorial français (« nouveaux territoires »)</a:t>
            </a:r>
          </a:p>
          <a:p>
            <a:pPr>
              <a:buFont typeface="Wingdings 3" pitchFamily="18" charset="2"/>
              <a:buChar char=""/>
            </a:pPr>
            <a:endParaRPr lang="fr-FR" dirty="0" smtClean="0"/>
          </a:p>
          <a:p>
            <a:pPr>
              <a:buFont typeface="Wingdings 3" pitchFamily="18" charset="2"/>
              <a:buChar char=""/>
            </a:pPr>
            <a:r>
              <a:rPr lang="fr-FR" dirty="0" smtClean="0"/>
              <a:t>On passe de l’aménagement </a:t>
            </a:r>
            <a:r>
              <a:rPr lang="fr-FR" b="1" i="1" u="sng" dirty="0" smtClean="0"/>
              <a:t>du</a:t>
            </a:r>
            <a:r>
              <a:rPr lang="fr-FR" dirty="0" smtClean="0"/>
              <a:t> territoire à l’aménagement </a:t>
            </a:r>
            <a:r>
              <a:rPr lang="fr-FR" b="1" i="1" u="sng" dirty="0" smtClean="0"/>
              <a:t>des</a:t>
            </a:r>
            <a:r>
              <a:rPr lang="fr-FR" dirty="0" smtClean="0"/>
              <a:t> territoire</a:t>
            </a:r>
            <a:r>
              <a:rPr lang="fr-FR" b="1" i="1" u="sng" dirty="0" smtClean="0"/>
              <a:t>s</a:t>
            </a:r>
          </a:p>
          <a:p>
            <a:pPr>
              <a:buFont typeface="Wingdings 3" pitchFamily="18" charset="2"/>
              <a:buChar char=""/>
            </a:pPr>
            <a:endParaRPr lang="fr-FR" dirty="0" smtClean="0"/>
          </a:p>
          <a:p>
            <a:pPr>
              <a:buFont typeface="Wingdings 3" pitchFamily="18" charset="2"/>
              <a:buChar char=""/>
            </a:pPr>
            <a:r>
              <a:rPr lang="fr-FR" b="1" i="1" dirty="0" smtClean="0"/>
              <a:t>Passage d’une logique de guichet à une logique de projets</a:t>
            </a:r>
            <a:r>
              <a:rPr lang="fr-FR" dirty="0" smtClean="0"/>
              <a:t>, qui valorise la compétitivité des territoires et non plus l’équité spatiale. </a:t>
            </a:r>
          </a:p>
          <a:p>
            <a:pPr>
              <a:buFont typeface="Wingdings 3" pitchFamily="18" charset="2"/>
              <a:buChar char=""/>
            </a:pPr>
            <a:endParaRPr lang="fr-FR" dirty="0" smtClean="0"/>
          </a:p>
          <a:p>
            <a:pPr>
              <a:buFont typeface="Wingdings 3" pitchFamily="18" charset="2"/>
              <a:buChar char=""/>
            </a:pPr>
            <a:r>
              <a:rPr lang="fr-FR" b="1" i="1" dirty="0" smtClean="0"/>
              <a:t>Etudes concrètes de projets d’aménagement</a:t>
            </a:r>
            <a:r>
              <a:rPr lang="fr-FR" dirty="0" smtClean="0"/>
              <a:t> avec mise en évidence des multiples acteurs concernés</a:t>
            </a:r>
          </a:p>
          <a:p>
            <a:pPr>
              <a:buFont typeface="Wingdings 3" pitchFamily="18" charset="2"/>
              <a:buChar char=""/>
            </a:pPr>
            <a:endParaRPr lang="fr-FR" sz="2500" dirty="0" smtClean="0"/>
          </a:p>
          <a:p>
            <a:pPr>
              <a:buFont typeface="Wingdings 3" pitchFamily="18" charset="2"/>
              <a:buChar char=""/>
            </a:pPr>
            <a:r>
              <a:rPr lang="fr-FR" b="1" i="1" dirty="0" smtClean="0"/>
              <a:t>Accent mis sur la dimension prospective </a:t>
            </a:r>
            <a:r>
              <a:rPr lang="fr-FR" dirty="0" smtClean="0"/>
              <a:t>de ces études </a:t>
            </a:r>
          </a:p>
          <a:p>
            <a:pPr>
              <a:buFont typeface="Wingdings 3" pitchFamily="18" charset="2"/>
              <a:buChar char=""/>
            </a:pPr>
            <a:endParaRPr lang="fr-FR" dirty="0" smtClean="0"/>
          </a:p>
          <a:p>
            <a:pPr>
              <a:buFont typeface="Wingdings 3" pitchFamily="18" charset="2"/>
              <a:buChar char=""/>
            </a:pPr>
            <a:r>
              <a:rPr lang="fr-FR" b="1" i="1" dirty="0" smtClean="0"/>
              <a:t>Dimension fortement citoyenne </a:t>
            </a:r>
            <a:r>
              <a:rPr lang="fr-FR" dirty="0" smtClean="0"/>
              <a:t>de cet enseignement, avec mise en évidence du rôle effectifs et croissant des citoyens dans les choix d’aménagement. </a:t>
            </a:r>
          </a:p>
          <a:p>
            <a:pPr>
              <a:buFont typeface="Wingdings 3" pitchFamily="18" charset="2"/>
              <a:buChar char=""/>
            </a:pPr>
            <a:endParaRPr lang="fr-FR" dirty="0" smtClean="0"/>
          </a:p>
          <a:p>
            <a:pPr>
              <a:buFont typeface="Wingdings 3" pitchFamily="18" charset="2"/>
              <a:buChar char=""/>
            </a:pPr>
            <a:r>
              <a:rPr lang="fr-FR" dirty="0" smtClean="0"/>
              <a:t>Accent mis sur les </a:t>
            </a:r>
            <a:r>
              <a:rPr lang="fr-FR" b="1" i="1" dirty="0" smtClean="0"/>
              <a:t>aménagements de proximité </a:t>
            </a:r>
            <a:r>
              <a:rPr lang="fr-FR" dirty="0" smtClean="0">
                <a:sym typeface="Wingdings" pitchFamily="2" charset="2"/>
              </a:rPr>
              <a:t> problèmes potentiels</a:t>
            </a:r>
            <a:endParaRPr lang="fr-FR"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95536" y="1988840"/>
            <a:ext cx="8496944" cy="938535"/>
          </a:xfrm>
        </p:spPr>
        <p:style>
          <a:lnRef idx="1">
            <a:schemeClr val="accent6"/>
          </a:lnRef>
          <a:fillRef idx="2">
            <a:schemeClr val="accent6"/>
          </a:fillRef>
          <a:effectRef idx="1">
            <a:schemeClr val="accent6"/>
          </a:effectRef>
          <a:fontRef idx="minor">
            <a:schemeClr val="dk1"/>
          </a:fontRef>
        </p:style>
        <p:txBody>
          <a:bodyPr>
            <a:noAutofit/>
          </a:bodyPr>
          <a:lstStyle/>
          <a:p>
            <a:r>
              <a:rPr lang="fr-FR" sz="3200" b="1" i="1" dirty="0" smtClean="0"/>
              <a:t>4. Les croquis et les schémas dans le programme</a:t>
            </a:r>
            <a:br>
              <a:rPr lang="fr-FR" sz="3200" b="1" i="1" dirty="0" smtClean="0"/>
            </a:br>
            <a:r>
              <a:rPr lang="fr-FR" sz="2400" b="1" i="1" dirty="0" smtClean="0"/>
              <a:t>Une pratique encouragée, des exercices dont le statut évolue</a:t>
            </a:r>
            <a:endParaRPr lang="fr-FR" sz="3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5" y="404664"/>
            <a:ext cx="8821613" cy="3888432"/>
          </a:xfrm>
          <a:ln/>
        </p:spPr>
        <p:style>
          <a:lnRef idx="2">
            <a:schemeClr val="accent6"/>
          </a:lnRef>
          <a:fillRef idx="1">
            <a:schemeClr val="lt1"/>
          </a:fillRef>
          <a:effectRef idx="0">
            <a:schemeClr val="accent6"/>
          </a:effectRef>
          <a:fontRef idx="minor">
            <a:schemeClr val="dk1"/>
          </a:fontRef>
        </p:style>
        <p:txBody>
          <a:bodyPr rtlCol="0">
            <a:noAutofit/>
          </a:bodyPr>
          <a:lstStyle/>
          <a:p>
            <a:pPr eaLnBrk="1" fontAlgn="auto" hangingPunct="1">
              <a:spcAft>
                <a:spcPts val="0"/>
              </a:spcAft>
              <a:buFont typeface="Arial" pitchFamily="34" charset="0"/>
              <a:buChar char="•"/>
              <a:defRPr/>
            </a:pPr>
            <a:endParaRPr lang="fr-FR" sz="1600" dirty="0" smtClean="0"/>
          </a:p>
          <a:p>
            <a:pPr eaLnBrk="1" fontAlgn="auto" hangingPunct="1">
              <a:spcAft>
                <a:spcPts val="0"/>
              </a:spcAft>
              <a:buFont typeface="Arial" pitchFamily="34" charset="0"/>
              <a:buChar char="•"/>
              <a:defRPr/>
            </a:pPr>
            <a:r>
              <a:rPr lang="fr-FR" sz="1600" dirty="0" smtClean="0"/>
              <a:t>« </a:t>
            </a:r>
            <a:r>
              <a:rPr lang="fr-FR" sz="1800" b="1" dirty="0" smtClean="0">
                <a:solidFill>
                  <a:schemeClr val="accent4">
                    <a:lumMod val="75000"/>
                  </a:schemeClr>
                </a:solidFill>
              </a:rPr>
              <a:t>Le croquis</a:t>
            </a:r>
            <a:r>
              <a:rPr lang="fr-FR" sz="1600" dirty="0" smtClean="0"/>
              <a:t>,</a:t>
            </a:r>
            <a:r>
              <a:rPr lang="fr-FR" sz="1600" b="1" dirty="0" smtClean="0"/>
              <a:t> </a:t>
            </a:r>
            <a:r>
              <a:rPr lang="fr-FR" sz="1600" dirty="0" smtClean="0"/>
              <a:t>sans s'abstraire des lieux et donc à partir d'un fond de carte classique, suppose une démarche analytique qui impose de modéliser les informations, de les classer et de les hiérarchiser, de les mettre en relation dans une perspective dynamique ».</a:t>
            </a:r>
          </a:p>
          <a:p>
            <a:pPr lvl="2" eaLnBrk="1" fontAlgn="auto" hangingPunct="1">
              <a:spcAft>
                <a:spcPts val="0"/>
              </a:spcAft>
              <a:buFont typeface="Arial" pitchFamily="34" charset="0"/>
              <a:buNone/>
              <a:defRPr/>
            </a:pPr>
            <a:r>
              <a:rPr lang="fr-FR" sz="1800" dirty="0" smtClean="0">
                <a:solidFill>
                  <a:schemeClr val="accent2"/>
                </a:solidFill>
              </a:rPr>
              <a:t>= </a:t>
            </a:r>
            <a:r>
              <a:rPr lang="fr-FR" sz="1800" b="1" i="1" u="sng" dirty="0" smtClean="0">
                <a:solidFill>
                  <a:schemeClr val="accent2"/>
                </a:solidFill>
              </a:rPr>
              <a:t>réponse à une problématique </a:t>
            </a:r>
            <a:r>
              <a:rPr lang="fr-FR" sz="1800" dirty="0" smtClean="0">
                <a:solidFill>
                  <a:schemeClr val="accent2"/>
                </a:solidFill>
              </a:rPr>
              <a:t>sous forme graphique en respectant les contours et les localisations + en élaborant une légende organisée</a:t>
            </a:r>
          </a:p>
          <a:p>
            <a:pPr eaLnBrk="1" fontAlgn="auto" hangingPunct="1">
              <a:spcAft>
                <a:spcPts val="0"/>
              </a:spcAft>
              <a:buFont typeface="Arial" pitchFamily="34" charset="0"/>
              <a:buChar char="•"/>
              <a:defRPr/>
            </a:pPr>
            <a:endParaRPr lang="fr-FR" sz="1600" dirty="0" smtClean="0"/>
          </a:p>
          <a:p>
            <a:pPr eaLnBrk="1" fontAlgn="auto" hangingPunct="1">
              <a:spcAft>
                <a:spcPts val="0"/>
              </a:spcAft>
              <a:buFont typeface="Arial" pitchFamily="34" charset="0"/>
              <a:buChar char="•"/>
              <a:defRPr/>
            </a:pPr>
            <a:r>
              <a:rPr lang="fr-FR" sz="1600" dirty="0" smtClean="0"/>
              <a:t>« </a:t>
            </a:r>
            <a:r>
              <a:rPr lang="fr-FR" sz="1800" b="1" dirty="0" smtClean="0">
                <a:solidFill>
                  <a:schemeClr val="accent4">
                    <a:lumMod val="75000"/>
                  </a:schemeClr>
                </a:solidFill>
              </a:rPr>
              <a:t>Le schéma</a:t>
            </a:r>
            <a:r>
              <a:rPr lang="fr-FR" sz="1600" dirty="0" smtClean="0"/>
              <a:t>, à la fois plus simple dans sa réalisation graphique et plus ambitieux dans ses objectifs, relève d'une démarche interprétative qui permet de mettre en évidence la structure et la dynamique des espaces étudies que l'on représente par des signes porteurs de sens géographique sur des supports volontairement simplifiés». </a:t>
            </a:r>
          </a:p>
          <a:p>
            <a:pPr lvl="2" eaLnBrk="1" fontAlgn="auto" hangingPunct="1">
              <a:spcAft>
                <a:spcPts val="0"/>
              </a:spcAft>
              <a:buFont typeface="Arial" pitchFamily="34" charset="0"/>
              <a:buNone/>
              <a:defRPr/>
            </a:pPr>
            <a:r>
              <a:rPr lang="fr-FR" sz="1800" dirty="0" smtClean="0">
                <a:solidFill>
                  <a:schemeClr val="accent2"/>
                </a:solidFill>
              </a:rPr>
              <a:t>= </a:t>
            </a:r>
            <a:r>
              <a:rPr lang="fr-FR" sz="1800" b="1" u="sng" dirty="0" smtClean="0">
                <a:solidFill>
                  <a:schemeClr val="accent2"/>
                </a:solidFill>
              </a:rPr>
              <a:t>simplification </a:t>
            </a:r>
            <a:r>
              <a:rPr lang="fr-FR" sz="1800" dirty="0" smtClean="0">
                <a:solidFill>
                  <a:schemeClr val="accent2"/>
                </a:solidFill>
              </a:rPr>
              <a:t>de la réalité pour mettre en évidence </a:t>
            </a:r>
            <a:r>
              <a:rPr lang="fr-FR" sz="1800" b="1" i="1" dirty="0" smtClean="0">
                <a:solidFill>
                  <a:schemeClr val="accent2"/>
                </a:solidFill>
              </a:rPr>
              <a:t>d</a:t>
            </a:r>
            <a:r>
              <a:rPr lang="fr-FR" sz="1800" b="1" i="1" u="sng" dirty="0" smtClean="0">
                <a:solidFill>
                  <a:schemeClr val="accent2"/>
                </a:solidFill>
              </a:rPr>
              <a:t>es logiques d’un espace</a:t>
            </a:r>
            <a:r>
              <a:rPr lang="fr-FR" sz="1800" dirty="0" smtClean="0">
                <a:solidFill>
                  <a:schemeClr val="accent2"/>
                </a:solidFill>
              </a:rPr>
              <a:t> (qui elles peuvent être complexe car conceptuelle, abstraite)</a:t>
            </a:r>
            <a:endParaRPr lang="fr-FR" sz="1800" b="1" i="1" u="sng" dirty="0" smtClean="0">
              <a:solidFill>
                <a:schemeClr val="accent2"/>
              </a:solidFill>
            </a:endParaRPr>
          </a:p>
          <a:p>
            <a:pPr eaLnBrk="1" fontAlgn="auto" hangingPunct="1">
              <a:spcAft>
                <a:spcPts val="0"/>
              </a:spcAft>
              <a:buFont typeface="Arial" pitchFamily="34" charset="0"/>
              <a:buChar char="•"/>
              <a:defRPr/>
            </a:pPr>
            <a:endParaRPr lang="fr-FR" sz="1600" dirty="0" smtClean="0"/>
          </a:p>
        </p:txBody>
      </p:sp>
      <p:sp>
        <p:nvSpPr>
          <p:cNvPr id="4" name="Rectangle 3"/>
          <p:cNvSpPr/>
          <p:nvPr/>
        </p:nvSpPr>
        <p:spPr>
          <a:xfrm>
            <a:off x="395536" y="188640"/>
            <a:ext cx="3312368"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t>RAPPELS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1"/>
          <a:ext cx="9144001" cy="6918851"/>
        </p:xfrm>
        <a:graphic>
          <a:graphicData uri="http://schemas.openxmlformats.org/drawingml/2006/table">
            <a:tbl>
              <a:tblPr firstRow="1" bandRow="1">
                <a:tableStyleId>{5940675A-B579-460E-94D1-54222C63F5DA}</a:tableStyleId>
              </a:tblPr>
              <a:tblGrid>
                <a:gridCol w="323528"/>
                <a:gridCol w="3240360"/>
                <a:gridCol w="5580113"/>
              </a:tblGrid>
              <a:tr h="300446">
                <a:tc>
                  <a:txBody>
                    <a:bodyPr/>
                    <a:lstStyle/>
                    <a:p>
                      <a:pPr algn="ctr"/>
                      <a:endParaRPr lang="fr-FR" sz="1200" dirty="0"/>
                    </a:p>
                  </a:txBody>
                  <a:tcPr anchor="ctr">
                    <a:lnB w="38100" cap="flat" cmpd="sng" algn="ctr">
                      <a:solidFill>
                        <a:schemeClr val="tx1"/>
                      </a:solidFill>
                      <a:prstDash val="solid"/>
                      <a:round/>
                      <a:headEnd type="none" w="med" len="med"/>
                      <a:tailEnd type="none" w="med" len="med"/>
                    </a:lnB>
                  </a:tcPr>
                </a:tc>
                <a:tc>
                  <a:txBody>
                    <a:bodyPr/>
                    <a:lstStyle/>
                    <a:p>
                      <a:pPr algn="ctr"/>
                      <a:r>
                        <a:rPr lang="fr-FR" sz="1400" b="1" dirty="0" smtClean="0"/>
                        <a:t>QUESTIONS</a:t>
                      </a:r>
                      <a:r>
                        <a:rPr lang="fr-FR" sz="1400" b="1" baseline="0" dirty="0" smtClean="0"/>
                        <a:t> DU PROGRAMME</a:t>
                      </a:r>
                      <a:endParaRPr lang="fr-FR" sz="1400" b="1" dirty="0"/>
                    </a:p>
                  </a:txBody>
                  <a:tcPr anchor="ctr">
                    <a:lnB w="38100" cap="flat" cmpd="sng" algn="ctr">
                      <a:solidFill>
                        <a:schemeClr val="tx1"/>
                      </a:solidFill>
                      <a:prstDash val="solid"/>
                      <a:round/>
                      <a:headEnd type="none" w="med" len="med"/>
                      <a:tailEnd type="none" w="med" len="med"/>
                    </a:lnB>
                  </a:tcPr>
                </a:tc>
                <a:tc>
                  <a:txBody>
                    <a:bodyPr/>
                    <a:lstStyle/>
                    <a:p>
                      <a:pPr algn="ctr"/>
                      <a:r>
                        <a:rPr lang="fr-FR" sz="1400" b="1" dirty="0" smtClean="0"/>
                        <a:t>INDICATIONS</a:t>
                      </a:r>
                      <a:r>
                        <a:rPr lang="fr-FR" sz="1400" b="1" baseline="0" dirty="0" smtClean="0"/>
                        <a:t> TEXTUELLES DES FICHES RESSOURCES</a:t>
                      </a:r>
                      <a:endParaRPr lang="fr-FR" sz="1400" b="1" dirty="0"/>
                    </a:p>
                  </a:txBody>
                  <a:tcPr anchor="ctr">
                    <a:lnB w="38100" cap="flat" cmpd="sng" algn="ctr">
                      <a:solidFill>
                        <a:schemeClr val="tx1"/>
                      </a:solidFill>
                      <a:prstDash val="solid"/>
                      <a:round/>
                      <a:headEnd type="none" w="med" len="med"/>
                      <a:tailEnd type="none" w="med" len="med"/>
                    </a:lnB>
                  </a:tcPr>
                </a:tc>
              </a:tr>
              <a:tr h="300839">
                <a:tc rowSpan="2">
                  <a:txBody>
                    <a:bodyPr/>
                    <a:lstStyle/>
                    <a:p>
                      <a:pPr algn="ctr"/>
                      <a:r>
                        <a:rPr lang="fr-FR" sz="1200" b="1" dirty="0" smtClean="0"/>
                        <a:t>THÈME 1</a:t>
                      </a:r>
                      <a:endParaRPr lang="fr-FR" sz="1200" b="1" dirty="0"/>
                    </a:p>
                  </a:txBody>
                  <a:tcPr vert="vert27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1200" b="1" dirty="0" smtClean="0"/>
                        <a:t>Certains cas</a:t>
                      </a:r>
                      <a:r>
                        <a:rPr lang="fr-FR" sz="1200" b="1" baseline="0" dirty="0" smtClean="0"/>
                        <a:t> d’a</a:t>
                      </a:r>
                      <a:r>
                        <a:rPr lang="fr-FR" sz="1200" b="1" dirty="0" smtClean="0"/>
                        <a:t>ménagements locaux</a:t>
                      </a:r>
                      <a:endParaRPr lang="fr-FR" sz="1200" b="1" dirty="0"/>
                    </a:p>
                  </a:txBody>
                  <a:tcPr anchor="ctr">
                    <a:lnT w="38100" cap="flat" cmpd="sng" algn="ctr">
                      <a:solidFill>
                        <a:schemeClr val="tx1"/>
                      </a:solidFill>
                      <a:prstDash val="solid"/>
                      <a:round/>
                      <a:headEnd type="none" w="med" len="med"/>
                      <a:tailEnd type="none" w="med" len="med"/>
                    </a:lnT>
                    <a:solidFill>
                      <a:schemeClr val="bg1"/>
                    </a:solidFill>
                  </a:tcPr>
                </a:tc>
                <a:tc>
                  <a:txBody>
                    <a:bodyPr/>
                    <a:lstStyle/>
                    <a:p>
                      <a:pPr algn="ctr"/>
                      <a:r>
                        <a:rPr lang="fr-FR" sz="1050" b="1" dirty="0" smtClean="0"/>
                        <a:t>Des</a:t>
                      </a:r>
                      <a:r>
                        <a:rPr lang="fr-FR" sz="1050" b="1" baseline="0" dirty="0" smtClean="0"/>
                        <a:t> s</a:t>
                      </a:r>
                      <a:r>
                        <a:rPr lang="fr-FR" sz="1050" b="1" dirty="0" smtClean="0"/>
                        <a:t>chémas synthétisant</a:t>
                      </a:r>
                      <a:r>
                        <a:rPr lang="fr-FR" sz="1050" b="1" baseline="0" dirty="0" smtClean="0"/>
                        <a:t> les principaux enjeux de l’aménagement</a:t>
                      </a:r>
                      <a:endParaRPr lang="fr-FR" sz="1050" b="1" dirty="0"/>
                    </a:p>
                  </a:txBody>
                  <a:tcPr anchor="ctr">
                    <a:lnT w="38100" cap="flat" cmpd="sng" algn="ctr">
                      <a:solidFill>
                        <a:schemeClr val="tx1"/>
                      </a:solidFill>
                      <a:prstDash val="solid"/>
                      <a:round/>
                      <a:headEnd type="none" w="med" len="med"/>
                      <a:tailEnd type="none" w="med" len="med"/>
                    </a:lnT>
                    <a:solidFill>
                      <a:schemeClr val="bg1"/>
                    </a:solidFill>
                  </a:tcPr>
                </a:tc>
              </a:tr>
              <a:tr h="405602">
                <a:tc vMerge="1">
                  <a:txBody>
                    <a:bodyPr/>
                    <a:lstStyle/>
                    <a:p>
                      <a:endParaRPr lang="fr-FR" dirty="0"/>
                    </a:p>
                  </a:txBody>
                  <a:tcPr/>
                </a:tc>
                <a:tc>
                  <a:txBody>
                    <a:bodyPr/>
                    <a:lstStyle/>
                    <a:p>
                      <a:pPr algn="ctr"/>
                      <a:r>
                        <a:rPr lang="fr-FR" sz="1200" b="1" dirty="0" smtClean="0"/>
                        <a:t>Région </a:t>
                      </a:r>
                      <a:endParaRPr lang="fr-FR" sz="1200" b="1" dirty="0"/>
                    </a:p>
                  </a:txBody>
                  <a:tcPr anchor="ctr">
                    <a:lnB w="38100" cap="flat" cmpd="sng" algn="ctr">
                      <a:solidFill>
                        <a:schemeClr val="tx1"/>
                      </a:solidFill>
                      <a:prstDash val="solid"/>
                      <a:round/>
                      <a:headEnd type="none" w="med" len="med"/>
                      <a:tailEnd type="none" w="med" len="med"/>
                    </a:lnB>
                    <a:solidFill>
                      <a:schemeClr val="bg1"/>
                    </a:solidFill>
                  </a:tcPr>
                </a:tc>
                <a:tc>
                  <a:txBody>
                    <a:bodyPr/>
                    <a:lstStyle/>
                    <a:p>
                      <a:pPr algn="ctr"/>
                      <a:r>
                        <a:rPr lang="fr-FR" sz="1050" b="1" dirty="0" smtClean="0"/>
                        <a:t>Croquis de l’organisation de l’espace</a:t>
                      </a:r>
                    </a:p>
                    <a:p>
                      <a:pPr algn="ctr"/>
                      <a:r>
                        <a:rPr lang="fr-FR" sz="1050" b="1" dirty="0" smtClean="0"/>
                        <a:t>Un schéma pourra être</a:t>
                      </a:r>
                      <a:r>
                        <a:rPr lang="fr-FR" sz="1050" b="1" baseline="0" dirty="0" smtClean="0"/>
                        <a:t> demandé le jour de l’examen</a:t>
                      </a:r>
                      <a:endParaRPr lang="fr-FR" sz="1050" b="1" dirty="0"/>
                    </a:p>
                  </a:txBody>
                  <a:tcPr anchor="ctr">
                    <a:lnB w="38100" cap="flat" cmpd="sng" algn="ctr">
                      <a:solidFill>
                        <a:schemeClr val="tx1"/>
                      </a:solidFill>
                      <a:prstDash val="solid"/>
                      <a:round/>
                      <a:headEnd type="none" w="med" len="med"/>
                      <a:tailEnd type="none" w="med" len="med"/>
                    </a:lnB>
                    <a:solidFill>
                      <a:schemeClr val="bg1"/>
                    </a:solidFill>
                  </a:tcPr>
                </a:tc>
              </a:tr>
              <a:tr h="270401">
                <a:tc rowSpan="7">
                  <a:txBody>
                    <a:bodyPr/>
                    <a:lstStyle/>
                    <a:p>
                      <a:pPr algn="ctr"/>
                      <a:r>
                        <a:rPr lang="fr-FR" sz="1200" b="1" dirty="0" smtClean="0"/>
                        <a:t>THÈME</a:t>
                      </a:r>
                      <a:r>
                        <a:rPr lang="fr-FR" sz="1200" b="1" baseline="0" dirty="0" smtClean="0"/>
                        <a:t> 2</a:t>
                      </a:r>
                      <a:endParaRPr lang="fr-FR" sz="1200" b="1" dirty="0"/>
                    </a:p>
                  </a:txBody>
                  <a:tcPr vert="vert27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b="1" dirty="0" smtClean="0"/>
                        <a:t>Gestion durable d’un milieu</a:t>
                      </a:r>
                      <a:endParaRPr lang="fr-FR" sz="1200" b="1" dirty="0"/>
                    </a:p>
                  </a:txBody>
                  <a:tcPr anchor="ctr">
                    <a:lnT w="38100" cap="flat" cmpd="sng" algn="ctr">
                      <a:solidFill>
                        <a:schemeClr val="tx1"/>
                      </a:solidFill>
                      <a:prstDash val="solid"/>
                      <a:round/>
                      <a:headEnd type="none" w="med" len="med"/>
                      <a:tailEnd type="none" w="med" len="med"/>
                    </a:lnT>
                    <a:solidFill>
                      <a:schemeClr val="bg1"/>
                    </a:solidFill>
                  </a:tcPr>
                </a:tc>
                <a:tc>
                  <a:txBody>
                    <a:bodyPr/>
                    <a:lstStyle/>
                    <a:p>
                      <a:pPr algn="ctr"/>
                      <a:r>
                        <a:rPr lang="fr-FR" sz="1050" b="1" dirty="0" smtClean="0"/>
                        <a:t>Réalisation d’un croquis</a:t>
                      </a:r>
                      <a:r>
                        <a:rPr lang="fr-FR" sz="1050" b="1" baseline="0" dirty="0" smtClean="0"/>
                        <a:t>  / </a:t>
                      </a:r>
                      <a:r>
                        <a:rPr lang="fr-FR" sz="1050" b="1" dirty="0" smtClean="0"/>
                        <a:t>Un schéma</a:t>
                      </a:r>
                      <a:r>
                        <a:rPr lang="fr-FR" sz="1050" b="1" baseline="0" dirty="0" smtClean="0"/>
                        <a:t> peut être mobilisé le jour de l’examen</a:t>
                      </a:r>
                      <a:endParaRPr lang="fr-FR" sz="1050" b="1" dirty="0"/>
                    </a:p>
                  </a:txBody>
                  <a:tcPr anchor="ctr">
                    <a:lnT w="38100" cap="flat" cmpd="sng" algn="ctr">
                      <a:solidFill>
                        <a:schemeClr val="tx1"/>
                      </a:solidFill>
                      <a:prstDash val="solid"/>
                      <a:round/>
                      <a:headEnd type="none" w="med" len="med"/>
                      <a:tailEnd type="none" w="med" len="med"/>
                    </a:lnT>
                    <a:solidFill>
                      <a:schemeClr val="bg1"/>
                    </a:solidFill>
                  </a:tcPr>
                </a:tc>
              </a:tr>
              <a:tr h="450669">
                <a:tc vMerge="1">
                  <a:txBody>
                    <a:bodyPr/>
                    <a:lstStyle/>
                    <a:p>
                      <a:endParaRPr lang="fr-FR" dirty="0"/>
                    </a:p>
                  </a:txBody>
                  <a:tcPr/>
                </a:tc>
                <a:tc>
                  <a:txBody>
                    <a:bodyPr/>
                    <a:lstStyle/>
                    <a:p>
                      <a:pPr algn="ctr"/>
                      <a:r>
                        <a:rPr lang="fr-FR" sz="1200" b="1" dirty="0" smtClean="0"/>
                        <a:t>Potentialités</a:t>
                      </a:r>
                      <a:r>
                        <a:rPr lang="fr-FR" sz="1200" b="1" baseline="0" dirty="0" smtClean="0"/>
                        <a:t> et contraintes du territoire français (ultramarin compris)</a:t>
                      </a:r>
                      <a:endParaRPr lang="fr-FR" sz="1200" b="1" dirty="0"/>
                    </a:p>
                  </a:txBody>
                  <a:tcPr anchor="ctr">
                    <a:solidFill>
                      <a:schemeClr val="bg1"/>
                    </a:solidFill>
                  </a:tcPr>
                </a:tc>
                <a:tc>
                  <a:txBody>
                    <a:bodyPr/>
                    <a:lstStyle/>
                    <a:p>
                      <a:pPr algn="ctr"/>
                      <a:r>
                        <a:rPr lang="fr-FR" sz="1050" b="1" dirty="0" smtClean="0"/>
                        <a:t>Un croquis portant sur les potentialités et les contraintes du territoire français</a:t>
                      </a:r>
                    </a:p>
                    <a:p>
                      <a:pPr algn="ctr"/>
                      <a:r>
                        <a:rPr lang="fr-FR" sz="1050" b="1" dirty="0" smtClean="0"/>
                        <a:t>Ce croquis peut</a:t>
                      </a:r>
                      <a:r>
                        <a:rPr lang="fr-FR" sz="1050" b="1" baseline="0" dirty="0" smtClean="0"/>
                        <a:t> être demandé le jour de l’examen</a:t>
                      </a:r>
                      <a:endParaRPr lang="fr-FR" sz="1050" b="1" dirty="0"/>
                    </a:p>
                  </a:txBody>
                  <a:tcPr anchor="ctr">
                    <a:solidFill>
                      <a:schemeClr val="bg1"/>
                    </a:solidFill>
                  </a:tcPr>
                </a:tc>
              </a:tr>
              <a:tr h="405602">
                <a:tc vMerge="1">
                  <a:txBody>
                    <a:bodyPr/>
                    <a:lstStyle/>
                    <a:p>
                      <a:endParaRPr lang="fr-FR" dirty="0"/>
                    </a:p>
                  </a:txBody>
                  <a:tcPr/>
                </a:tc>
                <a:tc>
                  <a:txBody>
                    <a:bodyPr/>
                    <a:lstStyle/>
                    <a:p>
                      <a:pPr algn="ctr"/>
                      <a:r>
                        <a:rPr lang="fr-FR" sz="1200" b="1" dirty="0" smtClean="0"/>
                        <a:t>France</a:t>
                      </a:r>
                      <a:r>
                        <a:rPr lang="fr-FR" sz="1200" b="1" baseline="0" dirty="0" smtClean="0"/>
                        <a:t> en villes</a:t>
                      </a:r>
                      <a:endParaRPr lang="fr-FR" sz="1200" b="1" dirty="0"/>
                    </a:p>
                  </a:txBody>
                  <a:tcPr anchor="ctr">
                    <a:solidFill>
                      <a:schemeClr val="bg1"/>
                    </a:solidFill>
                  </a:tcPr>
                </a:tc>
                <a:tc>
                  <a:txBody>
                    <a:bodyPr/>
                    <a:lstStyle/>
                    <a:p>
                      <a:pPr algn="ctr"/>
                      <a:r>
                        <a:rPr lang="fr-FR" sz="1050" b="1" dirty="0" smtClean="0"/>
                        <a:t>Des</a:t>
                      </a:r>
                      <a:r>
                        <a:rPr lang="fr-FR" sz="1050" b="1" baseline="0" dirty="0" smtClean="0"/>
                        <a:t> s</a:t>
                      </a:r>
                      <a:r>
                        <a:rPr lang="fr-FR" sz="1050" b="1" dirty="0" smtClean="0"/>
                        <a:t>chémas représentant la différenciation</a:t>
                      </a:r>
                      <a:r>
                        <a:rPr lang="fr-FR" sz="1050" b="1" baseline="0" dirty="0" smtClean="0"/>
                        <a:t> des espaces de la ville et les aménagements urbains pour réduire les contrastes socio-spatiaux</a:t>
                      </a:r>
                      <a:endParaRPr lang="fr-FR" sz="1050" b="1" dirty="0"/>
                    </a:p>
                  </a:txBody>
                  <a:tcPr anchor="ctr">
                    <a:solidFill>
                      <a:schemeClr val="bg1"/>
                    </a:solidFill>
                  </a:tcPr>
                </a:tc>
              </a:tr>
              <a:tr h="450669">
                <a:tc vMerge="1">
                  <a:txBody>
                    <a:bodyPr/>
                    <a:lstStyle/>
                    <a:p>
                      <a:endParaRPr lang="fr-FR" dirty="0"/>
                    </a:p>
                  </a:txBody>
                  <a:tcPr/>
                </a:tc>
                <a:tc>
                  <a:txBody>
                    <a:bodyPr/>
                    <a:lstStyle/>
                    <a:p>
                      <a:pPr algn="ctr"/>
                      <a:r>
                        <a:rPr lang="fr-FR" sz="1200" b="1" dirty="0" smtClean="0"/>
                        <a:t>Roissy : plate-forme multimodale </a:t>
                      </a:r>
                    </a:p>
                    <a:p>
                      <a:pPr algn="ctr"/>
                      <a:r>
                        <a:rPr lang="fr-FR" sz="1200" b="1" dirty="0" smtClean="0"/>
                        <a:t>et hub mondial</a:t>
                      </a:r>
                      <a:endParaRPr lang="fr-FR" sz="1200" b="1" dirty="0"/>
                    </a:p>
                  </a:txBody>
                  <a:tcPr anchor="ctr">
                    <a:solidFill>
                      <a:schemeClr val="bg1"/>
                    </a:solidFill>
                  </a:tcPr>
                </a:tc>
                <a:tc>
                  <a:txBody>
                    <a:bodyPr/>
                    <a:lstStyle/>
                    <a:p>
                      <a:pPr algn="ctr"/>
                      <a:r>
                        <a:rPr lang="fr-FR" sz="1050" b="1" dirty="0" smtClean="0"/>
                        <a:t>Des schémas</a:t>
                      </a:r>
                      <a:r>
                        <a:rPr lang="fr-FR" sz="1050" b="1" baseline="0" dirty="0" smtClean="0"/>
                        <a:t> à différentes échelles</a:t>
                      </a:r>
                      <a:endParaRPr lang="fr-FR" sz="1050" b="1" dirty="0"/>
                    </a:p>
                  </a:txBody>
                  <a:tcPr anchor="ctr">
                    <a:solidFill>
                      <a:schemeClr val="bg1"/>
                    </a:solidFill>
                  </a:tcPr>
                </a:tc>
              </a:tr>
              <a:tr h="450669">
                <a:tc vMerge="1">
                  <a:txBody>
                    <a:bodyPr/>
                    <a:lstStyle/>
                    <a:p>
                      <a:endParaRPr lang="fr-FR" dirty="0"/>
                    </a:p>
                  </a:txBody>
                  <a:tcPr/>
                </a:tc>
                <a:tc>
                  <a:txBody>
                    <a:bodyPr/>
                    <a:lstStyle/>
                    <a:p>
                      <a:pPr algn="ctr"/>
                      <a:r>
                        <a:rPr lang="fr-FR" sz="1200" b="1" dirty="0" smtClean="0"/>
                        <a:t>Mobilités, flux et réseaux</a:t>
                      </a:r>
                      <a:r>
                        <a:rPr lang="fr-FR" sz="1200" b="1" baseline="0" dirty="0" smtClean="0"/>
                        <a:t> de communication dans la mondialisation</a:t>
                      </a:r>
                      <a:endParaRPr lang="fr-FR" sz="1200" b="1" dirty="0"/>
                    </a:p>
                  </a:txBody>
                  <a:tcPr anchor="ctr">
                    <a:solidFill>
                      <a:schemeClr val="bg1"/>
                    </a:solidFill>
                  </a:tcPr>
                </a:tc>
                <a:tc>
                  <a:txBody>
                    <a:bodyPr/>
                    <a:lstStyle/>
                    <a:p>
                      <a:pPr algn="ctr"/>
                      <a:r>
                        <a:rPr lang="fr-FR" sz="1050" b="1" dirty="0" smtClean="0"/>
                        <a:t>Un croquis illustrant l’organisation des réseaux de transport en France</a:t>
                      </a:r>
                    </a:p>
                    <a:p>
                      <a:pPr algn="ctr"/>
                      <a:r>
                        <a:rPr lang="fr-FR" sz="1050" b="1" dirty="0" smtClean="0"/>
                        <a:t> et leurs connexions</a:t>
                      </a:r>
                      <a:r>
                        <a:rPr lang="fr-FR" sz="1050" b="1" baseline="0" dirty="0" smtClean="0"/>
                        <a:t> avec l’Europe et le monde</a:t>
                      </a:r>
                      <a:endParaRPr lang="fr-FR" sz="1050" b="1" dirty="0"/>
                    </a:p>
                  </a:txBody>
                  <a:tcPr anchor="ctr">
                    <a:solidFill>
                      <a:schemeClr val="bg1"/>
                    </a:solidFill>
                  </a:tcPr>
                </a:tc>
              </a:tr>
              <a:tr h="539588">
                <a:tc vMerge="1">
                  <a:txBody>
                    <a:bodyPr/>
                    <a:lstStyle/>
                    <a:p>
                      <a:endParaRPr lang="fr-FR" dirty="0"/>
                    </a:p>
                  </a:txBody>
                  <a:tcPr/>
                </a:tc>
                <a:tc>
                  <a:txBody>
                    <a:bodyPr/>
                    <a:lstStyle/>
                    <a:p>
                      <a:pPr algn="ctr"/>
                      <a:r>
                        <a:rPr lang="fr-FR" sz="1200" b="1" dirty="0" smtClean="0"/>
                        <a:t>Un territoire de l’innovation</a:t>
                      </a:r>
                      <a:endParaRPr lang="fr-FR" sz="1200" b="1" dirty="0"/>
                    </a:p>
                  </a:txBody>
                  <a:tcPr anchor="ctr">
                    <a:solidFill>
                      <a:schemeClr val="bg1"/>
                    </a:solidFill>
                  </a:tcPr>
                </a:tc>
                <a:tc>
                  <a:txBody>
                    <a:bodyPr/>
                    <a:lstStyle/>
                    <a:p>
                      <a:pPr algn="ctr"/>
                      <a:r>
                        <a:rPr lang="fr-FR" sz="1050" b="1" dirty="0" smtClean="0"/>
                        <a:t>Réalisation de schémas (schéma</a:t>
                      </a:r>
                      <a:r>
                        <a:rPr lang="fr-FR" sz="1050" b="1" baseline="0" dirty="0" smtClean="0"/>
                        <a:t> de situation par rapport aux réseaux de transports ou aux métropoles proches;  site d’un technopôle présentant les principaux acteurs implantés …)</a:t>
                      </a:r>
                      <a:endParaRPr lang="fr-FR" sz="1050" b="1" dirty="0"/>
                    </a:p>
                  </a:txBody>
                  <a:tcPr anchor="ctr">
                    <a:solidFill>
                      <a:schemeClr val="bg1"/>
                    </a:solidFill>
                  </a:tcPr>
                </a:tc>
              </a:tr>
              <a:tr h="777006">
                <a:tc vMerge="1">
                  <a:txBody>
                    <a:bodyPr/>
                    <a:lstStyle/>
                    <a:p>
                      <a:endParaRPr lang="fr-FR" dirty="0"/>
                    </a:p>
                  </a:txBody>
                  <a:tcPr/>
                </a:tc>
                <a:tc>
                  <a:txBody>
                    <a:bodyPr/>
                    <a:lstStyle/>
                    <a:p>
                      <a:pPr algn="ctr"/>
                      <a:r>
                        <a:rPr lang="fr-FR" sz="1200" b="1" dirty="0" smtClean="0"/>
                        <a:t>Espaces de production</a:t>
                      </a:r>
                      <a:r>
                        <a:rPr lang="fr-FR" sz="1200" b="1" baseline="0" dirty="0" smtClean="0"/>
                        <a:t> agricole</a:t>
                      </a:r>
                    </a:p>
                    <a:p>
                      <a:pPr algn="ctr"/>
                      <a:r>
                        <a:rPr lang="fr-FR" sz="1200" b="1" baseline="0" dirty="0" smtClean="0"/>
                        <a:t>Evolution des logiques des activités </a:t>
                      </a:r>
                    </a:p>
                    <a:p>
                      <a:pPr algn="ctr"/>
                      <a:r>
                        <a:rPr lang="fr-FR" sz="1200" b="1" baseline="0" dirty="0" smtClean="0"/>
                        <a:t>(en lien avec la mondialisation)</a:t>
                      </a:r>
                    </a:p>
                  </a:txBody>
                  <a:tcPr anchor="ctr">
                    <a:lnB w="38100" cap="flat" cmpd="sng" algn="ctr">
                      <a:solidFill>
                        <a:schemeClr val="tx1"/>
                      </a:solidFill>
                      <a:prstDash val="solid"/>
                      <a:round/>
                      <a:headEnd type="none" w="med" len="med"/>
                      <a:tailEnd type="none" w="med" len="med"/>
                    </a:lnB>
                    <a:solidFill>
                      <a:schemeClr val="bg1"/>
                    </a:solidFill>
                  </a:tcPr>
                </a:tc>
                <a:tc>
                  <a:txBody>
                    <a:bodyPr/>
                    <a:lstStyle/>
                    <a:p>
                      <a:pPr algn="ctr"/>
                      <a:r>
                        <a:rPr lang="fr-FR" sz="1050" b="1" dirty="0" smtClean="0"/>
                        <a:t>Les deux entrées peuvent donner lieu à la réalisation des schémas,</a:t>
                      </a:r>
                      <a:r>
                        <a:rPr lang="fr-FR" sz="1050" b="1" baseline="0" dirty="0" smtClean="0"/>
                        <a:t> illustrant notamment les exemples sur lesquels s’appuie la démonstration </a:t>
                      </a:r>
                    </a:p>
                    <a:p>
                      <a:pPr algn="ctr"/>
                      <a:r>
                        <a:rPr lang="fr-FR" sz="1050" b="1" baseline="0" dirty="0" smtClean="0"/>
                        <a:t>(implantations françaises d’une multinationale, accessibilité d’une zone touristique …)</a:t>
                      </a:r>
                      <a:endParaRPr lang="fr-FR" sz="1050" b="1" dirty="0"/>
                    </a:p>
                  </a:txBody>
                  <a:tcPr anchor="ctr">
                    <a:lnB w="38100" cap="flat" cmpd="sng" algn="ctr">
                      <a:solidFill>
                        <a:schemeClr val="tx1"/>
                      </a:solidFill>
                      <a:prstDash val="solid"/>
                      <a:round/>
                      <a:headEnd type="none" w="med" len="med"/>
                      <a:tailEnd type="none" w="med" len="med"/>
                    </a:lnB>
                    <a:solidFill>
                      <a:schemeClr val="bg1"/>
                    </a:solidFill>
                  </a:tcPr>
                </a:tc>
              </a:tr>
              <a:tr h="563336">
                <a:tc rowSpan="2">
                  <a:txBody>
                    <a:bodyPr/>
                    <a:lstStyle/>
                    <a:p>
                      <a:pPr algn="ctr"/>
                      <a:r>
                        <a:rPr lang="fr-FR" sz="1200" b="1" dirty="0" smtClean="0"/>
                        <a:t>THÈME 3</a:t>
                      </a:r>
                      <a:endParaRPr lang="fr-FR" sz="1200" b="1" dirty="0"/>
                    </a:p>
                  </a:txBody>
                  <a:tcPr vert="vert27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sz="1200" b="1" dirty="0" smtClean="0"/>
                        <a:t>Disparités et inégalités socio-spatiales : l’action de l’Union européenne sur les territoires</a:t>
                      </a:r>
                      <a:endParaRPr lang="fr-FR" sz="1200" b="1" dirty="0"/>
                    </a:p>
                  </a:txBody>
                  <a:tcPr anchor="ctr">
                    <a:lnT w="38100" cap="flat" cmpd="sng" algn="ctr">
                      <a:solidFill>
                        <a:schemeClr val="tx1"/>
                      </a:solidFill>
                      <a:prstDash val="solid"/>
                      <a:round/>
                      <a:headEnd type="none" w="med" len="med"/>
                      <a:tailEnd type="none" w="med" len="med"/>
                    </a:lnT>
                    <a:solidFill>
                      <a:schemeClr val="bg1"/>
                    </a:solidFill>
                  </a:tcPr>
                </a:tc>
                <a:tc>
                  <a:txBody>
                    <a:bodyPr/>
                    <a:lstStyle/>
                    <a:p>
                      <a:pPr algn="ctr"/>
                      <a:r>
                        <a:rPr lang="fr-FR" sz="1050" b="1" dirty="0" smtClean="0"/>
                        <a:t>La mise en œuvre de cette</a:t>
                      </a:r>
                      <a:r>
                        <a:rPr lang="fr-FR" sz="1050" b="1" baseline="0" dirty="0" smtClean="0"/>
                        <a:t> entrée conduit à la construction d’un croquis des disparités et inégalités socio-spatiales dans l’Union européenne. </a:t>
                      </a:r>
                    </a:p>
                    <a:p>
                      <a:pPr algn="ctr"/>
                      <a:r>
                        <a:rPr lang="fr-FR" sz="1050" b="1" baseline="0" dirty="0" smtClean="0"/>
                        <a:t>Un schéma sur le même thème est aussi possible</a:t>
                      </a:r>
                      <a:endParaRPr lang="fr-FR" sz="1050" b="1" dirty="0"/>
                    </a:p>
                  </a:txBody>
                  <a:tcPr anchor="ctr">
                    <a:lnT w="38100" cap="flat" cmpd="sng" algn="ctr">
                      <a:solidFill>
                        <a:schemeClr val="tx1"/>
                      </a:solidFill>
                      <a:prstDash val="solid"/>
                      <a:round/>
                      <a:headEnd type="none" w="med" len="med"/>
                      <a:tailEnd type="none" w="med" len="med"/>
                    </a:lnT>
                    <a:solidFill>
                      <a:schemeClr val="bg1"/>
                    </a:solidFill>
                  </a:tcPr>
                </a:tc>
              </a:tr>
              <a:tr h="450669">
                <a:tc vMerge="1">
                  <a:txBody>
                    <a:bodyPr/>
                    <a:lstStyle/>
                    <a:p>
                      <a:endParaRPr lang="fr-FR" dirty="0"/>
                    </a:p>
                  </a:txBody>
                  <a:tcPr/>
                </a:tc>
                <a:tc>
                  <a:txBody>
                    <a:bodyPr/>
                    <a:lstStyle/>
                    <a:p>
                      <a:pPr algn="ctr"/>
                      <a:r>
                        <a:rPr lang="fr-FR" sz="1200" b="1" dirty="0" smtClean="0"/>
                        <a:t>Le développement</a:t>
                      </a:r>
                      <a:r>
                        <a:rPr lang="fr-FR" sz="1200" b="1" baseline="0" dirty="0" smtClean="0"/>
                        <a:t> d’un territoire ultramarin : entre Union européenne et aire régionale</a:t>
                      </a:r>
                      <a:endParaRPr lang="fr-FR" sz="1200" b="1" dirty="0"/>
                    </a:p>
                  </a:txBody>
                  <a:tcPr anchor="ctr">
                    <a:lnB w="38100" cap="flat" cmpd="sng" algn="ctr">
                      <a:solidFill>
                        <a:schemeClr val="tx1"/>
                      </a:solidFill>
                      <a:prstDash val="solid"/>
                      <a:round/>
                      <a:headEnd type="none" w="med" len="med"/>
                      <a:tailEnd type="none" w="med" len="med"/>
                    </a:lnB>
                    <a:solidFill>
                      <a:schemeClr val="bg1"/>
                    </a:solidFill>
                  </a:tcPr>
                </a:tc>
                <a:tc>
                  <a:txBody>
                    <a:bodyPr/>
                    <a:lstStyle/>
                    <a:p>
                      <a:pPr algn="ctr"/>
                      <a:r>
                        <a:rPr lang="fr-FR" sz="1050" b="1" dirty="0" smtClean="0"/>
                        <a:t>Cette étude peut conduire à la réalisation de</a:t>
                      </a:r>
                      <a:r>
                        <a:rPr lang="fr-FR" sz="1050" b="1" baseline="0" dirty="0" smtClean="0"/>
                        <a:t> schémas illustrant la nature des liens avec l’UE </a:t>
                      </a:r>
                    </a:p>
                    <a:p>
                      <a:pPr algn="ctr"/>
                      <a:r>
                        <a:rPr lang="fr-FR" sz="1050" b="1" baseline="0" dirty="0" smtClean="0"/>
                        <a:t>et les formes d’intégration dans l’aire régionale. </a:t>
                      </a:r>
                      <a:endParaRPr lang="fr-FR" sz="1050" b="1" dirty="0"/>
                    </a:p>
                  </a:txBody>
                  <a:tcPr anchor="ctr">
                    <a:lnB w="38100" cap="flat" cmpd="sng" algn="ctr">
                      <a:solidFill>
                        <a:schemeClr val="tx1"/>
                      </a:solidFill>
                      <a:prstDash val="solid"/>
                      <a:round/>
                      <a:headEnd type="none" w="med" len="med"/>
                      <a:tailEnd type="none" w="med" len="med"/>
                    </a:lnB>
                    <a:solidFill>
                      <a:schemeClr val="bg1"/>
                    </a:solidFill>
                  </a:tcPr>
                </a:tc>
              </a:tr>
              <a:tr h="300839">
                <a:tc rowSpan="3">
                  <a:txBody>
                    <a:bodyPr/>
                    <a:lstStyle/>
                    <a:p>
                      <a:pPr algn="ctr"/>
                      <a:r>
                        <a:rPr lang="fr-FR" sz="1200" b="1" dirty="0" smtClean="0"/>
                        <a:t>THÈME 4</a:t>
                      </a:r>
                      <a:endParaRPr lang="fr-FR" sz="1200" b="1" dirty="0"/>
                    </a:p>
                  </a:txBody>
                  <a:tcPr vert="vert270" anchor="ctr">
                    <a:lnT w="381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fr-FR" sz="1200" b="1" dirty="0" smtClean="0"/>
                        <a:t>Paris,</a:t>
                      </a:r>
                      <a:r>
                        <a:rPr lang="fr-FR" sz="1200" b="1" baseline="0" dirty="0" smtClean="0"/>
                        <a:t> ville mondiale</a:t>
                      </a:r>
                      <a:endParaRPr lang="fr-FR" sz="1200" b="1" dirty="0"/>
                    </a:p>
                  </a:txBody>
                  <a:tcPr anchor="ctr">
                    <a:lnT w="38100" cap="flat" cmpd="sng" algn="ctr">
                      <a:solidFill>
                        <a:schemeClr val="tx1"/>
                      </a:solidFill>
                      <a:prstDash val="solid"/>
                      <a:round/>
                      <a:headEnd type="none" w="med" len="med"/>
                      <a:tailEnd type="none" w="med" len="med"/>
                    </a:lnT>
                    <a:solidFill>
                      <a:schemeClr val="bg1"/>
                    </a:solidFill>
                  </a:tcPr>
                </a:tc>
                <a:tc>
                  <a:txBody>
                    <a:bodyPr/>
                    <a:lstStyle/>
                    <a:p>
                      <a:pPr algn="ctr"/>
                      <a:r>
                        <a:rPr lang="fr-FR" sz="1050" b="1" dirty="0" smtClean="0"/>
                        <a:t>Des</a:t>
                      </a:r>
                      <a:r>
                        <a:rPr lang="fr-FR" sz="1050" b="1" baseline="0" dirty="0" smtClean="0"/>
                        <a:t> s</a:t>
                      </a:r>
                      <a:r>
                        <a:rPr lang="fr-FR" sz="1050" b="1" dirty="0" smtClean="0"/>
                        <a:t>chémas à différentes échelles</a:t>
                      </a:r>
                      <a:endParaRPr lang="fr-FR" sz="1050" b="1" dirty="0"/>
                    </a:p>
                  </a:txBody>
                  <a:tcPr anchor="ctr">
                    <a:lnT w="38100" cap="flat" cmpd="sng" algn="ctr">
                      <a:solidFill>
                        <a:schemeClr val="tx1"/>
                      </a:solidFill>
                      <a:prstDash val="solid"/>
                      <a:round/>
                      <a:headEnd type="none" w="med" len="med"/>
                      <a:tailEnd type="none" w="med" len="med"/>
                    </a:lnT>
                    <a:solidFill>
                      <a:schemeClr val="bg1"/>
                    </a:solidFill>
                  </a:tcPr>
                </a:tc>
              </a:tr>
              <a:tr h="450669">
                <a:tc vMerge="1">
                  <a:txBody>
                    <a:bodyPr/>
                    <a:lstStyle/>
                    <a:p>
                      <a:endParaRPr lang="fr-FR" dirty="0"/>
                    </a:p>
                  </a:txBody>
                  <a:tcPr/>
                </a:tc>
                <a:tc>
                  <a:txBody>
                    <a:bodyPr/>
                    <a:lstStyle/>
                    <a:p>
                      <a:pPr algn="ctr"/>
                      <a:r>
                        <a:rPr lang="fr-FR" sz="1200" b="1" dirty="0" smtClean="0"/>
                        <a:t>L’Union européenne, acteur et pôle majeur de la mondialisation</a:t>
                      </a:r>
                      <a:endParaRPr lang="fr-FR" sz="1200" b="1" dirty="0"/>
                    </a:p>
                  </a:txBody>
                  <a:tcPr anchor="ctr">
                    <a:solidFill>
                      <a:schemeClr val="bg1"/>
                    </a:solidFill>
                  </a:tcPr>
                </a:tc>
                <a:tc>
                  <a:txBody>
                    <a:bodyPr/>
                    <a:lstStyle/>
                    <a:p>
                      <a:pPr algn="ctr"/>
                      <a:r>
                        <a:rPr lang="fr-FR" sz="1050" b="1" dirty="0" smtClean="0"/>
                        <a:t>Des</a:t>
                      </a:r>
                      <a:r>
                        <a:rPr lang="fr-FR" sz="1050" b="1" baseline="0" dirty="0" smtClean="0"/>
                        <a:t> s</a:t>
                      </a:r>
                      <a:r>
                        <a:rPr lang="fr-FR" sz="1050" b="1" dirty="0" smtClean="0"/>
                        <a:t>chémas dégageant l’essentiel des informations </a:t>
                      </a:r>
                    </a:p>
                    <a:p>
                      <a:pPr algn="ctr"/>
                      <a:r>
                        <a:rPr lang="fr-FR" sz="1050" b="1" dirty="0" smtClean="0"/>
                        <a:t>des planisphères complexes en les rendant mémorisables</a:t>
                      </a:r>
                      <a:endParaRPr lang="fr-FR" sz="1050" b="1" dirty="0"/>
                    </a:p>
                  </a:txBody>
                  <a:tcPr anchor="ctr">
                    <a:solidFill>
                      <a:schemeClr val="bg1"/>
                    </a:solidFill>
                  </a:tcPr>
                </a:tc>
              </a:tr>
              <a:tr h="740999">
                <a:tc vMerge="1">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t>Une façade maritime mondiale</a:t>
                      </a:r>
                      <a:r>
                        <a:rPr lang="fr-FR" sz="1200" b="1"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baseline="0" dirty="0" smtClean="0"/>
                        <a:t> la </a:t>
                      </a:r>
                      <a:r>
                        <a:rPr lang="fr-FR" sz="1200" b="1" baseline="0" dirty="0" err="1" smtClean="0"/>
                        <a:t>Northern</a:t>
                      </a:r>
                      <a:r>
                        <a:rPr lang="fr-FR" sz="1200" b="1" baseline="0" dirty="0" smtClean="0"/>
                        <a:t> Range</a:t>
                      </a:r>
                      <a:endParaRPr lang="fr-FR" sz="1200" b="1" dirty="0" smtClean="0"/>
                    </a:p>
                  </a:txBody>
                  <a:tcPr anchor="ctr">
                    <a:solidFill>
                      <a:schemeClr val="bg1"/>
                    </a:solidFill>
                  </a:tcPr>
                </a:tc>
                <a:tc>
                  <a:txBody>
                    <a:bodyPr/>
                    <a:lstStyle/>
                    <a:p>
                      <a:pPr algn="ctr"/>
                      <a:r>
                        <a:rPr lang="fr-FR" sz="1050" b="1" dirty="0" smtClean="0"/>
                        <a:t>Croquis de son organisation spatiale</a:t>
                      </a:r>
                    </a:p>
                    <a:p>
                      <a:pPr algn="ctr"/>
                      <a:r>
                        <a:rPr lang="fr-FR" sz="1050" b="1" dirty="0" smtClean="0"/>
                        <a:t>Un</a:t>
                      </a:r>
                      <a:r>
                        <a:rPr lang="fr-FR" sz="1050" b="1" baseline="0" dirty="0" smtClean="0"/>
                        <a:t> s</a:t>
                      </a:r>
                      <a:r>
                        <a:rPr lang="fr-FR" sz="1050" b="1" dirty="0" smtClean="0"/>
                        <a:t>chéma de l’organisation</a:t>
                      </a:r>
                      <a:r>
                        <a:rPr lang="fr-FR" sz="1050" b="1" baseline="0" dirty="0" smtClean="0"/>
                        <a:t> spatiale d’un port d’estuaire</a:t>
                      </a:r>
                      <a:endParaRPr lang="fr-FR" sz="1050" b="1" dirty="0" smtClean="0"/>
                    </a:p>
                  </a:txBody>
                  <a:tcPr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88640"/>
            <a:ext cx="8229600" cy="504056"/>
          </a:xfrm>
        </p:spPr>
        <p:style>
          <a:lnRef idx="1">
            <a:schemeClr val="accent4"/>
          </a:lnRef>
          <a:fillRef idx="2">
            <a:schemeClr val="accent4"/>
          </a:fillRef>
          <a:effectRef idx="1">
            <a:schemeClr val="accent4"/>
          </a:effectRef>
          <a:fontRef idx="minor">
            <a:schemeClr val="dk1"/>
          </a:fontRef>
        </p:style>
        <p:txBody>
          <a:bodyPr>
            <a:noAutofit/>
          </a:bodyPr>
          <a:lstStyle/>
          <a:p>
            <a:r>
              <a:rPr lang="fr-FR" sz="2800" b="1" i="1" dirty="0" smtClean="0"/>
              <a:t>Les difficultés de mise en œuvre</a:t>
            </a:r>
            <a:endParaRPr lang="fr-FR" sz="2800" b="1" i="1" dirty="0"/>
          </a:p>
        </p:txBody>
      </p:sp>
      <p:sp>
        <p:nvSpPr>
          <p:cNvPr id="3" name="Espace réservé du contenu 2"/>
          <p:cNvSpPr>
            <a:spLocks noGrp="1"/>
          </p:cNvSpPr>
          <p:nvPr>
            <p:ph idx="1"/>
          </p:nvPr>
        </p:nvSpPr>
        <p:spPr>
          <a:xfrm>
            <a:off x="395536" y="908720"/>
            <a:ext cx="8373616" cy="4824536"/>
          </a:xfrm>
        </p:spPr>
        <p:txBody>
          <a:bodyPr>
            <a:normAutofit fontScale="55000" lnSpcReduction="20000"/>
          </a:bodyPr>
          <a:lstStyle/>
          <a:p>
            <a:r>
              <a:rPr lang="fr-FR" dirty="0" smtClean="0"/>
              <a:t>Les schémas ou les croquis doivent être conçus pour être réalisables à l’examen, soit en 1 heure maximum (réflexion comprise) et par des élèves de 1</a:t>
            </a:r>
            <a:r>
              <a:rPr lang="fr-FR" baseline="30000" dirty="0" smtClean="0"/>
              <a:t>ère</a:t>
            </a:r>
            <a:r>
              <a:rPr lang="fr-FR" dirty="0" smtClean="0"/>
              <a:t> = quelle quantité d’informations ? </a:t>
            </a:r>
          </a:p>
          <a:p>
            <a:endParaRPr lang="fr-FR" dirty="0" smtClean="0"/>
          </a:p>
          <a:p>
            <a:r>
              <a:rPr lang="fr-FR" dirty="0" smtClean="0"/>
              <a:t>Lorsqu’un croquis et un schéma sont possibles sur la même thématique = Comment travailler en classe ? </a:t>
            </a:r>
          </a:p>
          <a:p>
            <a:pPr lvl="2">
              <a:buFont typeface="Symbol" pitchFamily="18" charset="2"/>
              <a:buChar char="®"/>
            </a:pPr>
            <a:r>
              <a:rPr lang="fr-FR" dirty="0" smtClean="0"/>
              <a:t> Faire les deux (problème de temps) ?</a:t>
            </a:r>
          </a:p>
          <a:p>
            <a:pPr lvl="2">
              <a:buFont typeface="Symbol" pitchFamily="18" charset="2"/>
              <a:buChar char="®"/>
            </a:pPr>
            <a:r>
              <a:rPr lang="fr-FR" dirty="0" smtClean="0"/>
              <a:t> Travailler en classe sur le passage entre l’un et l’autre (problème de méthode et problème conceptuel) ?</a:t>
            </a:r>
          </a:p>
          <a:p>
            <a:pPr lvl="2">
              <a:buFont typeface="Symbol" pitchFamily="18" charset="2"/>
              <a:buChar char="®"/>
            </a:pPr>
            <a:endParaRPr lang="fr-FR" dirty="0" smtClean="0"/>
          </a:p>
          <a:p>
            <a:r>
              <a:rPr lang="fr-FR" dirty="0" smtClean="0"/>
              <a:t>Problème des thématiques appelant la réalisation de « plusieurs schémas ».</a:t>
            </a:r>
          </a:p>
          <a:p>
            <a:endParaRPr lang="fr-FR" dirty="0" smtClean="0"/>
          </a:p>
          <a:p>
            <a:r>
              <a:rPr lang="fr-FR" dirty="0" smtClean="0"/>
              <a:t>Problème du nombre de schémas à réaliser dans l’année</a:t>
            </a:r>
          </a:p>
          <a:p>
            <a:endParaRPr lang="fr-FR" dirty="0" smtClean="0"/>
          </a:p>
          <a:p>
            <a:r>
              <a:rPr lang="fr-FR" dirty="0" smtClean="0"/>
              <a:t>Problème du contour de certains espaces difficile à schématiser (le schéma se fait à main levée à l’examen). </a:t>
            </a:r>
          </a:p>
          <a:p>
            <a:endParaRPr lang="fr-FR" dirty="0" smtClean="0"/>
          </a:p>
          <a:p>
            <a:r>
              <a:rPr lang="fr-FR" dirty="0" smtClean="0"/>
              <a:t>Difficulté à choisir les fonds de carte lorsque les thématiques cherchent à mettre en évidence des interactions entre les différentes échelles</a:t>
            </a:r>
          </a:p>
          <a:p>
            <a:pPr>
              <a:buNone/>
            </a:pPr>
            <a:endParaRPr lang="fr-FR" dirty="0" smtClean="0"/>
          </a:p>
          <a:p>
            <a:endParaRPr lang="fr-FR" dirty="0"/>
          </a:p>
        </p:txBody>
      </p:sp>
      <p:sp>
        <p:nvSpPr>
          <p:cNvPr id="6" name="Rectangle 5"/>
          <p:cNvSpPr/>
          <p:nvPr/>
        </p:nvSpPr>
        <p:spPr>
          <a:xfrm>
            <a:off x="323528" y="836712"/>
            <a:ext cx="8496944" cy="4680520"/>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23528" y="5589240"/>
            <a:ext cx="8496944" cy="1152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smtClean="0"/>
              <a:t>Une pratique plus courante et plus généralisée de la réalisation de schémas et de croquis impose qu’on change nos représentations issues des anciens programmes  </a:t>
            </a:r>
          </a:p>
          <a:p>
            <a:pPr algn="ctr"/>
            <a:r>
              <a:rPr lang="fr-FR" b="1" dirty="0" smtClean="0"/>
              <a:t>= d’un exercice de « mémoire » et « esthétique », </a:t>
            </a:r>
          </a:p>
          <a:p>
            <a:pPr algn="ctr"/>
            <a:r>
              <a:rPr lang="fr-FR" b="1" dirty="0" smtClean="0"/>
              <a:t>il faut passer à un exercice plus réflexif et à la réalisation plus rapide.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836712"/>
            <a:ext cx="8229600" cy="936104"/>
          </a:xfrm>
        </p:spPr>
        <p:style>
          <a:lnRef idx="1">
            <a:schemeClr val="accent6"/>
          </a:lnRef>
          <a:fillRef idx="2">
            <a:schemeClr val="accent6"/>
          </a:fillRef>
          <a:effectRef idx="1">
            <a:schemeClr val="accent6"/>
          </a:effectRef>
          <a:fontRef idx="minor">
            <a:schemeClr val="dk1"/>
          </a:fontRef>
        </p:style>
        <p:txBody>
          <a:bodyPr>
            <a:noAutofit/>
          </a:bodyPr>
          <a:lstStyle/>
          <a:p>
            <a:r>
              <a:rPr lang="fr-FR" sz="2000" b="1" i="1" dirty="0" smtClean="0"/>
              <a:t>Il faut sans doute en revenir aux exigences simples qui étaient posées à l’origine dans l’épreuve du baccalauréat, où étaient simplement évaluées = </a:t>
            </a:r>
            <a:endParaRPr lang="fr-FR" sz="2000" b="1" i="1" dirty="0"/>
          </a:p>
        </p:txBody>
      </p:sp>
      <p:sp>
        <p:nvSpPr>
          <p:cNvPr id="4" name="Espace réservé du contenu 3"/>
          <p:cNvSpPr>
            <a:spLocks noGrp="1"/>
          </p:cNvSpPr>
          <p:nvPr>
            <p:ph idx="1"/>
          </p:nvPr>
        </p:nvSpPr>
        <p:spPr>
          <a:xfrm>
            <a:off x="467544" y="2276872"/>
            <a:ext cx="8229600" cy="2185214"/>
          </a:xfrm>
          <a:prstGeom prst="rect">
            <a:avLst/>
          </a:prstGeom>
        </p:spPr>
        <p:txBody>
          <a:bodyPr wrap="square">
            <a:spAutoFit/>
          </a:bodyPr>
          <a:lstStyle/>
          <a:p>
            <a:r>
              <a:rPr lang="fr-FR" sz="2000" i="1" dirty="0" smtClean="0"/>
              <a:t>la pertinence de la légende au regard du sujet proposé,</a:t>
            </a:r>
          </a:p>
          <a:p>
            <a:r>
              <a:rPr lang="fr-FR" sz="2000" i="1" dirty="0" smtClean="0"/>
              <a:t>l’exactitude des informations, de leur localisation respective et de la nomenclature,</a:t>
            </a:r>
            <a:endParaRPr lang="fr-FR" sz="2000" dirty="0" smtClean="0"/>
          </a:p>
          <a:p>
            <a:r>
              <a:rPr lang="fr-FR" sz="2000" i="1" dirty="0" smtClean="0"/>
              <a:t>la qualité des choix de représentation graphique,</a:t>
            </a:r>
            <a:endParaRPr lang="fr-FR" sz="2000" dirty="0" smtClean="0"/>
          </a:p>
          <a:p>
            <a:r>
              <a:rPr lang="fr-FR" sz="2000" i="1" dirty="0" smtClean="0"/>
              <a:t>la cohérence de la légende par rapport à la représentation graphique,</a:t>
            </a:r>
            <a:endParaRPr lang="fr-FR" sz="2000" dirty="0" smtClean="0"/>
          </a:p>
          <a:p>
            <a:r>
              <a:rPr lang="fr-FR" sz="2000" i="1" dirty="0" smtClean="0"/>
              <a:t>la lisibilité.</a:t>
            </a:r>
            <a:endParaRPr lang="fr-FR" sz="2000" dirty="0"/>
          </a:p>
        </p:txBody>
      </p:sp>
      <p:sp>
        <p:nvSpPr>
          <p:cNvPr id="5" name="Titre 1"/>
          <p:cNvSpPr txBox="1">
            <a:spLocks/>
          </p:cNvSpPr>
          <p:nvPr/>
        </p:nvSpPr>
        <p:spPr>
          <a:xfrm>
            <a:off x="611560" y="5013176"/>
            <a:ext cx="8229600" cy="93610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1" u="none" strike="noStrike" kern="1200" cap="none" spc="0" normalizeH="0" baseline="0" noProof="0" dirty="0" smtClean="0">
                <a:ln>
                  <a:noFill/>
                </a:ln>
                <a:solidFill>
                  <a:schemeClr val="dk1"/>
                </a:solidFill>
                <a:effectLst/>
                <a:uLnTx/>
                <a:uFillTx/>
                <a:latin typeface="+mn-lt"/>
                <a:ea typeface="+mn-ea"/>
                <a:cs typeface="+mn-cs"/>
              </a:rPr>
              <a:t>Par</a:t>
            </a:r>
            <a:r>
              <a:rPr kumimoji="0" lang="fr-FR" sz="2000" b="1" i="1" u="none" strike="noStrike" kern="1200" cap="none" spc="0" normalizeH="0" noProof="0" dirty="0" smtClean="0">
                <a:ln>
                  <a:noFill/>
                </a:ln>
                <a:solidFill>
                  <a:schemeClr val="dk1"/>
                </a:solidFill>
                <a:effectLst/>
                <a:uLnTx/>
                <a:uFillTx/>
                <a:latin typeface="+mn-lt"/>
                <a:ea typeface="+mn-ea"/>
                <a:cs typeface="+mn-cs"/>
              </a:rPr>
              <a:t> ailleurs, à côté de nombreux schémas,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1" u="none" strike="noStrike" kern="1200" cap="none" spc="0" normalizeH="0" noProof="0" dirty="0" smtClean="0">
                <a:ln>
                  <a:noFill/>
                </a:ln>
                <a:solidFill>
                  <a:schemeClr val="dk1"/>
                </a:solidFill>
                <a:effectLst/>
                <a:uLnTx/>
                <a:uFillTx/>
                <a:latin typeface="+mn-lt"/>
                <a:ea typeface="+mn-ea"/>
                <a:cs typeface="+mn-cs"/>
              </a:rPr>
              <a:t>seuls cinq croquis sont imposés à la lecture des fiches ressources </a:t>
            </a:r>
            <a:r>
              <a:rPr kumimoji="0" lang="fr-FR" sz="2000" b="1" i="1" u="none" strike="noStrike" kern="1200" cap="none" spc="0" normalizeH="0" baseline="0" noProof="0" dirty="0" smtClean="0">
                <a:ln>
                  <a:noFill/>
                </a:ln>
                <a:solidFill>
                  <a:schemeClr val="dk1"/>
                </a:solidFill>
                <a:effectLst/>
                <a:uLnTx/>
                <a:uFillTx/>
                <a:latin typeface="+mn-lt"/>
                <a:ea typeface="+mn-ea"/>
                <a:cs typeface="+mn-cs"/>
              </a:rPr>
              <a:t> </a:t>
            </a:r>
            <a:endParaRPr kumimoji="0" lang="fr-FR" sz="2000" b="1" i="1"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48" t="13723" r="3804"/>
          <a:stretch>
            <a:fillRect/>
          </a:stretch>
        </p:blipFill>
        <p:spPr bwMode="auto">
          <a:xfrm>
            <a:off x="-1" y="1196752"/>
            <a:ext cx="5076057" cy="5018851"/>
          </a:xfrm>
          <a:prstGeom prst="rect">
            <a:avLst/>
          </a:prstGeom>
          <a:noFill/>
          <a:ln w="9525">
            <a:noFill/>
            <a:miter lim="800000"/>
            <a:headEnd/>
            <a:tailEnd/>
          </a:ln>
        </p:spPr>
      </p:pic>
      <p:sp>
        <p:nvSpPr>
          <p:cNvPr id="5" name="Rectangle 4"/>
          <p:cNvSpPr/>
          <p:nvPr/>
        </p:nvSpPr>
        <p:spPr>
          <a:xfrm>
            <a:off x="107504" y="548680"/>
            <a:ext cx="4896544" cy="584775"/>
          </a:xfrm>
          <a:prstGeom prst="rect">
            <a:avLst/>
          </a:prstGeom>
          <a:ln>
            <a:solidFill>
              <a:schemeClr val="tx1"/>
            </a:solidFill>
          </a:ln>
        </p:spPr>
        <p:txBody>
          <a:bodyPr wrap="square">
            <a:spAutoFit/>
          </a:bodyPr>
          <a:lstStyle/>
          <a:p>
            <a:pPr algn="ctr"/>
            <a:r>
              <a:rPr lang="fr-FR" sz="1600" b="1" dirty="0" smtClean="0"/>
              <a:t>Les inégalités socio-spatiales</a:t>
            </a:r>
          </a:p>
          <a:p>
            <a:pPr algn="ctr"/>
            <a:r>
              <a:rPr lang="fr-FR" sz="1600" b="1" dirty="0" smtClean="0"/>
              <a:t>au sein de l’Union européenne</a:t>
            </a:r>
            <a:endParaRPr lang="fr-F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130425"/>
            <a:ext cx="7772400" cy="1082551"/>
          </a:xfrm>
        </p:spPr>
        <p:style>
          <a:lnRef idx="1">
            <a:schemeClr val="accent6"/>
          </a:lnRef>
          <a:fillRef idx="2">
            <a:schemeClr val="accent6"/>
          </a:fillRef>
          <a:effectRef idx="1">
            <a:schemeClr val="accent6"/>
          </a:effectRef>
          <a:fontRef idx="minor">
            <a:schemeClr val="dk1"/>
          </a:fontRef>
        </p:style>
        <p:txBody>
          <a:bodyPr>
            <a:noAutofit/>
          </a:bodyPr>
          <a:lstStyle/>
          <a:p>
            <a:r>
              <a:rPr lang="fr-FR" sz="3200" b="1" i="1" dirty="0" smtClean="0"/>
              <a:t>1. Un programme avec de forts enjeux d’éducation à la citoyenneté</a:t>
            </a:r>
            <a:endParaRPr lang="fr-FR" sz="32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ouisemichelchampigny.ac-creteil.fr/IMG/jpg/Europe_rhenane.jpg"/>
          <p:cNvPicPr>
            <a:picLocks noChangeAspect="1" noChangeArrowheads="1"/>
          </p:cNvPicPr>
          <p:nvPr/>
        </p:nvPicPr>
        <p:blipFill>
          <a:blip r:embed="rId2" cstate="print"/>
          <a:srcRect r="8973" b="39617"/>
          <a:stretch>
            <a:fillRect/>
          </a:stretch>
        </p:blipFill>
        <p:spPr bwMode="auto">
          <a:xfrm>
            <a:off x="251519" y="980728"/>
            <a:ext cx="4673319" cy="3960440"/>
          </a:xfrm>
          <a:prstGeom prst="rect">
            <a:avLst/>
          </a:prstGeom>
          <a:noFill/>
          <a:ln w="28575">
            <a:solidFill>
              <a:schemeClr val="tx1"/>
            </a:solidFill>
          </a:ln>
        </p:spPr>
      </p:pic>
      <p:sp>
        <p:nvSpPr>
          <p:cNvPr id="5" name="Rectangle 4"/>
          <p:cNvSpPr/>
          <p:nvPr/>
        </p:nvSpPr>
        <p:spPr>
          <a:xfrm>
            <a:off x="251520" y="260648"/>
            <a:ext cx="4680520" cy="584775"/>
          </a:xfrm>
          <a:prstGeom prst="rect">
            <a:avLst/>
          </a:prstGeom>
          <a:ln>
            <a:solidFill>
              <a:schemeClr val="tx1"/>
            </a:solidFill>
          </a:ln>
        </p:spPr>
        <p:txBody>
          <a:bodyPr wrap="square">
            <a:spAutoFit/>
          </a:bodyPr>
          <a:lstStyle/>
          <a:p>
            <a:pPr algn="ctr">
              <a:defRPr/>
            </a:pPr>
            <a:r>
              <a:rPr lang="fr-FR" sz="1600" b="1" dirty="0" smtClean="0"/>
              <a:t>L’organisation spatiale d’une façade </a:t>
            </a:r>
          </a:p>
          <a:p>
            <a:pPr algn="ctr">
              <a:defRPr/>
            </a:pPr>
            <a:r>
              <a:rPr lang="fr-FR" sz="1600" b="1" dirty="0" smtClean="0"/>
              <a:t>maritime mondiale : la </a:t>
            </a:r>
            <a:r>
              <a:rPr lang="fr-FR" sz="1600" b="1" dirty="0" err="1" smtClean="0"/>
              <a:t>Northern</a:t>
            </a:r>
            <a:r>
              <a:rPr lang="fr-FR" sz="1600" b="1" dirty="0" smtClean="0"/>
              <a:t> Range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426150"/>
            <a:ext cx="4680520" cy="338554"/>
          </a:xfrm>
          <a:prstGeom prst="rect">
            <a:avLst/>
          </a:prstGeom>
          <a:ln>
            <a:solidFill>
              <a:schemeClr val="tx1"/>
            </a:solidFill>
          </a:ln>
        </p:spPr>
        <p:txBody>
          <a:bodyPr wrap="square">
            <a:spAutoFit/>
          </a:bodyPr>
          <a:lstStyle/>
          <a:p>
            <a:pPr algn="ctr">
              <a:defRPr/>
            </a:pPr>
            <a:r>
              <a:rPr lang="fr-FR" sz="1600" b="1" dirty="0" smtClean="0"/>
              <a:t>L’organisation spatiale de la région Alsace</a:t>
            </a:r>
          </a:p>
        </p:txBody>
      </p:sp>
      <p:pic>
        <p:nvPicPr>
          <p:cNvPr id="4" name="il_fi" descr="http://d-maps.com/m/alsace/alsace32.gif"/>
          <p:cNvPicPr/>
          <p:nvPr/>
        </p:nvPicPr>
        <p:blipFill>
          <a:blip r:embed="rId2" cstate="print"/>
          <a:srcRect/>
          <a:stretch>
            <a:fillRect/>
          </a:stretch>
        </p:blipFill>
        <p:spPr bwMode="auto">
          <a:xfrm>
            <a:off x="1187624" y="1052736"/>
            <a:ext cx="3074670" cy="490937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498158"/>
            <a:ext cx="4680520" cy="338554"/>
          </a:xfrm>
          <a:prstGeom prst="rect">
            <a:avLst/>
          </a:prstGeom>
          <a:ln>
            <a:solidFill>
              <a:schemeClr val="tx1"/>
            </a:solidFill>
          </a:ln>
        </p:spPr>
        <p:txBody>
          <a:bodyPr wrap="square">
            <a:spAutoFit/>
          </a:bodyPr>
          <a:lstStyle/>
          <a:p>
            <a:pPr algn="ctr">
              <a:defRPr/>
            </a:pPr>
            <a:r>
              <a:rPr lang="fr-FR" sz="1600" b="1" dirty="0" smtClean="0"/>
              <a:t>Potentialités et contraintes du territoire français</a:t>
            </a:r>
          </a:p>
        </p:txBody>
      </p:sp>
      <p:pic>
        <p:nvPicPr>
          <p:cNvPr id="21508" name="Picture 4" descr="http://jfbradu.free.fr/cartesvect/france/fr-relief-large.gif"/>
          <p:cNvPicPr>
            <a:picLocks noChangeAspect="1" noChangeArrowheads="1"/>
          </p:cNvPicPr>
          <p:nvPr/>
        </p:nvPicPr>
        <p:blipFill>
          <a:blip r:embed="rId2" cstate="print"/>
          <a:srcRect/>
          <a:stretch>
            <a:fillRect/>
          </a:stretch>
        </p:blipFill>
        <p:spPr bwMode="auto">
          <a:xfrm>
            <a:off x="395536" y="1124744"/>
            <a:ext cx="4536504" cy="467804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476672"/>
            <a:ext cx="4536504" cy="584775"/>
          </a:xfrm>
          <a:prstGeom prst="rect">
            <a:avLst/>
          </a:prstGeom>
          <a:ln>
            <a:solidFill>
              <a:schemeClr val="tx1"/>
            </a:solidFill>
          </a:ln>
        </p:spPr>
        <p:txBody>
          <a:bodyPr wrap="square">
            <a:spAutoFit/>
          </a:bodyPr>
          <a:lstStyle/>
          <a:p>
            <a:pPr algn="ctr"/>
            <a:r>
              <a:rPr lang="fr-FR" sz="1600" b="1" dirty="0" smtClean="0"/>
              <a:t>Les réseaux de transport en France</a:t>
            </a:r>
          </a:p>
          <a:p>
            <a:pPr algn="ctr"/>
            <a:r>
              <a:rPr lang="fr-FR" sz="1600" b="1" dirty="0" smtClean="0"/>
              <a:t> et leurs connexions avec l’Europe et le monde</a:t>
            </a:r>
            <a:endParaRPr lang="fr-FR" sz="1600" b="1" dirty="0"/>
          </a:p>
        </p:txBody>
      </p:sp>
      <p:pic>
        <p:nvPicPr>
          <p:cNvPr id="22530" name="Picture 2" descr="http://www.maprimaire.fr/fond%20carte/france_grande3.jpg"/>
          <p:cNvPicPr>
            <a:picLocks noChangeAspect="1" noChangeArrowheads="1"/>
          </p:cNvPicPr>
          <p:nvPr/>
        </p:nvPicPr>
        <p:blipFill>
          <a:blip r:embed="rId2" cstate="print"/>
          <a:srcRect/>
          <a:stretch>
            <a:fillRect/>
          </a:stretch>
        </p:blipFill>
        <p:spPr bwMode="auto">
          <a:xfrm>
            <a:off x="395537" y="1196751"/>
            <a:ext cx="4511712" cy="4814737"/>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67544" y="332656"/>
            <a:ext cx="8229600" cy="6483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fr-FR" sz="2000" b="1" i="1" dirty="0" smtClean="0"/>
              <a:t>LA DIMENSION CITOYENNE DE LA GÉOGRAPHIE SCOLAIRE DE LA FRANCE </a:t>
            </a:r>
          </a:p>
          <a:p>
            <a:pPr algn="ctr"/>
            <a:r>
              <a:rPr lang="fr-FR" sz="2000" b="1" i="1" dirty="0"/>
              <a:t> </a:t>
            </a:r>
            <a:r>
              <a:rPr lang="fr-FR" sz="2000" b="1" i="1" dirty="0" smtClean="0"/>
              <a:t>… retour historique …</a:t>
            </a:r>
            <a:endParaRPr lang="fr-FR" sz="2000" b="1" i="1" dirty="0"/>
          </a:p>
        </p:txBody>
      </p:sp>
      <p:sp>
        <p:nvSpPr>
          <p:cNvPr id="8195" name="Espace réservé du contenu 5"/>
          <p:cNvSpPr>
            <a:spLocks noGrp="1"/>
          </p:cNvSpPr>
          <p:nvPr>
            <p:ph idx="1"/>
          </p:nvPr>
        </p:nvSpPr>
        <p:spPr>
          <a:xfrm>
            <a:off x="467544" y="1340768"/>
            <a:ext cx="4104704" cy="5184576"/>
          </a:xfrm>
        </p:spPr>
        <p:txBody>
          <a:bodyPr>
            <a:normAutofit/>
          </a:bodyPr>
          <a:lstStyle/>
          <a:p>
            <a:pPr algn="ctr" eaLnBrk="1" hangingPunct="1">
              <a:buFontTx/>
              <a:buNone/>
            </a:pPr>
            <a:r>
              <a:rPr lang="fr-FR" b="1" i="1" dirty="0" smtClean="0">
                <a:solidFill>
                  <a:srgbClr val="FF0000"/>
                </a:solidFill>
              </a:rPr>
              <a:t>Quatre phases </a:t>
            </a:r>
          </a:p>
          <a:p>
            <a:pPr eaLnBrk="1" hangingPunct="1">
              <a:buFontTx/>
              <a:buNone/>
            </a:pPr>
            <a:endParaRPr lang="fr-FR" sz="1400" dirty="0" smtClean="0"/>
          </a:p>
          <a:p>
            <a:pPr eaLnBrk="1" hangingPunct="1">
              <a:buFontTx/>
              <a:buNone/>
            </a:pPr>
            <a:r>
              <a:rPr lang="fr-FR" sz="2400" b="1" i="1" u="sng" dirty="0" smtClean="0">
                <a:solidFill>
                  <a:schemeClr val="accent4">
                    <a:lumMod val="75000"/>
                  </a:schemeClr>
                </a:solidFill>
              </a:rPr>
              <a:t>1871-1902</a:t>
            </a:r>
            <a:r>
              <a:rPr lang="fr-FR" sz="2400" b="1" i="1" dirty="0" smtClean="0">
                <a:solidFill>
                  <a:schemeClr val="accent4">
                    <a:lumMod val="75000"/>
                  </a:schemeClr>
                </a:solidFill>
              </a:rPr>
              <a:t> : </a:t>
            </a:r>
            <a:r>
              <a:rPr lang="fr-FR" sz="1800" b="1" i="1" dirty="0" smtClean="0">
                <a:solidFill>
                  <a:schemeClr val="accent4">
                    <a:lumMod val="75000"/>
                  </a:schemeClr>
                </a:solidFill>
              </a:rPr>
              <a:t>géographie militante , idéologique avec un fort enjeu politique = faire aimer la patrie </a:t>
            </a:r>
          </a:p>
          <a:p>
            <a:pPr eaLnBrk="1" hangingPunct="1">
              <a:buFontTx/>
              <a:buNone/>
            </a:pPr>
            <a:endParaRPr lang="fr-FR" sz="1600" b="1" i="1" dirty="0" smtClean="0"/>
          </a:p>
          <a:p>
            <a:pPr eaLnBrk="1" hangingPunct="1">
              <a:buFont typeface="Wingdings 3" pitchFamily="18" charset="2"/>
              <a:buChar char=""/>
            </a:pPr>
            <a:r>
              <a:rPr lang="fr-FR" sz="2000" dirty="0" smtClean="0"/>
              <a:t>focalisation </a:t>
            </a:r>
            <a:r>
              <a:rPr lang="fr-FR" sz="2000" b="1" i="1" dirty="0" smtClean="0"/>
              <a:t>nationale et impériale</a:t>
            </a:r>
          </a:p>
          <a:p>
            <a:pPr eaLnBrk="1" hangingPunct="1">
              <a:buNone/>
            </a:pPr>
            <a:endParaRPr lang="fr-FR" sz="2000" dirty="0" smtClean="0"/>
          </a:p>
          <a:p>
            <a:pPr eaLnBrk="1" hangingPunct="1">
              <a:buFont typeface="Wingdings 3" pitchFamily="18" charset="2"/>
              <a:buChar char=""/>
            </a:pPr>
            <a:r>
              <a:rPr lang="fr-FR" sz="2000" dirty="0" smtClean="0"/>
              <a:t>vise à </a:t>
            </a:r>
            <a:r>
              <a:rPr lang="fr-FR" sz="2000" b="1" i="1" dirty="0" smtClean="0"/>
              <a:t>légitimer une sorte « d’harmonie hexagonale » </a:t>
            </a:r>
            <a:r>
              <a:rPr lang="fr-FR" sz="2000" dirty="0" smtClean="0"/>
              <a:t>et donc une focalisation sur la question des frontières </a:t>
            </a:r>
          </a:p>
        </p:txBody>
      </p:sp>
      <p:pic>
        <p:nvPicPr>
          <p:cNvPr id="3074" name="Picture 2" descr="http://www.lemog.fr/lemog_expo_v2/albums/documentation/vestiges/vestiges_1900/normal_fig_illus_1900_HS_V_3a_800.jpg"/>
          <p:cNvPicPr>
            <a:picLocks noChangeAspect="1" noChangeArrowheads="1"/>
          </p:cNvPicPr>
          <p:nvPr/>
        </p:nvPicPr>
        <p:blipFill>
          <a:blip r:embed="rId2" cstate="print"/>
          <a:srcRect/>
          <a:stretch>
            <a:fillRect/>
          </a:stretch>
        </p:blipFill>
        <p:spPr bwMode="auto">
          <a:xfrm>
            <a:off x="4499992" y="1556792"/>
            <a:ext cx="4644799"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ox(in)">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box(in)">
                                      <p:cBhvr>
                                        <p:cTn id="24" dur="500"/>
                                        <p:tgtEl>
                                          <p:spTgt spid="819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box(in)">
                                      <p:cBhvr>
                                        <p:cTn id="29"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5"/>
          <p:cNvSpPr>
            <a:spLocks noGrp="1"/>
          </p:cNvSpPr>
          <p:nvPr>
            <p:ph idx="1"/>
          </p:nvPr>
        </p:nvSpPr>
        <p:spPr>
          <a:xfrm>
            <a:off x="251521" y="404664"/>
            <a:ext cx="4536504" cy="5544616"/>
          </a:xfrm>
        </p:spPr>
        <p:txBody>
          <a:bodyPr>
            <a:normAutofit/>
          </a:bodyPr>
          <a:lstStyle/>
          <a:p>
            <a:pPr eaLnBrk="1" hangingPunct="1">
              <a:buFontTx/>
              <a:buNone/>
            </a:pPr>
            <a:r>
              <a:rPr lang="fr-FR" sz="2400" b="1" i="1" u="sng" dirty="0" smtClean="0">
                <a:solidFill>
                  <a:schemeClr val="accent4">
                    <a:lumMod val="75000"/>
                  </a:schemeClr>
                </a:solidFill>
              </a:rPr>
              <a:t>1902-1982</a:t>
            </a:r>
            <a:r>
              <a:rPr lang="fr-FR" sz="2400" b="1" i="1" dirty="0" smtClean="0">
                <a:solidFill>
                  <a:schemeClr val="accent4">
                    <a:lumMod val="75000"/>
                  </a:schemeClr>
                </a:solidFill>
              </a:rPr>
              <a:t> : </a:t>
            </a:r>
            <a:r>
              <a:rPr lang="fr-FR" sz="1800" b="1" i="1" dirty="0" smtClean="0">
                <a:solidFill>
                  <a:schemeClr val="accent4">
                    <a:lumMod val="75000"/>
                  </a:schemeClr>
                </a:solidFill>
              </a:rPr>
              <a:t>très longue période sans aucune évolution dans l’approche et une géographie qui perd tout enjeu politique</a:t>
            </a:r>
          </a:p>
          <a:p>
            <a:pPr eaLnBrk="1" hangingPunct="1">
              <a:buNone/>
            </a:pPr>
            <a:endParaRPr lang="fr-FR" sz="2000" b="1" i="1" dirty="0" smtClean="0"/>
          </a:p>
          <a:p>
            <a:pPr eaLnBrk="1" hangingPunct="1">
              <a:buFont typeface="Wingdings 3" pitchFamily="18" charset="2"/>
              <a:buChar char=""/>
            </a:pPr>
            <a:r>
              <a:rPr lang="fr-FR" sz="2000" dirty="0" smtClean="0"/>
              <a:t>Des </a:t>
            </a:r>
            <a:r>
              <a:rPr lang="fr-FR" sz="2000" b="1" i="1" dirty="0" smtClean="0"/>
              <a:t>évolutions totalement mineures </a:t>
            </a:r>
            <a:r>
              <a:rPr lang="fr-FR" sz="1600" dirty="0" smtClean="0"/>
              <a:t>(environ nouveau programme tous les 20 ans qui reprend presque mot pour mot à chaque fois le précédent)</a:t>
            </a:r>
          </a:p>
          <a:p>
            <a:pPr eaLnBrk="1" hangingPunct="1">
              <a:buFont typeface="Wingdings 3" pitchFamily="18" charset="2"/>
              <a:buChar char=""/>
            </a:pPr>
            <a:endParaRPr lang="fr-FR" sz="2000" dirty="0" smtClean="0"/>
          </a:p>
          <a:p>
            <a:pPr eaLnBrk="1" hangingPunct="1">
              <a:buFont typeface="Wingdings 3" pitchFamily="18" charset="2"/>
              <a:buChar char=""/>
            </a:pPr>
            <a:r>
              <a:rPr lang="fr-FR" sz="2000" dirty="0" smtClean="0"/>
              <a:t>Une structure de ces programmes en </a:t>
            </a:r>
            <a:r>
              <a:rPr lang="fr-FR" sz="2000" b="1" i="1" dirty="0" smtClean="0"/>
              <a:t>2 parties toujours similaires</a:t>
            </a:r>
            <a:r>
              <a:rPr lang="fr-FR" sz="2000" dirty="0" smtClean="0"/>
              <a:t> : </a:t>
            </a:r>
          </a:p>
          <a:p>
            <a:pPr lvl="1">
              <a:buFont typeface="Wingdings" pitchFamily="2" charset="2"/>
              <a:buChar char="§"/>
            </a:pPr>
            <a:r>
              <a:rPr lang="fr-FR" sz="1600" dirty="0" smtClean="0"/>
              <a:t>une approche de la France </a:t>
            </a:r>
            <a:r>
              <a:rPr lang="fr-FR" sz="1600" b="1" i="1" dirty="0" smtClean="0"/>
              <a:t>par grands ensembles régionaux jugés « incontestables »</a:t>
            </a:r>
            <a:endParaRPr lang="fr-FR" sz="1600" dirty="0" smtClean="0"/>
          </a:p>
          <a:p>
            <a:pPr lvl="1">
              <a:buFont typeface="Wingdings" pitchFamily="2" charset="2"/>
              <a:buChar char="§"/>
            </a:pPr>
            <a:r>
              <a:rPr lang="fr-FR" sz="1600" dirty="0" smtClean="0"/>
              <a:t>une approche </a:t>
            </a:r>
            <a:r>
              <a:rPr lang="fr-FR" sz="1600" b="1" i="1" dirty="0" smtClean="0"/>
              <a:t>des territoires d’outre-mer </a:t>
            </a:r>
            <a:r>
              <a:rPr lang="fr-FR" sz="1600" dirty="0" smtClean="0"/>
              <a:t>(colonies puis DOM/TOM)</a:t>
            </a:r>
          </a:p>
        </p:txBody>
      </p:sp>
      <p:pic>
        <p:nvPicPr>
          <p:cNvPr id="1026" name="Picture 2"/>
          <p:cNvPicPr>
            <a:picLocks noChangeAspect="1" noChangeArrowheads="1"/>
          </p:cNvPicPr>
          <p:nvPr/>
        </p:nvPicPr>
        <p:blipFill>
          <a:blip r:embed="rId2" cstate="print"/>
          <a:srcRect/>
          <a:stretch>
            <a:fillRect/>
          </a:stretch>
        </p:blipFill>
        <p:spPr bwMode="auto">
          <a:xfrm>
            <a:off x="4932040" y="620688"/>
            <a:ext cx="4021370" cy="4752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box(in)">
                                      <p:cBhvr>
                                        <p:cTn id="7" dur="500"/>
                                        <p:tgtEl>
                                          <p:spTgt spid="9218">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218">
                                            <p:txEl>
                                              <p:pRg st="2" end="2"/>
                                            </p:txEl>
                                          </p:spTgt>
                                        </p:tgtEl>
                                        <p:attrNameLst>
                                          <p:attrName>style.visibility</p:attrName>
                                        </p:attrNameLst>
                                      </p:cBhvr>
                                      <p:to>
                                        <p:strVal val="visible"/>
                                      </p:to>
                                    </p:set>
                                    <p:animEffect transition="in" filter="box(in)">
                                      <p:cBhvr>
                                        <p:cTn id="14" dur="500"/>
                                        <p:tgtEl>
                                          <p:spTgt spid="921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218">
                                            <p:txEl>
                                              <p:pRg st="4" end="4"/>
                                            </p:txEl>
                                          </p:spTgt>
                                        </p:tgtEl>
                                        <p:attrNameLst>
                                          <p:attrName>style.visibility</p:attrName>
                                        </p:attrNameLst>
                                      </p:cBhvr>
                                      <p:to>
                                        <p:strVal val="visible"/>
                                      </p:to>
                                    </p:set>
                                    <p:animEffect transition="in" filter="box(in)">
                                      <p:cBhvr>
                                        <p:cTn id="19" dur="500"/>
                                        <p:tgtEl>
                                          <p:spTgt spid="9218">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218">
                                            <p:txEl>
                                              <p:pRg st="5" end="5"/>
                                            </p:txEl>
                                          </p:spTgt>
                                        </p:tgtEl>
                                        <p:attrNameLst>
                                          <p:attrName>style.visibility</p:attrName>
                                        </p:attrNameLst>
                                      </p:cBhvr>
                                      <p:to>
                                        <p:strVal val="visible"/>
                                      </p:to>
                                    </p:set>
                                    <p:animEffect transition="in" filter="box(in)">
                                      <p:cBhvr>
                                        <p:cTn id="22" dur="500"/>
                                        <p:tgtEl>
                                          <p:spTgt spid="9218">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218">
                                            <p:txEl>
                                              <p:pRg st="6" end="6"/>
                                            </p:txEl>
                                          </p:spTgt>
                                        </p:tgtEl>
                                        <p:attrNameLst>
                                          <p:attrName>style.visibility</p:attrName>
                                        </p:attrNameLst>
                                      </p:cBhvr>
                                      <p:to>
                                        <p:strVal val="visible"/>
                                      </p:to>
                                    </p:set>
                                    <p:animEffect transition="in" filter="box(in)">
                                      <p:cBhvr>
                                        <p:cTn id="25" dur="500"/>
                                        <p:tgtEl>
                                          <p:spTgt spid="9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5"/>
          <p:cNvSpPr>
            <a:spLocks noGrp="1"/>
          </p:cNvSpPr>
          <p:nvPr>
            <p:ph idx="1"/>
          </p:nvPr>
        </p:nvSpPr>
        <p:spPr>
          <a:xfrm>
            <a:off x="323850" y="188913"/>
            <a:ext cx="8569325" cy="2375991"/>
          </a:xfrm>
        </p:spPr>
        <p:txBody>
          <a:bodyPr/>
          <a:lstStyle/>
          <a:p>
            <a:pPr eaLnBrk="1" hangingPunct="1">
              <a:buFontTx/>
              <a:buNone/>
            </a:pPr>
            <a:r>
              <a:rPr lang="fr-FR" sz="2000" b="1" i="1" u="sng" dirty="0" smtClean="0">
                <a:solidFill>
                  <a:schemeClr val="accent4">
                    <a:lumMod val="75000"/>
                  </a:schemeClr>
                </a:solidFill>
              </a:rPr>
              <a:t>A partir de 1982</a:t>
            </a:r>
            <a:r>
              <a:rPr lang="fr-FR" sz="2000" b="1" i="1" dirty="0" smtClean="0">
                <a:solidFill>
                  <a:schemeClr val="accent4">
                    <a:lumMod val="75000"/>
                  </a:schemeClr>
                </a:solidFill>
              </a:rPr>
              <a:t> : retour d’une géographie à forts enjeux politiques et axée sur l’éducation à la citoyenneté</a:t>
            </a:r>
          </a:p>
          <a:p>
            <a:pPr eaLnBrk="1" hangingPunct="1">
              <a:buFontTx/>
              <a:buNone/>
            </a:pPr>
            <a:endParaRPr lang="fr-FR" sz="1050" b="1" i="1" dirty="0" smtClean="0">
              <a:solidFill>
                <a:schemeClr val="accent4">
                  <a:lumMod val="75000"/>
                </a:schemeClr>
              </a:solidFill>
            </a:endParaRPr>
          </a:p>
          <a:p>
            <a:pPr eaLnBrk="1" hangingPunct="1">
              <a:buFont typeface="Wingdings 3" pitchFamily="18" charset="2"/>
              <a:buChar char=""/>
            </a:pPr>
            <a:r>
              <a:rPr lang="fr-FR" sz="1800" dirty="0" smtClean="0"/>
              <a:t>accélération de la publication de programmes (</a:t>
            </a:r>
            <a:r>
              <a:rPr lang="fr-FR" sz="1800" b="1" i="1" dirty="0" smtClean="0"/>
              <a:t>5 programmes en 20 ans</a:t>
            </a:r>
            <a:r>
              <a:rPr lang="fr-FR" sz="1800" dirty="0" smtClean="0"/>
              <a:t>)</a:t>
            </a:r>
          </a:p>
          <a:p>
            <a:pPr eaLnBrk="1" hangingPunct="1">
              <a:buFont typeface="Wingdings 3" pitchFamily="18" charset="2"/>
              <a:buChar char=""/>
            </a:pPr>
            <a:r>
              <a:rPr lang="fr-FR" sz="1800" dirty="0" smtClean="0"/>
              <a:t>1982 = Installation </a:t>
            </a:r>
            <a:r>
              <a:rPr lang="fr-FR" sz="1800" b="1" i="1" dirty="0" smtClean="0"/>
              <a:t>d’une réflexion sur la notion de région </a:t>
            </a:r>
            <a:r>
              <a:rPr lang="fr-FR" sz="1800" dirty="0" smtClean="0"/>
              <a:t>(les ensembles régionaux ne sont pas si faciles à définir que ne le laissait à penser les programmes précédents) et introduction timide de l’étude de l’Europe</a:t>
            </a:r>
          </a:p>
          <a:p>
            <a:pPr eaLnBrk="1" hangingPunct="1">
              <a:buFont typeface="Wingdings 3" pitchFamily="18" charset="2"/>
              <a:buChar char=""/>
            </a:pPr>
            <a:endParaRPr lang="fr-FR" sz="2000" dirty="0" smtClean="0"/>
          </a:p>
        </p:txBody>
      </p:sp>
      <p:pic>
        <p:nvPicPr>
          <p:cNvPr id="2049" name="Picture 1"/>
          <p:cNvPicPr>
            <a:picLocks noChangeAspect="1" noChangeArrowheads="1"/>
          </p:cNvPicPr>
          <p:nvPr/>
        </p:nvPicPr>
        <p:blipFill>
          <a:blip r:embed="rId2" cstate="print"/>
          <a:srcRect/>
          <a:stretch>
            <a:fillRect/>
          </a:stretch>
        </p:blipFill>
        <p:spPr bwMode="auto">
          <a:xfrm>
            <a:off x="1403648" y="2996952"/>
            <a:ext cx="3528392" cy="3774559"/>
          </a:xfrm>
          <a:prstGeom prst="rect">
            <a:avLst/>
          </a:prstGeom>
          <a:noFill/>
          <a:ln w="9525">
            <a:noFill/>
            <a:miter lim="800000"/>
            <a:headEnd/>
            <a:tailEnd/>
          </a:ln>
        </p:spPr>
      </p:pic>
      <p:pic>
        <p:nvPicPr>
          <p:cNvPr id="2051" name="Picture 3" descr="http://lettres.histoire.free.fr/lhg/geo/geo_france/Organisation_territoire/6grands_ensembles_reg.jpg"/>
          <p:cNvPicPr>
            <a:picLocks noChangeAspect="1" noChangeArrowheads="1"/>
          </p:cNvPicPr>
          <p:nvPr/>
        </p:nvPicPr>
        <p:blipFill>
          <a:blip r:embed="rId3" cstate="print"/>
          <a:srcRect/>
          <a:stretch>
            <a:fillRect/>
          </a:stretch>
        </p:blipFill>
        <p:spPr bwMode="auto">
          <a:xfrm>
            <a:off x="5364088" y="2677552"/>
            <a:ext cx="3672408" cy="4180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box(in)">
                                      <p:cBhvr>
                                        <p:cTn id="7" dur="500"/>
                                        <p:tgtEl>
                                          <p:spTgt spid="1024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242">
                                            <p:txEl>
                                              <p:pRg st="2" end="2"/>
                                            </p:txEl>
                                          </p:spTgt>
                                        </p:tgtEl>
                                        <p:attrNameLst>
                                          <p:attrName>style.visibility</p:attrName>
                                        </p:attrNameLst>
                                      </p:cBhvr>
                                      <p:to>
                                        <p:strVal val="visible"/>
                                      </p:to>
                                    </p:set>
                                    <p:animEffect transition="in" filter="box(in)">
                                      <p:cBhvr>
                                        <p:cTn id="16" dur="500"/>
                                        <p:tgtEl>
                                          <p:spTgt spid="102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242">
                                            <p:txEl>
                                              <p:pRg st="3" end="3"/>
                                            </p:txEl>
                                          </p:spTgt>
                                        </p:tgtEl>
                                        <p:attrNameLst>
                                          <p:attrName>style.visibility</p:attrName>
                                        </p:attrNameLst>
                                      </p:cBhvr>
                                      <p:to>
                                        <p:strVal val="visible"/>
                                      </p:to>
                                    </p:set>
                                    <p:animEffect transition="in" filter="box(in)">
                                      <p:cBhvr>
                                        <p:cTn id="21"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5"/>
          <p:cNvSpPr>
            <a:spLocks noGrp="1"/>
          </p:cNvSpPr>
          <p:nvPr>
            <p:ph idx="1"/>
          </p:nvPr>
        </p:nvSpPr>
        <p:spPr>
          <a:xfrm>
            <a:off x="395536" y="188641"/>
            <a:ext cx="8569325" cy="1800199"/>
          </a:xfrm>
        </p:spPr>
        <p:txBody>
          <a:bodyPr>
            <a:normAutofit/>
          </a:bodyPr>
          <a:lstStyle/>
          <a:p>
            <a:pPr eaLnBrk="1" hangingPunct="1">
              <a:buFont typeface="Wingdings 3" pitchFamily="18" charset="2"/>
              <a:buChar char=""/>
            </a:pPr>
            <a:r>
              <a:rPr lang="fr-FR" sz="1800" dirty="0" smtClean="0"/>
              <a:t>1988 = introduction de la </a:t>
            </a:r>
            <a:r>
              <a:rPr lang="fr-FR" sz="1800" b="1" i="1" dirty="0" smtClean="0"/>
              <a:t>notion d’aménagement du territoire</a:t>
            </a:r>
          </a:p>
          <a:p>
            <a:pPr eaLnBrk="1" hangingPunct="1">
              <a:buFont typeface="Wingdings 3" pitchFamily="18" charset="2"/>
              <a:buChar char=""/>
            </a:pPr>
            <a:r>
              <a:rPr lang="fr-FR" sz="1800" dirty="0" smtClean="0"/>
              <a:t>1997 et 2002 = Insertion de l’étude de la France dans celle de l’Europe</a:t>
            </a:r>
          </a:p>
          <a:p>
            <a:pPr eaLnBrk="1" hangingPunct="1">
              <a:buFont typeface="Wingdings 3" pitchFamily="18" charset="2"/>
              <a:buChar char=""/>
            </a:pPr>
            <a:r>
              <a:rPr lang="fr-FR" sz="1800" dirty="0" smtClean="0"/>
              <a:t>2007 = relecture des programmes qui  introduit la </a:t>
            </a:r>
            <a:r>
              <a:rPr lang="fr-FR" sz="1800" b="1" i="1" dirty="0" smtClean="0"/>
              <a:t>problématique des territoires puis des « nouveaux territoires »</a:t>
            </a:r>
            <a:endParaRPr lang="fr-FR" sz="1800" dirty="0" smtClean="0"/>
          </a:p>
        </p:txBody>
      </p:sp>
      <p:pic>
        <p:nvPicPr>
          <p:cNvPr id="18434" name="Picture 2" descr="Intercommunalité en Nord-Pas-de-Calais"/>
          <p:cNvPicPr>
            <a:picLocks noChangeAspect="1" noChangeArrowheads="1"/>
          </p:cNvPicPr>
          <p:nvPr/>
        </p:nvPicPr>
        <p:blipFill>
          <a:blip r:embed="rId2" cstate="print"/>
          <a:srcRect/>
          <a:stretch>
            <a:fillRect/>
          </a:stretch>
        </p:blipFill>
        <p:spPr bwMode="auto">
          <a:xfrm>
            <a:off x="4644008" y="2564904"/>
            <a:ext cx="4219961" cy="2921511"/>
          </a:xfrm>
          <a:prstGeom prst="rect">
            <a:avLst/>
          </a:prstGeom>
          <a:noFill/>
        </p:spPr>
      </p:pic>
      <p:pic>
        <p:nvPicPr>
          <p:cNvPr id="18436" name="Picture 4" descr="Etat de l'intercommunalité 2009"/>
          <p:cNvPicPr>
            <a:picLocks noChangeAspect="1" noChangeArrowheads="1"/>
          </p:cNvPicPr>
          <p:nvPr/>
        </p:nvPicPr>
        <p:blipFill>
          <a:blip r:embed="rId3" cstate="print"/>
          <a:srcRect/>
          <a:stretch>
            <a:fillRect/>
          </a:stretch>
        </p:blipFill>
        <p:spPr bwMode="auto">
          <a:xfrm>
            <a:off x="323528" y="2060848"/>
            <a:ext cx="4104456" cy="43425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box(in)">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box(in)">
                                      <p:cBhvr>
                                        <p:cTn id="12" dur="500"/>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box(in)">
                                      <p:cBhvr>
                                        <p:cTn id="17" dur="5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76672"/>
            <a:ext cx="6624736" cy="490066"/>
          </a:xfrm>
          <a:ln>
            <a:noFill/>
            <a:headEnd/>
            <a:tailEnd/>
          </a:ln>
        </p:spPr>
        <p:style>
          <a:lnRef idx="2">
            <a:schemeClr val="dk1"/>
          </a:lnRef>
          <a:fillRef idx="1">
            <a:schemeClr val="lt1"/>
          </a:fillRef>
          <a:effectRef idx="0">
            <a:schemeClr val="dk1"/>
          </a:effectRef>
          <a:fontRef idx="minor">
            <a:schemeClr val="dk1"/>
          </a:fontRef>
        </p:style>
        <p:txBody>
          <a:bodyPr anchor="ctr">
            <a:normAutofit fontScale="90000"/>
          </a:bodyPr>
          <a:lstStyle/>
          <a:p>
            <a:r>
              <a:rPr lang="fr-FR" sz="2000" b="1" i="1" u="sng" dirty="0">
                <a:solidFill>
                  <a:schemeClr val="accent4">
                    <a:lumMod val="75000"/>
                  </a:schemeClr>
                </a:solidFill>
              </a:rPr>
              <a:t>2011 </a:t>
            </a:r>
            <a:r>
              <a:rPr lang="fr-FR" sz="2000" b="1" i="1" dirty="0" smtClean="0">
                <a:solidFill>
                  <a:schemeClr val="accent4">
                    <a:lumMod val="75000"/>
                  </a:schemeClr>
                </a:solidFill>
              </a:rPr>
              <a:t>= Programme qui accentue nettement la dimension citoyenne dans l’étude de la géographie de la France </a:t>
            </a:r>
            <a:endParaRPr lang="fr-FR" sz="2000" b="1" i="1" dirty="0">
              <a:solidFill>
                <a:schemeClr val="accent4">
                  <a:lumMod val="75000"/>
                </a:schemeClr>
              </a:solidFill>
            </a:endParaRPr>
          </a:p>
        </p:txBody>
      </p:sp>
      <p:sp>
        <p:nvSpPr>
          <p:cNvPr id="3" name="Espace réservé du contenu 2"/>
          <p:cNvSpPr>
            <a:spLocks noGrp="1"/>
          </p:cNvSpPr>
          <p:nvPr>
            <p:ph idx="1"/>
          </p:nvPr>
        </p:nvSpPr>
        <p:spPr>
          <a:xfrm>
            <a:off x="467544" y="1340768"/>
            <a:ext cx="8229600" cy="4525963"/>
          </a:xfrm>
        </p:spPr>
        <p:txBody>
          <a:bodyPr>
            <a:normAutofit fontScale="70000" lnSpcReduction="20000"/>
          </a:bodyPr>
          <a:lstStyle/>
          <a:p>
            <a:r>
              <a:rPr lang="fr-FR" b="1" i="1" dirty="0" smtClean="0">
                <a:solidFill>
                  <a:schemeClr val="dk1"/>
                </a:solidFill>
                <a:latin typeface="+mn-lt"/>
                <a:ea typeface="+mn-ea"/>
                <a:cs typeface="+mn-cs"/>
              </a:rPr>
              <a:t>3 axes sont déclinés =  </a:t>
            </a:r>
            <a:r>
              <a:rPr lang="fr-FR" b="1" i="1" dirty="0" smtClean="0"/>
              <a:t>les nouveaux territoires, le développement durable et la mondialisation</a:t>
            </a:r>
            <a:r>
              <a:rPr lang="fr-FR" dirty="0"/>
              <a:t> </a:t>
            </a:r>
            <a:r>
              <a:rPr lang="fr-FR" dirty="0" smtClean="0"/>
              <a:t>(les trois phénomènes qui travaillent en profondeur l’organisation et la gestion du territoire) </a:t>
            </a:r>
          </a:p>
          <a:p>
            <a:endParaRPr lang="fr-FR" dirty="0"/>
          </a:p>
          <a:p>
            <a:r>
              <a:rPr lang="fr-FR" b="1" i="1" dirty="0" smtClean="0"/>
              <a:t>Le programme privilégie </a:t>
            </a:r>
          </a:p>
          <a:p>
            <a:pPr lvl="1"/>
            <a:r>
              <a:rPr lang="fr-FR" dirty="0" smtClean="0"/>
              <a:t>Les approches problématisées, qui interrogent le vécu des élèves</a:t>
            </a:r>
          </a:p>
          <a:p>
            <a:pPr lvl="1"/>
            <a:r>
              <a:rPr lang="fr-FR" dirty="0" smtClean="0"/>
              <a:t>Les démarches de découverte, notamment par les Etudes de cas qui sont largement introduites</a:t>
            </a:r>
          </a:p>
          <a:p>
            <a:pPr lvl="1"/>
            <a:r>
              <a:rPr lang="fr-FR" dirty="0" smtClean="0"/>
              <a:t>Les démarches de questionnement et de recherche</a:t>
            </a:r>
          </a:p>
          <a:p>
            <a:endParaRPr lang="fr-FR" dirty="0"/>
          </a:p>
          <a:p>
            <a:r>
              <a:rPr lang="fr-FR" dirty="0" smtClean="0"/>
              <a:t>Il cherche à inviter les élèves à prendre conscience de </a:t>
            </a:r>
            <a:r>
              <a:rPr lang="fr-FR" b="1" i="1" dirty="0" smtClean="0"/>
              <a:t>la dimension prospective et stratégique des politiques d’aménagement </a:t>
            </a:r>
            <a:r>
              <a:rPr lang="fr-FR" dirty="0" smtClean="0"/>
              <a:t>qui les concernent. </a:t>
            </a:r>
            <a:br>
              <a:rPr lang="fr-FR" dirty="0" smtClean="0"/>
            </a:b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2130425"/>
            <a:ext cx="7774632" cy="1226567"/>
          </a:xfrm>
        </p:spPr>
        <p:style>
          <a:lnRef idx="1">
            <a:schemeClr val="accent6"/>
          </a:lnRef>
          <a:fillRef idx="2">
            <a:schemeClr val="accent6"/>
          </a:fillRef>
          <a:effectRef idx="1">
            <a:schemeClr val="accent6"/>
          </a:effectRef>
          <a:fontRef idx="minor">
            <a:schemeClr val="dk1"/>
          </a:fontRef>
        </p:style>
        <p:txBody>
          <a:bodyPr>
            <a:noAutofit/>
          </a:bodyPr>
          <a:lstStyle/>
          <a:p>
            <a:r>
              <a:rPr lang="fr-FR" sz="3200" b="1" i="1" dirty="0" smtClean="0"/>
              <a:t>2. Le jeu des échelles dans le programme</a:t>
            </a:r>
            <a:br>
              <a:rPr lang="fr-FR" sz="3200" b="1" i="1" dirty="0" smtClean="0"/>
            </a:br>
            <a:r>
              <a:rPr lang="fr-FR" sz="2400" b="1" i="1" dirty="0" smtClean="0"/>
              <a:t>Une géographie de + en + systémique qui privilégie désormais un grand nombre d’études de cas</a:t>
            </a:r>
            <a:endParaRPr lang="fr-FR" sz="24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5"/>
          <p:cNvSpPr>
            <a:spLocks noChangeShapeType="1"/>
          </p:cNvSpPr>
          <p:nvPr/>
        </p:nvSpPr>
        <p:spPr bwMode="auto">
          <a:xfrm>
            <a:off x="5076056" y="1700808"/>
            <a:ext cx="2357" cy="4106267"/>
          </a:xfrm>
          <a:prstGeom prst="line">
            <a:avLst/>
          </a:prstGeom>
          <a:noFill/>
          <a:ln w="38100">
            <a:solidFill>
              <a:schemeClr val="accent2"/>
            </a:solidFill>
            <a:prstDash val="dash"/>
            <a:round/>
            <a:headEnd type="triangle" w="med" len="med"/>
            <a:tailEnd type="triangle" w="med" len="med"/>
          </a:ln>
        </p:spPr>
        <p:txBody>
          <a:bodyPr/>
          <a:lstStyle/>
          <a:p>
            <a:endParaRPr lang="fr-FR"/>
          </a:p>
        </p:txBody>
      </p:sp>
      <p:sp>
        <p:nvSpPr>
          <p:cNvPr id="25" name="AutoShape 7"/>
          <p:cNvSpPr>
            <a:spLocks noChangeArrowheads="1"/>
          </p:cNvSpPr>
          <p:nvPr/>
        </p:nvSpPr>
        <p:spPr bwMode="auto">
          <a:xfrm>
            <a:off x="323528" y="764704"/>
            <a:ext cx="8496944" cy="1224136"/>
          </a:xfrm>
          <a:prstGeom prst="parallelogram">
            <a:avLst>
              <a:gd name="adj" fmla="val 109288"/>
            </a:avLst>
          </a:prstGeom>
          <a:solidFill>
            <a:srgbClr val="B0A4FA">
              <a:alpha val="70195"/>
            </a:srgbClr>
          </a:solidFill>
          <a:ln w="19050">
            <a:solidFill>
              <a:schemeClr val="tx1"/>
            </a:solidFill>
            <a:prstDash val="dash"/>
            <a:miter lim="800000"/>
            <a:headEnd/>
            <a:tailEnd/>
          </a:ln>
        </p:spPr>
        <p:txBody>
          <a:bodyPr wrap="none" anchor="ctr"/>
          <a:lstStyle/>
          <a:p>
            <a:endParaRPr lang="fr-FR" sz="1800"/>
          </a:p>
        </p:txBody>
      </p:sp>
      <p:sp>
        <p:nvSpPr>
          <p:cNvPr id="47111" name="AutoShape 7"/>
          <p:cNvSpPr>
            <a:spLocks noChangeArrowheads="1"/>
          </p:cNvSpPr>
          <p:nvPr/>
        </p:nvSpPr>
        <p:spPr bwMode="auto">
          <a:xfrm>
            <a:off x="1259632" y="2780928"/>
            <a:ext cx="6912768" cy="1223963"/>
          </a:xfrm>
          <a:prstGeom prst="parallelogram">
            <a:avLst>
              <a:gd name="adj" fmla="val 109288"/>
            </a:avLst>
          </a:prstGeom>
          <a:solidFill>
            <a:schemeClr val="accent4">
              <a:lumMod val="60000"/>
              <a:lumOff val="40000"/>
              <a:alpha val="70195"/>
            </a:schemeClr>
          </a:solidFill>
          <a:ln w="19050">
            <a:solidFill>
              <a:schemeClr val="tx1"/>
            </a:solidFill>
            <a:prstDash val="dash"/>
            <a:miter lim="800000"/>
            <a:headEnd/>
            <a:tailEnd/>
          </a:ln>
        </p:spPr>
        <p:txBody>
          <a:bodyPr wrap="none" anchor="ctr"/>
          <a:lstStyle/>
          <a:p>
            <a:endParaRPr lang="fr-FR" sz="1800"/>
          </a:p>
        </p:txBody>
      </p:sp>
      <p:sp>
        <p:nvSpPr>
          <p:cNvPr id="47112" name="AutoShape 8"/>
          <p:cNvSpPr>
            <a:spLocks noChangeArrowheads="1"/>
          </p:cNvSpPr>
          <p:nvPr/>
        </p:nvSpPr>
        <p:spPr bwMode="auto">
          <a:xfrm>
            <a:off x="2123729" y="4437063"/>
            <a:ext cx="5185122" cy="792162"/>
          </a:xfrm>
          <a:prstGeom prst="parallelogram">
            <a:avLst>
              <a:gd name="adj" fmla="val 137067"/>
            </a:avLst>
          </a:prstGeom>
          <a:solidFill>
            <a:srgbClr val="B0A4FA">
              <a:alpha val="38823"/>
            </a:srgbClr>
          </a:solidFill>
          <a:ln w="19050">
            <a:solidFill>
              <a:schemeClr val="tx1"/>
            </a:solidFill>
            <a:prstDash val="dash"/>
            <a:miter lim="800000"/>
            <a:headEnd/>
            <a:tailEnd/>
          </a:ln>
        </p:spPr>
        <p:txBody>
          <a:bodyPr wrap="none" anchor="ctr"/>
          <a:lstStyle/>
          <a:p>
            <a:endParaRPr lang="fr-FR" sz="1800"/>
          </a:p>
        </p:txBody>
      </p:sp>
      <p:sp>
        <p:nvSpPr>
          <p:cNvPr id="47113" name="AutoShape 9"/>
          <p:cNvSpPr>
            <a:spLocks noChangeArrowheads="1"/>
          </p:cNvSpPr>
          <p:nvPr/>
        </p:nvSpPr>
        <p:spPr bwMode="auto">
          <a:xfrm>
            <a:off x="2555776" y="5876925"/>
            <a:ext cx="4249837" cy="720725"/>
          </a:xfrm>
          <a:prstGeom prst="parallelogram">
            <a:avLst>
              <a:gd name="adj" fmla="val 111377"/>
            </a:avLst>
          </a:prstGeom>
          <a:solidFill>
            <a:schemeClr val="accent4">
              <a:lumMod val="40000"/>
              <a:lumOff val="60000"/>
              <a:alpha val="38823"/>
            </a:schemeClr>
          </a:solidFill>
          <a:ln w="19050">
            <a:solidFill>
              <a:schemeClr val="tx1"/>
            </a:solidFill>
            <a:prstDash val="dash"/>
            <a:miter lim="800000"/>
            <a:headEnd/>
            <a:tailEnd/>
          </a:ln>
        </p:spPr>
        <p:txBody>
          <a:bodyPr wrap="none" anchor="ctr"/>
          <a:lstStyle/>
          <a:p>
            <a:endParaRPr lang="fr-FR" sz="1800"/>
          </a:p>
        </p:txBody>
      </p:sp>
      <p:sp>
        <p:nvSpPr>
          <p:cNvPr id="17416" name="Rectangle 20"/>
          <p:cNvSpPr>
            <a:spLocks noChangeArrowheads="1"/>
          </p:cNvSpPr>
          <p:nvPr/>
        </p:nvSpPr>
        <p:spPr bwMode="auto">
          <a:xfrm>
            <a:off x="467544" y="1772816"/>
            <a:ext cx="4105275" cy="404812"/>
          </a:xfrm>
          <a:prstGeom prst="rect">
            <a:avLst/>
          </a:prstGeom>
          <a:solidFill>
            <a:srgbClr val="FFFF99">
              <a:alpha val="79999"/>
            </a:srgbClr>
          </a:solidFill>
          <a:ln w="38100">
            <a:solidFill>
              <a:srgbClr val="FFFF99"/>
            </a:solidFill>
            <a:miter lim="800000"/>
            <a:headEnd/>
            <a:tailEnd/>
          </a:ln>
        </p:spPr>
        <p:txBody>
          <a:bodyPr anchor="ctr">
            <a:spAutoFit/>
          </a:bodyPr>
          <a:lstStyle/>
          <a:p>
            <a:pPr algn="ctr"/>
            <a:r>
              <a:rPr lang="fr-FR" altLang="zh-CN" sz="1800" b="1" i="1" dirty="0">
                <a:latin typeface="Calibri" pitchFamily="34" charset="0"/>
                <a:ea typeface="SimSun" pitchFamily="2" charset="-122"/>
              </a:rPr>
              <a:t>France et Europe dans le monde </a:t>
            </a:r>
          </a:p>
        </p:txBody>
      </p:sp>
      <p:sp>
        <p:nvSpPr>
          <p:cNvPr id="17417" name="Text Box 38"/>
          <p:cNvSpPr txBox="1">
            <a:spLocks noChangeArrowheads="1"/>
          </p:cNvSpPr>
          <p:nvPr/>
        </p:nvSpPr>
        <p:spPr bwMode="auto">
          <a:xfrm>
            <a:off x="1907704" y="908720"/>
            <a:ext cx="1871662" cy="581025"/>
          </a:xfrm>
          <a:prstGeom prst="rect">
            <a:avLst/>
          </a:prstGeom>
          <a:noFill/>
          <a:ln w="28575" algn="ctr">
            <a:noFill/>
            <a:miter lim="800000"/>
            <a:headEnd/>
            <a:tailEnd/>
          </a:ln>
        </p:spPr>
        <p:txBody>
          <a:bodyPr>
            <a:spAutoFit/>
          </a:bodyPr>
          <a:lstStyle/>
          <a:p>
            <a:pPr algn="ctr"/>
            <a:r>
              <a:rPr lang="fr-FR" sz="1600" b="1" i="1" dirty="0">
                <a:latin typeface="Calibri" pitchFamily="34" charset="0"/>
              </a:rPr>
              <a:t>La France dans la mondialisation</a:t>
            </a:r>
          </a:p>
        </p:txBody>
      </p:sp>
      <p:sp>
        <p:nvSpPr>
          <p:cNvPr id="17418" name="Text Box 40"/>
          <p:cNvSpPr txBox="1">
            <a:spLocks noChangeArrowheads="1"/>
          </p:cNvSpPr>
          <p:nvPr/>
        </p:nvSpPr>
        <p:spPr bwMode="auto">
          <a:xfrm>
            <a:off x="4067944" y="908720"/>
            <a:ext cx="1820863" cy="581025"/>
          </a:xfrm>
          <a:prstGeom prst="rect">
            <a:avLst/>
          </a:prstGeom>
          <a:noFill/>
          <a:ln w="28575">
            <a:noFill/>
            <a:miter lim="800000"/>
            <a:headEnd/>
            <a:tailEnd/>
          </a:ln>
        </p:spPr>
        <p:txBody>
          <a:bodyPr>
            <a:spAutoFit/>
          </a:bodyPr>
          <a:lstStyle/>
          <a:p>
            <a:pPr algn="ctr"/>
            <a:r>
              <a:rPr lang="fr-FR" sz="1600" b="1" i="1" dirty="0">
                <a:latin typeface="Calibri" pitchFamily="34" charset="0"/>
              </a:rPr>
              <a:t>L’UE dans la mondialisation</a:t>
            </a:r>
          </a:p>
        </p:txBody>
      </p:sp>
      <p:sp>
        <p:nvSpPr>
          <p:cNvPr id="17419" name="Rectangle 41"/>
          <p:cNvSpPr>
            <a:spLocks noChangeArrowheads="1"/>
          </p:cNvSpPr>
          <p:nvPr/>
        </p:nvSpPr>
        <p:spPr bwMode="auto">
          <a:xfrm>
            <a:off x="5364163" y="6308725"/>
            <a:ext cx="2952750" cy="404813"/>
          </a:xfrm>
          <a:prstGeom prst="rect">
            <a:avLst/>
          </a:prstGeom>
          <a:solidFill>
            <a:srgbClr val="FFFF99">
              <a:alpha val="79999"/>
            </a:srgbClr>
          </a:solidFill>
          <a:ln w="38100" algn="ctr">
            <a:solidFill>
              <a:srgbClr val="FFFF99"/>
            </a:solidFill>
            <a:miter lim="800000"/>
            <a:headEnd/>
            <a:tailEnd/>
          </a:ln>
        </p:spPr>
        <p:txBody>
          <a:bodyPr anchor="ctr">
            <a:spAutoFit/>
          </a:bodyPr>
          <a:lstStyle/>
          <a:p>
            <a:pPr algn="ctr"/>
            <a:r>
              <a:rPr lang="fr-FR" altLang="zh-CN" sz="1800" b="1" i="1">
                <a:latin typeface="Calibri" pitchFamily="34" charset="0"/>
                <a:ea typeface="SimSun" pitchFamily="2" charset="-122"/>
              </a:rPr>
              <a:t>Les territoires de proximité </a:t>
            </a:r>
          </a:p>
        </p:txBody>
      </p:sp>
      <p:sp>
        <p:nvSpPr>
          <p:cNvPr id="17420" name="Rectangle 42"/>
          <p:cNvSpPr>
            <a:spLocks noChangeArrowheads="1"/>
          </p:cNvSpPr>
          <p:nvPr/>
        </p:nvSpPr>
        <p:spPr bwMode="auto">
          <a:xfrm>
            <a:off x="2124075" y="5013325"/>
            <a:ext cx="2808288" cy="679450"/>
          </a:xfrm>
          <a:prstGeom prst="rect">
            <a:avLst/>
          </a:prstGeom>
          <a:solidFill>
            <a:srgbClr val="FFFF99">
              <a:alpha val="79999"/>
            </a:srgbClr>
          </a:solidFill>
          <a:ln w="38100" algn="ctr">
            <a:solidFill>
              <a:srgbClr val="FFFF99"/>
            </a:solidFill>
            <a:miter lim="800000"/>
            <a:headEnd/>
            <a:tailEnd/>
          </a:ln>
        </p:spPr>
        <p:txBody>
          <a:bodyPr anchor="ctr">
            <a:spAutoFit/>
          </a:bodyPr>
          <a:lstStyle/>
          <a:p>
            <a:pPr algn="ctr"/>
            <a:r>
              <a:rPr lang="fr-FR" altLang="zh-CN" sz="1800" b="1" i="1">
                <a:latin typeface="Calibri" pitchFamily="34" charset="0"/>
                <a:ea typeface="SimSun" pitchFamily="2" charset="-122"/>
              </a:rPr>
              <a:t>Aménager et développer le territoire français </a:t>
            </a:r>
          </a:p>
        </p:txBody>
      </p:sp>
      <p:sp>
        <p:nvSpPr>
          <p:cNvPr id="17421" name="Rectangle 43"/>
          <p:cNvSpPr>
            <a:spLocks noChangeArrowheads="1"/>
          </p:cNvSpPr>
          <p:nvPr/>
        </p:nvSpPr>
        <p:spPr bwMode="auto">
          <a:xfrm>
            <a:off x="2268538" y="3541713"/>
            <a:ext cx="3816350" cy="679450"/>
          </a:xfrm>
          <a:prstGeom prst="rect">
            <a:avLst/>
          </a:prstGeom>
          <a:solidFill>
            <a:srgbClr val="FFFF99">
              <a:alpha val="79999"/>
            </a:srgbClr>
          </a:solidFill>
          <a:ln w="38100" algn="ctr">
            <a:solidFill>
              <a:srgbClr val="FFFF99"/>
            </a:solidFill>
            <a:miter lim="800000"/>
            <a:headEnd/>
            <a:tailEnd/>
          </a:ln>
        </p:spPr>
        <p:txBody>
          <a:bodyPr anchor="ctr">
            <a:spAutoFit/>
          </a:bodyPr>
          <a:lstStyle/>
          <a:p>
            <a:pPr algn="ctr"/>
            <a:r>
              <a:rPr lang="fr-FR" altLang="zh-CN" sz="1800" b="1" i="1">
                <a:latin typeface="Calibri" pitchFamily="34" charset="0"/>
                <a:ea typeface="SimSun" pitchFamily="2" charset="-122"/>
              </a:rPr>
              <a:t>L’Union européenne : dynamiques de développement des territoires</a:t>
            </a:r>
          </a:p>
        </p:txBody>
      </p:sp>
      <p:sp>
        <p:nvSpPr>
          <p:cNvPr id="17422" name="Text Box 44"/>
          <p:cNvSpPr txBox="1">
            <a:spLocks noChangeArrowheads="1"/>
          </p:cNvSpPr>
          <p:nvPr/>
        </p:nvSpPr>
        <p:spPr bwMode="auto">
          <a:xfrm>
            <a:off x="3491880" y="2996952"/>
            <a:ext cx="2880146" cy="338554"/>
          </a:xfrm>
          <a:prstGeom prst="rect">
            <a:avLst/>
          </a:prstGeom>
          <a:noFill/>
          <a:ln w="28575" algn="ctr">
            <a:noFill/>
            <a:miter lim="800000"/>
            <a:headEnd/>
            <a:tailEnd/>
          </a:ln>
        </p:spPr>
        <p:txBody>
          <a:bodyPr wrap="square">
            <a:spAutoFit/>
          </a:bodyPr>
          <a:lstStyle/>
          <a:p>
            <a:pPr algn="ctr"/>
            <a:r>
              <a:rPr lang="fr-FR" sz="1600" b="1" i="1" dirty="0">
                <a:latin typeface="Calibri" pitchFamily="34" charset="0"/>
              </a:rPr>
              <a:t>Les territoires européens</a:t>
            </a:r>
          </a:p>
        </p:txBody>
      </p:sp>
      <p:sp>
        <p:nvSpPr>
          <p:cNvPr id="17423" name="Text Box 45"/>
          <p:cNvSpPr txBox="1">
            <a:spLocks noChangeArrowheads="1"/>
          </p:cNvSpPr>
          <p:nvPr/>
        </p:nvSpPr>
        <p:spPr bwMode="auto">
          <a:xfrm>
            <a:off x="5940152" y="1124744"/>
            <a:ext cx="1655762" cy="581025"/>
          </a:xfrm>
          <a:prstGeom prst="rect">
            <a:avLst/>
          </a:prstGeom>
          <a:noFill/>
          <a:ln w="28575">
            <a:noFill/>
            <a:miter lim="800000"/>
            <a:headEnd/>
            <a:tailEnd/>
          </a:ln>
        </p:spPr>
        <p:txBody>
          <a:bodyPr>
            <a:spAutoFit/>
          </a:bodyPr>
          <a:lstStyle/>
          <a:p>
            <a:pPr algn="ctr"/>
            <a:r>
              <a:rPr lang="fr-FR" sz="1600" b="1" i="1" dirty="0">
                <a:latin typeface="Calibri" pitchFamily="34" charset="0"/>
              </a:rPr>
              <a:t>Les territoires ultramarins</a:t>
            </a:r>
          </a:p>
        </p:txBody>
      </p:sp>
      <p:sp>
        <p:nvSpPr>
          <p:cNvPr id="17424" name="Text Box 46"/>
          <p:cNvSpPr txBox="1">
            <a:spLocks noChangeArrowheads="1"/>
          </p:cNvSpPr>
          <p:nvPr/>
        </p:nvSpPr>
        <p:spPr bwMode="auto">
          <a:xfrm>
            <a:off x="3422650" y="5876925"/>
            <a:ext cx="1871663" cy="581025"/>
          </a:xfrm>
          <a:prstGeom prst="rect">
            <a:avLst/>
          </a:prstGeom>
          <a:noFill/>
          <a:ln w="28575" algn="ctr">
            <a:noFill/>
            <a:miter lim="800000"/>
            <a:headEnd/>
            <a:tailEnd/>
          </a:ln>
        </p:spPr>
        <p:txBody>
          <a:bodyPr>
            <a:spAutoFit/>
          </a:bodyPr>
          <a:lstStyle/>
          <a:p>
            <a:pPr algn="ctr"/>
            <a:r>
              <a:rPr lang="fr-FR" sz="1600" b="1" i="1" dirty="0">
                <a:latin typeface="Calibri" pitchFamily="34" charset="0"/>
              </a:rPr>
              <a:t>Les territoires du quotidien</a:t>
            </a:r>
          </a:p>
        </p:txBody>
      </p:sp>
      <p:sp>
        <p:nvSpPr>
          <p:cNvPr id="17425" name="Text Box 47"/>
          <p:cNvSpPr txBox="1">
            <a:spLocks noChangeArrowheads="1"/>
          </p:cNvSpPr>
          <p:nvPr/>
        </p:nvSpPr>
        <p:spPr bwMode="auto">
          <a:xfrm>
            <a:off x="5005388" y="5876925"/>
            <a:ext cx="1584325" cy="336550"/>
          </a:xfrm>
          <a:prstGeom prst="rect">
            <a:avLst/>
          </a:prstGeom>
          <a:noFill/>
          <a:ln w="28575">
            <a:noFill/>
            <a:miter lim="800000"/>
            <a:headEnd/>
            <a:tailEnd/>
          </a:ln>
        </p:spPr>
        <p:txBody>
          <a:bodyPr>
            <a:spAutoFit/>
          </a:bodyPr>
          <a:lstStyle/>
          <a:p>
            <a:pPr algn="ctr"/>
            <a:r>
              <a:rPr lang="fr-FR" sz="1600" b="1" i="1" dirty="0">
                <a:latin typeface="Calibri" pitchFamily="34" charset="0"/>
              </a:rPr>
              <a:t>La région</a:t>
            </a:r>
          </a:p>
        </p:txBody>
      </p:sp>
      <p:sp>
        <p:nvSpPr>
          <p:cNvPr id="17426" name="Text Box 68"/>
          <p:cNvSpPr txBox="1">
            <a:spLocks noChangeArrowheads="1"/>
          </p:cNvSpPr>
          <p:nvPr/>
        </p:nvSpPr>
        <p:spPr bwMode="auto">
          <a:xfrm>
            <a:off x="2989263" y="4508500"/>
            <a:ext cx="2014537" cy="336550"/>
          </a:xfrm>
          <a:prstGeom prst="rect">
            <a:avLst/>
          </a:prstGeom>
          <a:noFill/>
          <a:ln w="28575">
            <a:noFill/>
            <a:miter lim="800000"/>
            <a:headEnd/>
            <a:tailEnd/>
          </a:ln>
        </p:spPr>
        <p:txBody>
          <a:bodyPr>
            <a:spAutoFit/>
          </a:bodyPr>
          <a:lstStyle/>
          <a:p>
            <a:pPr algn="ctr"/>
            <a:r>
              <a:rPr lang="fr-FR" sz="1600" b="1" i="1" dirty="0">
                <a:latin typeface="Calibri" pitchFamily="34" charset="0"/>
              </a:rPr>
              <a:t>La France en villes</a:t>
            </a:r>
          </a:p>
        </p:txBody>
      </p:sp>
      <p:sp>
        <p:nvSpPr>
          <p:cNvPr id="17427" name="Text Box 69"/>
          <p:cNvSpPr txBox="1">
            <a:spLocks noChangeArrowheads="1"/>
          </p:cNvSpPr>
          <p:nvPr/>
        </p:nvSpPr>
        <p:spPr bwMode="auto">
          <a:xfrm>
            <a:off x="5003800" y="4437063"/>
            <a:ext cx="1658938" cy="825500"/>
          </a:xfrm>
          <a:prstGeom prst="rect">
            <a:avLst/>
          </a:prstGeom>
          <a:noFill/>
          <a:ln w="28575">
            <a:noFill/>
            <a:miter lim="800000"/>
            <a:headEnd/>
            <a:tailEnd/>
          </a:ln>
        </p:spPr>
        <p:txBody>
          <a:bodyPr>
            <a:spAutoFit/>
          </a:bodyPr>
          <a:lstStyle/>
          <a:p>
            <a:pPr algn="ctr"/>
            <a:r>
              <a:rPr lang="fr-FR" sz="1600" b="1" i="1" dirty="0">
                <a:latin typeface="Calibri" pitchFamily="34" charset="0"/>
              </a:rPr>
              <a:t>Valoriser et ménager les milieux</a:t>
            </a:r>
          </a:p>
        </p:txBody>
      </p:sp>
      <p:sp>
        <p:nvSpPr>
          <p:cNvPr id="17428" name="Arc 78"/>
          <p:cNvSpPr>
            <a:spLocks/>
          </p:cNvSpPr>
          <p:nvPr/>
        </p:nvSpPr>
        <p:spPr bwMode="auto">
          <a:xfrm rot="10800000">
            <a:off x="755576" y="2276872"/>
            <a:ext cx="1802409" cy="4248472"/>
          </a:xfrm>
          <a:custGeom>
            <a:avLst/>
            <a:gdLst>
              <a:gd name="T0" fmla="*/ 0 w 24273"/>
              <a:gd name="T1" fmla="*/ 2147483647 h 39861"/>
              <a:gd name="T2" fmla="*/ 2147483647 w 24273"/>
              <a:gd name="T3" fmla="*/ 2147483647 h 39861"/>
              <a:gd name="T4" fmla="*/ 2147483647 w 24273"/>
              <a:gd name="T5" fmla="*/ 2147483647 h 39861"/>
              <a:gd name="T6" fmla="*/ 0 60000 65536"/>
              <a:gd name="T7" fmla="*/ 0 60000 65536"/>
              <a:gd name="T8" fmla="*/ 0 60000 65536"/>
              <a:gd name="T9" fmla="*/ 0 w 24273"/>
              <a:gd name="T10" fmla="*/ 0 h 39861"/>
              <a:gd name="T11" fmla="*/ 24273 w 24273"/>
              <a:gd name="T12" fmla="*/ 39861 h 39861"/>
            </a:gdLst>
            <a:ahLst/>
            <a:cxnLst>
              <a:cxn ang="T6">
                <a:pos x="T0" y="T1"/>
              </a:cxn>
              <a:cxn ang="T7">
                <a:pos x="T2" y="T3"/>
              </a:cxn>
              <a:cxn ang="T8">
                <a:pos x="T4" y="T5"/>
              </a:cxn>
            </a:cxnLst>
            <a:rect l="T9" t="T10" r="T11" b="T12"/>
            <a:pathLst>
              <a:path w="24273" h="39861" fill="none" extrusionOk="0">
                <a:moveTo>
                  <a:pt x="0" y="166"/>
                </a:moveTo>
                <a:cubicBezTo>
                  <a:pt x="886" y="55"/>
                  <a:pt x="1779" y="-1"/>
                  <a:pt x="2673" y="0"/>
                </a:cubicBezTo>
                <a:cubicBezTo>
                  <a:pt x="14602" y="0"/>
                  <a:pt x="24273" y="9670"/>
                  <a:pt x="24273" y="21600"/>
                </a:cubicBezTo>
                <a:cubicBezTo>
                  <a:pt x="24273" y="29010"/>
                  <a:pt x="20474" y="35903"/>
                  <a:pt x="14209" y="39861"/>
                </a:cubicBezTo>
              </a:path>
              <a:path w="24273" h="39861" stroke="0" extrusionOk="0">
                <a:moveTo>
                  <a:pt x="0" y="166"/>
                </a:moveTo>
                <a:cubicBezTo>
                  <a:pt x="886" y="55"/>
                  <a:pt x="1779" y="-1"/>
                  <a:pt x="2673" y="0"/>
                </a:cubicBezTo>
                <a:cubicBezTo>
                  <a:pt x="14602" y="0"/>
                  <a:pt x="24273" y="9670"/>
                  <a:pt x="24273" y="21600"/>
                </a:cubicBezTo>
                <a:cubicBezTo>
                  <a:pt x="24273" y="29010"/>
                  <a:pt x="20474" y="35903"/>
                  <a:pt x="14209" y="39861"/>
                </a:cubicBezTo>
                <a:lnTo>
                  <a:pt x="2673" y="21600"/>
                </a:lnTo>
                <a:close/>
              </a:path>
            </a:pathLst>
          </a:custGeom>
          <a:noFill/>
          <a:ln w="38100">
            <a:solidFill>
              <a:schemeClr val="accent2"/>
            </a:solidFill>
            <a:prstDash val="dash"/>
            <a:round/>
            <a:headEnd type="triangle" w="med" len="med"/>
            <a:tailEnd type="triangle" w="med" len="med"/>
          </a:ln>
        </p:spPr>
        <p:txBody>
          <a:bodyPr/>
          <a:lstStyle/>
          <a:p>
            <a:endParaRPr lang="fr-FR"/>
          </a:p>
        </p:txBody>
      </p:sp>
      <p:sp>
        <p:nvSpPr>
          <p:cNvPr id="17429" name="Text Box 74"/>
          <p:cNvSpPr txBox="1">
            <a:spLocks noChangeArrowheads="1"/>
          </p:cNvSpPr>
          <p:nvPr/>
        </p:nvSpPr>
        <p:spPr bwMode="auto">
          <a:xfrm>
            <a:off x="250825" y="4365625"/>
            <a:ext cx="1619250" cy="1314450"/>
          </a:xfrm>
          <a:prstGeom prst="rect">
            <a:avLst/>
          </a:prstGeom>
          <a:solidFill>
            <a:schemeClr val="bg1">
              <a:alpha val="69019"/>
            </a:schemeClr>
          </a:solidFill>
          <a:ln w="28575">
            <a:noFill/>
            <a:miter lim="800000"/>
            <a:headEnd/>
            <a:tailEnd/>
          </a:ln>
        </p:spPr>
        <p:txBody>
          <a:bodyPr>
            <a:spAutoFit/>
          </a:bodyPr>
          <a:lstStyle/>
          <a:p>
            <a:pPr algn="ctr"/>
            <a:r>
              <a:rPr lang="fr-FR" sz="1600" i="1">
                <a:latin typeface="Calibri" pitchFamily="34" charset="0"/>
              </a:rPr>
              <a:t>Mobilités, flux et réseaux de communication dans la mondialisation</a:t>
            </a:r>
          </a:p>
        </p:txBody>
      </p:sp>
      <p:sp>
        <p:nvSpPr>
          <p:cNvPr id="17430" name="Arc 79"/>
          <p:cNvSpPr>
            <a:spLocks/>
          </p:cNvSpPr>
          <p:nvPr/>
        </p:nvSpPr>
        <p:spPr bwMode="auto">
          <a:xfrm rot="708925">
            <a:off x="7562655" y="1755809"/>
            <a:ext cx="962025" cy="4401797"/>
          </a:xfrm>
          <a:custGeom>
            <a:avLst/>
            <a:gdLst>
              <a:gd name="T0" fmla="*/ 0 w 24273"/>
              <a:gd name="T1" fmla="*/ 2147483647 h 42796"/>
              <a:gd name="T2" fmla="*/ 2147483647 w 24273"/>
              <a:gd name="T3" fmla="*/ 2147483647 h 42796"/>
              <a:gd name="T4" fmla="*/ 2147483647 w 24273"/>
              <a:gd name="T5" fmla="*/ 2147483647 h 42796"/>
              <a:gd name="T6" fmla="*/ 0 60000 65536"/>
              <a:gd name="T7" fmla="*/ 0 60000 65536"/>
              <a:gd name="T8" fmla="*/ 0 60000 65536"/>
              <a:gd name="T9" fmla="*/ 0 w 24273"/>
              <a:gd name="T10" fmla="*/ 0 h 42796"/>
              <a:gd name="T11" fmla="*/ 24273 w 24273"/>
              <a:gd name="T12" fmla="*/ 42796 h 42796"/>
            </a:gdLst>
            <a:ahLst/>
            <a:cxnLst>
              <a:cxn ang="T6">
                <a:pos x="T0" y="T1"/>
              </a:cxn>
              <a:cxn ang="T7">
                <a:pos x="T2" y="T3"/>
              </a:cxn>
              <a:cxn ang="T8">
                <a:pos x="T4" y="T5"/>
              </a:cxn>
            </a:cxnLst>
            <a:rect l="T9" t="T10" r="T11" b="T12"/>
            <a:pathLst>
              <a:path w="24273" h="42796" fill="none" extrusionOk="0">
                <a:moveTo>
                  <a:pt x="0" y="166"/>
                </a:moveTo>
                <a:cubicBezTo>
                  <a:pt x="886" y="55"/>
                  <a:pt x="1779" y="-1"/>
                  <a:pt x="2673" y="0"/>
                </a:cubicBezTo>
                <a:cubicBezTo>
                  <a:pt x="14602" y="0"/>
                  <a:pt x="24273" y="9670"/>
                  <a:pt x="24273" y="21600"/>
                </a:cubicBezTo>
                <a:cubicBezTo>
                  <a:pt x="24273" y="31925"/>
                  <a:pt x="16964" y="40807"/>
                  <a:pt x="6831" y="42795"/>
                </a:cubicBezTo>
              </a:path>
              <a:path w="24273" h="42796" stroke="0" extrusionOk="0">
                <a:moveTo>
                  <a:pt x="0" y="166"/>
                </a:moveTo>
                <a:cubicBezTo>
                  <a:pt x="886" y="55"/>
                  <a:pt x="1779" y="-1"/>
                  <a:pt x="2673" y="0"/>
                </a:cubicBezTo>
                <a:cubicBezTo>
                  <a:pt x="14602" y="0"/>
                  <a:pt x="24273" y="9670"/>
                  <a:pt x="24273" y="21600"/>
                </a:cubicBezTo>
                <a:cubicBezTo>
                  <a:pt x="24273" y="31925"/>
                  <a:pt x="16964" y="40807"/>
                  <a:pt x="6831" y="42795"/>
                </a:cubicBezTo>
                <a:lnTo>
                  <a:pt x="2673" y="21600"/>
                </a:lnTo>
                <a:close/>
              </a:path>
            </a:pathLst>
          </a:custGeom>
          <a:noFill/>
          <a:ln w="38100">
            <a:solidFill>
              <a:schemeClr val="accent2"/>
            </a:solidFill>
            <a:prstDash val="dash"/>
            <a:round/>
            <a:headEnd type="triangle" w="med" len="med"/>
            <a:tailEnd type="triangle" w="med" len="med"/>
          </a:ln>
        </p:spPr>
        <p:txBody>
          <a:bodyPr/>
          <a:lstStyle/>
          <a:p>
            <a:endParaRPr lang="fr-FR"/>
          </a:p>
        </p:txBody>
      </p:sp>
      <p:sp>
        <p:nvSpPr>
          <p:cNvPr id="17431" name="Text Box 73"/>
          <p:cNvSpPr txBox="1">
            <a:spLocks noChangeArrowheads="1"/>
          </p:cNvSpPr>
          <p:nvPr/>
        </p:nvSpPr>
        <p:spPr bwMode="auto">
          <a:xfrm>
            <a:off x="7091363" y="4508500"/>
            <a:ext cx="1944687" cy="1069975"/>
          </a:xfrm>
          <a:prstGeom prst="rect">
            <a:avLst/>
          </a:prstGeom>
          <a:solidFill>
            <a:schemeClr val="bg1">
              <a:alpha val="69019"/>
            </a:schemeClr>
          </a:solidFill>
          <a:ln w="28575" algn="ctr">
            <a:noFill/>
            <a:miter lim="800000"/>
            <a:headEnd/>
            <a:tailEnd/>
          </a:ln>
        </p:spPr>
        <p:txBody>
          <a:bodyPr>
            <a:spAutoFit/>
          </a:bodyPr>
          <a:lstStyle/>
          <a:p>
            <a:pPr algn="ctr"/>
            <a:r>
              <a:rPr lang="fr-FR" sz="1600" i="1" dirty="0">
                <a:latin typeface="Calibri" pitchFamily="34" charset="0"/>
              </a:rPr>
              <a:t>Dynamiques des espaces productifs dans la mondialisation</a:t>
            </a:r>
          </a:p>
        </p:txBody>
      </p:sp>
      <p:sp>
        <p:nvSpPr>
          <p:cNvPr id="23" name="Titre 1"/>
          <p:cNvSpPr txBox="1">
            <a:spLocks/>
          </p:cNvSpPr>
          <p:nvPr/>
        </p:nvSpPr>
        <p:spPr>
          <a:xfrm>
            <a:off x="323528" y="116632"/>
            <a:ext cx="8640960" cy="36004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1" u="none" strike="noStrike" kern="1200" cap="none" spc="0" normalizeH="0" baseline="0" noProof="0" dirty="0" smtClean="0">
                <a:ln>
                  <a:noFill/>
                </a:ln>
                <a:solidFill>
                  <a:schemeClr val="dk1"/>
                </a:solidFill>
                <a:effectLst/>
                <a:uLnTx/>
                <a:uFillTx/>
                <a:latin typeface="+mn-lt"/>
                <a:ea typeface="+mn-ea"/>
                <a:cs typeface="+mn-cs"/>
              </a:rPr>
              <a:t>Quatre</a:t>
            </a:r>
            <a:r>
              <a:rPr kumimoji="0" lang="fr-FR" sz="1800" b="1" i="1" u="none" strike="noStrike" kern="1200" cap="none" spc="0" normalizeH="0" noProof="0" dirty="0" smtClean="0">
                <a:ln>
                  <a:noFill/>
                </a:ln>
                <a:solidFill>
                  <a:schemeClr val="dk1"/>
                </a:solidFill>
                <a:effectLst/>
                <a:uLnTx/>
                <a:uFillTx/>
                <a:latin typeface="+mn-lt"/>
                <a:ea typeface="+mn-ea"/>
                <a:cs typeface="+mn-cs"/>
              </a:rPr>
              <a:t> niveaux d’échelles dans le programme</a:t>
            </a:r>
            <a:endParaRPr kumimoji="0" lang="fr-FR" sz="1800" b="1" i="1"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ox(in)">
                                      <p:cBhvr>
                                        <p:cTn id="7" dur="500"/>
                                        <p:tgtEl>
                                          <p:spTgt spid="174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24"/>
                                        </p:tgtEl>
                                        <p:attrNameLst>
                                          <p:attrName>style.visibility</p:attrName>
                                        </p:attrNameLst>
                                      </p:cBhvr>
                                      <p:to>
                                        <p:strVal val="visible"/>
                                      </p:to>
                                    </p:set>
                                    <p:animEffect transition="in" filter="box(in)">
                                      <p:cBhvr>
                                        <p:cTn id="10" dur="500"/>
                                        <p:tgtEl>
                                          <p:spTgt spid="174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425"/>
                                        </p:tgtEl>
                                        <p:attrNameLst>
                                          <p:attrName>style.visibility</p:attrName>
                                        </p:attrNameLst>
                                      </p:cBhvr>
                                      <p:to>
                                        <p:strVal val="visible"/>
                                      </p:to>
                                    </p:set>
                                    <p:animEffect transition="in" filter="box(in)">
                                      <p:cBhvr>
                                        <p:cTn id="13" dur="500"/>
                                        <p:tgtEl>
                                          <p:spTgt spid="1742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7420"/>
                                        </p:tgtEl>
                                        <p:attrNameLst>
                                          <p:attrName>style.visibility</p:attrName>
                                        </p:attrNameLst>
                                      </p:cBhvr>
                                      <p:to>
                                        <p:strVal val="visible"/>
                                      </p:to>
                                    </p:set>
                                    <p:animEffect transition="in" filter="box(in)">
                                      <p:cBhvr>
                                        <p:cTn id="18" dur="500"/>
                                        <p:tgtEl>
                                          <p:spTgt spid="1742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426"/>
                                        </p:tgtEl>
                                        <p:attrNameLst>
                                          <p:attrName>style.visibility</p:attrName>
                                        </p:attrNameLst>
                                      </p:cBhvr>
                                      <p:to>
                                        <p:strVal val="visible"/>
                                      </p:to>
                                    </p:set>
                                    <p:animEffect transition="in" filter="box(in)">
                                      <p:cBhvr>
                                        <p:cTn id="21" dur="500"/>
                                        <p:tgtEl>
                                          <p:spTgt spid="1742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427"/>
                                        </p:tgtEl>
                                        <p:attrNameLst>
                                          <p:attrName>style.visibility</p:attrName>
                                        </p:attrNameLst>
                                      </p:cBhvr>
                                      <p:to>
                                        <p:strVal val="visible"/>
                                      </p:to>
                                    </p:set>
                                    <p:animEffect transition="in" filter="box(in)">
                                      <p:cBhvr>
                                        <p:cTn id="24" dur="500"/>
                                        <p:tgtEl>
                                          <p:spTgt spid="1742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box(in)">
                                      <p:cBhvr>
                                        <p:cTn id="29" dur="500"/>
                                        <p:tgtEl>
                                          <p:spTgt spid="1742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7422"/>
                                        </p:tgtEl>
                                        <p:attrNameLst>
                                          <p:attrName>style.visibility</p:attrName>
                                        </p:attrNameLst>
                                      </p:cBhvr>
                                      <p:to>
                                        <p:strVal val="visible"/>
                                      </p:to>
                                    </p:set>
                                    <p:animEffect transition="in" filter="box(in)">
                                      <p:cBhvr>
                                        <p:cTn id="32" dur="500"/>
                                        <p:tgtEl>
                                          <p:spTgt spid="174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box(in)">
                                      <p:cBhvr>
                                        <p:cTn id="35" dur="500"/>
                                        <p:tgtEl>
                                          <p:spTgt spid="1742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7416"/>
                                        </p:tgtEl>
                                        <p:attrNameLst>
                                          <p:attrName>style.visibility</p:attrName>
                                        </p:attrNameLst>
                                      </p:cBhvr>
                                      <p:to>
                                        <p:strVal val="visible"/>
                                      </p:to>
                                    </p:set>
                                    <p:animEffect transition="in" filter="box(in)">
                                      <p:cBhvr>
                                        <p:cTn id="40" dur="500"/>
                                        <p:tgtEl>
                                          <p:spTgt spid="1741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7417"/>
                                        </p:tgtEl>
                                        <p:attrNameLst>
                                          <p:attrName>style.visibility</p:attrName>
                                        </p:attrNameLst>
                                      </p:cBhvr>
                                      <p:to>
                                        <p:strVal val="visible"/>
                                      </p:to>
                                    </p:set>
                                    <p:animEffect transition="in" filter="box(in)">
                                      <p:cBhvr>
                                        <p:cTn id="43" dur="500"/>
                                        <p:tgtEl>
                                          <p:spTgt spid="17417"/>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7418"/>
                                        </p:tgtEl>
                                        <p:attrNameLst>
                                          <p:attrName>style.visibility</p:attrName>
                                        </p:attrNameLst>
                                      </p:cBhvr>
                                      <p:to>
                                        <p:strVal val="visible"/>
                                      </p:to>
                                    </p:set>
                                    <p:animEffect transition="in" filter="box(in)">
                                      <p:cBhvr>
                                        <p:cTn id="46" dur="500"/>
                                        <p:tgtEl>
                                          <p:spTgt spid="1741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7410"/>
                                        </p:tgtEl>
                                        <p:attrNameLst>
                                          <p:attrName>style.visibility</p:attrName>
                                        </p:attrNameLst>
                                      </p:cBhvr>
                                      <p:to>
                                        <p:strVal val="visible"/>
                                      </p:to>
                                    </p:set>
                                    <p:animEffect transition="in" filter="box(in)">
                                      <p:cBhvr>
                                        <p:cTn id="51" dur="500"/>
                                        <p:tgtEl>
                                          <p:spTgt spid="17410"/>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7428"/>
                                        </p:tgtEl>
                                        <p:attrNameLst>
                                          <p:attrName>style.visibility</p:attrName>
                                        </p:attrNameLst>
                                      </p:cBhvr>
                                      <p:to>
                                        <p:strVal val="visible"/>
                                      </p:to>
                                    </p:set>
                                    <p:animEffect transition="in" filter="box(in)">
                                      <p:cBhvr>
                                        <p:cTn id="56" dur="500"/>
                                        <p:tgtEl>
                                          <p:spTgt spid="1742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7429"/>
                                        </p:tgtEl>
                                        <p:attrNameLst>
                                          <p:attrName>style.visibility</p:attrName>
                                        </p:attrNameLst>
                                      </p:cBhvr>
                                      <p:to>
                                        <p:strVal val="visible"/>
                                      </p:to>
                                    </p:set>
                                    <p:animEffect transition="in" filter="box(in)">
                                      <p:cBhvr>
                                        <p:cTn id="59" dur="500"/>
                                        <p:tgtEl>
                                          <p:spTgt spid="17429"/>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7430"/>
                                        </p:tgtEl>
                                        <p:attrNameLst>
                                          <p:attrName>style.visibility</p:attrName>
                                        </p:attrNameLst>
                                      </p:cBhvr>
                                      <p:to>
                                        <p:strVal val="visible"/>
                                      </p:to>
                                    </p:set>
                                    <p:animEffect transition="in" filter="box(in)">
                                      <p:cBhvr>
                                        <p:cTn id="64" dur="500"/>
                                        <p:tgtEl>
                                          <p:spTgt spid="17430"/>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7431"/>
                                        </p:tgtEl>
                                        <p:attrNameLst>
                                          <p:attrName>style.visibility</p:attrName>
                                        </p:attrNameLst>
                                      </p:cBhvr>
                                      <p:to>
                                        <p:strVal val="visible"/>
                                      </p:to>
                                    </p:set>
                                    <p:animEffect transition="in" filter="box(in)">
                                      <p:cBhvr>
                                        <p:cTn id="67" dur="500"/>
                                        <p:tgtEl>
                                          <p:spTgt spid="17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6" grpId="0" animBg="1"/>
      <p:bldP spid="17417" grpId="0"/>
      <p:bldP spid="17418" grpId="0"/>
      <p:bldP spid="17419" grpId="0" animBg="1"/>
      <p:bldP spid="17420" grpId="0" animBg="1"/>
      <p:bldP spid="17421" grpId="0" animBg="1"/>
      <p:bldP spid="17422" grpId="0"/>
      <p:bldP spid="17423" grpId="0"/>
      <p:bldP spid="17424" grpId="0"/>
      <p:bldP spid="17425" grpId="0"/>
      <p:bldP spid="17426" grpId="0"/>
      <p:bldP spid="17427" grpId="0"/>
      <p:bldP spid="17428" grpId="0" animBg="1"/>
      <p:bldP spid="17429" grpId="0" animBg="1"/>
      <p:bldP spid="17430" grpId="0" animBg="1"/>
      <p:bldP spid="1743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1281</Words>
  <Application>Microsoft Office PowerPoint</Application>
  <PresentationFormat>Affichage à l'écran (4:3)</PresentationFormat>
  <Paragraphs>178</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Les objectifs du nouveau programme de géographie de première</vt:lpstr>
      <vt:lpstr>1. Un programme avec de forts enjeux d’éducation à la citoyenneté</vt:lpstr>
      <vt:lpstr>Diapositive 3</vt:lpstr>
      <vt:lpstr>Diapositive 4</vt:lpstr>
      <vt:lpstr>Diapositive 5</vt:lpstr>
      <vt:lpstr>Diapositive 6</vt:lpstr>
      <vt:lpstr>2011 = Programme qui accentue nettement la dimension citoyenne dans l’étude de la géographie de la France </vt:lpstr>
      <vt:lpstr>2. Le jeu des échelles dans le programme Une géographie de + en + systémique qui privilégie désormais un grand nombre d’études de cas</vt:lpstr>
      <vt:lpstr>Diapositive 9</vt:lpstr>
      <vt:lpstr>L’étude des interactions entre les différentes échelles est permanente  But = montrer la complexité et le caractère systémique  de l’organisation et de la gestion des territoires</vt:lpstr>
      <vt:lpstr>3. Les politiques d’aménagement des territoires,  placées au cœur du programme</vt:lpstr>
      <vt:lpstr>Diapositive 12</vt:lpstr>
      <vt:lpstr>L’enseignement de l’aménagement des territoires a été renouvelé en lien avec les évolutions actuelles de la problématique</vt:lpstr>
      <vt:lpstr>4. Les croquis et les schémas dans le programme Une pratique encouragée, des exercices dont le statut évolue</vt:lpstr>
      <vt:lpstr>Diapositive 15</vt:lpstr>
      <vt:lpstr>Diapositive 16</vt:lpstr>
      <vt:lpstr>Les difficultés de mise en œuvre</vt:lpstr>
      <vt:lpstr>Il faut sans doute en revenir aux exigences simples qui étaient posées à l’origine dans l’épreuve du baccalauréat, où étaient simplement évaluées = </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du nouveau programme de géographie de première</dc:title>
  <dc:creator>christophe</dc:creator>
  <cp:lastModifiedBy>christophe</cp:lastModifiedBy>
  <cp:revision>40</cp:revision>
  <dcterms:created xsi:type="dcterms:W3CDTF">2011-09-26T12:06:35Z</dcterms:created>
  <dcterms:modified xsi:type="dcterms:W3CDTF">2011-10-10T20:06:11Z</dcterms:modified>
</cp:coreProperties>
</file>