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33" r:id="rId4"/>
    <p:sldId id="337" r:id="rId5"/>
    <p:sldId id="340" r:id="rId6"/>
    <p:sldId id="258" r:id="rId7"/>
    <p:sldId id="315" r:id="rId8"/>
    <p:sldId id="316" r:id="rId9"/>
    <p:sldId id="341" r:id="rId10"/>
    <p:sldId id="342" r:id="rId11"/>
    <p:sldId id="343" r:id="rId12"/>
    <p:sldId id="322" r:id="rId13"/>
    <p:sldId id="261" r:id="rId14"/>
    <p:sldId id="262" r:id="rId15"/>
    <p:sldId id="271" r:id="rId16"/>
    <p:sldId id="336" r:id="rId17"/>
    <p:sldId id="310" r:id="rId18"/>
    <p:sldId id="273" r:id="rId19"/>
    <p:sldId id="339" r:id="rId20"/>
    <p:sldId id="274" r:id="rId21"/>
    <p:sldId id="272" r:id="rId22"/>
    <p:sldId id="317" r:id="rId23"/>
    <p:sldId id="318" r:id="rId24"/>
    <p:sldId id="319" r:id="rId25"/>
    <p:sldId id="344" r:id="rId26"/>
    <p:sldId id="311" r:id="rId27"/>
    <p:sldId id="352" r:id="rId28"/>
    <p:sldId id="320" r:id="rId29"/>
    <p:sldId id="266" r:id="rId30"/>
    <p:sldId id="267" r:id="rId31"/>
    <p:sldId id="263" r:id="rId32"/>
    <p:sldId id="264" r:id="rId33"/>
    <p:sldId id="265" r:id="rId34"/>
    <p:sldId id="276" r:id="rId35"/>
    <p:sldId id="314" r:id="rId36"/>
    <p:sldId id="277" r:id="rId37"/>
    <p:sldId id="353" r:id="rId38"/>
    <p:sldId id="278" r:id="rId39"/>
    <p:sldId id="325" r:id="rId40"/>
    <p:sldId id="346" r:id="rId41"/>
    <p:sldId id="327" r:id="rId42"/>
    <p:sldId id="328" r:id="rId43"/>
    <p:sldId id="329" r:id="rId44"/>
    <p:sldId id="330" r:id="rId45"/>
    <p:sldId id="332" r:id="rId46"/>
    <p:sldId id="331" r:id="rId47"/>
    <p:sldId id="349" r:id="rId48"/>
    <p:sldId id="281" r:id="rId49"/>
    <p:sldId id="282" r:id="rId50"/>
    <p:sldId id="285" r:id="rId51"/>
    <p:sldId id="287" r:id="rId52"/>
    <p:sldId id="293" r:id="rId53"/>
    <p:sldId id="289" r:id="rId54"/>
    <p:sldId id="291" r:id="rId55"/>
    <p:sldId id="292" r:id="rId56"/>
    <p:sldId id="286" r:id="rId57"/>
    <p:sldId id="323" r:id="rId58"/>
    <p:sldId id="324" r:id="rId59"/>
    <p:sldId id="298" r:id="rId60"/>
    <p:sldId id="299" r:id="rId61"/>
    <p:sldId id="350" r:id="rId62"/>
    <p:sldId id="294" r:id="rId63"/>
    <p:sldId id="295" r:id="rId64"/>
    <p:sldId id="296" r:id="rId65"/>
    <p:sldId id="351" r:id="rId66"/>
    <p:sldId id="297" r:id="rId67"/>
    <p:sldId id="313" r:id="rId68"/>
    <p:sldId id="312" r:id="rId69"/>
    <p:sldId id="284" r:id="rId70"/>
    <p:sldId id="301" r:id="rId71"/>
    <p:sldId id="321" r:id="rId72"/>
    <p:sldId id="302" r:id="rId73"/>
    <p:sldId id="304" r:id="rId74"/>
    <p:sldId id="305" r:id="rId75"/>
    <p:sldId id="306" r:id="rId76"/>
    <p:sldId id="307" r:id="rId77"/>
    <p:sldId id="309" r:id="rId7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l" defTabSz="914400" rtl="0" eaLnBrk="1" latinLnBrk="0" hangingPunct="1">
      <a:defRPr kern="1200">
        <a:solidFill>
          <a:schemeClr val="tx1"/>
        </a:solidFill>
        <a:latin typeface="Garamond" pitchFamily="18" charset="0"/>
        <a:ea typeface="+mn-ea"/>
        <a:cs typeface="Arial" pitchFamily="34" charset="0"/>
      </a:defRPr>
    </a:lvl6pPr>
    <a:lvl7pPr marL="2743200" algn="l" defTabSz="914400" rtl="0" eaLnBrk="1" latinLnBrk="0" hangingPunct="1">
      <a:defRPr kern="1200">
        <a:solidFill>
          <a:schemeClr val="tx1"/>
        </a:solidFill>
        <a:latin typeface="Garamond" pitchFamily="18" charset="0"/>
        <a:ea typeface="+mn-ea"/>
        <a:cs typeface="Arial" pitchFamily="34" charset="0"/>
      </a:defRPr>
    </a:lvl7pPr>
    <a:lvl8pPr marL="3200400" algn="l" defTabSz="914400" rtl="0" eaLnBrk="1" latinLnBrk="0" hangingPunct="1">
      <a:defRPr kern="1200">
        <a:solidFill>
          <a:schemeClr val="tx1"/>
        </a:solidFill>
        <a:latin typeface="Garamond" pitchFamily="18" charset="0"/>
        <a:ea typeface="+mn-ea"/>
        <a:cs typeface="Arial" pitchFamily="34" charset="0"/>
      </a:defRPr>
    </a:lvl8pPr>
    <a:lvl9pPr marL="3657600" algn="l" defTabSz="914400" rtl="0" eaLnBrk="1" latinLnBrk="0" hangingPunct="1">
      <a:defRPr kern="1200">
        <a:solidFill>
          <a:schemeClr val="tx1"/>
        </a:solidFill>
        <a:latin typeface="Garamond"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B3"/>
    <a:srgbClr val="FFFFCC"/>
    <a:srgbClr val="FFFF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7153F4F-2E34-49A9-93BD-2ED1418387F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4F2BEDD-1A2A-43E7-AF93-8C4D31BF598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FB97D62-B0C6-4759-8B35-542548F011C4}"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1A94819-D8BC-4AC4-85A9-64D2861FB86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FEBEA73-26C6-4038-9EE0-17960D0212A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CA5912D-B8A1-41D6-A943-B9508B8751D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8F89755-B01C-42BC-AD23-467A2BF188C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AEC863D-8FD9-4C05-BCCA-55437483BDE0}"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7F3A3FB-6D79-411C-BA82-3F01FD2DBCF0}"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AB47FE8-CFB8-4D14-9E65-127338DE854C}"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64B8F35-61C4-49FD-83A4-2D4E58923711}"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B626E9-A400-4BB9-ABDE-E6112D575C2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E054AB-9073-44B2-A2E9-36F652F475D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cs typeface="Arial" pitchFamily="34" charset="0"/>
        </a:defRPr>
      </a:lvl2pPr>
      <a:lvl3pPr algn="ctr" rtl="0" eaLnBrk="0" fontAlgn="base" hangingPunct="0">
        <a:spcBef>
          <a:spcPct val="0"/>
        </a:spcBef>
        <a:spcAft>
          <a:spcPct val="0"/>
        </a:spcAft>
        <a:defRPr sz="4400">
          <a:solidFill>
            <a:schemeClr val="tx2"/>
          </a:solidFill>
          <a:latin typeface="Garamond" pitchFamily="18" charset="0"/>
          <a:cs typeface="Arial" pitchFamily="34" charset="0"/>
        </a:defRPr>
      </a:lvl3pPr>
      <a:lvl4pPr algn="ctr" rtl="0" eaLnBrk="0" fontAlgn="base" hangingPunct="0">
        <a:spcBef>
          <a:spcPct val="0"/>
        </a:spcBef>
        <a:spcAft>
          <a:spcPct val="0"/>
        </a:spcAft>
        <a:defRPr sz="4400">
          <a:solidFill>
            <a:schemeClr val="tx2"/>
          </a:solidFill>
          <a:latin typeface="Garamond" pitchFamily="18" charset="0"/>
          <a:cs typeface="Arial" pitchFamily="34" charset="0"/>
        </a:defRPr>
      </a:lvl4pPr>
      <a:lvl5pPr algn="ctr" rtl="0" eaLnBrk="0" fontAlgn="base" hangingPunct="0">
        <a:spcBef>
          <a:spcPct val="0"/>
        </a:spcBef>
        <a:spcAft>
          <a:spcPct val="0"/>
        </a:spcAft>
        <a:defRPr sz="4400">
          <a:solidFill>
            <a:schemeClr val="tx2"/>
          </a:solidFill>
          <a:latin typeface="Garamond" pitchFamily="18" charset="0"/>
          <a:cs typeface="Arial" pitchFamily="34" charset="0"/>
        </a:defRPr>
      </a:lvl5pPr>
      <a:lvl6pPr marL="457200" algn="ctr" rtl="0" fontAlgn="base">
        <a:spcBef>
          <a:spcPct val="0"/>
        </a:spcBef>
        <a:spcAft>
          <a:spcPct val="0"/>
        </a:spcAft>
        <a:defRPr sz="4400">
          <a:solidFill>
            <a:schemeClr val="tx2"/>
          </a:solidFill>
          <a:latin typeface="Garamond" pitchFamily="18" charset="0"/>
          <a:cs typeface="Arial" pitchFamily="34" charset="0"/>
        </a:defRPr>
      </a:lvl6pPr>
      <a:lvl7pPr marL="914400" algn="ctr" rtl="0" fontAlgn="base">
        <a:spcBef>
          <a:spcPct val="0"/>
        </a:spcBef>
        <a:spcAft>
          <a:spcPct val="0"/>
        </a:spcAft>
        <a:defRPr sz="4400">
          <a:solidFill>
            <a:schemeClr val="tx2"/>
          </a:solidFill>
          <a:latin typeface="Garamond" pitchFamily="18" charset="0"/>
          <a:cs typeface="Arial" pitchFamily="34" charset="0"/>
        </a:defRPr>
      </a:lvl7pPr>
      <a:lvl8pPr marL="1371600" algn="ctr" rtl="0" fontAlgn="base">
        <a:spcBef>
          <a:spcPct val="0"/>
        </a:spcBef>
        <a:spcAft>
          <a:spcPct val="0"/>
        </a:spcAft>
        <a:defRPr sz="4400">
          <a:solidFill>
            <a:schemeClr val="tx2"/>
          </a:solidFill>
          <a:latin typeface="Garamond" pitchFamily="18" charset="0"/>
          <a:cs typeface="Arial" pitchFamily="34" charset="0"/>
        </a:defRPr>
      </a:lvl8pPr>
      <a:lvl9pPr marL="1828800" algn="ctr" rtl="0" fontAlgn="base">
        <a:spcBef>
          <a:spcPct val="0"/>
        </a:spcBef>
        <a:spcAft>
          <a:spcPct val="0"/>
        </a:spcAft>
        <a:defRPr sz="44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ssemblee-nationale.fr/histoire/index.asp" TargetMode="External"/><Relationship Id="rId2" Type="http://schemas.openxmlformats.org/officeDocument/2006/relationships/hyperlink" Target="http://www.dreyfus.culture.fr/f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fr-FR" smtClean="0"/>
              <a:t>Thème V: </a:t>
            </a:r>
            <a:br>
              <a:rPr lang="fr-FR" smtClean="0"/>
            </a:br>
            <a:r>
              <a:rPr lang="fr-FR" smtClean="0"/>
              <a:t>les Français et la République</a:t>
            </a:r>
          </a:p>
        </p:txBody>
      </p:sp>
      <p:sp>
        <p:nvSpPr>
          <p:cNvPr id="2051" name="Rectangle 3"/>
          <p:cNvSpPr>
            <a:spLocks noGrp="1" noChangeArrowheads="1"/>
          </p:cNvSpPr>
          <p:nvPr>
            <p:ph type="subTitle" idx="1"/>
          </p:nvPr>
        </p:nvSpPr>
        <p:spPr>
          <a:xfrm>
            <a:off x="2484438" y="6021388"/>
            <a:ext cx="6400800" cy="647700"/>
          </a:xfrm>
        </p:spPr>
        <p:txBody>
          <a:bodyPr/>
          <a:lstStyle/>
          <a:p>
            <a:pPr algn="r" eaLnBrk="1" hangingPunct="1"/>
            <a:r>
              <a:rPr lang="fr-FR" sz="2000" smtClean="0"/>
              <a:t>G Jaoul, 10/2011</a:t>
            </a:r>
          </a:p>
        </p:txBody>
      </p:sp>
      <p:sp>
        <p:nvSpPr>
          <p:cNvPr id="2052" name="Rectangle 4"/>
          <p:cNvSpPr>
            <a:spLocks noChangeArrowheads="1"/>
          </p:cNvSpPr>
          <p:nvPr/>
        </p:nvSpPr>
        <p:spPr bwMode="auto">
          <a:xfrm>
            <a:off x="755650" y="404813"/>
            <a:ext cx="7772400" cy="1470025"/>
          </a:xfrm>
          <a:prstGeom prst="rect">
            <a:avLst/>
          </a:prstGeom>
          <a:noFill/>
          <a:ln w="9525">
            <a:noFill/>
            <a:miter lim="800000"/>
            <a:headEnd/>
            <a:tailEnd/>
          </a:ln>
        </p:spPr>
        <p:txBody>
          <a:bodyPr anchor="ctr"/>
          <a:lstStyle/>
          <a:p>
            <a:pPr algn="ctr"/>
            <a:r>
              <a:rPr lang="fr-FR" sz="4400">
                <a:solidFill>
                  <a:schemeClr val="tx2"/>
                </a:solidFill>
              </a:rPr>
              <a:t>Programme de 1</a:t>
            </a:r>
            <a:r>
              <a:rPr lang="fr-FR" sz="4400" baseline="30000">
                <a:solidFill>
                  <a:schemeClr val="tx2"/>
                </a:solidFill>
              </a:rPr>
              <a:t>ère</a:t>
            </a:r>
            <a:r>
              <a:rPr lang="fr-FR" sz="4400">
                <a:solidFill>
                  <a:schemeClr val="tx2"/>
                </a:solidFill>
              </a:rPr>
              <a:t> générale </a:t>
            </a:r>
          </a:p>
        </p:txBody>
      </p:sp>
      <p:sp>
        <p:nvSpPr>
          <p:cNvPr id="2053" name="Text Box 5"/>
          <p:cNvSpPr txBox="1">
            <a:spLocks noChangeArrowheads="1"/>
          </p:cNvSpPr>
          <p:nvPr/>
        </p:nvSpPr>
        <p:spPr bwMode="auto">
          <a:xfrm>
            <a:off x="4608513" y="5013325"/>
            <a:ext cx="4535487" cy="915988"/>
          </a:xfrm>
          <a:prstGeom prst="rect">
            <a:avLst/>
          </a:prstGeom>
          <a:noFill/>
          <a:ln w="9525">
            <a:noFill/>
            <a:miter lim="800000"/>
            <a:headEnd/>
            <a:tailEnd/>
          </a:ln>
        </p:spPr>
        <p:txBody>
          <a:bodyPr>
            <a:spAutoFit/>
          </a:bodyPr>
          <a:lstStyle/>
          <a:p>
            <a:r>
              <a:rPr lang="fr-FR"/>
              <a:t>Note: Les diapositives en jaunes sont celle utilisées avec les élèves, celles en blanc utilisées dans le cadre de la 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strVal val="#ppt_w*0.70"/>
                                          </p:val>
                                        </p:tav>
                                        <p:tav tm="100000">
                                          <p:val>
                                            <p:strVal val="#ppt_w"/>
                                          </p:val>
                                        </p:tav>
                                      </p:tavLst>
                                    </p:anim>
                                    <p:anim calcmode="lin" valueType="num">
                                      <p:cBhvr>
                                        <p:cTn id="8" dur="1000" fill="hold"/>
                                        <p:tgtEl>
                                          <p:spTgt spid="2053"/>
                                        </p:tgtEl>
                                        <p:attrNameLst>
                                          <p:attrName>ppt_h</p:attrName>
                                        </p:attrNameLst>
                                      </p:cBhvr>
                                      <p:tavLst>
                                        <p:tav tm="0">
                                          <p:val>
                                            <p:strVal val="#ppt_h"/>
                                          </p:val>
                                        </p:tav>
                                        <p:tav tm="100000">
                                          <p:val>
                                            <p:strVal val="#ppt_h"/>
                                          </p:val>
                                        </p:tav>
                                      </p:tavLst>
                                    </p:anim>
                                    <p:animEffect transition="in" filter="fade">
                                      <p:cBhvr>
                                        <p:cTn id="9"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692150"/>
          </a:xfrm>
        </p:spPr>
        <p:txBody>
          <a:bodyPr/>
          <a:lstStyle/>
          <a:p>
            <a:pPr eaLnBrk="1" hangingPunct="1"/>
            <a:r>
              <a:rPr lang="fr-FR" sz="4000" u="sng" smtClean="0"/>
              <a:t>4) Capacités et méthodes </a:t>
            </a:r>
            <a:r>
              <a:rPr lang="fr-FR" altLang="ja-JP" sz="4000" u="sng" smtClean="0">
                <a:ea typeface="ＭＳ Ｐゴシック" pitchFamily="34" charset="-128"/>
              </a:rPr>
              <a:t>privilégiées</a:t>
            </a:r>
            <a:r>
              <a:rPr lang="fr-FR" altLang="ja-JP" sz="4000" smtClean="0">
                <a:ea typeface="ＭＳ Ｐゴシック" pitchFamily="34" charset="-128"/>
              </a:rPr>
              <a:t> </a:t>
            </a:r>
            <a:endParaRPr lang="fr-FR" sz="4000" smtClean="0"/>
          </a:p>
        </p:txBody>
      </p:sp>
      <p:sp>
        <p:nvSpPr>
          <p:cNvPr id="11267" name="Rectangle 3"/>
          <p:cNvSpPr>
            <a:spLocks noGrp="1" noChangeArrowheads="1"/>
          </p:cNvSpPr>
          <p:nvPr>
            <p:ph type="body" idx="1"/>
          </p:nvPr>
        </p:nvSpPr>
        <p:spPr>
          <a:xfrm>
            <a:off x="0" y="836613"/>
            <a:ext cx="9144000" cy="6021387"/>
          </a:xfrm>
        </p:spPr>
        <p:txBody>
          <a:bodyPr/>
          <a:lstStyle/>
          <a:p>
            <a:pPr eaLnBrk="1" hangingPunct="1">
              <a:lnSpc>
                <a:spcPct val="90000"/>
              </a:lnSpc>
              <a:buFontTx/>
              <a:buNone/>
            </a:pPr>
            <a:r>
              <a:rPr lang="fr-FR" sz="2200" b="1" u="sng" smtClean="0">
                <a:solidFill>
                  <a:srgbClr val="000000"/>
                </a:solidFill>
                <a:ea typeface="MS Mincho" pitchFamily="49" charset="-128"/>
                <a:cs typeface="Times New Roman" pitchFamily="18" charset="0"/>
              </a:rPr>
              <a:t>II- Maîtriser des outils et méthodes spécifiques </a:t>
            </a:r>
          </a:p>
          <a:p>
            <a:pPr eaLnBrk="1" hangingPunct="1">
              <a:lnSpc>
                <a:spcPct val="90000"/>
              </a:lnSpc>
              <a:buFontTx/>
              <a:buNone/>
            </a:pPr>
            <a:r>
              <a:rPr lang="fr-FR" sz="2200" b="1" smtClean="0">
                <a:solidFill>
                  <a:srgbClr val="000000"/>
                </a:solidFill>
                <a:ea typeface="MS Mincho" pitchFamily="49" charset="-128"/>
                <a:cs typeface="Times New Roman" pitchFamily="18" charset="0"/>
              </a:rPr>
              <a:t>1) Exploiter et confronter des informations 	</a:t>
            </a:r>
          </a:p>
          <a:p>
            <a:pPr eaLnBrk="1" hangingPunct="1">
              <a:lnSpc>
                <a:spcPct val="90000"/>
              </a:lnSpc>
              <a:buFontTx/>
              <a:buNone/>
            </a:pPr>
            <a:r>
              <a:rPr lang="fr-FR" sz="2200" smtClean="0">
                <a:solidFill>
                  <a:srgbClr val="000000"/>
                </a:solidFill>
                <a:ea typeface="MS Mincho" pitchFamily="49" charset="-128"/>
                <a:cs typeface="Times New Roman" pitchFamily="18" charset="0"/>
              </a:rPr>
              <a:t>I- identifier des documents (nature, auteur, date, conditions de production) </a:t>
            </a:r>
          </a:p>
          <a:p>
            <a:pPr eaLnBrk="1" hangingPunct="1">
              <a:lnSpc>
                <a:spcPct val="90000"/>
              </a:lnSpc>
              <a:buFontTx/>
              <a:buNone/>
            </a:pPr>
            <a:r>
              <a:rPr lang="fr-FR" sz="2200" smtClean="0">
                <a:solidFill>
                  <a:srgbClr val="000000"/>
                </a:solidFill>
                <a:ea typeface="MS Mincho" pitchFamily="49" charset="-128"/>
                <a:cs typeface="Times New Roman" pitchFamily="18" charset="0"/>
              </a:rPr>
              <a:t>J- prélever, hiérarchiser et confronter des informations selon des approches spécifiques en fonction du document ou du corpus documentaire</a:t>
            </a:r>
          </a:p>
          <a:p>
            <a:pPr eaLnBrk="1" hangingPunct="1">
              <a:lnSpc>
                <a:spcPct val="90000"/>
              </a:lnSpc>
              <a:buFontTx/>
              <a:buNone/>
            </a:pPr>
            <a:r>
              <a:rPr lang="fr-FR" sz="2200" smtClean="0">
                <a:solidFill>
                  <a:srgbClr val="000000"/>
                </a:solidFill>
                <a:ea typeface="MS Mincho" pitchFamily="49" charset="-128"/>
                <a:cs typeface="Times New Roman" pitchFamily="18" charset="0"/>
              </a:rPr>
              <a:t>K- cerner le sens général d’un document ou d’un corpus documentaire et le mettre en relation avec la situation historique ou géographique étudiée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692150"/>
          </a:xfrm>
        </p:spPr>
        <p:txBody>
          <a:bodyPr/>
          <a:lstStyle/>
          <a:p>
            <a:pPr eaLnBrk="1" hangingPunct="1"/>
            <a:r>
              <a:rPr lang="fr-FR" sz="4000" u="sng" smtClean="0"/>
              <a:t>4) Capacités et méthodes </a:t>
            </a:r>
            <a:r>
              <a:rPr lang="fr-FR" altLang="ja-JP" sz="4000" u="sng" smtClean="0">
                <a:ea typeface="ＭＳ Ｐゴシック" pitchFamily="34" charset="-128"/>
              </a:rPr>
              <a:t>privilégiées</a:t>
            </a:r>
            <a:r>
              <a:rPr lang="fr-FR" altLang="ja-JP" sz="4000" smtClean="0">
                <a:ea typeface="ＭＳ Ｐゴシック" pitchFamily="34" charset="-128"/>
              </a:rPr>
              <a:t> </a:t>
            </a:r>
            <a:endParaRPr lang="fr-FR" sz="4000" smtClean="0"/>
          </a:p>
        </p:txBody>
      </p:sp>
      <p:sp>
        <p:nvSpPr>
          <p:cNvPr id="12291" name="Rectangle 3"/>
          <p:cNvSpPr>
            <a:spLocks noGrp="1" noChangeArrowheads="1"/>
          </p:cNvSpPr>
          <p:nvPr>
            <p:ph type="body" idx="1"/>
          </p:nvPr>
        </p:nvSpPr>
        <p:spPr>
          <a:xfrm>
            <a:off x="0" y="836613"/>
            <a:ext cx="9144000" cy="6021387"/>
          </a:xfrm>
        </p:spPr>
        <p:txBody>
          <a:bodyPr/>
          <a:lstStyle/>
          <a:p>
            <a:pPr eaLnBrk="1" hangingPunct="1">
              <a:lnSpc>
                <a:spcPct val="80000"/>
              </a:lnSpc>
              <a:buFontTx/>
              <a:buNone/>
            </a:pPr>
            <a:r>
              <a:rPr lang="fr-FR" sz="2000" b="1" u="sng" smtClean="0">
                <a:solidFill>
                  <a:srgbClr val="000000"/>
                </a:solidFill>
                <a:ea typeface="MS Mincho" pitchFamily="49" charset="-128"/>
                <a:cs typeface="Times New Roman" pitchFamily="18" charset="0"/>
              </a:rPr>
              <a:t>III- Maîtriser des méthodes de travail personnel </a:t>
            </a:r>
          </a:p>
          <a:p>
            <a:pPr eaLnBrk="1" hangingPunct="1">
              <a:lnSpc>
                <a:spcPct val="80000"/>
              </a:lnSpc>
              <a:buFontTx/>
              <a:buNone/>
            </a:pPr>
            <a:r>
              <a:rPr lang="fr-FR" sz="2000" b="1" smtClean="0">
                <a:solidFill>
                  <a:srgbClr val="000000"/>
                </a:solidFill>
                <a:ea typeface="MS Mincho" pitchFamily="49" charset="-128"/>
                <a:cs typeface="Times New Roman" pitchFamily="18" charset="0"/>
              </a:rPr>
              <a:t>1) Développer son expression personnelle et son sens critique </a:t>
            </a:r>
          </a:p>
          <a:p>
            <a:pPr eaLnBrk="1" hangingPunct="1">
              <a:lnSpc>
                <a:spcPct val="80000"/>
              </a:lnSpc>
              <a:buFontTx/>
              <a:buNone/>
            </a:pPr>
            <a:r>
              <a:rPr lang="fr-FR" sz="2000" smtClean="0">
                <a:solidFill>
                  <a:srgbClr val="000000"/>
                </a:solidFill>
                <a:ea typeface="MS Mincho" pitchFamily="49" charset="-128"/>
                <a:cs typeface="Times New Roman" pitchFamily="18" charset="0"/>
              </a:rPr>
              <a:t>T- participer à la progression du cours en intervenant à la demande du professeur ou en sollicitant des éclairages ou explications si nécessaire </a:t>
            </a:r>
          </a:p>
          <a:p>
            <a:pPr eaLnBrk="1" hangingPunct="1">
              <a:lnSpc>
                <a:spcPct val="80000"/>
              </a:lnSpc>
              <a:buFontTx/>
              <a:buNone/>
            </a:pPr>
            <a:r>
              <a:rPr lang="fr-FR" sz="2000" b="1" smtClean="0">
                <a:solidFill>
                  <a:srgbClr val="000000"/>
                </a:solidFill>
                <a:ea typeface="MS Mincho" pitchFamily="49" charset="-128"/>
                <a:cs typeface="Times New Roman" pitchFamily="18" charset="0"/>
              </a:rPr>
              <a:t>2) Préparer et organiser son travail de manière autonome</a:t>
            </a:r>
            <a:r>
              <a:rPr lang="fr-FR" sz="2000" smtClean="0">
                <a:solidFill>
                  <a:srgbClr val="000000"/>
                </a:solidFill>
                <a:ea typeface="MS Mincho" pitchFamily="49" charset="-128"/>
                <a:cs typeface="Times New Roman" pitchFamily="18" charset="0"/>
              </a:rPr>
              <a:t> 	</a:t>
            </a:r>
          </a:p>
          <a:p>
            <a:pPr eaLnBrk="1" hangingPunct="1">
              <a:lnSpc>
                <a:spcPct val="80000"/>
              </a:lnSpc>
              <a:buFontTx/>
              <a:buNone/>
            </a:pPr>
            <a:r>
              <a:rPr lang="fr-FR" sz="2000" smtClean="0">
                <a:solidFill>
                  <a:srgbClr val="000000"/>
                </a:solidFill>
                <a:ea typeface="MS Mincho" pitchFamily="49" charset="-128"/>
                <a:cs typeface="Times New Roman" pitchFamily="18" charset="0"/>
              </a:rPr>
              <a:t>U- prendre des notes, organiser son classeur et faire des fiches de révision, mémoriser les cours (plans, notions et idées clés, faits essentiels, repères chronologiques et spatiaux, documents patrimoniaux) </a:t>
            </a:r>
          </a:p>
          <a:p>
            <a:pPr eaLnBrk="1" hangingPunct="1">
              <a:lnSpc>
                <a:spcPct val="80000"/>
              </a:lnSpc>
              <a:buFontTx/>
              <a:buNone/>
            </a:pPr>
            <a:r>
              <a:rPr lang="fr-FR" sz="2000" smtClean="0">
                <a:solidFill>
                  <a:srgbClr val="000000"/>
                </a:solidFill>
                <a:ea typeface="MS Mincho" pitchFamily="49" charset="-128"/>
                <a:cs typeface="Times New Roman" pitchFamily="18" charset="0"/>
              </a:rPr>
              <a:t>V- mener à bien une recherche individuelle ou au sein d’un groupe ; prendre part à une production collective </a:t>
            </a:r>
          </a:p>
          <a:p>
            <a:pPr eaLnBrk="1" hangingPunct="1">
              <a:lnSpc>
                <a:spcPct val="80000"/>
              </a:lnSpc>
              <a:buFontTx/>
              <a:buNone/>
            </a:pPr>
            <a:r>
              <a:rPr lang="fr-FR" sz="2000" smtClean="0">
                <a:solidFill>
                  <a:srgbClr val="000000"/>
                </a:solidFill>
                <a:ea typeface="MS Mincho" pitchFamily="49" charset="-128"/>
                <a:cs typeface="Times New Roman" pitchFamily="18" charset="0"/>
              </a:rPr>
              <a:t>W- utiliser le manuel comme outil de lecture complémentaire du cours, pour préparer le cours ou en approfondir des aspects peu étudiés en classe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Group 2"/>
          <p:cNvGraphicFramePr>
            <a:graphicFrameLocks noGrp="1"/>
          </p:cNvGraphicFramePr>
          <p:nvPr/>
        </p:nvGraphicFramePr>
        <p:xfrm>
          <a:off x="395288" y="692150"/>
          <a:ext cx="8424862" cy="719138"/>
        </p:xfrm>
        <a:graphic>
          <a:graphicData uri="http://schemas.openxmlformats.org/drawingml/2006/table">
            <a:tbl>
              <a:tblPr/>
              <a:tblGrid>
                <a:gridCol w="8424862"/>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 La République, trois républiques</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8856" name="Picture 8"/>
          <p:cNvPicPr>
            <a:picLocks noChangeAspect="1" noChangeArrowheads="1"/>
          </p:cNvPicPr>
          <p:nvPr/>
        </p:nvPicPr>
        <p:blipFill>
          <a:blip r:embed="rId2" cstate="print"/>
          <a:srcRect l="16539" t="21852" r="10753" b="14314"/>
          <a:stretch>
            <a:fillRect/>
          </a:stretch>
        </p:blipFill>
        <p:spPr bwMode="auto">
          <a:xfrm>
            <a:off x="0" y="1412875"/>
            <a:ext cx="9144000" cy="5018088"/>
          </a:xfrm>
          <a:prstGeom prst="rect">
            <a:avLst/>
          </a:prstGeom>
          <a:noFill/>
          <a:ln w="9525">
            <a:noFill/>
            <a:miter lim="800000"/>
            <a:headEnd/>
            <a:tailEnd/>
          </a:ln>
        </p:spPr>
      </p:pic>
      <p:sp>
        <p:nvSpPr>
          <p:cNvPr id="78857" name="Rectangle 9"/>
          <p:cNvSpPr>
            <a:spLocks noChangeArrowheads="1"/>
          </p:cNvSpPr>
          <p:nvPr/>
        </p:nvSpPr>
        <p:spPr bwMode="auto">
          <a:xfrm>
            <a:off x="2771775" y="1844675"/>
            <a:ext cx="2736850" cy="288925"/>
          </a:xfrm>
          <a:prstGeom prst="rect">
            <a:avLst/>
          </a:prstGeom>
          <a:solidFill>
            <a:srgbClr val="00FF00">
              <a:alpha val="14902"/>
            </a:srgbClr>
          </a:solidFill>
          <a:ln w="9525">
            <a:noFill/>
            <a:miter lim="800000"/>
            <a:headEnd/>
            <a:tailEnd/>
          </a:ln>
        </p:spPr>
        <p:txBody>
          <a:bodyPr wrap="none" anchor="ctr"/>
          <a:lstStyle/>
          <a:p>
            <a:endParaRPr lang="fr-FR"/>
          </a:p>
        </p:txBody>
      </p:sp>
      <p:sp>
        <p:nvSpPr>
          <p:cNvPr id="13322" name="Rectangle 13"/>
          <p:cNvSpPr>
            <a:spLocks noChangeArrowheads="1"/>
          </p:cNvSpPr>
          <p:nvPr/>
        </p:nvSpPr>
        <p:spPr bwMode="auto">
          <a:xfrm>
            <a:off x="250825" y="-171450"/>
            <a:ext cx="8893175" cy="863600"/>
          </a:xfrm>
          <a:prstGeom prst="rect">
            <a:avLst/>
          </a:prstGeom>
          <a:noFill/>
          <a:ln w="9525">
            <a:noFill/>
            <a:miter lim="800000"/>
            <a:headEnd/>
            <a:tailEnd/>
          </a:ln>
        </p:spPr>
        <p:txBody>
          <a:bodyPr anchor="ctr"/>
          <a:lstStyle/>
          <a:p>
            <a:pPr algn="ctr">
              <a:tabLst>
                <a:tab pos="266700" algn="l"/>
              </a:tabLst>
            </a:pPr>
            <a:r>
              <a:rPr lang="fr-FR" sz="3600" b="1" u="sng">
                <a:solidFill>
                  <a:schemeClr val="tx2"/>
                </a:solidFill>
              </a:rPr>
              <a:t>5) Analyse du programme et propositions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1000" fill="hold"/>
                                        <p:tgtEl>
                                          <p:spTgt spid="78850"/>
                                        </p:tgtEl>
                                        <p:attrNameLst>
                                          <p:attrName>ppt_w</p:attrName>
                                        </p:attrNameLst>
                                      </p:cBhvr>
                                      <p:tavLst>
                                        <p:tav tm="0">
                                          <p:val>
                                            <p:strVal val="#ppt_w*0.70"/>
                                          </p:val>
                                        </p:tav>
                                        <p:tav tm="100000">
                                          <p:val>
                                            <p:strVal val="#ppt_w"/>
                                          </p:val>
                                        </p:tav>
                                      </p:tavLst>
                                    </p:anim>
                                    <p:anim calcmode="lin" valueType="num">
                                      <p:cBhvr>
                                        <p:cTn id="8" dur="1000" fill="hold"/>
                                        <p:tgtEl>
                                          <p:spTgt spid="78850"/>
                                        </p:tgtEl>
                                        <p:attrNameLst>
                                          <p:attrName>ppt_h</p:attrName>
                                        </p:attrNameLst>
                                      </p:cBhvr>
                                      <p:tavLst>
                                        <p:tav tm="0">
                                          <p:val>
                                            <p:strVal val="#ppt_h"/>
                                          </p:val>
                                        </p:tav>
                                        <p:tav tm="100000">
                                          <p:val>
                                            <p:strVal val="#ppt_h"/>
                                          </p:val>
                                        </p:tav>
                                      </p:tavLst>
                                    </p:anim>
                                    <p:animEffect transition="in" filter="fade">
                                      <p:cBhvr>
                                        <p:cTn id="9" dur="1000"/>
                                        <p:tgtEl>
                                          <p:spTgt spid="78850"/>
                                        </p:tgtEl>
                                      </p:cBhvr>
                                    </p:animEffect>
                                  </p:childTnLst>
                                </p:cTn>
                              </p:par>
                              <p:par>
                                <p:cTn id="10" presetID="55" presetClass="entr" presetSubtype="0" fill="hold" nodeType="withEffect">
                                  <p:stCondLst>
                                    <p:cond delay="0"/>
                                  </p:stCondLst>
                                  <p:childTnLst>
                                    <p:set>
                                      <p:cBhvr>
                                        <p:cTn id="11" dur="1" fill="hold">
                                          <p:stCondLst>
                                            <p:cond delay="0"/>
                                          </p:stCondLst>
                                        </p:cTn>
                                        <p:tgtEl>
                                          <p:spTgt spid="78856"/>
                                        </p:tgtEl>
                                        <p:attrNameLst>
                                          <p:attrName>style.visibility</p:attrName>
                                        </p:attrNameLst>
                                      </p:cBhvr>
                                      <p:to>
                                        <p:strVal val="visible"/>
                                      </p:to>
                                    </p:set>
                                    <p:anim calcmode="lin" valueType="num">
                                      <p:cBhvr>
                                        <p:cTn id="12" dur="1000" fill="hold"/>
                                        <p:tgtEl>
                                          <p:spTgt spid="78856"/>
                                        </p:tgtEl>
                                        <p:attrNameLst>
                                          <p:attrName>ppt_w</p:attrName>
                                        </p:attrNameLst>
                                      </p:cBhvr>
                                      <p:tavLst>
                                        <p:tav tm="0">
                                          <p:val>
                                            <p:strVal val="#ppt_w*0.70"/>
                                          </p:val>
                                        </p:tav>
                                        <p:tav tm="100000">
                                          <p:val>
                                            <p:strVal val="#ppt_w"/>
                                          </p:val>
                                        </p:tav>
                                      </p:tavLst>
                                    </p:anim>
                                    <p:anim calcmode="lin" valueType="num">
                                      <p:cBhvr>
                                        <p:cTn id="13" dur="1000" fill="hold"/>
                                        <p:tgtEl>
                                          <p:spTgt spid="78856"/>
                                        </p:tgtEl>
                                        <p:attrNameLst>
                                          <p:attrName>ppt_h</p:attrName>
                                        </p:attrNameLst>
                                      </p:cBhvr>
                                      <p:tavLst>
                                        <p:tav tm="0">
                                          <p:val>
                                            <p:strVal val="#ppt_h"/>
                                          </p:val>
                                        </p:tav>
                                        <p:tav tm="100000">
                                          <p:val>
                                            <p:strVal val="#ppt_h"/>
                                          </p:val>
                                        </p:tav>
                                      </p:tavLst>
                                    </p:anim>
                                    <p:animEffect transition="in" filter="fade">
                                      <p:cBhvr>
                                        <p:cTn id="14" dur="1000"/>
                                        <p:tgtEl>
                                          <p:spTgt spid="7885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8857"/>
                                        </p:tgtEl>
                                        <p:attrNameLst>
                                          <p:attrName>style.visibility</p:attrName>
                                        </p:attrNameLst>
                                      </p:cBhvr>
                                      <p:to>
                                        <p:strVal val="visible"/>
                                      </p:to>
                                    </p:set>
                                    <p:anim calcmode="lin" valueType="num">
                                      <p:cBhvr>
                                        <p:cTn id="19" dur="1000" fill="hold"/>
                                        <p:tgtEl>
                                          <p:spTgt spid="78857"/>
                                        </p:tgtEl>
                                        <p:attrNameLst>
                                          <p:attrName>ppt_w</p:attrName>
                                        </p:attrNameLst>
                                      </p:cBhvr>
                                      <p:tavLst>
                                        <p:tav tm="0">
                                          <p:val>
                                            <p:strVal val="#ppt_w*0.70"/>
                                          </p:val>
                                        </p:tav>
                                        <p:tav tm="100000">
                                          <p:val>
                                            <p:strVal val="#ppt_w"/>
                                          </p:val>
                                        </p:tav>
                                      </p:tavLst>
                                    </p:anim>
                                    <p:anim calcmode="lin" valueType="num">
                                      <p:cBhvr>
                                        <p:cTn id="20" dur="1000" fill="hold"/>
                                        <p:tgtEl>
                                          <p:spTgt spid="78857"/>
                                        </p:tgtEl>
                                        <p:attrNameLst>
                                          <p:attrName>ppt_h</p:attrName>
                                        </p:attrNameLst>
                                      </p:cBhvr>
                                      <p:tavLst>
                                        <p:tav tm="0">
                                          <p:val>
                                            <p:strVal val="#ppt_h"/>
                                          </p:val>
                                        </p:tav>
                                        <p:tav tm="100000">
                                          <p:val>
                                            <p:strVal val="#ppt_h"/>
                                          </p:val>
                                        </p:tav>
                                      </p:tavLst>
                                    </p:anim>
                                    <p:animEffect transition="in" filter="fade">
                                      <p:cBhvr>
                                        <p:cTn id="21" dur="10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0" y="0"/>
            <a:ext cx="6948488" cy="6858000"/>
          </a:xfrm>
        </p:spPr>
        <p:txBody>
          <a:bodyPr/>
          <a:lstStyle/>
          <a:p>
            <a:pPr marL="96838" indent="20638" algn="just" eaLnBrk="1" hangingPunct="1">
              <a:lnSpc>
                <a:spcPct val="80000"/>
              </a:lnSpc>
              <a:buFontTx/>
              <a:buNone/>
            </a:pPr>
            <a:r>
              <a:rPr lang="fr-FR" sz="1900" b="1" smtClean="0"/>
              <a:t>Qu’est-ce que ce concept de culture politique ?</a:t>
            </a:r>
            <a:endParaRPr lang="fr-FR" sz="1900" smtClean="0"/>
          </a:p>
          <a:p>
            <a:pPr marL="96838" indent="20638" algn="just" eaLnBrk="1" hangingPunct="1">
              <a:lnSpc>
                <a:spcPct val="80000"/>
              </a:lnSpc>
              <a:buFontTx/>
              <a:buNone/>
            </a:pPr>
            <a:r>
              <a:rPr lang="fr-FR" sz="1900" smtClean="0"/>
              <a:t>Les historiens du politique se sont intéressés à la notion de culture politique qui leur apparaît, en dernière analyse, comme le noyau dur des motivations politiques des individus. Il s'agit d'une notion complexe, plus large que celle d'idée politique, même si elle la contient, qui réside dans un système complet et cohérent de représentations partagées par un grand nombre d'individus rassemblés autour d'une même sensibilité, de mêmes valeurs, appartenant à une même famille politique (au-delà des dénominations éphémères que chacune revêt à un moment de son histoire). [..]</a:t>
            </a:r>
          </a:p>
          <a:p>
            <a:pPr marL="96838" indent="20638" algn="just" eaLnBrk="1" hangingPunct="1">
              <a:lnSpc>
                <a:spcPct val="80000"/>
              </a:lnSpc>
              <a:buFontTx/>
              <a:buNone/>
            </a:pPr>
            <a:r>
              <a:rPr lang="fr-FR" sz="1900" smtClean="0"/>
              <a:t>Ainsi, la culture politique, telle que la définissent les historiens, constitue une forme d'écosystème socio-politique dont tous les éléments sont en corrélation les uns avec les autres et dont l'ensemble aboutit à une vision du monde cohérente. On y trouve des racines philosophiques, le plus souvent exprimées sous forme de vulgate accessible au plus grand nombre ; des références historiques, fréquemment instrumentalisées ; un choix institutionnel ; l'aspiration à un idéal d'organisation sociale ; des conceptions internationales. Tous ces éléments se réfèrent à un système de normes et de valeurs et s'expriment par un vocabulaire, des symboles, des rites propres à chacune des cultures politiques considérées. </a:t>
            </a:r>
          </a:p>
          <a:p>
            <a:pPr marL="96838" indent="20638" algn="just" eaLnBrk="1" hangingPunct="1">
              <a:lnSpc>
                <a:spcPct val="80000"/>
              </a:lnSpc>
              <a:buFontTx/>
              <a:buNone/>
            </a:pPr>
            <a:r>
              <a:rPr lang="fr-FR" sz="1900" smtClean="0"/>
              <a:t>L'intériorisation de cette culture politique par les individus qui la partagent la transforme en une donnée profondément intégrée par chacun d'entre eux et désormais inaccessible à la contestation raisonnée. Parce qu'elle fait partie de l'être, elle constitue le moteur fondamental des comportements politiques et l'explication la plus plausible des choix opérés par les citoyens. […]</a:t>
            </a:r>
            <a:endParaRPr lang="fr-FR" sz="1900" b="1" i="1" smtClean="0"/>
          </a:p>
          <a:p>
            <a:pPr marL="96838" indent="20638" algn="just" eaLnBrk="1" hangingPunct="1">
              <a:lnSpc>
                <a:spcPct val="80000"/>
              </a:lnSpc>
              <a:buFontTx/>
              <a:buNone/>
            </a:pPr>
            <a:r>
              <a:rPr lang="fr-FR" sz="1900" b="1" i="1" smtClean="0"/>
              <a:t>Serge BERSTEIN, « Histoire politique »,  </a:t>
            </a:r>
            <a:r>
              <a:rPr lang="fr-FR" sz="1900" b="1" smtClean="0"/>
              <a:t>Universalis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11560" y="4365104"/>
            <a:ext cx="7920880"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5378" name="AutoShape 23"/>
          <p:cNvSpPr>
            <a:spLocks noChangeArrowheads="1"/>
          </p:cNvSpPr>
          <p:nvPr/>
        </p:nvSpPr>
        <p:spPr bwMode="auto">
          <a:xfrm>
            <a:off x="4139952" y="3645024"/>
            <a:ext cx="719137" cy="649287"/>
          </a:xfrm>
          <a:prstGeom prst="downArrow">
            <a:avLst>
              <a:gd name="adj1" fmla="val 50000"/>
              <a:gd name="adj2" fmla="val 25000"/>
            </a:avLst>
          </a:prstGeom>
          <a:solidFill>
            <a:srgbClr val="C00000">
              <a:alpha val="12157"/>
            </a:srgbClr>
          </a:solidFill>
          <a:ln w="9525">
            <a:solidFill>
              <a:srgbClr val="C00000"/>
            </a:solidFill>
            <a:miter lim="800000"/>
            <a:headEnd/>
            <a:tailEnd/>
          </a:ln>
        </p:spPr>
        <p:txBody>
          <a:bodyPr wrap="none" anchor="ctr"/>
          <a:lstStyle/>
          <a:p>
            <a:endParaRPr lang="fr-FR"/>
          </a:p>
        </p:txBody>
      </p:sp>
      <p:sp>
        <p:nvSpPr>
          <p:cNvPr id="15373" name="Oval 17"/>
          <p:cNvSpPr>
            <a:spLocks noChangeArrowheads="1"/>
          </p:cNvSpPr>
          <p:nvPr/>
        </p:nvSpPr>
        <p:spPr bwMode="auto">
          <a:xfrm>
            <a:off x="1259632" y="1700808"/>
            <a:ext cx="6337300" cy="1943100"/>
          </a:xfrm>
          <a:prstGeom prst="ellipse">
            <a:avLst/>
          </a:prstGeom>
          <a:solidFill>
            <a:srgbClr val="FFCC99">
              <a:alpha val="5098"/>
            </a:srgbClr>
          </a:solidFill>
          <a:ln w="38100">
            <a:solidFill>
              <a:srgbClr val="C00000"/>
            </a:solidFill>
            <a:round/>
            <a:headEnd/>
            <a:tailEnd/>
          </a:ln>
        </p:spPr>
        <p:txBody>
          <a:bodyPr wrap="none" anchor="ctr"/>
          <a:lstStyle/>
          <a:p>
            <a:endParaRPr lang="fr-FR"/>
          </a:p>
        </p:txBody>
      </p:sp>
      <p:sp>
        <p:nvSpPr>
          <p:cNvPr id="15362" name="Rectangle 3"/>
          <p:cNvSpPr>
            <a:spLocks noChangeArrowheads="1"/>
          </p:cNvSpPr>
          <p:nvPr/>
        </p:nvSpPr>
        <p:spPr bwMode="auto">
          <a:xfrm>
            <a:off x="899592" y="351061"/>
            <a:ext cx="7288213" cy="7016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r>
              <a:rPr lang="fr-FR" sz="2000" b="1" i="1" dirty="0">
                <a:solidFill>
                  <a:srgbClr val="C00000"/>
                </a:solidFill>
              </a:rPr>
              <a:t>Culture politique = noyau dur des motivations politiques des individus</a:t>
            </a:r>
          </a:p>
        </p:txBody>
      </p:sp>
      <p:sp>
        <p:nvSpPr>
          <p:cNvPr id="11270" name="Rectangle 6"/>
          <p:cNvSpPr>
            <a:spLocks noChangeArrowheads="1"/>
          </p:cNvSpPr>
          <p:nvPr/>
        </p:nvSpPr>
        <p:spPr bwMode="auto">
          <a:xfrm>
            <a:off x="802425" y="2217058"/>
            <a:ext cx="2689455" cy="707886"/>
          </a:xfrm>
          <a:prstGeom prst="rect">
            <a:avLst/>
          </a:prstGeom>
          <a:solidFill>
            <a:srgbClr val="FFB3B3"/>
          </a:solidFill>
          <a:ln w="19050">
            <a:solidFill>
              <a:srgbClr val="C00000"/>
            </a:solidFill>
            <a:miter lim="800000"/>
            <a:headEnd/>
            <a:tailEnd/>
          </a:ln>
        </p:spPr>
        <p:txBody>
          <a:bodyPr wrap="none">
            <a:spAutoFit/>
          </a:bodyPr>
          <a:lstStyle/>
          <a:p>
            <a:pPr algn="ctr"/>
            <a:r>
              <a:rPr lang="fr-FR" sz="2000" b="1" dirty="0"/>
              <a:t>références historiques, </a:t>
            </a:r>
          </a:p>
          <a:p>
            <a:pPr algn="ctr"/>
            <a:r>
              <a:rPr lang="fr-FR" sz="2000" b="1" dirty="0" err="1"/>
              <a:t>fr</a:t>
            </a:r>
            <a:r>
              <a:rPr lang="fr-FR" sz="2000" b="1" dirty="0"/>
              <a:t>. instrumentalisées</a:t>
            </a:r>
          </a:p>
        </p:txBody>
      </p:sp>
      <p:sp>
        <p:nvSpPr>
          <p:cNvPr id="11271" name="Rectangle 7"/>
          <p:cNvSpPr>
            <a:spLocks noChangeArrowheads="1"/>
          </p:cNvSpPr>
          <p:nvPr/>
        </p:nvSpPr>
        <p:spPr bwMode="auto">
          <a:xfrm>
            <a:off x="5076056" y="3356992"/>
            <a:ext cx="2271712" cy="396875"/>
          </a:xfrm>
          <a:prstGeom prst="rect">
            <a:avLst/>
          </a:prstGeom>
          <a:solidFill>
            <a:srgbClr val="FFB3B3"/>
          </a:solidFill>
          <a:ln w="19050">
            <a:solidFill>
              <a:srgbClr val="C00000"/>
            </a:solidFill>
            <a:miter lim="800000"/>
            <a:headEnd/>
            <a:tailEnd/>
          </a:ln>
        </p:spPr>
        <p:txBody>
          <a:bodyPr wrap="none">
            <a:spAutoFit/>
          </a:bodyPr>
          <a:lstStyle/>
          <a:p>
            <a:pPr algn="ctr"/>
            <a:r>
              <a:rPr lang="fr-FR" sz="2000" b="1" dirty="0"/>
              <a:t>choix institutionnel</a:t>
            </a:r>
          </a:p>
        </p:txBody>
      </p:sp>
      <p:sp>
        <p:nvSpPr>
          <p:cNvPr id="11272" name="Rectangle 8"/>
          <p:cNvSpPr>
            <a:spLocks noChangeArrowheads="1"/>
          </p:cNvSpPr>
          <p:nvPr/>
        </p:nvSpPr>
        <p:spPr bwMode="auto">
          <a:xfrm>
            <a:off x="5573538" y="2276872"/>
            <a:ext cx="2382838" cy="701675"/>
          </a:xfrm>
          <a:prstGeom prst="rect">
            <a:avLst/>
          </a:prstGeom>
          <a:solidFill>
            <a:srgbClr val="FFB3B3"/>
          </a:solidFill>
          <a:ln w="19050">
            <a:solidFill>
              <a:srgbClr val="C00000"/>
            </a:solidFill>
            <a:miter lim="800000"/>
            <a:headEnd/>
            <a:tailEnd/>
          </a:ln>
        </p:spPr>
        <p:txBody>
          <a:bodyPr wrap="none">
            <a:spAutoFit/>
          </a:bodyPr>
          <a:lstStyle/>
          <a:p>
            <a:pPr algn="ctr"/>
            <a:r>
              <a:rPr lang="fr-FR" sz="2000" b="1"/>
              <a:t>idéal d'organisation </a:t>
            </a:r>
          </a:p>
          <a:p>
            <a:pPr algn="ctr"/>
            <a:r>
              <a:rPr lang="fr-FR" sz="2000" b="1"/>
              <a:t>sociale</a:t>
            </a:r>
          </a:p>
        </p:txBody>
      </p:sp>
      <p:sp>
        <p:nvSpPr>
          <p:cNvPr id="11273" name="Rectangle 9"/>
          <p:cNvSpPr>
            <a:spLocks noChangeArrowheads="1"/>
          </p:cNvSpPr>
          <p:nvPr/>
        </p:nvSpPr>
        <p:spPr bwMode="auto">
          <a:xfrm>
            <a:off x="1680059" y="3068960"/>
            <a:ext cx="2459893" cy="707886"/>
          </a:xfrm>
          <a:prstGeom prst="rect">
            <a:avLst/>
          </a:prstGeom>
          <a:solidFill>
            <a:srgbClr val="FFB3B3"/>
          </a:solidFill>
          <a:ln w="19050">
            <a:solidFill>
              <a:srgbClr val="C00000"/>
            </a:solidFill>
            <a:miter lim="800000"/>
            <a:headEnd/>
            <a:tailEnd/>
          </a:ln>
        </p:spPr>
        <p:txBody>
          <a:bodyPr wrap="square">
            <a:spAutoFit/>
          </a:bodyPr>
          <a:lstStyle/>
          <a:p>
            <a:pPr algn="ctr"/>
            <a:r>
              <a:rPr lang="fr-FR" sz="2000" b="1" dirty="0"/>
              <a:t>conceptions internationales</a:t>
            </a:r>
          </a:p>
        </p:txBody>
      </p:sp>
      <p:sp>
        <p:nvSpPr>
          <p:cNvPr id="11274" name="Rectangle 10"/>
          <p:cNvSpPr>
            <a:spLocks noChangeArrowheads="1"/>
          </p:cNvSpPr>
          <p:nvPr/>
        </p:nvSpPr>
        <p:spPr bwMode="auto">
          <a:xfrm>
            <a:off x="827584" y="4365104"/>
            <a:ext cx="2520975" cy="707886"/>
          </a:xfrm>
          <a:prstGeom prst="rect">
            <a:avLst/>
          </a:prstGeom>
          <a:noFill/>
          <a:ln w="9525">
            <a:noFill/>
            <a:miter lim="800000"/>
            <a:headEnd/>
            <a:tailEnd/>
          </a:ln>
        </p:spPr>
        <p:txBody>
          <a:bodyPr wrap="square">
            <a:spAutoFit/>
          </a:bodyPr>
          <a:lstStyle/>
          <a:p>
            <a:pPr algn="ctr"/>
            <a:r>
              <a:rPr lang="fr-FR" sz="2000" b="1" dirty="0"/>
              <a:t>système de normes et de valeurs</a:t>
            </a:r>
          </a:p>
        </p:txBody>
      </p:sp>
      <p:sp>
        <p:nvSpPr>
          <p:cNvPr id="11275" name="Rectangle 11"/>
          <p:cNvSpPr>
            <a:spLocks noChangeArrowheads="1"/>
          </p:cNvSpPr>
          <p:nvPr/>
        </p:nvSpPr>
        <p:spPr bwMode="auto">
          <a:xfrm>
            <a:off x="5508104" y="4400277"/>
            <a:ext cx="1512888" cy="396875"/>
          </a:xfrm>
          <a:prstGeom prst="rect">
            <a:avLst/>
          </a:prstGeom>
          <a:noFill/>
          <a:ln w="9525">
            <a:noFill/>
            <a:miter lim="800000"/>
            <a:headEnd/>
            <a:tailEnd/>
          </a:ln>
        </p:spPr>
        <p:txBody>
          <a:bodyPr>
            <a:spAutoFit/>
          </a:bodyPr>
          <a:lstStyle/>
          <a:p>
            <a:r>
              <a:rPr lang="fr-FR" sz="2000" b="1" dirty="0"/>
              <a:t>vocabulaire</a:t>
            </a:r>
          </a:p>
        </p:txBody>
      </p:sp>
      <p:sp>
        <p:nvSpPr>
          <p:cNvPr id="11276" name="Rectangle 12"/>
          <p:cNvSpPr>
            <a:spLocks noChangeArrowheads="1"/>
          </p:cNvSpPr>
          <p:nvPr/>
        </p:nvSpPr>
        <p:spPr bwMode="auto">
          <a:xfrm>
            <a:off x="7020272" y="4489450"/>
            <a:ext cx="1197764" cy="400110"/>
          </a:xfrm>
          <a:prstGeom prst="rect">
            <a:avLst/>
          </a:prstGeom>
          <a:noFill/>
          <a:ln w="9525">
            <a:noFill/>
            <a:miter lim="800000"/>
            <a:headEnd/>
            <a:tailEnd/>
          </a:ln>
        </p:spPr>
        <p:txBody>
          <a:bodyPr wrap="none">
            <a:spAutoFit/>
          </a:bodyPr>
          <a:lstStyle/>
          <a:p>
            <a:r>
              <a:rPr lang="fr-FR" sz="2000" b="1" dirty="0" smtClean="0"/>
              <a:t>symboles</a:t>
            </a:r>
            <a:endParaRPr lang="fr-FR" sz="2000" b="1" dirty="0"/>
          </a:p>
        </p:txBody>
      </p:sp>
      <p:sp>
        <p:nvSpPr>
          <p:cNvPr id="11277" name="Rectangle 13"/>
          <p:cNvSpPr>
            <a:spLocks noChangeArrowheads="1"/>
          </p:cNvSpPr>
          <p:nvPr/>
        </p:nvSpPr>
        <p:spPr bwMode="auto">
          <a:xfrm>
            <a:off x="3679073" y="4437112"/>
            <a:ext cx="1540999" cy="400110"/>
          </a:xfrm>
          <a:prstGeom prst="rect">
            <a:avLst/>
          </a:prstGeom>
          <a:noFill/>
          <a:ln w="9525">
            <a:noFill/>
            <a:miter lim="800000"/>
            <a:headEnd/>
            <a:tailEnd/>
          </a:ln>
        </p:spPr>
        <p:txBody>
          <a:bodyPr wrap="none">
            <a:spAutoFit/>
          </a:bodyPr>
          <a:lstStyle/>
          <a:p>
            <a:r>
              <a:rPr lang="fr-FR" sz="2000" b="1" dirty="0" smtClean="0"/>
              <a:t>rites </a:t>
            </a:r>
            <a:r>
              <a:rPr lang="fr-FR" sz="2000" b="1" dirty="0"/>
              <a:t>propres</a:t>
            </a:r>
          </a:p>
        </p:txBody>
      </p:sp>
      <p:sp>
        <p:nvSpPr>
          <p:cNvPr id="11278" name="Rectangle 14"/>
          <p:cNvSpPr>
            <a:spLocks noChangeArrowheads="1"/>
          </p:cNvSpPr>
          <p:nvPr/>
        </p:nvSpPr>
        <p:spPr bwMode="auto">
          <a:xfrm>
            <a:off x="3707904" y="5205413"/>
            <a:ext cx="2015295"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r>
              <a:rPr lang="fr-FR" sz="2400" b="1" i="1" dirty="0"/>
              <a:t>intériorisation</a:t>
            </a:r>
          </a:p>
        </p:txBody>
      </p:sp>
      <p:sp>
        <p:nvSpPr>
          <p:cNvPr id="11283" name="Rectangle 19"/>
          <p:cNvSpPr>
            <a:spLocks noChangeArrowheads="1"/>
          </p:cNvSpPr>
          <p:nvPr/>
        </p:nvSpPr>
        <p:spPr bwMode="auto">
          <a:xfrm>
            <a:off x="1636167" y="5981218"/>
            <a:ext cx="5737276" cy="400110"/>
          </a:xfrm>
          <a:prstGeom prst="rect">
            <a:avLst/>
          </a:prstGeom>
          <a:noFill/>
          <a:ln w="9525">
            <a:noFill/>
            <a:miter lim="800000"/>
            <a:headEnd/>
            <a:tailEnd/>
          </a:ln>
        </p:spPr>
        <p:txBody>
          <a:bodyPr wrap="none">
            <a:spAutoFit/>
          </a:bodyPr>
          <a:lstStyle/>
          <a:p>
            <a:r>
              <a:rPr lang="fr-FR" sz="2000" b="1" i="1" dirty="0">
                <a:solidFill>
                  <a:srgbClr val="C00000"/>
                </a:solidFill>
              </a:rPr>
              <a:t>moteur fondamental des comportements politiques</a:t>
            </a:r>
          </a:p>
        </p:txBody>
      </p:sp>
      <p:sp>
        <p:nvSpPr>
          <p:cNvPr id="15375" name="AutoShape 20"/>
          <p:cNvSpPr>
            <a:spLocks noChangeArrowheads="1"/>
          </p:cNvSpPr>
          <p:nvPr/>
        </p:nvSpPr>
        <p:spPr bwMode="auto">
          <a:xfrm>
            <a:off x="4067944" y="5733256"/>
            <a:ext cx="1008558" cy="216024"/>
          </a:xfrm>
          <a:prstGeom prst="downArrow">
            <a:avLst>
              <a:gd name="adj1" fmla="val 50000"/>
              <a:gd name="adj2" fmla="val 32661"/>
            </a:avLst>
          </a:prstGeom>
          <a:solidFill>
            <a:srgbClr val="00B0F0"/>
          </a:solidFill>
          <a:ln w="19050">
            <a:solidFill>
              <a:srgbClr val="00B0F0"/>
            </a:solidFill>
            <a:round/>
            <a:headEnd/>
            <a:tailEnd type="triangle" w="med" len="med"/>
          </a:ln>
        </p:spPr>
        <p:txBody>
          <a:bodyPr/>
          <a:lstStyle/>
          <a:p>
            <a:endParaRPr lang="fr-FR"/>
          </a:p>
        </p:txBody>
      </p:sp>
      <p:sp>
        <p:nvSpPr>
          <p:cNvPr id="11285" name="Rectangle 21"/>
          <p:cNvSpPr>
            <a:spLocks noChangeArrowheads="1"/>
          </p:cNvSpPr>
          <p:nvPr/>
        </p:nvSpPr>
        <p:spPr bwMode="auto">
          <a:xfrm>
            <a:off x="2195736" y="1340768"/>
            <a:ext cx="4886325" cy="701675"/>
          </a:xfrm>
          <a:prstGeom prst="rect">
            <a:avLst/>
          </a:prstGeom>
          <a:solidFill>
            <a:srgbClr val="FFB3B3"/>
          </a:solidFill>
          <a:ln w="19050">
            <a:solidFill>
              <a:srgbClr val="C00000"/>
            </a:solidFill>
            <a:miter lim="800000"/>
            <a:headEnd/>
            <a:tailEnd/>
          </a:ln>
        </p:spPr>
        <p:txBody>
          <a:bodyPr wrap="none">
            <a:spAutoFit/>
          </a:bodyPr>
          <a:lstStyle/>
          <a:p>
            <a:pPr algn="ctr"/>
            <a:r>
              <a:rPr lang="fr-FR" sz="2000" b="1" dirty="0"/>
              <a:t>racines philosophiques +vulgate accessible </a:t>
            </a:r>
          </a:p>
          <a:p>
            <a:pPr algn="ctr"/>
            <a:r>
              <a:rPr lang="fr-FR" sz="2000" b="1" dirty="0"/>
              <a:t>au plus grand nombre</a:t>
            </a:r>
          </a:p>
        </p:txBody>
      </p:sp>
      <p:sp>
        <p:nvSpPr>
          <p:cNvPr id="15381" name="Line 40"/>
          <p:cNvSpPr>
            <a:spLocks noChangeShapeType="1"/>
          </p:cNvSpPr>
          <p:nvPr/>
        </p:nvSpPr>
        <p:spPr bwMode="auto">
          <a:xfrm>
            <a:off x="3132138" y="4868863"/>
            <a:ext cx="1079500" cy="360362"/>
          </a:xfrm>
          <a:prstGeom prst="line">
            <a:avLst/>
          </a:prstGeom>
          <a:noFill/>
          <a:ln w="57150">
            <a:solidFill>
              <a:srgbClr val="00CCFF"/>
            </a:solidFill>
            <a:round/>
            <a:headEnd/>
            <a:tailEnd type="triangle" w="med" len="med"/>
          </a:ln>
        </p:spPr>
        <p:txBody>
          <a:bodyPr/>
          <a:lstStyle/>
          <a:p>
            <a:endParaRPr lang="fr-FR"/>
          </a:p>
        </p:txBody>
      </p:sp>
      <p:sp>
        <p:nvSpPr>
          <p:cNvPr id="15382" name="Line 41"/>
          <p:cNvSpPr>
            <a:spLocks noChangeShapeType="1"/>
          </p:cNvSpPr>
          <p:nvPr/>
        </p:nvSpPr>
        <p:spPr bwMode="auto">
          <a:xfrm>
            <a:off x="4427538" y="4868863"/>
            <a:ext cx="71437" cy="360362"/>
          </a:xfrm>
          <a:prstGeom prst="line">
            <a:avLst/>
          </a:prstGeom>
          <a:noFill/>
          <a:ln w="57150">
            <a:solidFill>
              <a:srgbClr val="00CCFF"/>
            </a:solidFill>
            <a:round/>
            <a:headEnd/>
            <a:tailEnd type="triangle" w="med" len="med"/>
          </a:ln>
        </p:spPr>
        <p:txBody>
          <a:bodyPr/>
          <a:lstStyle/>
          <a:p>
            <a:endParaRPr lang="fr-FR"/>
          </a:p>
        </p:txBody>
      </p:sp>
      <p:sp>
        <p:nvSpPr>
          <p:cNvPr id="15383" name="Line 42"/>
          <p:cNvSpPr>
            <a:spLocks noChangeShapeType="1"/>
          </p:cNvSpPr>
          <p:nvPr/>
        </p:nvSpPr>
        <p:spPr bwMode="auto">
          <a:xfrm flipH="1">
            <a:off x="4716463" y="4797425"/>
            <a:ext cx="1079500" cy="431800"/>
          </a:xfrm>
          <a:prstGeom prst="line">
            <a:avLst/>
          </a:prstGeom>
          <a:noFill/>
          <a:ln w="57150">
            <a:solidFill>
              <a:srgbClr val="00CCFF"/>
            </a:solidFill>
            <a:round/>
            <a:headEnd/>
            <a:tailEnd type="triangle" w="med" len="med"/>
          </a:ln>
        </p:spPr>
        <p:txBody>
          <a:bodyPr/>
          <a:lstStyle/>
          <a:p>
            <a:endParaRPr lang="fr-FR"/>
          </a:p>
        </p:txBody>
      </p:sp>
      <p:sp>
        <p:nvSpPr>
          <p:cNvPr id="15384" name="Line 43"/>
          <p:cNvSpPr>
            <a:spLocks noChangeShapeType="1"/>
          </p:cNvSpPr>
          <p:nvPr/>
        </p:nvSpPr>
        <p:spPr bwMode="auto">
          <a:xfrm flipH="1">
            <a:off x="5580112" y="4869159"/>
            <a:ext cx="1440160" cy="360041"/>
          </a:xfrm>
          <a:prstGeom prst="line">
            <a:avLst/>
          </a:prstGeom>
          <a:noFill/>
          <a:ln w="57150">
            <a:solidFill>
              <a:srgbClr val="00CCFF"/>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85"/>
                                        </p:tgtEl>
                                        <p:attrNameLst>
                                          <p:attrName>style.visibility</p:attrName>
                                        </p:attrNameLst>
                                      </p:cBhvr>
                                      <p:to>
                                        <p:strVal val="visible"/>
                                      </p:to>
                                    </p:set>
                                    <p:anim calcmode="lin" valueType="num">
                                      <p:cBhvr>
                                        <p:cTn id="7" dur="1000" fill="hold"/>
                                        <p:tgtEl>
                                          <p:spTgt spid="11285"/>
                                        </p:tgtEl>
                                        <p:attrNameLst>
                                          <p:attrName>ppt_w</p:attrName>
                                        </p:attrNameLst>
                                      </p:cBhvr>
                                      <p:tavLst>
                                        <p:tav tm="0">
                                          <p:val>
                                            <p:strVal val="#ppt_w*0.70"/>
                                          </p:val>
                                        </p:tav>
                                        <p:tav tm="100000">
                                          <p:val>
                                            <p:strVal val="#ppt_w"/>
                                          </p:val>
                                        </p:tav>
                                      </p:tavLst>
                                    </p:anim>
                                    <p:anim calcmode="lin" valueType="num">
                                      <p:cBhvr>
                                        <p:cTn id="8" dur="1000" fill="hold"/>
                                        <p:tgtEl>
                                          <p:spTgt spid="11285"/>
                                        </p:tgtEl>
                                        <p:attrNameLst>
                                          <p:attrName>ppt_h</p:attrName>
                                        </p:attrNameLst>
                                      </p:cBhvr>
                                      <p:tavLst>
                                        <p:tav tm="0">
                                          <p:val>
                                            <p:strVal val="#ppt_h"/>
                                          </p:val>
                                        </p:tav>
                                        <p:tav tm="100000">
                                          <p:val>
                                            <p:strVal val="#ppt_h"/>
                                          </p:val>
                                        </p:tav>
                                      </p:tavLst>
                                    </p:anim>
                                    <p:animEffect transition="in" filter="fade">
                                      <p:cBhvr>
                                        <p:cTn id="9" dur="1000"/>
                                        <p:tgtEl>
                                          <p:spTgt spid="1128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270"/>
                                        </p:tgtEl>
                                        <p:attrNameLst>
                                          <p:attrName>style.visibility</p:attrName>
                                        </p:attrNameLst>
                                      </p:cBhvr>
                                      <p:to>
                                        <p:strVal val="visible"/>
                                      </p:to>
                                    </p:set>
                                    <p:anim calcmode="lin" valueType="num">
                                      <p:cBhvr>
                                        <p:cTn id="14" dur="1000" fill="hold"/>
                                        <p:tgtEl>
                                          <p:spTgt spid="11270"/>
                                        </p:tgtEl>
                                        <p:attrNameLst>
                                          <p:attrName>ppt_w</p:attrName>
                                        </p:attrNameLst>
                                      </p:cBhvr>
                                      <p:tavLst>
                                        <p:tav tm="0">
                                          <p:val>
                                            <p:strVal val="#ppt_w*0.70"/>
                                          </p:val>
                                        </p:tav>
                                        <p:tav tm="100000">
                                          <p:val>
                                            <p:strVal val="#ppt_w"/>
                                          </p:val>
                                        </p:tav>
                                      </p:tavLst>
                                    </p:anim>
                                    <p:anim calcmode="lin" valueType="num">
                                      <p:cBhvr>
                                        <p:cTn id="15" dur="1000" fill="hold"/>
                                        <p:tgtEl>
                                          <p:spTgt spid="11270"/>
                                        </p:tgtEl>
                                        <p:attrNameLst>
                                          <p:attrName>ppt_h</p:attrName>
                                        </p:attrNameLst>
                                      </p:cBhvr>
                                      <p:tavLst>
                                        <p:tav tm="0">
                                          <p:val>
                                            <p:strVal val="#ppt_h"/>
                                          </p:val>
                                        </p:tav>
                                        <p:tav tm="100000">
                                          <p:val>
                                            <p:strVal val="#ppt_h"/>
                                          </p:val>
                                        </p:tav>
                                      </p:tavLst>
                                    </p:anim>
                                    <p:animEffect transition="in" filter="fade">
                                      <p:cBhvr>
                                        <p:cTn id="16" dur="1000"/>
                                        <p:tgtEl>
                                          <p:spTgt spid="1127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272"/>
                                        </p:tgtEl>
                                        <p:attrNameLst>
                                          <p:attrName>style.visibility</p:attrName>
                                        </p:attrNameLst>
                                      </p:cBhvr>
                                      <p:to>
                                        <p:strVal val="visible"/>
                                      </p:to>
                                    </p:set>
                                    <p:anim calcmode="lin" valueType="num">
                                      <p:cBhvr>
                                        <p:cTn id="21" dur="1000" fill="hold"/>
                                        <p:tgtEl>
                                          <p:spTgt spid="11272"/>
                                        </p:tgtEl>
                                        <p:attrNameLst>
                                          <p:attrName>ppt_w</p:attrName>
                                        </p:attrNameLst>
                                      </p:cBhvr>
                                      <p:tavLst>
                                        <p:tav tm="0">
                                          <p:val>
                                            <p:strVal val="#ppt_w*0.70"/>
                                          </p:val>
                                        </p:tav>
                                        <p:tav tm="100000">
                                          <p:val>
                                            <p:strVal val="#ppt_w"/>
                                          </p:val>
                                        </p:tav>
                                      </p:tavLst>
                                    </p:anim>
                                    <p:anim calcmode="lin" valueType="num">
                                      <p:cBhvr>
                                        <p:cTn id="22" dur="1000" fill="hold"/>
                                        <p:tgtEl>
                                          <p:spTgt spid="11272"/>
                                        </p:tgtEl>
                                        <p:attrNameLst>
                                          <p:attrName>ppt_h</p:attrName>
                                        </p:attrNameLst>
                                      </p:cBhvr>
                                      <p:tavLst>
                                        <p:tav tm="0">
                                          <p:val>
                                            <p:strVal val="#ppt_h"/>
                                          </p:val>
                                        </p:tav>
                                        <p:tav tm="100000">
                                          <p:val>
                                            <p:strVal val="#ppt_h"/>
                                          </p:val>
                                        </p:tav>
                                      </p:tavLst>
                                    </p:anim>
                                    <p:animEffect transition="in" filter="fade">
                                      <p:cBhvr>
                                        <p:cTn id="23" dur="1000"/>
                                        <p:tgtEl>
                                          <p:spTgt spid="1127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271"/>
                                        </p:tgtEl>
                                        <p:attrNameLst>
                                          <p:attrName>style.visibility</p:attrName>
                                        </p:attrNameLst>
                                      </p:cBhvr>
                                      <p:to>
                                        <p:strVal val="visible"/>
                                      </p:to>
                                    </p:set>
                                    <p:anim calcmode="lin" valueType="num">
                                      <p:cBhvr>
                                        <p:cTn id="28" dur="1000" fill="hold"/>
                                        <p:tgtEl>
                                          <p:spTgt spid="11271"/>
                                        </p:tgtEl>
                                        <p:attrNameLst>
                                          <p:attrName>ppt_w</p:attrName>
                                        </p:attrNameLst>
                                      </p:cBhvr>
                                      <p:tavLst>
                                        <p:tav tm="0">
                                          <p:val>
                                            <p:strVal val="#ppt_w*0.70"/>
                                          </p:val>
                                        </p:tav>
                                        <p:tav tm="100000">
                                          <p:val>
                                            <p:strVal val="#ppt_w"/>
                                          </p:val>
                                        </p:tav>
                                      </p:tavLst>
                                    </p:anim>
                                    <p:anim calcmode="lin" valueType="num">
                                      <p:cBhvr>
                                        <p:cTn id="29" dur="1000" fill="hold"/>
                                        <p:tgtEl>
                                          <p:spTgt spid="11271"/>
                                        </p:tgtEl>
                                        <p:attrNameLst>
                                          <p:attrName>ppt_h</p:attrName>
                                        </p:attrNameLst>
                                      </p:cBhvr>
                                      <p:tavLst>
                                        <p:tav tm="0">
                                          <p:val>
                                            <p:strVal val="#ppt_h"/>
                                          </p:val>
                                        </p:tav>
                                        <p:tav tm="100000">
                                          <p:val>
                                            <p:strVal val="#ppt_h"/>
                                          </p:val>
                                        </p:tav>
                                      </p:tavLst>
                                    </p:anim>
                                    <p:animEffect transition="in" filter="fade">
                                      <p:cBhvr>
                                        <p:cTn id="30" dur="1000"/>
                                        <p:tgtEl>
                                          <p:spTgt spid="1127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273"/>
                                        </p:tgtEl>
                                        <p:attrNameLst>
                                          <p:attrName>style.visibility</p:attrName>
                                        </p:attrNameLst>
                                      </p:cBhvr>
                                      <p:to>
                                        <p:strVal val="visible"/>
                                      </p:to>
                                    </p:set>
                                    <p:anim calcmode="lin" valueType="num">
                                      <p:cBhvr>
                                        <p:cTn id="35" dur="1000" fill="hold"/>
                                        <p:tgtEl>
                                          <p:spTgt spid="11273"/>
                                        </p:tgtEl>
                                        <p:attrNameLst>
                                          <p:attrName>ppt_w</p:attrName>
                                        </p:attrNameLst>
                                      </p:cBhvr>
                                      <p:tavLst>
                                        <p:tav tm="0">
                                          <p:val>
                                            <p:strVal val="#ppt_w*0.70"/>
                                          </p:val>
                                        </p:tav>
                                        <p:tav tm="100000">
                                          <p:val>
                                            <p:strVal val="#ppt_w"/>
                                          </p:val>
                                        </p:tav>
                                      </p:tavLst>
                                    </p:anim>
                                    <p:anim calcmode="lin" valueType="num">
                                      <p:cBhvr>
                                        <p:cTn id="36" dur="1000" fill="hold"/>
                                        <p:tgtEl>
                                          <p:spTgt spid="11273"/>
                                        </p:tgtEl>
                                        <p:attrNameLst>
                                          <p:attrName>ppt_h</p:attrName>
                                        </p:attrNameLst>
                                      </p:cBhvr>
                                      <p:tavLst>
                                        <p:tav tm="0">
                                          <p:val>
                                            <p:strVal val="#ppt_h"/>
                                          </p:val>
                                        </p:tav>
                                        <p:tav tm="100000">
                                          <p:val>
                                            <p:strVal val="#ppt_h"/>
                                          </p:val>
                                        </p:tav>
                                      </p:tavLst>
                                    </p:anim>
                                    <p:animEffect transition="in" filter="fade">
                                      <p:cBhvr>
                                        <p:cTn id="37" dur="1000"/>
                                        <p:tgtEl>
                                          <p:spTgt spid="11273"/>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274"/>
                                        </p:tgtEl>
                                        <p:attrNameLst>
                                          <p:attrName>style.visibility</p:attrName>
                                        </p:attrNameLst>
                                      </p:cBhvr>
                                      <p:to>
                                        <p:strVal val="visible"/>
                                      </p:to>
                                    </p:set>
                                    <p:anim calcmode="lin" valueType="num">
                                      <p:cBhvr>
                                        <p:cTn id="42" dur="1000" fill="hold"/>
                                        <p:tgtEl>
                                          <p:spTgt spid="11274"/>
                                        </p:tgtEl>
                                        <p:attrNameLst>
                                          <p:attrName>ppt_w</p:attrName>
                                        </p:attrNameLst>
                                      </p:cBhvr>
                                      <p:tavLst>
                                        <p:tav tm="0">
                                          <p:val>
                                            <p:strVal val="#ppt_w*0.70"/>
                                          </p:val>
                                        </p:tav>
                                        <p:tav tm="100000">
                                          <p:val>
                                            <p:strVal val="#ppt_w"/>
                                          </p:val>
                                        </p:tav>
                                      </p:tavLst>
                                    </p:anim>
                                    <p:anim calcmode="lin" valueType="num">
                                      <p:cBhvr>
                                        <p:cTn id="43" dur="1000" fill="hold"/>
                                        <p:tgtEl>
                                          <p:spTgt spid="11274"/>
                                        </p:tgtEl>
                                        <p:attrNameLst>
                                          <p:attrName>ppt_h</p:attrName>
                                        </p:attrNameLst>
                                      </p:cBhvr>
                                      <p:tavLst>
                                        <p:tav tm="0">
                                          <p:val>
                                            <p:strVal val="#ppt_h"/>
                                          </p:val>
                                        </p:tav>
                                        <p:tav tm="100000">
                                          <p:val>
                                            <p:strVal val="#ppt_h"/>
                                          </p:val>
                                        </p:tav>
                                      </p:tavLst>
                                    </p:anim>
                                    <p:animEffect transition="in" filter="fade">
                                      <p:cBhvr>
                                        <p:cTn id="44" dur="1000"/>
                                        <p:tgtEl>
                                          <p:spTgt spid="11274"/>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1277"/>
                                        </p:tgtEl>
                                        <p:attrNameLst>
                                          <p:attrName>style.visibility</p:attrName>
                                        </p:attrNameLst>
                                      </p:cBhvr>
                                      <p:to>
                                        <p:strVal val="visible"/>
                                      </p:to>
                                    </p:set>
                                    <p:anim calcmode="lin" valueType="num">
                                      <p:cBhvr>
                                        <p:cTn id="49" dur="1000" fill="hold"/>
                                        <p:tgtEl>
                                          <p:spTgt spid="11277"/>
                                        </p:tgtEl>
                                        <p:attrNameLst>
                                          <p:attrName>ppt_w</p:attrName>
                                        </p:attrNameLst>
                                      </p:cBhvr>
                                      <p:tavLst>
                                        <p:tav tm="0">
                                          <p:val>
                                            <p:strVal val="#ppt_w*0.70"/>
                                          </p:val>
                                        </p:tav>
                                        <p:tav tm="100000">
                                          <p:val>
                                            <p:strVal val="#ppt_w"/>
                                          </p:val>
                                        </p:tav>
                                      </p:tavLst>
                                    </p:anim>
                                    <p:anim calcmode="lin" valueType="num">
                                      <p:cBhvr>
                                        <p:cTn id="50" dur="1000" fill="hold"/>
                                        <p:tgtEl>
                                          <p:spTgt spid="11277"/>
                                        </p:tgtEl>
                                        <p:attrNameLst>
                                          <p:attrName>ppt_h</p:attrName>
                                        </p:attrNameLst>
                                      </p:cBhvr>
                                      <p:tavLst>
                                        <p:tav tm="0">
                                          <p:val>
                                            <p:strVal val="#ppt_h"/>
                                          </p:val>
                                        </p:tav>
                                        <p:tav tm="100000">
                                          <p:val>
                                            <p:strVal val="#ppt_h"/>
                                          </p:val>
                                        </p:tav>
                                      </p:tavLst>
                                    </p:anim>
                                    <p:animEffect transition="in" filter="fade">
                                      <p:cBhvr>
                                        <p:cTn id="51" dur="1000"/>
                                        <p:tgtEl>
                                          <p:spTgt spid="11277"/>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1275"/>
                                        </p:tgtEl>
                                        <p:attrNameLst>
                                          <p:attrName>style.visibility</p:attrName>
                                        </p:attrNameLst>
                                      </p:cBhvr>
                                      <p:to>
                                        <p:strVal val="visible"/>
                                      </p:to>
                                    </p:set>
                                    <p:anim calcmode="lin" valueType="num">
                                      <p:cBhvr>
                                        <p:cTn id="56" dur="1000" fill="hold"/>
                                        <p:tgtEl>
                                          <p:spTgt spid="11275"/>
                                        </p:tgtEl>
                                        <p:attrNameLst>
                                          <p:attrName>ppt_w</p:attrName>
                                        </p:attrNameLst>
                                      </p:cBhvr>
                                      <p:tavLst>
                                        <p:tav tm="0">
                                          <p:val>
                                            <p:strVal val="#ppt_w*0.70"/>
                                          </p:val>
                                        </p:tav>
                                        <p:tav tm="100000">
                                          <p:val>
                                            <p:strVal val="#ppt_w"/>
                                          </p:val>
                                        </p:tav>
                                      </p:tavLst>
                                    </p:anim>
                                    <p:anim calcmode="lin" valueType="num">
                                      <p:cBhvr>
                                        <p:cTn id="57" dur="1000" fill="hold"/>
                                        <p:tgtEl>
                                          <p:spTgt spid="11275"/>
                                        </p:tgtEl>
                                        <p:attrNameLst>
                                          <p:attrName>ppt_h</p:attrName>
                                        </p:attrNameLst>
                                      </p:cBhvr>
                                      <p:tavLst>
                                        <p:tav tm="0">
                                          <p:val>
                                            <p:strVal val="#ppt_h"/>
                                          </p:val>
                                        </p:tav>
                                        <p:tav tm="100000">
                                          <p:val>
                                            <p:strVal val="#ppt_h"/>
                                          </p:val>
                                        </p:tav>
                                      </p:tavLst>
                                    </p:anim>
                                    <p:animEffect transition="in" filter="fade">
                                      <p:cBhvr>
                                        <p:cTn id="58" dur="1000"/>
                                        <p:tgtEl>
                                          <p:spTgt spid="11275"/>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1276"/>
                                        </p:tgtEl>
                                        <p:attrNameLst>
                                          <p:attrName>style.visibility</p:attrName>
                                        </p:attrNameLst>
                                      </p:cBhvr>
                                      <p:to>
                                        <p:strVal val="visible"/>
                                      </p:to>
                                    </p:set>
                                    <p:anim calcmode="lin" valueType="num">
                                      <p:cBhvr>
                                        <p:cTn id="63" dur="1000" fill="hold"/>
                                        <p:tgtEl>
                                          <p:spTgt spid="11276"/>
                                        </p:tgtEl>
                                        <p:attrNameLst>
                                          <p:attrName>ppt_w</p:attrName>
                                        </p:attrNameLst>
                                      </p:cBhvr>
                                      <p:tavLst>
                                        <p:tav tm="0">
                                          <p:val>
                                            <p:strVal val="#ppt_w*0.70"/>
                                          </p:val>
                                        </p:tav>
                                        <p:tav tm="100000">
                                          <p:val>
                                            <p:strVal val="#ppt_w"/>
                                          </p:val>
                                        </p:tav>
                                      </p:tavLst>
                                    </p:anim>
                                    <p:anim calcmode="lin" valueType="num">
                                      <p:cBhvr>
                                        <p:cTn id="64" dur="1000" fill="hold"/>
                                        <p:tgtEl>
                                          <p:spTgt spid="11276"/>
                                        </p:tgtEl>
                                        <p:attrNameLst>
                                          <p:attrName>ppt_h</p:attrName>
                                        </p:attrNameLst>
                                      </p:cBhvr>
                                      <p:tavLst>
                                        <p:tav tm="0">
                                          <p:val>
                                            <p:strVal val="#ppt_h"/>
                                          </p:val>
                                        </p:tav>
                                        <p:tav tm="100000">
                                          <p:val>
                                            <p:strVal val="#ppt_h"/>
                                          </p:val>
                                        </p:tav>
                                      </p:tavLst>
                                    </p:anim>
                                    <p:animEffect transition="in" filter="fade">
                                      <p:cBhvr>
                                        <p:cTn id="65" dur="1000"/>
                                        <p:tgtEl>
                                          <p:spTgt spid="11276"/>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1278"/>
                                        </p:tgtEl>
                                        <p:attrNameLst>
                                          <p:attrName>style.visibility</p:attrName>
                                        </p:attrNameLst>
                                      </p:cBhvr>
                                      <p:to>
                                        <p:strVal val="visible"/>
                                      </p:to>
                                    </p:set>
                                    <p:anim calcmode="lin" valueType="num">
                                      <p:cBhvr>
                                        <p:cTn id="70" dur="1000" fill="hold"/>
                                        <p:tgtEl>
                                          <p:spTgt spid="11278"/>
                                        </p:tgtEl>
                                        <p:attrNameLst>
                                          <p:attrName>ppt_w</p:attrName>
                                        </p:attrNameLst>
                                      </p:cBhvr>
                                      <p:tavLst>
                                        <p:tav tm="0">
                                          <p:val>
                                            <p:strVal val="#ppt_w*0.70"/>
                                          </p:val>
                                        </p:tav>
                                        <p:tav tm="100000">
                                          <p:val>
                                            <p:strVal val="#ppt_w"/>
                                          </p:val>
                                        </p:tav>
                                      </p:tavLst>
                                    </p:anim>
                                    <p:anim calcmode="lin" valueType="num">
                                      <p:cBhvr>
                                        <p:cTn id="71" dur="1000" fill="hold"/>
                                        <p:tgtEl>
                                          <p:spTgt spid="11278"/>
                                        </p:tgtEl>
                                        <p:attrNameLst>
                                          <p:attrName>ppt_h</p:attrName>
                                        </p:attrNameLst>
                                      </p:cBhvr>
                                      <p:tavLst>
                                        <p:tav tm="0">
                                          <p:val>
                                            <p:strVal val="#ppt_h"/>
                                          </p:val>
                                        </p:tav>
                                        <p:tav tm="100000">
                                          <p:val>
                                            <p:strVal val="#ppt_h"/>
                                          </p:val>
                                        </p:tav>
                                      </p:tavLst>
                                    </p:anim>
                                    <p:animEffect transition="in" filter="fade">
                                      <p:cBhvr>
                                        <p:cTn id="72" dur="1000"/>
                                        <p:tgtEl>
                                          <p:spTgt spid="11278"/>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1283"/>
                                        </p:tgtEl>
                                        <p:attrNameLst>
                                          <p:attrName>style.visibility</p:attrName>
                                        </p:attrNameLst>
                                      </p:cBhvr>
                                      <p:to>
                                        <p:strVal val="visible"/>
                                      </p:to>
                                    </p:set>
                                    <p:anim calcmode="lin" valueType="num">
                                      <p:cBhvr>
                                        <p:cTn id="77" dur="1000" fill="hold"/>
                                        <p:tgtEl>
                                          <p:spTgt spid="11283"/>
                                        </p:tgtEl>
                                        <p:attrNameLst>
                                          <p:attrName>ppt_w</p:attrName>
                                        </p:attrNameLst>
                                      </p:cBhvr>
                                      <p:tavLst>
                                        <p:tav tm="0">
                                          <p:val>
                                            <p:strVal val="#ppt_w*0.70"/>
                                          </p:val>
                                        </p:tav>
                                        <p:tav tm="100000">
                                          <p:val>
                                            <p:strVal val="#ppt_w"/>
                                          </p:val>
                                        </p:tav>
                                      </p:tavLst>
                                    </p:anim>
                                    <p:anim calcmode="lin" valueType="num">
                                      <p:cBhvr>
                                        <p:cTn id="78" dur="1000" fill="hold"/>
                                        <p:tgtEl>
                                          <p:spTgt spid="11283"/>
                                        </p:tgtEl>
                                        <p:attrNameLst>
                                          <p:attrName>ppt_h</p:attrName>
                                        </p:attrNameLst>
                                      </p:cBhvr>
                                      <p:tavLst>
                                        <p:tav tm="0">
                                          <p:val>
                                            <p:strVal val="#ppt_h"/>
                                          </p:val>
                                        </p:tav>
                                        <p:tav tm="100000">
                                          <p:val>
                                            <p:strVal val="#ppt_h"/>
                                          </p:val>
                                        </p:tav>
                                      </p:tavLst>
                                    </p:anim>
                                    <p:animEffect transition="in" filter="fade">
                                      <p:cBhvr>
                                        <p:cTn id="79" dur="10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animBg="1"/>
      <p:bldP spid="11272" grpId="0" animBg="1"/>
      <p:bldP spid="11273" grpId="0" animBg="1"/>
      <p:bldP spid="11274" grpId="0"/>
      <p:bldP spid="11275" grpId="0"/>
      <p:bldP spid="11276" grpId="0"/>
      <p:bldP spid="11277" grpId="0"/>
      <p:bldP spid="11278" grpId="0" animBg="1"/>
      <p:bldP spid="11283" grpId="0"/>
      <p:bldP spid="112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33363" y="808038"/>
            <a:ext cx="277812" cy="788987"/>
          </a:xfrm>
          <a:prstGeom prst="rect">
            <a:avLst/>
          </a:prstGeom>
          <a:solidFill>
            <a:srgbClr val="3366FF"/>
          </a:solidFill>
          <a:ln w="9525">
            <a:solidFill>
              <a:schemeClr val="tx1"/>
            </a:solidFill>
            <a:miter lim="800000"/>
            <a:headEnd/>
            <a:tailEnd/>
          </a:ln>
        </p:spPr>
        <p:txBody>
          <a:bodyPr wrap="none" anchor="ctr"/>
          <a:lstStyle/>
          <a:p>
            <a:endParaRPr lang="fr-FR"/>
          </a:p>
        </p:txBody>
      </p:sp>
      <p:sp>
        <p:nvSpPr>
          <p:cNvPr id="22531" name="Rectangle 3"/>
          <p:cNvSpPr>
            <a:spLocks noChangeArrowheads="1"/>
          </p:cNvSpPr>
          <p:nvPr/>
        </p:nvSpPr>
        <p:spPr bwMode="auto">
          <a:xfrm>
            <a:off x="1347788" y="1592263"/>
            <a:ext cx="931862" cy="846137"/>
          </a:xfrm>
          <a:prstGeom prst="rect">
            <a:avLst/>
          </a:prstGeom>
          <a:solidFill>
            <a:srgbClr val="FF9900"/>
          </a:solidFill>
          <a:ln w="9525">
            <a:solidFill>
              <a:schemeClr val="tx1"/>
            </a:solidFill>
            <a:miter lim="800000"/>
            <a:headEnd/>
            <a:tailEnd/>
          </a:ln>
        </p:spPr>
        <p:txBody>
          <a:bodyPr wrap="none" anchor="ctr"/>
          <a:lstStyle/>
          <a:p>
            <a:endParaRPr lang="fr-FR"/>
          </a:p>
        </p:txBody>
      </p:sp>
      <p:sp>
        <p:nvSpPr>
          <p:cNvPr id="22532" name="Rectangle 4"/>
          <p:cNvSpPr>
            <a:spLocks noChangeArrowheads="1"/>
          </p:cNvSpPr>
          <p:nvPr/>
        </p:nvSpPr>
        <p:spPr bwMode="auto">
          <a:xfrm>
            <a:off x="2279650" y="2457450"/>
            <a:ext cx="1139825" cy="846138"/>
          </a:xfrm>
          <a:prstGeom prst="rect">
            <a:avLst/>
          </a:prstGeom>
          <a:solidFill>
            <a:srgbClr val="3366FF"/>
          </a:solidFill>
          <a:ln w="9525">
            <a:solidFill>
              <a:schemeClr val="tx1"/>
            </a:solidFill>
            <a:miter lim="800000"/>
            <a:headEnd/>
            <a:tailEnd/>
          </a:ln>
        </p:spPr>
        <p:txBody>
          <a:bodyPr wrap="none" anchor="ctr"/>
          <a:lstStyle/>
          <a:p>
            <a:endParaRPr lang="fr-FR"/>
          </a:p>
        </p:txBody>
      </p:sp>
      <p:sp>
        <p:nvSpPr>
          <p:cNvPr id="22533" name="Rectangle 5"/>
          <p:cNvSpPr>
            <a:spLocks noChangeArrowheads="1"/>
          </p:cNvSpPr>
          <p:nvPr/>
        </p:nvSpPr>
        <p:spPr bwMode="auto">
          <a:xfrm>
            <a:off x="3430588" y="3311525"/>
            <a:ext cx="1239837" cy="846138"/>
          </a:xfrm>
          <a:prstGeom prst="rect">
            <a:avLst/>
          </a:prstGeom>
          <a:solidFill>
            <a:srgbClr val="3366FF"/>
          </a:solidFill>
          <a:ln w="9525">
            <a:solidFill>
              <a:schemeClr val="tx1"/>
            </a:solidFill>
            <a:miter lim="800000"/>
            <a:headEnd/>
            <a:tailEnd/>
          </a:ln>
        </p:spPr>
        <p:txBody>
          <a:bodyPr wrap="none" anchor="ctr"/>
          <a:lstStyle/>
          <a:p>
            <a:endParaRPr lang="fr-FR"/>
          </a:p>
        </p:txBody>
      </p:sp>
      <p:sp>
        <p:nvSpPr>
          <p:cNvPr id="22534" name="Rectangle 6"/>
          <p:cNvSpPr>
            <a:spLocks noChangeArrowheads="1"/>
          </p:cNvSpPr>
          <p:nvPr/>
        </p:nvSpPr>
        <p:spPr bwMode="auto">
          <a:xfrm>
            <a:off x="4689475" y="4164013"/>
            <a:ext cx="342900" cy="817562"/>
          </a:xfrm>
          <a:prstGeom prst="rect">
            <a:avLst/>
          </a:prstGeom>
          <a:solidFill>
            <a:srgbClr val="FFFF00"/>
          </a:solidFill>
          <a:ln w="9525">
            <a:solidFill>
              <a:schemeClr val="tx1"/>
            </a:solidFill>
            <a:miter lim="800000"/>
            <a:headEnd/>
            <a:tailEnd/>
          </a:ln>
        </p:spPr>
        <p:txBody>
          <a:bodyPr wrap="none" anchor="ctr"/>
          <a:lstStyle/>
          <a:p>
            <a:pPr algn="ctr"/>
            <a:endParaRPr lang="fr-FR">
              <a:ea typeface="ＭＳ Ｐゴシック" pitchFamily="34" charset="-128"/>
            </a:endParaRPr>
          </a:p>
        </p:txBody>
      </p:sp>
      <p:sp>
        <p:nvSpPr>
          <p:cNvPr id="22535" name="Rectangle 7"/>
          <p:cNvSpPr>
            <a:spLocks noChangeArrowheads="1"/>
          </p:cNvSpPr>
          <p:nvPr/>
        </p:nvSpPr>
        <p:spPr bwMode="auto">
          <a:xfrm>
            <a:off x="5059363" y="4991100"/>
            <a:ext cx="1611312" cy="846138"/>
          </a:xfrm>
          <a:prstGeom prst="rect">
            <a:avLst/>
          </a:prstGeom>
          <a:solidFill>
            <a:srgbClr val="FF9900"/>
          </a:solidFill>
          <a:ln w="9525">
            <a:solidFill>
              <a:schemeClr val="tx1"/>
            </a:solidFill>
            <a:miter lim="800000"/>
            <a:headEnd/>
            <a:tailEnd/>
          </a:ln>
        </p:spPr>
        <p:txBody>
          <a:bodyPr wrap="none" anchor="ctr"/>
          <a:lstStyle/>
          <a:p>
            <a:pPr algn="ctr"/>
            <a:endParaRPr lang="fr-FR">
              <a:ea typeface="ＭＳ Ｐゴシック" pitchFamily="34" charset="-128"/>
            </a:endParaRPr>
          </a:p>
        </p:txBody>
      </p:sp>
      <p:sp>
        <p:nvSpPr>
          <p:cNvPr id="22536" name="Rectangle 8"/>
          <p:cNvSpPr>
            <a:spLocks noChangeArrowheads="1"/>
          </p:cNvSpPr>
          <p:nvPr/>
        </p:nvSpPr>
        <p:spPr bwMode="auto">
          <a:xfrm>
            <a:off x="6708775" y="5851525"/>
            <a:ext cx="2435225" cy="1006475"/>
          </a:xfrm>
          <a:prstGeom prst="rect">
            <a:avLst/>
          </a:prstGeom>
          <a:solidFill>
            <a:srgbClr val="FFFF00"/>
          </a:solidFill>
          <a:ln w="9525">
            <a:solidFill>
              <a:schemeClr val="tx1"/>
            </a:solidFill>
            <a:miter lim="800000"/>
            <a:headEnd/>
            <a:tailEnd/>
          </a:ln>
        </p:spPr>
        <p:txBody>
          <a:bodyPr wrap="none" anchor="ctr"/>
          <a:lstStyle/>
          <a:p>
            <a:pPr algn="ctr"/>
            <a:endParaRPr lang="fr-FR">
              <a:ea typeface="ＭＳ Ｐゴシック" pitchFamily="34" charset="-128"/>
            </a:endParaRPr>
          </a:p>
        </p:txBody>
      </p:sp>
      <p:sp>
        <p:nvSpPr>
          <p:cNvPr id="22537" name="Line 9"/>
          <p:cNvSpPr>
            <a:spLocks noChangeShapeType="1"/>
          </p:cNvSpPr>
          <p:nvPr/>
        </p:nvSpPr>
        <p:spPr bwMode="auto">
          <a:xfrm>
            <a:off x="2279650" y="1603375"/>
            <a:ext cx="17463" cy="865188"/>
          </a:xfrm>
          <a:prstGeom prst="line">
            <a:avLst/>
          </a:prstGeom>
          <a:noFill/>
          <a:ln w="44450">
            <a:solidFill>
              <a:srgbClr val="FF0000"/>
            </a:solidFill>
            <a:round/>
            <a:headEnd/>
            <a:tailEnd/>
          </a:ln>
        </p:spPr>
        <p:txBody>
          <a:bodyPr/>
          <a:lstStyle/>
          <a:p>
            <a:endParaRPr lang="fr-FR"/>
          </a:p>
        </p:txBody>
      </p:sp>
      <p:sp>
        <p:nvSpPr>
          <p:cNvPr id="22538" name="Line 10"/>
          <p:cNvSpPr>
            <a:spLocks noChangeShapeType="1"/>
          </p:cNvSpPr>
          <p:nvPr/>
        </p:nvSpPr>
        <p:spPr bwMode="auto">
          <a:xfrm>
            <a:off x="3409950" y="2393950"/>
            <a:ext cx="11113" cy="922338"/>
          </a:xfrm>
          <a:prstGeom prst="line">
            <a:avLst/>
          </a:prstGeom>
          <a:noFill/>
          <a:ln w="44450">
            <a:solidFill>
              <a:srgbClr val="FF0000"/>
            </a:solidFill>
            <a:round/>
            <a:headEnd/>
            <a:tailEnd/>
          </a:ln>
        </p:spPr>
        <p:txBody>
          <a:bodyPr/>
          <a:lstStyle/>
          <a:p>
            <a:endParaRPr lang="fr-FR"/>
          </a:p>
        </p:txBody>
      </p:sp>
      <p:sp>
        <p:nvSpPr>
          <p:cNvPr id="22539" name="Line 11"/>
          <p:cNvSpPr>
            <a:spLocks noChangeShapeType="1"/>
          </p:cNvSpPr>
          <p:nvPr/>
        </p:nvSpPr>
        <p:spPr bwMode="auto">
          <a:xfrm flipH="1">
            <a:off x="4668838" y="3313113"/>
            <a:ext cx="9525" cy="865187"/>
          </a:xfrm>
          <a:prstGeom prst="line">
            <a:avLst/>
          </a:prstGeom>
          <a:noFill/>
          <a:ln w="44450">
            <a:solidFill>
              <a:srgbClr val="FF0000"/>
            </a:solidFill>
            <a:round/>
            <a:headEnd/>
            <a:tailEnd/>
          </a:ln>
        </p:spPr>
        <p:txBody>
          <a:bodyPr/>
          <a:lstStyle/>
          <a:p>
            <a:endParaRPr lang="fr-FR"/>
          </a:p>
        </p:txBody>
      </p:sp>
      <p:sp>
        <p:nvSpPr>
          <p:cNvPr id="22540" name="Line 12"/>
          <p:cNvSpPr>
            <a:spLocks noChangeShapeType="1"/>
          </p:cNvSpPr>
          <p:nvPr/>
        </p:nvSpPr>
        <p:spPr bwMode="auto">
          <a:xfrm>
            <a:off x="5038725" y="4151313"/>
            <a:ext cx="20638" cy="852487"/>
          </a:xfrm>
          <a:prstGeom prst="line">
            <a:avLst/>
          </a:prstGeom>
          <a:noFill/>
          <a:ln w="44450">
            <a:solidFill>
              <a:srgbClr val="FF0000"/>
            </a:solidFill>
            <a:round/>
            <a:headEnd/>
            <a:tailEnd/>
          </a:ln>
        </p:spPr>
        <p:txBody>
          <a:bodyPr/>
          <a:lstStyle/>
          <a:p>
            <a:endParaRPr lang="fr-FR"/>
          </a:p>
        </p:txBody>
      </p:sp>
      <p:sp>
        <p:nvSpPr>
          <p:cNvPr id="22541" name="Line 13"/>
          <p:cNvSpPr>
            <a:spLocks noChangeShapeType="1"/>
          </p:cNvSpPr>
          <p:nvPr/>
        </p:nvSpPr>
        <p:spPr bwMode="auto">
          <a:xfrm>
            <a:off x="6669088" y="4930775"/>
            <a:ext cx="11112" cy="893763"/>
          </a:xfrm>
          <a:prstGeom prst="line">
            <a:avLst/>
          </a:prstGeom>
          <a:noFill/>
          <a:ln w="44450">
            <a:solidFill>
              <a:srgbClr val="FF0000"/>
            </a:solidFill>
            <a:round/>
            <a:headEnd/>
            <a:tailEnd/>
          </a:ln>
        </p:spPr>
        <p:txBody>
          <a:bodyPr/>
          <a:lstStyle/>
          <a:p>
            <a:endParaRPr lang="fr-FR"/>
          </a:p>
        </p:txBody>
      </p:sp>
      <p:sp>
        <p:nvSpPr>
          <p:cNvPr id="22542" name="Rectangle 14"/>
          <p:cNvSpPr>
            <a:spLocks noChangeArrowheads="1"/>
          </p:cNvSpPr>
          <p:nvPr/>
        </p:nvSpPr>
        <p:spPr bwMode="auto">
          <a:xfrm>
            <a:off x="517525" y="820738"/>
            <a:ext cx="830263" cy="788987"/>
          </a:xfrm>
          <a:prstGeom prst="rect">
            <a:avLst/>
          </a:prstGeom>
          <a:solidFill>
            <a:srgbClr val="FFFF00"/>
          </a:solidFill>
          <a:ln w="9525">
            <a:solidFill>
              <a:schemeClr val="tx1"/>
            </a:solidFill>
            <a:miter lim="800000"/>
            <a:headEnd/>
            <a:tailEnd/>
          </a:ln>
        </p:spPr>
        <p:txBody>
          <a:bodyPr wrap="none" anchor="ctr"/>
          <a:lstStyle/>
          <a:p>
            <a:endParaRPr lang="fr-FR"/>
          </a:p>
        </p:txBody>
      </p:sp>
      <p:sp>
        <p:nvSpPr>
          <p:cNvPr id="22543" name="Line 15"/>
          <p:cNvSpPr>
            <a:spLocks noChangeShapeType="1"/>
          </p:cNvSpPr>
          <p:nvPr/>
        </p:nvSpPr>
        <p:spPr bwMode="auto">
          <a:xfrm>
            <a:off x="1336675" y="839788"/>
            <a:ext cx="6350" cy="765175"/>
          </a:xfrm>
          <a:prstGeom prst="line">
            <a:avLst/>
          </a:prstGeom>
          <a:noFill/>
          <a:ln w="44450">
            <a:solidFill>
              <a:srgbClr val="FF0000"/>
            </a:solidFill>
            <a:round/>
            <a:headEnd/>
            <a:tailEnd/>
          </a:ln>
        </p:spPr>
        <p:txBody>
          <a:bodyPr/>
          <a:lstStyle/>
          <a:p>
            <a:endParaRPr lang="fr-FR"/>
          </a:p>
        </p:txBody>
      </p:sp>
      <p:sp>
        <p:nvSpPr>
          <p:cNvPr id="22544" name="Line 16"/>
          <p:cNvSpPr>
            <a:spLocks noChangeShapeType="1"/>
          </p:cNvSpPr>
          <p:nvPr/>
        </p:nvSpPr>
        <p:spPr bwMode="auto">
          <a:xfrm>
            <a:off x="217488" y="822325"/>
            <a:ext cx="6350" cy="765175"/>
          </a:xfrm>
          <a:prstGeom prst="line">
            <a:avLst/>
          </a:prstGeom>
          <a:noFill/>
          <a:ln w="44450">
            <a:solidFill>
              <a:srgbClr val="FF0000"/>
            </a:solidFill>
            <a:round/>
            <a:headEnd/>
            <a:tailEnd/>
          </a:ln>
        </p:spPr>
        <p:txBody>
          <a:bodyPr/>
          <a:lstStyle/>
          <a:p>
            <a:endParaRPr lang="fr-FR"/>
          </a:p>
        </p:txBody>
      </p:sp>
      <p:sp>
        <p:nvSpPr>
          <p:cNvPr id="16401" name="Text Box 17"/>
          <p:cNvSpPr txBox="1">
            <a:spLocks noChangeArrowheads="1"/>
          </p:cNvSpPr>
          <p:nvPr/>
        </p:nvSpPr>
        <p:spPr bwMode="auto">
          <a:xfrm>
            <a:off x="692150" y="12700"/>
            <a:ext cx="7246938" cy="366713"/>
          </a:xfrm>
          <a:prstGeom prst="rect">
            <a:avLst/>
          </a:prstGeom>
          <a:noFill/>
          <a:ln w="9525">
            <a:noFill/>
            <a:miter lim="800000"/>
            <a:headEnd/>
            <a:tailEnd/>
          </a:ln>
        </p:spPr>
        <p:txBody>
          <a:bodyPr wrap="none">
            <a:spAutoFit/>
          </a:bodyPr>
          <a:lstStyle/>
          <a:p>
            <a:r>
              <a:rPr lang="fr-FR" b="1">
                <a:ea typeface="ＭＳ Ｐゴシック" pitchFamily="34" charset="-128"/>
              </a:rPr>
              <a:t>Rappel : le XIXe siècle politique en France: de la RF à la III</a:t>
            </a:r>
            <a:r>
              <a:rPr lang="fr-FR" b="1" baseline="30000">
                <a:ea typeface="ＭＳ Ｐゴシック" pitchFamily="34" charset="-128"/>
              </a:rPr>
              <a:t>e</a:t>
            </a:r>
            <a:r>
              <a:rPr lang="fr-FR" b="1">
                <a:ea typeface="ＭＳ Ｐゴシック" pitchFamily="34" charset="-128"/>
              </a:rPr>
              <a:t> République</a:t>
            </a:r>
          </a:p>
        </p:txBody>
      </p:sp>
      <p:sp>
        <p:nvSpPr>
          <p:cNvPr id="22546" name="AutoShape 18"/>
          <p:cNvSpPr>
            <a:spLocks noChangeArrowheads="1"/>
          </p:cNvSpPr>
          <p:nvPr/>
        </p:nvSpPr>
        <p:spPr bwMode="auto">
          <a:xfrm rot="20426173" flipH="1">
            <a:off x="1208088" y="1330325"/>
            <a:ext cx="309562"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22547" name="AutoShape 19"/>
          <p:cNvSpPr>
            <a:spLocks noChangeArrowheads="1"/>
          </p:cNvSpPr>
          <p:nvPr/>
        </p:nvSpPr>
        <p:spPr bwMode="auto">
          <a:xfrm rot="20426173" flipH="1">
            <a:off x="2136775" y="2330450"/>
            <a:ext cx="309563"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22548" name="AutoShape 20"/>
          <p:cNvSpPr>
            <a:spLocks noChangeArrowheads="1"/>
          </p:cNvSpPr>
          <p:nvPr/>
        </p:nvSpPr>
        <p:spPr bwMode="auto">
          <a:xfrm rot="20426173" flipH="1">
            <a:off x="3324225" y="3100388"/>
            <a:ext cx="309563" cy="382587"/>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22549" name="AutoShape 21"/>
          <p:cNvSpPr>
            <a:spLocks noChangeArrowheads="1"/>
          </p:cNvSpPr>
          <p:nvPr/>
        </p:nvSpPr>
        <p:spPr bwMode="auto">
          <a:xfrm rot="20426173" flipH="1">
            <a:off x="4559300" y="3867150"/>
            <a:ext cx="309563"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22550" name="AutoShape 22"/>
          <p:cNvSpPr>
            <a:spLocks noChangeArrowheads="1"/>
          </p:cNvSpPr>
          <p:nvPr/>
        </p:nvSpPr>
        <p:spPr bwMode="auto">
          <a:xfrm rot="20426173" flipH="1">
            <a:off x="4921250" y="4695825"/>
            <a:ext cx="309563"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22551" name="AutoShape 23"/>
          <p:cNvSpPr>
            <a:spLocks noChangeArrowheads="1"/>
          </p:cNvSpPr>
          <p:nvPr/>
        </p:nvSpPr>
        <p:spPr bwMode="auto">
          <a:xfrm rot="20426173" flipH="1">
            <a:off x="6577013" y="5567363"/>
            <a:ext cx="309562" cy="382587"/>
          </a:xfrm>
          <a:prstGeom prst="lightningBolt">
            <a:avLst/>
          </a:prstGeom>
          <a:solidFill>
            <a:srgbClr val="FF0000"/>
          </a:solidFill>
          <a:ln w="9525">
            <a:solidFill>
              <a:schemeClr val="tx1"/>
            </a:solidFill>
            <a:miter lim="800000"/>
            <a:headEnd/>
            <a:tailEnd/>
          </a:ln>
        </p:spPr>
        <p:txBody>
          <a:bodyPr wrap="none" anchor="ctr"/>
          <a:lstStyle/>
          <a:p>
            <a:endParaRPr lang="fr-FR"/>
          </a:p>
        </p:txBody>
      </p:sp>
      <p:grpSp>
        <p:nvGrpSpPr>
          <p:cNvPr id="2" name="Group 24"/>
          <p:cNvGrpSpPr>
            <a:grpSpLocks/>
          </p:cNvGrpSpPr>
          <p:nvPr/>
        </p:nvGrpSpPr>
        <p:grpSpPr bwMode="auto">
          <a:xfrm>
            <a:off x="0" y="528638"/>
            <a:ext cx="9144000" cy="400050"/>
            <a:chOff x="1676" y="0"/>
            <a:chExt cx="4084" cy="252"/>
          </a:xfrm>
        </p:grpSpPr>
        <p:sp>
          <p:nvSpPr>
            <p:cNvPr id="16434" name="ZoneTexte 6"/>
            <p:cNvSpPr txBox="1">
              <a:spLocks noChangeArrowheads="1"/>
            </p:cNvSpPr>
            <p:nvPr/>
          </p:nvSpPr>
          <p:spPr bwMode="auto">
            <a:xfrm>
              <a:off x="1676" y="0"/>
              <a:ext cx="4025" cy="173"/>
            </a:xfrm>
            <a:prstGeom prst="rect">
              <a:avLst/>
            </a:prstGeom>
            <a:noFill/>
            <a:ln w="9525">
              <a:noFill/>
              <a:miter lim="800000"/>
              <a:headEnd/>
              <a:tailEnd/>
            </a:ln>
          </p:spPr>
          <p:txBody>
            <a:bodyPr>
              <a:spAutoFit/>
            </a:bodyPr>
            <a:lstStyle/>
            <a:p>
              <a:r>
                <a:rPr lang="fr-FR" sz="1200" b="1">
                  <a:latin typeface="Calibri" pitchFamily="34" charset="0"/>
                  <a:ea typeface="ＭＳ Ｐゴシック" pitchFamily="34" charset="-128"/>
                </a:rPr>
                <a:t>1790              1800              1810             1820            1830             1840             1850            1860              1870           1880             1890           1900</a:t>
              </a:r>
            </a:p>
          </p:txBody>
        </p:sp>
        <p:cxnSp>
          <p:nvCxnSpPr>
            <p:cNvPr id="9" name="Connecteur droit 8"/>
            <p:cNvCxnSpPr/>
            <p:nvPr/>
          </p:nvCxnSpPr>
          <p:spPr>
            <a:xfrm>
              <a:off x="1739" y="175"/>
              <a:ext cx="4021" cy="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5145"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1791"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212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2462"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a:off x="279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3130"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3466"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380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4139"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447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4810"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5480" y="194"/>
              <a:ext cx="114"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567" name="Text Box 39"/>
          <p:cNvSpPr txBox="1">
            <a:spLocks noChangeArrowheads="1"/>
          </p:cNvSpPr>
          <p:nvPr/>
        </p:nvSpPr>
        <p:spPr bwMode="auto">
          <a:xfrm>
            <a:off x="1674813" y="1328738"/>
            <a:ext cx="1870075" cy="304800"/>
          </a:xfrm>
          <a:prstGeom prst="rect">
            <a:avLst/>
          </a:prstGeom>
          <a:noFill/>
          <a:ln w="9525">
            <a:noFill/>
            <a:miter lim="800000"/>
            <a:headEnd/>
            <a:tailEnd/>
          </a:ln>
        </p:spPr>
        <p:txBody>
          <a:bodyPr wrap="none">
            <a:spAutoFit/>
          </a:bodyPr>
          <a:lstStyle/>
          <a:p>
            <a:r>
              <a:rPr lang="fr-FR" sz="1400" b="1">
                <a:solidFill>
                  <a:srgbClr val="FF0000"/>
                </a:solidFill>
                <a:ea typeface="ＭＳ Ｐゴシック" pitchFamily="34" charset="-128"/>
              </a:rPr>
              <a:t>Sacre de Napoléon 1er</a:t>
            </a:r>
          </a:p>
        </p:txBody>
      </p:sp>
      <p:sp>
        <p:nvSpPr>
          <p:cNvPr id="22568" name="Text Box 40"/>
          <p:cNvSpPr txBox="1">
            <a:spLocks noChangeArrowheads="1"/>
          </p:cNvSpPr>
          <p:nvPr/>
        </p:nvSpPr>
        <p:spPr bwMode="auto">
          <a:xfrm>
            <a:off x="0" y="1846263"/>
            <a:ext cx="1130300" cy="641350"/>
          </a:xfrm>
          <a:prstGeom prst="rect">
            <a:avLst/>
          </a:prstGeom>
          <a:noFill/>
          <a:ln w="9525">
            <a:noFill/>
            <a:miter lim="800000"/>
            <a:headEnd/>
            <a:tailEnd/>
          </a:ln>
        </p:spPr>
        <p:txBody>
          <a:bodyPr wrap="none">
            <a:spAutoFit/>
          </a:bodyPr>
          <a:lstStyle/>
          <a:p>
            <a:r>
              <a:rPr lang="fr-FR">
                <a:ea typeface="ＭＳ Ｐゴシック" pitchFamily="34" charset="-128"/>
              </a:rPr>
              <a:t>1</a:t>
            </a:r>
            <a:r>
              <a:rPr lang="fr-FR" baseline="30000">
                <a:ea typeface="ＭＳ Ｐゴシック" pitchFamily="34" charset="-128"/>
              </a:rPr>
              <a:t>er</a:t>
            </a:r>
            <a:r>
              <a:rPr lang="fr-FR">
                <a:ea typeface="ＭＳ Ｐゴシック" pitchFamily="34" charset="-128"/>
              </a:rPr>
              <a:t> Empire</a:t>
            </a:r>
          </a:p>
          <a:p>
            <a:r>
              <a:rPr lang="fr-FR">
                <a:ea typeface="ＭＳ Ｐゴシック" pitchFamily="34" charset="-128"/>
              </a:rPr>
              <a:t>1804-1815</a:t>
            </a:r>
          </a:p>
        </p:txBody>
      </p:sp>
      <p:sp>
        <p:nvSpPr>
          <p:cNvPr id="22569" name="Text Box 41"/>
          <p:cNvSpPr txBox="1">
            <a:spLocks noChangeArrowheads="1"/>
          </p:cNvSpPr>
          <p:nvPr/>
        </p:nvSpPr>
        <p:spPr bwMode="auto">
          <a:xfrm>
            <a:off x="146050" y="5240338"/>
            <a:ext cx="1150938" cy="641350"/>
          </a:xfrm>
          <a:prstGeom prst="rect">
            <a:avLst/>
          </a:prstGeom>
          <a:noFill/>
          <a:ln w="9525">
            <a:noFill/>
            <a:miter lim="800000"/>
            <a:headEnd/>
            <a:tailEnd/>
          </a:ln>
        </p:spPr>
        <p:txBody>
          <a:bodyPr wrap="none">
            <a:spAutoFit/>
          </a:bodyPr>
          <a:lstStyle/>
          <a:p>
            <a:r>
              <a:rPr lang="fr-FR">
                <a:ea typeface="ＭＳ Ｐゴシック" pitchFamily="34" charset="-128"/>
              </a:rPr>
              <a:t>2</a:t>
            </a:r>
            <a:r>
              <a:rPr lang="fr-FR" baseline="30000">
                <a:ea typeface="ＭＳ Ｐゴシック" pitchFamily="34" charset="-128"/>
              </a:rPr>
              <a:t>nd </a:t>
            </a:r>
            <a:r>
              <a:rPr lang="fr-FR">
                <a:ea typeface="ＭＳ Ｐゴシック" pitchFamily="34" charset="-128"/>
              </a:rPr>
              <a:t>Empire</a:t>
            </a:r>
          </a:p>
          <a:p>
            <a:r>
              <a:rPr lang="fr-FR">
                <a:ea typeface="ＭＳ Ｐゴシック" pitchFamily="34" charset="-128"/>
              </a:rPr>
              <a:t>1851-1870</a:t>
            </a:r>
          </a:p>
        </p:txBody>
      </p:sp>
      <p:sp>
        <p:nvSpPr>
          <p:cNvPr id="22570" name="Text Box 42"/>
          <p:cNvSpPr txBox="1">
            <a:spLocks noChangeArrowheads="1"/>
          </p:cNvSpPr>
          <p:nvPr/>
        </p:nvSpPr>
        <p:spPr bwMode="auto">
          <a:xfrm>
            <a:off x="131763" y="2759075"/>
            <a:ext cx="1300162" cy="641350"/>
          </a:xfrm>
          <a:prstGeom prst="rect">
            <a:avLst/>
          </a:prstGeom>
          <a:noFill/>
          <a:ln w="9525">
            <a:noFill/>
            <a:miter lim="800000"/>
            <a:headEnd/>
            <a:tailEnd/>
          </a:ln>
        </p:spPr>
        <p:txBody>
          <a:bodyPr wrap="none">
            <a:spAutoFit/>
          </a:bodyPr>
          <a:lstStyle/>
          <a:p>
            <a:r>
              <a:rPr lang="fr-FR">
                <a:ea typeface="ＭＳ Ｐゴシック" pitchFamily="34" charset="-128"/>
              </a:rPr>
              <a:t>Restauration</a:t>
            </a:r>
          </a:p>
          <a:p>
            <a:r>
              <a:rPr lang="fr-FR">
                <a:ea typeface="ＭＳ Ｐゴシック" pitchFamily="34" charset="-128"/>
              </a:rPr>
              <a:t>1815-1830</a:t>
            </a:r>
          </a:p>
        </p:txBody>
      </p:sp>
      <p:sp>
        <p:nvSpPr>
          <p:cNvPr id="22571" name="Text Box 43"/>
          <p:cNvSpPr txBox="1">
            <a:spLocks noChangeArrowheads="1"/>
          </p:cNvSpPr>
          <p:nvPr/>
        </p:nvSpPr>
        <p:spPr bwMode="auto">
          <a:xfrm>
            <a:off x="158750" y="3643313"/>
            <a:ext cx="1966913" cy="641350"/>
          </a:xfrm>
          <a:prstGeom prst="rect">
            <a:avLst/>
          </a:prstGeom>
          <a:noFill/>
          <a:ln w="9525">
            <a:noFill/>
            <a:miter lim="800000"/>
            <a:headEnd/>
            <a:tailEnd/>
          </a:ln>
        </p:spPr>
        <p:txBody>
          <a:bodyPr wrap="none">
            <a:spAutoFit/>
          </a:bodyPr>
          <a:lstStyle/>
          <a:p>
            <a:r>
              <a:rPr lang="fr-FR">
                <a:ea typeface="ＭＳ Ｐゴシック" pitchFamily="34" charset="-128"/>
              </a:rPr>
              <a:t>Monarchie de Juillet</a:t>
            </a:r>
          </a:p>
          <a:p>
            <a:r>
              <a:rPr lang="fr-FR">
                <a:ea typeface="ＭＳ Ｐゴシック" pitchFamily="34" charset="-128"/>
              </a:rPr>
              <a:t>1830-1848</a:t>
            </a:r>
          </a:p>
        </p:txBody>
      </p:sp>
      <p:sp>
        <p:nvSpPr>
          <p:cNvPr id="22572" name="Text Box 44"/>
          <p:cNvSpPr txBox="1">
            <a:spLocks noChangeArrowheads="1"/>
          </p:cNvSpPr>
          <p:nvPr/>
        </p:nvSpPr>
        <p:spPr bwMode="auto">
          <a:xfrm>
            <a:off x="214313" y="4410075"/>
            <a:ext cx="1574800" cy="641350"/>
          </a:xfrm>
          <a:prstGeom prst="rect">
            <a:avLst/>
          </a:prstGeom>
          <a:noFill/>
          <a:ln w="9525">
            <a:noFill/>
            <a:miter lim="800000"/>
            <a:headEnd/>
            <a:tailEnd/>
          </a:ln>
        </p:spPr>
        <p:txBody>
          <a:bodyPr wrap="none">
            <a:spAutoFit/>
          </a:bodyPr>
          <a:lstStyle/>
          <a:p>
            <a:r>
              <a:rPr lang="fr-FR">
                <a:ea typeface="ＭＳ Ｐゴシック" pitchFamily="34" charset="-128"/>
              </a:rPr>
              <a:t>2</a:t>
            </a:r>
            <a:r>
              <a:rPr lang="fr-FR" baseline="30000">
                <a:ea typeface="ＭＳ Ｐゴシック" pitchFamily="34" charset="-128"/>
              </a:rPr>
              <a:t>nde</a:t>
            </a:r>
            <a:r>
              <a:rPr lang="fr-FR">
                <a:ea typeface="ＭＳ Ｐゴシック" pitchFamily="34" charset="-128"/>
              </a:rPr>
              <a:t> République</a:t>
            </a:r>
          </a:p>
          <a:p>
            <a:r>
              <a:rPr lang="fr-FR">
                <a:ea typeface="ＭＳ Ｐゴシック" pitchFamily="34" charset="-128"/>
              </a:rPr>
              <a:t>1848-1851</a:t>
            </a:r>
          </a:p>
        </p:txBody>
      </p:sp>
      <p:sp>
        <p:nvSpPr>
          <p:cNvPr id="22573" name="Text Box 45"/>
          <p:cNvSpPr txBox="1">
            <a:spLocks noChangeArrowheads="1"/>
          </p:cNvSpPr>
          <p:nvPr/>
        </p:nvSpPr>
        <p:spPr bwMode="auto">
          <a:xfrm>
            <a:off x="158750" y="6026150"/>
            <a:ext cx="1601788" cy="641350"/>
          </a:xfrm>
          <a:prstGeom prst="rect">
            <a:avLst/>
          </a:prstGeom>
          <a:noFill/>
          <a:ln w="9525">
            <a:noFill/>
            <a:miter lim="800000"/>
            <a:headEnd/>
            <a:tailEnd/>
          </a:ln>
        </p:spPr>
        <p:txBody>
          <a:bodyPr wrap="none">
            <a:spAutoFit/>
          </a:bodyPr>
          <a:lstStyle/>
          <a:p>
            <a:r>
              <a:rPr lang="fr-FR">
                <a:ea typeface="ＭＳ Ｐゴシック" pitchFamily="34" charset="-128"/>
              </a:rPr>
              <a:t>3</a:t>
            </a:r>
            <a:r>
              <a:rPr lang="fr-FR" baseline="30000">
                <a:ea typeface="ＭＳ Ｐゴシック" pitchFamily="34" charset="-128"/>
              </a:rPr>
              <a:t>ème</a:t>
            </a:r>
            <a:r>
              <a:rPr lang="fr-FR">
                <a:ea typeface="ＭＳ Ｐゴシック" pitchFamily="34" charset="-128"/>
              </a:rPr>
              <a:t> République</a:t>
            </a:r>
          </a:p>
          <a:p>
            <a:r>
              <a:rPr lang="fr-FR">
                <a:ea typeface="ＭＳ Ｐゴシック" pitchFamily="34" charset="-128"/>
              </a:rPr>
              <a:t>1870-1940</a:t>
            </a:r>
          </a:p>
        </p:txBody>
      </p:sp>
      <p:sp>
        <p:nvSpPr>
          <p:cNvPr id="22574" name="Text Box 46"/>
          <p:cNvSpPr txBox="1">
            <a:spLocks noChangeArrowheads="1"/>
          </p:cNvSpPr>
          <p:nvPr/>
        </p:nvSpPr>
        <p:spPr bwMode="auto">
          <a:xfrm>
            <a:off x="2486025" y="2182813"/>
            <a:ext cx="1685925" cy="304800"/>
          </a:xfrm>
          <a:prstGeom prst="rect">
            <a:avLst/>
          </a:prstGeom>
          <a:noFill/>
          <a:ln w="9525">
            <a:noFill/>
            <a:miter lim="800000"/>
            <a:headEnd/>
            <a:tailEnd/>
          </a:ln>
        </p:spPr>
        <p:txBody>
          <a:bodyPr wrap="none">
            <a:spAutoFit/>
          </a:bodyPr>
          <a:lstStyle/>
          <a:p>
            <a:r>
              <a:rPr lang="fr-FR" sz="1400" b="1">
                <a:solidFill>
                  <a:srgbClr val="FF0000"/>
                </a:solidFill>
                <a:ea typeface="ＭＳ Ｐゴシック" pitchFamily="34" charset="-128"/>
              </a:rPr>
              <a:t>Défaite de Waterloo</a:t>
            </a:r>
          </a:p>
        </p:txBody>
      </p:sp>
      <p:sp>
        <p:nvSpPr>
          <p:cNvPr id="22575" name="Text Box 47"/>
          <p:cNvSpPr txBox="1">
            <a:spLocks noChangeArrowheads="1"/>
          </p:cNvSpPr>
          <p:nvPr/>
        </p:nvSpPr>
        <p:spPr bwMode="auto">
          <a:xfrm>
            <a:off x="3646488" y="3081338"/>
            <a:ext cx="2476500" cy="304800"/>
          </a:xfrm>
          <a:prstGeom prst="rect">
            <a:avLst/>
          </a:prstGeom>
          <a:noFill/>
          <a:ln w="9525">
            <a:noFill/>
            <a:miter lim="800000"/>
            <a:headEnd/>
            <a:tailEnd/>
          </a:ln>
        </p:spPr>
        <p:txBody>
          <a:bodyPr wrap="none">
            <a:spAutoFit/>
          </a:bodyPr>
          <a:lstStyle/>
          <a:p>
            <a:r>
              <a:rPr lang="fr-FR" sz="1400" b="1">
                <a:solidFill>
                  <a:srgbClr val="FF0000"/>
                </a:solidFill>
                <a:ea typeface="ＭＳ Ｐゴシック" pitchFamily="34" charset="-128"/>
              </a:rPr>
              <a:t>Révolution « les 3 Glorieuses »</a:t>
            </a:r>
          </a:p>
        </p:txBody>
      </p:sp>
      <p:sp>
        <p:nvSpPr>
          <p:cNvPr id="22576" name="Text Box 48"/>
          <p:cNvSpPr txBox="1">
            <a:spLocks noChangeArrowheads="1"/>
          </p:cNvSpPr>
          <p:nvPr/>
        </p:nvSpPr>
        <p:spPr bwMode="auto">
          <a:xfrm>
            <a:off x="4849813" y="3863975"/>
            <a:ext cx="1644650" cy="304800"/>
          </a:xfrm>
          <a:prstGeom prst="rect">
            <a:avLst/>
          </a:prstGeom>
          <a:noFill/>
          <a:ln w="9525">
            <a:noFill/>
            <a:miter lim="800000"/>
            <a:headEnd/>
            <a:tailEnd/>
          </a:ln>
        </p:spPr>
        <p:txBody>
          <a:bodyPr wrap="none">
            <a:spAutoFit/>
          </a:bodyPr>
          <a:lstStyle/>
          <a:p>
            <a:r>
              <a:rPr lang="fr-FR" sz="1400" b="1">
                <a:solidFill>
                  <a:srgbClr val="FF0000"/>
                </a:solidFill>
                <a:ea typeface="ＭＳ Ｐゴシック" pitchFamily="34" charset="-128"/>
              </a:rPr>
              <a:t>Révolution de 1848 </a:t>
            </a:r>
          </a:p>
        </p:txBody>
      </p:sp>
      <p:sp>
        <p:nvSpPr>
          <p:cNvPr id="22577" name="Text Box 49"/>
          <p:cNvSpPr txBox="1">
            <a:spLocks noChangeArrowheads="1"/>
          </p:cNvSpPr>
          <p:nvPr/>
        </p:nvSpPr>
        <p:spPr bwMode="auto">
          <a:xfrm>
            <a:off x="5268913" y="4746625"/>
            <a:ext cx="2376487" cy="304800"/>
          </a:xfrm>
          <a:prstGeom prst="rect">
            <a:avLst/>
          </a:prstGeom>
          <a:noFill/>
          <a:ln w="9525">
            <a:noFill/>
            <a:miter lim="800000"/>
            <a:headEnd/>
            <a:tailEnd/>
          </a:ln>
        </p:spPr>
        <p:txBody>
          <a:bodyPr wrap="none">
            <a:spAutoFit/>
          </a:bodyPr>
          <a:lstStyle/>
          <a:p>
            <a:r>
              <a:rPr lang="fr-FR" sz="1400" b="1">
                <a:solidFill>
                  <a:srgbClr val="FF0000"/>
                </a:solidFill>
                <a:ea typeface="ＭＳ Ｐゴシック" pitchFamily="34" charset="-128"/>
              </a:rPr>
              <a:t>Coup d’Etat de Napoléon III</a:t>
            </a:r>
          </a:p>
        </p:txBody>
      </p:sp>
      <p:sp>
        <p:nvSpPr>
          <p:cNvPr id="22578" name="Text Box 50"/>
          <p:cNvSpPr txBox="1">
            <a:spLocks noChangeArrowheads="1"/>
          </p:cNvSpPr>
          <p:nvPr/>
        </p:nvSpPr>
        <p:spPr bwMode="auto">
          <a:xfrm>
            <a:off x="6980238" y="5516563"/>
            <a:ext cx="1944687" cy="304800"/>
          </a:xfrm>
          <a:prstGeom prst="rect">
            <a:avLst/>
          </a:prstGeom>
          <a:noFill/>
          <a:ln w="9525">
            <a:noFill/>
            <a:miter lim="800000"/>
            <a:headEnd/>
            <a:tailEnd/>
          </a:ln>
        </p:spPr>
        <p:txBody>
          <a:bodyPr wrap="none">
            <a:spAutoFit/>
          </a:bodyPr>
          <a:lstStyle/>
          <a:p>
            <a:r>
              <a:rPr lang="fr-FR" sz="1400" b="1">
                <a:solidFill>
                  <a:srgbClr val="FF0000"/>
                </a:solidFill>
                <a:ea typeface="ＭＳ Ｐゴシック" pitchFamily="34" charset="-128"/>
              </a:rPr>
              <a:t>Défaite face à la Prusse</a:t>
            </a:r>
          </a:p>
        </p:txBody>
      </p:sp>
      <p:sp>
        <p:nvSpPr>
          <p:cNvPr id="22579" name="Text Box 51"/>
          <p:cNvSpPr txBox="1">
            <a:spLocks noChangeArrowheads="1"/>
          </p:cNvSpPr>
          <p:nvPr/>
        </p:nvSpPr>
        <p:spPr bwMode="auto">
          <a:xfrm>
            <a:off x="2451100" y="1830388"/>
            <a:ext cx="5105400" cy="366712"/>
          </a:xfrm>
          <a:prstGeom prst="rect">
            <a:avLst/>
          </a:prstGeom>
          <a:noFill/>
          <a:ln w="9525">
            <a:noFill/>
            <a:miter lim="800000"/>
            <a:headEnd/>
            <a:tailEnd/>
          </a:ln>
        </p:spPr>
        <p:txBody>
          <a:bodyPr wrap="none">
            <a:spAutoFit/>
          </a:bodyPr>
          <a:lstStyle/>
          <a:p>
            <a:r>
              <a:rPr lang="fr-FR">
                <a:ea typeface="ＭＳ Ｐゴシック" pitchFamily="34" charset="-128"/>
              </a:rPr>
              <a:t>Empire autoritaire qui préserve certains acquis de 1789 </a:t>
            </a:r>
          </a:p>
        </p:txBody>
      </p:sp>
      <p:sp>
        <p:nvSpPr>
          <p:cNvPr id="22580" name="Text Box 52"/>
          <p:cNvSpPr txBox="1">
            <a:spLocks noChangeArrowheads="1"/>
          </p:cNvSpPr>
          <p:nvPr/>
        </p:nvSpPr>
        <p:spPr bwMode="auto">
          <a:xfrm>
            <a:off x="6881813" y="5008563"/>
            <a:ext cx="2262187" cy="579437"/>
          </a:xfrm>
          <a:prstGeom prst="rect">
            <a:avLst/>
          </a:prstGeom>
          <a:noFill/>
          <a:ln w="9525">
            <a:noFill/>
            <a:miter lim="800000"/>
            <a:headEnd/>
            <a:tailEnd/>
          </a:ln>
        </p:spPr>
        <p:txBody>
          <a:bodyPr>
            <a:spAutoFit/>
          </a:bodyPr>
          <a:lstStyle/>
          <a:p>
            <a:r>
              <a:rPr lang="fr-FR" sz="1400">
                <a:ea typeface="ＭＳ Ｐゴシック" pitchFamily="34" charset="-128"/>
              </a:rPr>
              <a:t>Préserve en apparence certains acquis de 1789</a:t>
            </a:r>
            <a:r>
              <a:rPr lang="fr-FR">
                <a:ea typeface="ＭＳ Ｐゴシック" pitchFamily="34" charset="-128"/>
              </a:rPr>
              <a:t> </a:t>
            </a:r>
          </a:p>
        </p:txBody>
      </p:sp>
      <p:sp>
        <p:nvSpPr>
          <p:cNvPr id="22581" name="Text Box 53"/>
          <p:cNvSpPr txBox="1">
            <a:spLocks noChangeArrowheads="1"/>
          </p:cNvSpPr>
          <p:nvPr/>
        </p:nvSpPr>
        <p:spPr bwMode="auto">
          <a:xfrm>
            <a:off x="3513138" y="2611438"/>
            <a:ext cx="4741862" cy="366712"/>
          </a:xfrm>
          <a:prstGeom prst="rect">
            <a:avLst/>
          </a:prstGeom>
          <a:noFill/>
          <a:ln w="9525">
            <a:noFill/>
            <a:miter lim="800000"/>
            <a:headEnd/>
            <a:tailEnd/>
          </a:ln>
        </p:spPr>
        <p:txBody>
          <a:bodyPr wrap="none">
            <a:spAutoFit/>
          </a:bodyPr>
          <a:lstStyle/>
          <a:p>
            <a:r>
              <a:rPr lang="fr-FR">
                <a:ea typeface="ＭＳ Ｐゴシック" pitchFamily="34" charset="-128"/>
              </a:rPr>
              <a:t>Monarchie conservatrice qui souhaite annuler la RF</a:t>
            </a:r>
          </a:p>
        </p:txBody>
      </p:sp>
      <p:sp>
        <p:nvSpPr>
          <p:cNvPr id="22582" name="Text Box 54"/>
          <p:cNvSpPr txBox="1">
            <a:spLocks noChangeArrowheads="1"/>
          </p:cNvSpPr>
          <p:nvPr/>
        </p:nvSpPr>
        <p:spPr bwMode="auto">
          <a:xfrm>
            <a:off x="4784725" y="3352800"/>
            <a:ext cx="4157663" cy="641350"/>
          </a:xfrm>
          <a:prstGeom prst="rect">
            <a:avLst/>
          </a:prstGeom>
          <a:noFill/>
          <a:ln w="9525">
            <a:noFill/>
            <a:miter lim="800000"/>
            <a:headEnd/>
            <a:tailEnd/>
          </a:ln>
        </p:spPr>
        <p:txBody>
          <a:bodyPr>
            <a:spAutoFit/>
          </a:bodyPr>
          <a:lstStyle/>
          <a:p>
            <a:r>
              <a:rPr lang="fr-FR">
                <a:ea typeface="ＭＳ Ｐゴシック" pitchFamily="34" charset="-128"/>
              </a:rPr>
              <a:t>Monarchie libérale qui accepte certains principes de 1789</a:t>
            </a:r>
          </a:p>
        </p:txBody>
      </p:sp>
      <p:sp>
        <p:nvSpPr>
          <p:cNvPr id="22583" name="Text Box 55"/>
          <p:cNvSpPr txBox="1">
            <a:spLocks noChangeArrowheads="1"/>
          </p:cNvSpPr>
          <p:nvPr/>
        </p:nvSpPr>
        <p:spPr bwMode="auto">
          <a:xfrm>
            <a:off x="5189538" y="4175125"/>
            <a:ext cx="3954462" cy="641350"/>
          </a:xfrm>
          <a:prstGeom prst="rect">
            <a:avLst/>
          </a:prstGeom>
          <a:noFill/>
          <a:ln w="9525">
            <a:noFill/>
            <a:miter lim="800000"/>
            <a:headEnd/>
            <a:tailEnd/>
          </a:ln>
        </p:spPr>
        <p:txBody>
          <a:bodyPr>
            <a:spAutoFit/>
          </a:bodyPr>
          <a:lstStyle/>
          <a:p>
            <a:r>
              <a:rPr lang="fr-FR">
                <a:ea typeface="ＭＳ Ｐゴシック" pitchFamily="34" charset="-128"/>
              </a:rPr>
              <a:t>République d’abord sociale, puis conservatrice</a:t>
            </a:r>
          </a:p>
        </p:txBody>
      </p:sp>
      <p:sp>
        <p:nvSpPr>
          <p:cNvPr id="22584" name="Text Box 56"/>
          <p:cNvSpPr txBox="1">
            <a:spLocks noChangeArrowheads="1"/>
          </p:cNvSpPr>
          <p:nvPr/>
        </p:nvSpPr>
        <p:spPr bwMode="auto">
          <a:xfrm>
            <a:off x="1462088" y="1030288"/>
            <a:ext cx="5657850" cy="366712"/>
          </a:xfrm>
          <a:prstGeom prst="rect">
            <a:avLst/>
          </a:prstGeom>
          <a:noFill/>
          <a:ln w="9525">
            <a:noFill/>
            <a:miter lim="800000"/>
            <a:headEnd/>
            <a:tailEnd/>
          </a:ln>
        </p:spPr>
        <p:txBody>
          <a:bodyPr wrap="none">
            <a:spAutoFit/>
          </a:bodyPr>
          <a:lstStyle/>
          <a:p>
            <a:r>
              <a:rPr lang="fr-FR">
                <a:ea typeface="ＭＳ Ｐゴシック" pitchFamily="34" charset="-128"/>
              </a:rPr>
              <a:t>1789 début de la RF, DDHC, République proclamée en 1792 </a:t>
            </a:r>
          </a:p>
        </p:txBody>
      </p:sp>
      <p:sp>
        <p:nvSpPr>
          <p:cNvPr id="22585" name="Text Box 57"/>
          <p:cNvSpPr txBox="1">
            <a:spLocks noChangeArrowheads="1"/>
          </p:cNvSpPr>
          <p:nvPr/>
        </p:nvSpPr>
        <p:spPr bwMode="auto">
          <a:xfrm>
            <a:off x="1979613" y="5157788"/>
            <a:ext cx="2952750" cy="1568450"/>
          </a:xfrm>
          <a:prstGeom prst="rect">
            <a:avLst/>
          </a:prstGeom>
          <a:noFill/>
          <a:ln w="47625">
            <a:solidFill>
              <a:srgbClr val="FF0000"/>
            </a:solidFill>
            <a:miter lim="800000"/>
            <a:headEnd/>
            <a:tailEnd/>
          </a:ln>
        </p:spPr>
        <p:txBody>
          <a:bodyPr>
            <a:spAutoFit/>
          </a:bodyPr>
          <a:lstStyle/>
          <a:p>
            <a:r>
              <a:rPr lang="fr-FR" sz="1600" b="1"/>
              <a:t>3 attitudes face à l’héritage révolutionnaire au XIXe siècle: </a:t>
            </a:r>
          </a:p>
          <a:p>
            <a:pPr lvl="2"/>
            <a:r>
              <a:rPr lang="fr-FR" sz="1600" b="1">
                <a:sym typeface="Wingdings" pitchFamily="2" charset="2"/>
              </a:rPr>
              <a:t></a:t>
            </a:r>
            <a:r>
              <a:rPr lang="fr-FR" sz="1600"/>
              <a:t> </a:t>
            </a:r>
            <a:r>
              <a:rPr lang="fr-FR" sz="1600" b="1"/>
              <a:t>Conserver ,</a:t>
            </a:r>
          </a:p>
          <a:p>
            <a:pPr lvl="2"/>
            <a:r>
              <a:rPr lang="fr-FR" sz="1600" b="1">
                <a:sym typeface="Wingdings" pitchFamily="2" charset="2"/>
              </a:rPr>
              <a:t></a:t>
            </a:r>
            <a:r>
              <a:rPr lang="fr-FR" sz="1600"/>
              <a:t> </a:t>
            </a:r>
            <a:r>
              <a:rPr lang="fr-FR" sz="1600" b="1"/>
              <a:t>Annuler,</a:t>
            </a:r>
          </a:p>
          <a:p>
            <a:pPr lvl="2"/>
            <a:r>
              <a:rPr lang="fr-FR" sz="1600" b="1">
                <a:sym typeface="Wingdings" pitchFamily="2" charset="2"/>
              </a:rPr>
              <a:t></a:t>
            </a:r>
            <a:r>
              <a:rPr lang="fr-FR" sz="1600"/>
              <a:t> </a:t>
            </a:r>
            <a:r>
              <a:rPr lang="fr-FR" sz="1600" b="1"/>
              <a:t>Continuer la Révolution</a:t>
            </a:r>
          </a:p>
        </p:txBody>
      </p:sp>
      <p:graphicFrame>
        <p:nvGraphicFramePr>
          <p:cNvPr id="22586" name="Group 58"/>
          <p:cNvGraphicFramePr>
            <a:graphicFrameLocks noGrp="1"/>
          </p:cNvGraphicFramePr>
          <p:nvPr/>
        </p:nvGraphicFramePr>
        <p:xfrm>
          <a:off x="323850" y="0"/>
          <a:ext cx="8424863" cy="719138"/>
        </p:xfrm>
        <a:graphic>
          <a:graphicData uri="http://schemas.openxmlformats.org/drawingml/2006/table">
            <a:tbl>
              <a:tblPr/>
              <a:tblGrid>
                <a:gridCol w="8424863"/>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 La République, trois républiques</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2586"/>
                                        </p:tgtEl>
                                      </p:cBhvr>
                                    </p:animEffect>
                                    <p:set>
                                      <p:cBhvr>
                                        <p:cTn id="7" dur="1" fill="hold">
                                          <p:stCondLst>
                                            <p:cond delay="499"/>
                                          </p:stCondLst>
                                        </p:cTn>
                                        <p:tgtEl>
                                          <p:spTgt spid="225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2544"/>
                                        </p:tgtEl>
                                        <p:attrNameLst>
                                          <p:attrName>style.visibility</p:attrName>
                                        </p:attrNameLst>
                                      </p:cBhvr>
                                      <p:to>
                                        <p:strVal val="visible"/>
                                      </p:to>
                                    </p:set>
                                    <p:anim calcmode="lin" valueType="num">
                                      <p:cBhvr>
                                        <p:cTn id="19" dur="500" fill="hold"/>
                                        <p:tgtEl>
                                          <p:spTgt spid="22544"/>
                                        </p:tgtEl>
                                        <p:attrNameLst>
                                          <p:attrName>ppt_w</p:attrName>
                                        </p:attrNameLst>
                                      </p:cBhvr>
                                      <p:tavLst>
                                        <p:tav tm="0">
                                          <p:val>
                                            <p:strVal val="#ppt_w*0.70"/>
                                          </p:val>
                                        </p:tav>
                                        <p:tav tm="100000">
                                          <p:val>
                                            <p:strVal val="#ppt_w"/>
                                          </p:val>
                                        </p:tav>
                                      </p:tavLst>
                                    </p:anim>
                                    <p:anim calcmode="lin" valueType="num">
                                      <p:cBhvr>
                                        <p:cTn id="20" dur="500" fill="hold"/>
                                        <p:tgtEl>
                                          <p:spTgt spid="22544"/>
                                        </p:tgtEl>
                                        <p:attrNameLst>
                                          <p:attrName>ppt_h</p:attrName>
                                        </p:attrNameLst>
                                      </p:cBhvr>
                                      <p:tavLst>
                                        <p:tav tm="0">
                                          <p:val>
                                            <p:strVal val="#ppt_h"/>
                                          </p:val>
                                        </p:tav>
                                        <p:tav tm="100000">
                                          <p:val>
                                            <p:strVal val="#ppt_h"/>
                                          </p:val>
                                        </p:tav>
                                      </p:tavLst>
                                    </p:anim>
                                    <p:animEffect transition="in" filter="fade">
                                      <p:cBhvr>
                                        <p:cTn id="21" dur="500"/>
                                        <p:tgtEl>
                                          <p:spTgt spid="22544"/>
                                        </p:tgtEl>
                                      </p:cBhvr>
                                    </p:animEffect>
                                  </p:childTnLst>
                                </p:cTn>
                              </p:par>
                            </p:childTnLst>
                          </p:cTn>
                        </p:par>
                        <p:par>
                          <p:cTn id="22" fill="hold">
                            <p:stCondLst>
                              <p:cond delay="500"/>
                            </p:stCondLst>
                            <p:childTnLst>
                              <p:par>
                                <p:cTn id="23" presetID="55" presetClass="entr" presetSubtype="0" fill="hold" grpId="0" nodeType="afterEffect">
                                  <p:stCondLst>
                                    <p:cond delay="0"/>
                                  </p:stCondLst>
                                  <p:childTnLst>
                                    <p:set>
                                      <p:cBhvr>
                                        <p:cTn id="24" dur="1" fill="hold">
                                          <p:stCondLst>
                                            <p:cond delay="0"/>
                                          </p:stCondLst>
                                        </p:cTn>
                                        <p:tgtEl>
                                          <p:spTgt spid="22530"/>
                                        </p:tgtEl>
                                        <p:attrNameLst>
                                          <p:attrName>style.visibility</p:attrName>
                                        </p:attrNameLst>
                                      </p:cBhvr>
                                      <p:to>
                                        <p:strVal val="visible"/>
                                      </p:to>
                                    </p:set>
                                    <p:anim calcmode="lin" valueType="num">
                                      <p:cBhvr>
                                        <p:cTn id="25" dur="500" fill="hold"/>
                                        <p:tgtEl>
                                          <p:spTgt spid="22530"/>
                                        </p:tgtEl>
                                        <p:attrNameLst>
                                          <p:attrName>ppt_w</p:attrName>
                                        </p:attrNameLst>
                                      </p:cBhvr>
                                      <p:tavLst>
                                        <p:tav tm="0">
                                          <p:val>
                                            <p:strVal val="#ppt_w*0.70"/>
                                          </p:val>
                                        </p:tav>
                                        <p:tav tm="100000">
                                          <p:val>
                                            <p:strVal val="#ppt_w"/>
                                          </p:val>
                                        </p:tav>
                                      </p:tavLst>
                                    </p:anim>
                                    <p:anim calcmode="lin" valueType="num">
                                      <p:cBhvr>
                                        <p:cTn id="26" dur="500" fill="hold"/>
                                        <p:tgtEl>
                                          <p:spTgt spid="22530"/>
                                        </p:tgtEl>
                                        <p:attrNameLst>
                                          <p:attrName>ppt_h</p:attrName>
                                        </p:attrNameLst>
                                      </p:cBhvr>
                                      <p:tavLst>
                                        <p:tav tm="0">
                                          <p:val>
                                            <p:strVal val="#ppt_h"/>
                                          </p:val>
                                        </p:tav>
                                        <p:tav tm="100000">
                                          <p:val>
                                            <p:strVal val="#ppt_h"/>
                                          </p:val>
                                        </p:tav>
                                      </p:tavLst>
                                    </p:anim>
                                    <p:animEffect transition="in" filter="fade">
                                      <p:cBhvr>
                                        <p:cTn id="27" dur="500"/>
                                        <p:tgtEl>
                                          <p:spTgt spid="22530"/>
                                        </p:tgtEl>
                                      </p:cBhvr>
                                    </p:animEffect>
                                  </p:childTnLst>
                                </p:cTn>
                              </p:par>
                            </p:childTnLst>
                          </p:cTn>
                        </p:par>
                        <p:par>
                          <p:cTn id="28" fill="hold">
                            <p:stCondLst>
                              <p:cond delay="1000"/>
                            </p:stCondLst>
                            <p:childTnLst>
                              <p:par>
                                <p:cTn id="29" presetID="55" presetClass="entr" presetSubtype="0" fill="hold" grpId="0" nodeType="afterEffect">
                                  <p:stCondLst>
                                    <p:cond delay="0"/>
                                  </p:stCondLst>
                                  <p:childTnLst>
                                    <p:set>
                                      <p:cBhvr>
                                        <p:cTn id="30" dur="1" fill="hold">
                                          <p:stCondLst>
                                            <p:cond delay="0"/>
                                          </p:stCondLst>
                                        </p:cTn>
                                        <p:tgtEl>
                                          <p:spTgt spid="22542"/>
                                        </p:tgtEl>
                                        <p:attrNameLst>
                                          <p:attrName>style.visibility</p:attrName>
                                        </p:attrNameLst>
                                      </p:cBhvr>
                                      <p:to>
                                        <p:strVal val="visible"/>
                                      </p:to>
                                    </p:set>
                                    <p:anim calcmode="lin" valueType="num">
                                      <p:cBhvr>
                                        <p:cTn id="31" dur="500" fill="hold"/>
                                        <p:tgtEl>
                                          <p:spTgt spid="22542"/>
                                        </p:tgtEl>
                                        <p:attrNameLst>
                                          <p:attrName>ppt_w</p:attrName>
                                        </p:attrNameLst>
                                      </p:cBhvr>
                                      <p:tavLst>
                                        <p:tav tm="0">
                                          <p:val>
                                            <p:strVal val="#ppt_w*0.70"/>
                                          </p:val>
                                        </p:tav>
                                        <p:tav tm="100000">
                                          <p:val>
                                            <p:strVal val="#ppt_w"/>
                                          </p:val>
                                        </p:tav>
                                      </p:tavLst>
                                    </p:anim>
                                    <p:anim calcmode="lin" valueType="num">
                                      <p:cBhvr>
                                        <p:cTn id="32" dur="500" fill="hold"/>
                                        <p:tgtEl>
                                          <p:spTgt spid="22542"/>
                                        </p:tgtEl>
                                        <p:attrNameLst>
                                          <p:attrName>ppt_h</p:attrName>
                                        </p:attrNameLst>
                                      </p:cBhvr>
                                      <p:tavLst>
                                        <p:tav tm="0">
                                          <p:val>
                                            <p:strVal val="#ppt_h"/>
                                          </p:val>
                                        </p:tav>
                                        <p:tav tm="100000">
                                          <p:val>
                                            <p:strVal val="#ppt_h"/>
                                          </p:val>
                                        </p:tav>
                                      </p:tavLst>
                                    </p:anim>
                                    <p:animEffect transition="in" filter="fade">
                                      <p:cBhvr>
                                        <p:cTn id="33" dur="500"/>
                                        <p:tgtEl>
                                          <p:spTgt spid="22542"/>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2584"/>
                                        </p:tgtEl>
                                        <p:attrNameLst>
                                          <p:attrName>style.visibility</p:attrName>
                                        </p:attrNameLst>
                                      </p:cBhvr>
                                      <p:to>
                                        <p:strVal val="visible"/>
                                      </p:to>
                                    </p:set>
                                    <p:anim calcmode="lin" valueType="num">
                                      <p:cBhvr>
                                        <p:cTn id="38" dur="500" fill="hold"/>
                                        <p:tgtEl>
                                          <p:spTgt spid="22584"/>
                                        </p:tgtEl>
                                        <p:attrNameLst>
                                          <p:attrName>ppt_w</p:attrName>
                                        </p:attrNameLst>
                                      </p:cBhvr>
                                      <p:tavLst>
                                        <p:tav tm="0">
                                          <p:val>
                                            <p:strVal val="#ppt_w*0.70"/>
                                          </p:val>
                                        </p:tav>
                                        <p:tav tm="100000">
                                          <p:val>
                                            <p:strVal val="#ppt_w"/>
                                          </p:val>
                                        </p:tav>
                                      </p:tavLst>
                                    </p:anim>
                                    <p:anim calcmode="lin" valueType="num">
                                      <p:cBhvr>
                                        <p:cTn id="39" dur="500" fill="hold"/>
                                        <p:tgtEl>
                                          <p:spTgt spid="22584"/>
                                        </p:tgtEl>
                                        <p:attrNameLst>
                                          <p:attrName>ppt_h</p:attrName>
                                        </p:attrNameLst>
                                      </p:cBhvr>
                                      <p:tavLst>
                                        <p:tav tm="0">
                                          <p:val>
                                            <p:strVal val="#ppt_h"/>
                                          </p:val>
                                        </p:tav>
                                        <p:tav tm="100000">
                                          <p:val>
                                            <p:strVal val="#ppt_h"/>
                                          </p:val>
                                        </p:tav>
                                      </p:tavLst>
                                    </p:anim>
                                    <p:animEffect transition="in" filter="fade">
                                      <p:cBhvr>
                                        <p:cTn id="40" dur="500"/>
                                        <p:tgtEl>
                                          <p:spTgt spid="22584"/>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2585"/>
                                        </p:tgtEl>
                                        <p:attrNameLst>
                                          <p:attrName>style.visibility</p:attrName>
                                        </p:attrNameLst>
                                      </p:cBhvr>
                                      <p:to>
                                        <p:strVal val="visible"/>
                                      </p:to>
                                    </p:set>
                                    <p:anim calcmode="lin" valueType="num">
                                      <p:cBhvr>
                                        <p:cTn id="45" dur="1000" fill="hold"/>
                                        <p:tgtEl>
                                          <p:spTgt spid="22585"/>
                                        </p:tgtEl>
                                        <p:attrNameLst>
                                          <p:attrName>ppt_w</p:attrName>
                                        </p:attrNameLst>
                                      </p:cBhvr>
                                      <p:tavLst>
                                        <p:tav tm="0">
                                          <p:val>
                                            <p:strVal val="#ppt_w*0.70"/>
                                          </p:val>
                                        </p:tav>
                                        <p:tav tm="100000">
                                          <p:val>
                                            <p:strVal val="#ppt_w"/>
                                          </p:val>
                                        </p:tav>
                                      </p:tavLst>
                                    </p:anim>
                                    <p:anim calcmode="lin" valueType="num">
                                      <p:cBhvr>
                                        <p:cTn id="46" dur="1000" fill="hold"/>
                                        <p:tgtEl>
                                          <p:spTgt spid="22585"/>
                                        </p:tgtEl>
                                        <p:attrNameLst>
                                          <p:attrName>ppt_h</p:attrName>
                                        </p:attrNameLst>
                                      </p:cBhvr>
                                      <p:tavLst>
                                        <p:tav tm="0">
                                          <p:val>
                                            <p:strVal val="#ppt_h"/>
                                          </p:val>
                                        </p:tav>
                                        <p:tav tm="100000">
                                          <p:val>
                                            <p:strVal val="#ppt_h"/>
                                          </p:val>
                                        </p:tav>
                                      </p:tavLst>
                                    </p:anim>
                                    <p:animEffect transition="in" filter="fade">
                                      <p:cBhvr>
                                        <p:cTn id="47" dur="1000"/>
                                        <p:tgtEl>
                                          <p:spTgt spid="2258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2585"/>
                                        </p:tgtEl>
                                        <p:attrNameLst>
                                          <p:attrName>style.visibility</p:attrName>
                                        </p:attrNameLst>
                                      </p:cBhvr>
                                      <p:to>
                                        <p:strVal val="hidden"/>
                                      </p:to>
                                    </p:set>
                                  </p:childTnLst>
                                </p:cTn>
                              </p:par>
                              <p:par>
                                <p:cTn id="52" presetID="55" presetClass="entr" presetSubtype="0" fill="hold" grpId="0" nodeType="withEffect">
                                  <p:stCondLst>
                                    <p:cond delay="0"/>
                                  </p:stCondLst>
                                  <p:childTnLst>
                                    <p:set>
                                      <p:cBhvr>
                                        <p:cTn id="53" dur="1" fill="hold">
                                          <p:stCondLst>
                                            <p:cond delay="0"/>
                                          </p:stCondLst>
                                        </p:cTn>
                                        <p:tgtEl>
                                          <p:spTgt spid="22543"/>
                                        </p:tgtEl>
                                        <p:attrNameLst>
                                          <p:attrName>style.visibility</p:attrName>
                                        </p:attrNameLst>
                                      </p:cBhvr>
                                      <p:to>
                                        <p:strVal val="visible"/>
                                      </p:to>
                                    </p:set>
                                    <p:anim calcmode="lin" valueType="num">
                                      <p:cBhvr>
                                        <p:cTn id="54" dur="500" fill="hold"/>
                                        <p:tgtEl>
                                          <p:spTgt spid="22543"/>
                                        </p:tgtEl>
                                        <p:attrNameLst>
                                          <p:attrName>ppt_w</p:attrName>
                                        </p:attrNameLst>
                                      </p:cBhvr>
                                      <p:tavLst>
                                        <p:tav tm="0">
                                          <p:val>
                                            <p:strVal val="#ppt_w*0.70"/>
                                          </p:val>
                                        </p:tav>
                                        <p:tav tm="100000">
                                          <p:val>
                                            <p:strVal val="#ppt_w"/>
                                          </p:val>
                                        </p:tav>
                                      </p:tavLst>
                                    </p:anim>
                                    <p:anim calcmode="lin" valueType="num">
                                      <p:cBhvr>
                                        <p:cTn id="55" dur="500" fill="hold"/>
                                        <p:tgtEl>
                                          <p:spTgt spid="22543"/>
                                        </p:tgtEl>
                                        <p:attrNameLst>
                                          <p:attrName>ppt_h</p:attrName>
                                        </p:attrNameLst>
                                      </p:cBhvr>
                                      <p:tavLst>
                                        <p:tav tm="0">
                                          <p:val>
                                            <p:strVal val="#ppt_h"/>
                                          </p:val>
                                        </p:tav>
                                        <p:tav tm="100000">
                                          <p:val>
                                            <p:strVal val="#ppt_h"/>
                                          </p:val>
                                        </p:tav>
                                      </p:tavLst>
                                    </p:anim>
                                    <p:animEffect transition="in" filter="fade">
                                      <p:cBhvr>
                                        <p:cTn id="56" dur="500"/>
                                        <p:tgtEl>
                                          <p:spTgt spid="22543"/>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22546"/>
                                        </p:tgtEl>
                                        <p:attrNameLst>
                                          <p:attrName>style.visibility</p:attrName>
                                        </p:attrNameLst>
                                      </p:cBhvr>
                                      <p:to>
                                        <p:strVal val="visible"/>
                                      </p:to>
                                    </p:set>
                                    <p:anim calcmode="lin" valueType="num">
                                      <p:cBhvr>
                                        <p:cTn id="59" dur="500" fill="hold"/>
                                        <p:tgtEl>
                                          <p:spTgt spid="22546"/>
                                        </p:tgtEl>
                                        <p:attrNameLst>
                                          <p:attrName>ppt_w</p:attrName>
                                        </p:attrNameLst>
                                      </p:cBhvr>
                                      <p:tavLst>
                                        <p:tav tm="0">
                                          <p:val>
                                            <p:strVal val="#ppt_w*0.70"/>
                                          </p:val>
                                        </p:tav>
                                        <p:tav tm="100000">
                                          <p:val>
                                            <p:strVal val="#ppt_w"/>
                                          </p:val>
                                        </p:tav>
                                      </p:tavLst>
                                    </p:anim>
                                    <p:anim calcmode="lin" valueType="num">
                                      <p:cBhvr>
                                        <p:cTn id="60" dur="500" fill="hold"/>
                                        <p:tgtEl>
                                          <p:spTgt spid="22546"/>
                                        </p:tgtEl>
                                        <p:attrNameLst>
                                          <p:attrName>ppt_h</p:attrName>
                                        </p:attrNameLst>
                                      </p:cBhvr>
                                      <p:tavLst>
                                        <p:tav tm="0">
                                          <p:val>
                                            <p:strVal val="#ppt_h"/>
                                          </p:val>
                                        </p:tav>
                                        <p:tav tm="100000">
                                          <p:val>
                                            <p:strVal val="#ppt_h"/>
                                          </p:val>
                                        </p:tav>
                                      </p:tavLst>
                                    </p:anim>
                                    <p:animEffect transition="in" filter="fade">
                                      <p:cBhvr>
                                        <p:cTn id="61" dur="500"/>
                                        <p:tgtEl>
                                          <p:spTgt spid="22546"/>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22567"/>
                                        </p:tgtEl>
                                        <p:attrNameLst>
                                          <p:attrName>style.visibility</p:attrName>
                                        </p:attrNameLst>
                                      </p:cBhvr>
                                      <p:to>
                                        <p:strVal val="visible"/>
                                      </p:to>
                                    </p:set>
                                    <p:anim calcmode="lin" valueType="num">
                                      <p:cBhvr>
                                        <p:cTn id="64" dur="500" fill="hold"/>
                                        <p:tgtEl>
                                          <p:spTgt spid="22567"/>
                                        </p:tgtEl>
                                        <p:attrNameLst>
                                          <p:attrName>ppt_w</p:attrName>
                                        </p:attrNameLst>
                                      </p:cBhvr>
                                      <p:tavLst>
                                        <p:tav tm="0">
                                          <p:val>
                                            <p:strVal val="#ppt_w*0.70"/>
                                          </p:val>
                                        </p:tav>
                                        <p:tav tm="100000">
                                          <p:val>
                                            <p:strVal val="#ppt_w"/>
                                          </p:val>
                                        </p:tav>
                                      </p:tavLst>
                                    </p:anim>
                                    <p:anim calcmode="lin" valueType="num">
                                      <p:cBhvr>
                                        <p:cTn id="65" dur="500" fill="hold"/>
                                        <p:tgtEl>
                                          <p:spTgt spid="22567"/>
                                        </p:tgtEl>
                                        <p:attrNameLst>
                                          <p:attrName>ppt_h</p:attrName>
                                        </p:attrNameLst>
                                      </p:cBhvr>
                                      <p:tavLst>
                                        <p:tav tm="0">
                                          <p:val>
                                            <p:strVal val="#ppt_h"/>
                                          </p:val>
                                        </p:tav>
                                        <p:tav tm="100000">
                                          <p:val>
                                            <p:strVal val="#ppt_h"/>
                                          </p:val>
                                        </p:tav>
                                      </p:tavLst>
                                    </p:anim>
                                    <p:animEffect transition="in" filter="fade">
                                      <p:cBhvr>
                                        <p:cTn id="66" dur="500"/>
                                        <p:tgtEl>
                                          <p:spTgt spid="22567"/>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22568"/>
                                        </p:tgtEl>
                                        <p:attrNameLst>
                                          <p:attrName>style.visibility</p:attrName>
                                        </p:attrNameLst>
                                      </p:cBhvr>
                                      <p:to>
                                        <p:strVal val="visible"/>
                                      </p:to>
                                    </p:set>
                                    <p:anim calcmode="lin" valueType="num">
                                      <p:cBhvr>
                                        <p:cTn id="71" dur="500" fill="hold"/>
                                        <p:tgtEl>
                                          <p:spTgt spid="22568"/>
                                        </p:tgtEl>
                                        <p:attrNameLst>
                                          <p:attrName>ppt_w</p:attrName>
                                        </p:attrNameLst>
                                      </p:cBhvr>
                                      <p:tavLst>
                                        <p:tav tm="0">
                                          <p:val>
                                            <p:strVal val="#ppt_w*0.70"/>
                                          </p:val>
                                        </p:tav>
                                        <p:tav tm="100000">
                                          <p:val>
                                            <p:strVal val="#ppt_w"/>
                                          </p:val>
                                        </p:tav>
                                      </p:tavLst>
                                    </p:anim>
                                    <p:anim calcmode="lin" valueType="num">
                                      <p:cBhvr>
                                        <p:cTn id="72" dur="500" fill="hold"/>
                                        <p:tgtEl>
                                          <p:spTgt spid="22568"/>
                                        </p:tgtEl>
                                        <p:attrNameLst>
                                          <p:attrName>ppt_h</p:attrName>
                                        </p:attrNameLst>
                                      </p:cBhvr>
                                      <p:tavLst>
                                        <p:tav tm="0">
                                          <p:val>
                                            <p:strVal val="#ppt_h"/>
                                          </p:val>
                                        </p:tav>
                                        <p:tav tm="100000">
                                          <p:val>
                                            <p:strVal val="#ppt_h"/>
                                          </p:val>
                                        </p:tav>
                                      </p:tavLst>
                                    </p:anim>
                                    <p:animEffect transition="in" filter="fade">
                                      <p:cBhvr>
                                        <p:cTn id="73" dur="500"/>
                                        <p:tgtEl>
                                          <p:spTgt spid="22568"/>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22531"/>
                                        </p:tgtEl>
                                        <p:attrNameLst>
                                          <p:attrName>style.visibility</p:attrName>
                                        </p:attrNameLst>
                                      </p:cBhvr>
                                      <p:to>
                                        <p:strVal val="visible"/>
                                      </p:to>
                                    </p:set>
                                    <p:anim calcmode="lin" valueType="num">
                                      <p:cBhvr>
                                        <p:cTn id="76" dur="500" fill="hold"/>
                                        <p:tgtEl>
                                          <p:spTgt spid="22531"/>
                                        </p:tgtEl>
                                        <p:attrNameLst>
                                          <p:attrName>ppt_w</p:attrName>
                                        </p:attrNameLst>
                                      </p:cBhvr>
                                      <p:tavLst>
                                        <p:tav tm="0">
                                          <p:val>
                                            <p:strVal val="#ppt_w*0.70"/>
                                          </p:val>
                                        </p:tav>
                                        <p:tav tm="100000">
                                          <p:val>
                                            <p:strVal val="#ppt_w"/>
                                          </p:val>
                                        </p:tav>
                                      </p:tavLst>
                                    </p:anim>
                                    <p:anim calcmode="lin" valueType="num">
                                      <p:cBhvr>
                                        <p:cTn id="77" dur="500" fill="hold"/>
                                        <p:tgtEl>
                                          <p:spTgt spid="22531"/>
                                        </p:tgtEl>
                                        <p:attrNameLst>
                                          <p:attrName>ppt_h</p:attrName>
                                        </p:attrNameLst>
                                      </p:cBhvr>
                                      <p:tavLst>
                                        <p:tav tm="0">
                                          <p:val>
                                            <p:strVal val="#ppt_h"/>
                                          </p:val>
                                        </p:tav>
                                        <p:tav tm="100000">
                                          <p:val>
                                            <p:strVal val="#ppt_h"/>
                                          </p:val>
                                        </p:tav>
                                      </p:tavLst>
                                    </p:anim>
                                    <p:animEffect transition="in" filter="fade">
                                      <p:cBhvr>
                                        <p:cTn id="78" dur="500"/>
                                        <p:tgtEl>
                                          <p:spTgt spid="22531"/>
                                        </p:tgtEl>
                                      </p:cBhvr>
                                    </p:animEffect>
                                  </p:childTnLst>
                                </p:cTn>
                              </p:par>
                            </p:childTnLst>
                          </p:cTn>
                        </p:par>
                        <p:par>
                          <p:cTn id="79" fill="hold">
                            <p:stCondLst>
                              <p:cond delay="500"/>
                            </p:stCondLst>
                            <p:childTnLst>
                              <p:par>
                                <p:cTn id="80" presetID="55" presetClass="entr" presetSubtype="0" fill="hold" grpId="0" nodeType="afterEffect">
                                  <p:stCondLst>
                                    <p:cond delay="0"/>
                                  </p:stCondLst>
                                  <p:childTnLst>
                                    <p:set>
                                      <p:cBhvr>
                                        <p:cTn id="81" dur="1" fill="hold">
                                          <p:stCondLst>
                                            <p:cond delay="0"/>
                                          </p:stCondLst>
                                        </p:cTn>
                                        <p:tgtEl>
                                          <p:spTgt spid="22579"/>
                                        </p:tgtEl>
                                        <p:attrNameLst>
                                          <p:attrName>style.visibility</p:attrName>
                                        </p:attrNameLst>
                                      </p:cBhvr>
                                      <p:to>
                                        <p:strVal val="visible"/>
                                      </p:to>
                                    </p:set>
                                    <p:anim calcmode="lin" valueType="num">
                                      <p:cBhvr>
                                        <p:cTn id="82" dur="500" fill="hold"/>
                                        <p:tgtEl>
                                          <p:spTgt spid="22579"/>
                                        </p:tgtEl>
                                        <p:attrNameLst>
                                          <p:attrName>ppt_w</p:attrName>
                                        </p:attrNameLst>
                                      </p:cBhvr>
                                      <p:tavLst>
                                        <p:tav tm="0">
                                          <p:val>
                                            <p:strVal val="#ppt_w*0.70"/>
                                          </p:val>
                                        </p:tav>
                                        <p:tav tm="100000">
                                          <p:val>
                                            <p:strVal val="#ppt_w"/>
                                          </p:val>
                                        </p:tav>
                                      </p:tavLst>
                                    </p:anim>
                                    <p:anim calcmode="lin" valueType="num">
                                      <p:cBhvr>
                                        <p:cTn id="83" dur="500" fill="hold"/>
                                        <p:tgtEl>
                                          <p:spTgt spid="22579"/>
                                        </p:tgtEl>
                                        <p:attrNameLst>
                                          <p:attrName>ppt_h</p:attrName>
                                        </p:attrNameLst>
                                      </p:cBhvr>
                                      <p:tavLst>
                                        <p:tav tm="0">
                                          <p:val>
                                            <p:strVal val="#ppt_h"/>
                                          </p:val>
                                        </p:tav>
                                        <p:tav tm="100000">
                                          <p:val>
                                            <p:strVal val="#ppt_h"/>
                                          </p:val>
                                        </p:tav>
                                      </p:tavLst>
                                    </p:anim>
                                    <p:animEffect transition="in" filter="fade">
                                      <p:cBhvr>
                                        <p:cTn id="84" dur="500"/>
                                        <p:tgtEl>
                                          <p:spTgt spid="22579"/>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22547"/>
                                        </p:tgtEl>
                                        <p:attrNameLst>
                                          <p:attrName>style.visibility</p:attrName>
                                        </p:attrNameLst>
                                      </p:cBhvr>
                                      <p:to>
                                        <p:strVal val="visible"/>
                                      </p:to>
                                    </p:set>
                                    <p:anim calcmode="lin" valueType="num">
                                      <p:cBhvr>
                                        <p:cTn id="89" dur="500" fill="hold"/>
                                        <p:tgtEl>
                                          <p:spTgt spid="22547"/>
                                        </p:tgtEl>
                                        <p:attrNameLst>
                                          <p:attrName>ppt_w</p:attrName>
                                        </p:attrNameLst>
                                      </p:cBhvr>
                                      <p:tavLst>
                                        <p:tav tm="0">
                                          <p:val>
                                            <p:strVal val="#ppt_w*0.70"/>
                                          </p:val>
                                        </p:tav>
                                        <p:tav tm="100000">
                                          <p:val>
                                            <p:strVal val="#ppt_w"/>
                                          </p:val>
                                        </p:tav>
                                      </p:tavLst>
                                    </p:anim>
                                    <p:anim calcmode="lin" valueType="num">
                                      <p:cBhvr>
                                        <p:cTn id="90" dur="500" fill="hold"/>
                                        <p:tgtEl>
                                          <p:spTgt spid="22547"/>
                                        </p:tgtEl>
                                        <p:attrNameLst>
                                          <p:attrName>ppt_h</p:attrName>
                                        </p:attrNameLst>
                                      </p:cBhvr>
                                      <p:tavLst>
                                        <p:tav tm="0">
                                          <p:val>
                                            <p:strVal val="#ppt_h"/>
                                          </p:val>
                                        </p:tav>
                                        <p:tav tm="100000">
                                          <p:val>
                                            <p:strVal val="#ppt_h"/>
                                          </p:val>
                                        </p:tav>
                                      </p:tavLst>
                                    </p:anim>
                                    <p:animEffect transition="in" filter="fade">
                                      <p:cBhvr>
                                        <p:cTn id="91" dur="500"/>
                                        <p:tgtEl>
                                          <p:spTgt spid="22547"/>
                                        </p:tgtEl>
                                      </p:cBhvr>
                                    </p:animEffect>
                                  </p:childTnLst>
                                </p:cTn>
                              </p:par>
                            </p:childTnLst>
                          </p:cTn>
                        </p:par>
                        <p:par>
                          <p:cTn id="92" fill="hold">
                            <p:stCondLst>
                              <p:cond delay="500"/>
                            </p:stCondLst>
                            <p:childTnLst>
                              <p:par>
                                <p:cTn id="93" presetID="55" presetClass="entr" presetSubtype="0" fill="hold" grpId="0" nodeType="afterEffect">
                                  <p:stCondLst>
                                    <p:cond delay="0"/>
                                  </p:stCondLst>
                                  <p:childTnLst>
                                    <p:set>
                                      <p:cBhvr>
                                        <p:cTn id="94" dur="1" fill="hold">
                                          <p:stCondLst>
                                            <p:cond delay="0"/>
                                          </p:stCondLst>
                                        </p:cTn>
                                        <p:tgtEl>
                                          <p:spTgt spid="22537"/>
                                        </p:tgtEl>
                                        <p:attrNameLst>
                                          <p:attrName>style.visibility</p:attrName>
                                        </p:attrNameLst>
                                      </p:cBhvr>
                                      <p:to>
                                        <p:strVal val="visible"/>
                                      </p:to>
                                    </p:set>
                                    <p:anim calcmode="lin" valueType="num">
                                      <p:cBhvr>
                                        <p:cTn id="95" dur="500" fill="hold"/>
                                        <p:tgtEl>
                                          <p:spTgt spid="22537"/>
                                        </p:tgtEl>
                                        <p:attrNameLst>
                                          <p:attrName>ppt_w</p:attrName>
                                        </p:attrNameLst>
                                      </p:cBhvr>
                                      <p:tavLst>
                                        <p:tav tm="0">
                                          <p:val>
                                            <p:strVal val="#ppt_w*0.70"/>
                                          </p:val>
                                        </p:tav>
                                        <p:tav tm="100000">
                                          <p:val>
                                            <p:strVal val="#ppt_w"/>
                                          </p:val>
                                        </p:tav>
                                      </p:tavLst>
                                    </p:anim>
                                    <p:anim calcmode="lin" valueType="num">
                                      <p:cBhvr>
                                        <p:cTn id="96" dur="500" fill="hold"/>
                                        <p:tgtEl>
                                          <p:spTgt spid="22537"/>
                                        </p:tgtEl>
                                        <p:attrNameLst>
                                          <p:attrName>ppt_h</p:attrName>
                                        </p:attrNameLst>
                                      </p:cBhvr>
                                      <p:tavLst>
                                        <p:tav tm="0">
                                          <p:val>
                                            <p:strVal val="#ppt_h"/>
                                          </p:val>
                                        </p:tav>
                                        <p:tav tm="100000">
                                          <p:val>
                                            <p:strVal val="#ppt_h"/>
                                          </p:val>
                                        </p:tav>
                                      </p:tavLst>
                                    </p:anim>
                                    <p:animEffect transition="in" filter="fade">
                                      <p:cBhvr>
                                        <p:cTn id="97" dur="500"/>
                                        <p:tgtEl>
                                          <p:spTgt spid="22537"/>
                                        </p:tgtEl>
                                      </p:cBhvr>
                                    </p:animEffect>
                                  </p:childTnLst>
                                </p:cTn>
                              </p:par>
                            </p:childTnLst>
                          </p:cTn>
                        </p:par>
                        <p:par>
                          <p:cTn id="98" fill="hold">
                            <p:stCondLst>
                              <p:cond delay="1000"/>
                            </p:stCondLst>
                            <p:childTnLst>
                              <p:par>
                                <p:cTn id="99" presetID="55" presetClass="entr" presetSubtype="0" fill="hold" grpId="0" nodeType="afterEffect">
                                  <p:stCondLst>
                                    <p:cond delay="0"/>
                                  </p:stCondLst>
                                  <p:childTnLst>
                                    <p:set>
                                      <p:cBhvr>
                                        <p:cTn id="100" dur="1" fill="hold">
                                          <p:stCondLst>
                                            <p:cond delay="0"/>
                                          </p:stCondLst>
                                        </p:cTn>
                                        <p:tgtEl>
                                          <p:spTgt spid="22574"/>
                                        </p:tgtEl>
                                        <p:attrNameLst>
                                          <p:attrName>style.visibility</p:attrName>
                                        </p:attrNameLst>
                                      </p:cBhvr>
                                      <p:to>
                                        <p:strVal val="visible"/>
                                      </p:to>
                                    </p:set>
                                    <p:anim calcmode="lin" valueType="num">
                                      <p:cBhvr>
                                        <p:cTn id="101" dur="500" fill="hold"/>
                                        <p:tgtEl>
                                          <p:spTgt spid="22574"/>
                                        </p:tgtEl>
                                        <p:attrNameLst>
                                          <p:attrName>ppt_w</p:attrName>
                                        </p:attrNameLst>
                                      </p:cBhvr>
                                      <p:tavLst>
                                        <p:tav tm="0">
                                          <p:val>
                                            <p:strVal val="#ppt_w*0.70"/>
                                          </p:val>
                                        </p:tav>
                                        <p:tav tm="100000">
                                          <p:val>
                                            <p:strVal val="#ppt_w"/>
                                          </p:val>
                                        </p:tav>
                                      </p:tavLst>
                                    </p:anim>
                                    <p:anim calcmode="lin" valueType="num">
                                      <p:cBhvr>
                                        <p:cTn id="102" dur="500" fill="hold"/>
                                        <p:tgtEl>
                                          <p:spTgt spid="22574"/>
                                        </p:tgtEl>
                                        <p:attrNameLst>
                                          <p:attrName>ppt_h</p:attrName>
                                        </p:attrNameLst>
                                      </p:cBhvr>
                                      <p:tavLst>
                                        <p:tav tm="0">
                                          <p:val>
                                            <p:strVal val="#ppt_h"/>
                                          </p:val>
                                        </p:tav>
                                        <p:tav tm="100000">
                                          <p:val>
                                            <p:strVal val="#ppt_h"/>
                                          </p:val>
                                        </p:tav>
                                      </p:tavLst>
                                    </p:anim>
                                    <p:animEffect transition="in" filter="fade">
                                      <p:cBhvr>
                                        <p:cTn id="103" dur="500"/>
                                        <p:tgtEl>
                                          <p:spTgt spid="22574"/>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22570"/>
                                        </p:tgtEl>
                                        <p:attrNameLst>
                                          <p:attrName>style.visibility</p:attrName>
                                        </p:attrNameLst>
                                      </p:cBhvr>
                                      <p:to>
                                        <p:strVal val="visible"/>
                                      </p:to>
                                    </p:set>
                                    <p:anim calcmode="lin" valueType="num">
                                      <p:cBhvr>
                                        <p:cTn id="108" dur="500" fill="hold"/>
                                        <p:tgtEl>
                                          <p:spTgt spid="22570"/>
                                        </p:tgtEl>
                                        <p:attrNameLst>
                                          <p:attrName>ppt_w</p:attrName>
                                        </p:attrNameLst>
                                      </p:cBhvr>
                                      <p:tavLst>
                                        <p:tav tm="0">
                                          <p:val>
                                            <p:strVal val="#ppt_w*0.70"/>
                                          </p:val>
                                        </p:tav>
                                        <p:tav tm="100000">
                                          <p:val>
                                            <p:strVal val="#ppt_w"/>
                                          </p:val>
                                        </p:tav>
                                      </p:tavLst>
                                    </p:anim>
                                    <p:anim calcmode="lin" valueType="num">
                                      <p:cBhvr>
                                        <p:cTn id="109" dur="500" fill="hold"/>
                                        <p:tgtEl>
                                          <p:spTgt spid="22570"/>
                                        </p:tgtEl>
                                        <p:attrNameLst>
                                          <p:attrName>ppt_h</p:attrName>
                                        </p:attrNameLst>
                                      </p:cBhvr>
                                      <p:tavLst>
                                        <p:tav tm="0">
                                          <p:val>
                                            <p:strVal val="#ppt_h"/>
                                          </p:val>
                                        </p:tav>
                                        <p:tav tm="100000">
                                          <p:val>
                                            <p:strVal val="#ppt_h"/>
                                          </p:val>
                                        </p:tav>
                                      </p:tavLst>
                                    </p:anim>
                                    <p:animEffect transition="in" filter="fade">
                                      <p:cBhvr>
                                        <p:cTn id="110" dur="500"/>
                                        <p:tgtEl>
                                          <p:spTgt spid="22570"/>
                                        </p:tgtEl>
                                      </p:cBhvr>
                                    </p:animEffect>
                                  </p:childTnLst>
                                </p:cTn>
                              </p:par>
                            </p:childTnLst>
                          </p:cTn>
                        </p:par>
                        <p:par>
                          <p:cTn id="111" fill="hold">
                            <p:stCondLst>
                              <p:cond delay="500"/>
                            </p:stCondLst>
                            <p:childTnLst>
                              <p:par>
                                <p:cTn id="112" presetID="55" presetClass="entr" presetSubtype="0" fill="hold" grpId="0" nodeType="afterEffect">
                                  <p:stCondLst>
                                    <p:cond delay="0"/>
                                  </p:stCondLst>
                                  <p:childTnLst>
                                    <p:set>
                                      <p:cBhvr>
                                        <p:cTn id="113" dur="1" fill="hold">
                                          <p:stCondLst>
                                            <p:cond delay="0"/>
                                          </p:stCondLst>
                                        </p:cTn>
                                        <p:tgtEl>
                                          <p:spTgt spid="22532"/>
                                        </p:tgtEl>
                                        <p:attrNameLst>
                                          <p:attrName>style.visibility</p:attrName>
                                        </p:attrNameLst>
                                      </p:cBhvr>
                                      <p:to>
                                        <p:strVal val="visible"/>
                                      </p:to>
                                    </p:set>
                                    <p:anim calcmode="lin" valueType="num">
                                      <p:cBhvr>
                                        <p:cTn id="114" dur="500" fill="hold"/>
                                        <p:tgtEl>
                                          <p:spTgt spid="22532"/>
                                        </p:tgtEl>
                                        <p:attrNameLst>
                                          <p:attrName>ppt_w</p:attrName>
                                        </p:attrNameLst>
                                      </p:cBhvr>
                                      <p:tavLst>
                                        <p:tav tm="0">
                                          <p:val>
                                            <p:strVal val="#ppt_w*0.70"/>
                                          </p:val>
                                        </p:tav>
                                        <p:tav tm="100000">
                                          <p:val>
                                            <p:strVal val="#ppt_w"/>
                                          </p:val>
                                        </p:tav>
                                      </p:tavLst>
                                    </p:anim>
                                    <p:anim calcmode="lin" valueType="num">
                                      <p:cBhvr>
                                        <p:cTn id="115" dur="500" fill="hold"/>
                                        <p:tgtEl>
                                          <p:spTgt spid="22532"/>
                                        </p:tgtEl>
                                        <p:attrNameLst>
                                          <p:attrName>ppt_h</p:attrName>
                                        </p:attrNameLst>
                                      </p:cBhvr>
                                      <p:tavLst>
                                        <p:tav tm="0">
                                          <p:val>
                                            <p:strVal val="#ppt_h"/>
                                          </p:val>
                                        </p:tav>
                                        <p:tav tm="100000">
                                          <p:val>
                                            <p:strVal val="#ppt_h"/>
                                          </p:val>
                                        </p:tav>
                                      </p:tavLst>
                                    </p:anim>
                                    <p:animEffect transition="in" filter="fade">
                                      <p:cBhvr>
                                        <p:cTn id="116" dur="500"/>
                                        <p:tgtEl>
                                          <p:spTgt spid="22532"/>
                                        </p:tgtEl>
                                      </p:cBhvr>
                                    </p:animEffect>
                                  </p:childTnLst>
                                </p:cTn>
                              </p:par>
                            </p:childTnLst>
                          </p:cTn>
                        </p:par>
                        <p:par>
                          <p:cTn id="117" fill="hold">
                            <p:stCondLst>
                              <p:cond delay="1000"/>
                            </p:stCondLst>
                            <p:childTnLst>
                              <p:par>
                                <p:cTn id="118" presetID="55" presetClass="entr" presetSubtype="0" fill="hold" grpId="0" nodeType="afterEffect">
                                  <p:stCondLst>
                                    <p:cond delay="0"/>
                                  </p:stCondLst>
                                  <p:childTnLst>
                                    <p:set>
                                      <p:cBhvr>
                                        <p:cTn id="119" dur="1" fill="hold">
                                          <p:stCondLst>
                                            <p:cond delay="0"/>
                                          </p:stCondLst>
                                        </p:cTn>
                                        <p:tgtEl>
                                          <p:spTgt spid="22581"/>
                                        </p:tgtEl>
                                        <p:attrNameLst>
                                          <p:attrName>style.visibility</p:attrName>
                                        </p:attrNameLst>
                                      </p:cBhvr>
                                      <p:to>
                                        <p:strVal val="visible"/>
                                      </p:to>
                                    </p:set>
                                    <p:anim calcmode="lin" valueType="num">
                                      <p:cBhvr>
                                        <p:cTn id="120" dur="500" fill="hold"/>
                                        <p:tgtEl>
                                          <p:spTgt spid="22581"/>
                                        </p:tgtEl>
                                        <p:attrNameLst>
                                          <p:attrName>ppt_w</p:attrName>
                                        </p:attrNameLst>
                                      </p:cBhvr>
                                      <p:tavLst>
                                        <p:tav tm="0">
                                          <p:val>
                                            <p:strVal val="#ppt_w*0.70"/>
                                          </p:val>
                                        </p:tav>
                                        <p:tav tm="100000">
                                          <p:val>
                                            <p:strVal val="#ppt_w"/>
                                          </p:val>
                                        </p:tav>
                                      </p:tavLst>
                                    </p:anim>
                                    <p:anim calcmode="lin" valueType="num">
                                      <p:cBhvr>
                                        <p:cTn id="121" dur="500" fill="hold"/>
                                        <p:tgtEl>
                                          <p:spTgt spid="22581"/>
                                        </p:tgtEl>
                                        <p:attrNameLst>
                                          <p:attrName>ppt_h</p:attrName>
                                        </p:attrNameLst>
                                      </p:cBhvr>
                                      <p:tavLst>
                                        <p:tav tm="0">
                                          <p:val>
                                            <p:strVal val="#ppt_h"/>
                                          </p:val>
                                        </p:tav>
                                        <p:tav tm="100000">
                                          <p:val>
                                            <p:strVal val="#ppt_h"/>
                                          </p:val>
                                        </p:tav>
                                      </p:tavLst>
                                    </p:anim>
                                    <p:animEffect transition="in" filter="fade">
                                      <p:cBhvr>
                                        <p:cTn id="122" dur="500"/>
                                        <p:tgtEl>
                                          <p:spTgt spid="22581"/>
                                        </p:tgtEl>
                                      </p:cBhvr>
                                    </p:animEffect>
                                  </p:childTnLst>
                                </p:cTn>
                              </p:par>
                            </p:childTnLst>
                          </p:cTn>
                        </p:par>
                      </p:childTnLst>
                    </p:cTn>
                  </p:par>
                  <p:par>
                    <p:cTn id="123" fill="hold">
                      <p:stCondLst>
                        <p:cond delay="indefinite"/>
                      </p:stCondLst>
                      <p:childTnLst>
                        <p:par>
                          <p:cTn id="124" fill="hold">
                            <p:stCondLst>
                              <p:cond delay="0"/>
                            </p:stCondLst>
                            <p:childTnLst>
                              <p:par>
                                <p:cTn id="125" presetID="55" presetClass="entr" presetSubtype="0" fill="hold" grpId="0" nodeType="clickEffect">
                                  <p:stCondLst>
                                    <p:cond delay="0"/>
                                  </p:stCondLst>
                                  <p:childTnLst>
                                    <p:set>
                                      <p:cBhvr>
                                        <p:cTn id="126" dur="1" fill="hold">
                                          <p:stCondLst>
                                            <p:cond delay="0"/>
                                          </p:stCondLst>
                                        </p:cTn>
                                        <p:tgtEl>
                                          <p:spTgt spid="22538"/>
                                        </p:tgtEl>
                                        <p:attrNameLst>
                                          <p:attrName>style.visibility</p:attrName>
                                        </p:attrNameLst>
                                      </p:cBhvr>
                                      <p:to>
                                        <p:strVal val="visible"/>
                                      </p:to>
                                    </p:set>
                                    <p:anim calcmode="lin" valueType="num">
                                      <p:cBhvr>
                                        <p:cTn id="127" dur="500" fill="hold"/>
                                        <p:tgtEl>
                                          <p:spTgt spid="22538"/>
                                        </p:tgtEl>
                                        <p:attrNameLst>
                                          <p:attrName>ppt_w</p:attrName>
                                        </p:attrNameLst>
                                      </p:cBhvr>
                                      <p:tavLst>
                                        <p:tav tm="0">
                                          <p:val>
                                            <p:strVal val="#ppt_w*0.70"/>
                                          </p:val>
                                        </p:tav>
                                        <p:tav tm="100000">
                                          <p:val>
                                            <p:strVal val="#ppt_w"/>
                                          </p:val>
                                        </p:tav>
                                      </p:tavLst>
                                    </p:anim>
                                    <p:anim calcmode="lin" valueType="num">
                                      <p:cBhvr>
                                        <p:cTn id="128" dur="500" fill="hold"/>
                                        <p:tgtEl>
                                          <p:spTgt spid="22538"/>
                                        </p:tgtEl>
                                        <p:attrNameLst>
                                          <p:attrName>ppt_h</p:attrName>
                                        </p:attrNameLst>
                                      </p:cBhvr>
                                      <p:tavLst>
                                        <p:tav tm="0">
                                          <p:val>
                                            <p:strVal val="#ppt_h"/>
                                          </p:val>
                                        </p:tav>
                                        <p:tav tm="100000">
                                          <p:val>
                                            <p:strVal val="#ppt_h"/>
                                          </p:val>
                                        </p:tav>
                                      </p:tavLst>
                                    </p:anim>
                                    <p:animEffect transition="in" filter="fade">
                                      <p:cBhvr>
                                        <p:cTn id="129" dur="500"/>
                                        <p:tgtEl>
                                          <p:spTgt spid="22538"/>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22548"/>
                                        </p:tgtEl>
                                        <p:attrNameLst>
                                          <p:attrName>style.visibility</p:attrName>
                                        </p:attrNameLst>
                                      </p:cBhvr>
                                      <p:to>
                                        <p:strVal val="visible"/>
                                      </p:to>
                                    </p:set>
                                    <p:anim calcmode="lin" valueType="num">
                                      <p:cBhvr>
                                        <p:cTn id="132" dur="500" fill="hold"/>
                                        <p:tgtEl>
                                          <p:spTgt spid="22548"/>
                                        </p:tgtEl>
                                        <p:attrNameLst>
                                          <p:attrName>ppt_w</p:attrName>
                                        </p:attrNameLst>
                                      </p:cBhvr>
                                      <p:tavLst>
                                        <p:tav tm="0">
                                          <p:val>
                                            <p:strVal val="#ppt_w*0.70"/>
                                          </p:val>
                                        </p:tav>
                                        <p:tav tm="100000">
                                          <p:val>
                                            <p:strVal val="#ppt_w"/>
                                          </p:val>
                                        </p:tav>
                                      </p:tavLst>
                                    </p:anim>
                                    <p:anim calcmode="lin" valueType="num">
                                      <p:cBhvr>
                                        <p:cTn id="133" dur="500" fill="hold"/>
                                        <p:tgtEl>
                                          <p:spTgt spid="22548"/>
                                        </p:tgtEl>
                                        <p:attrNameLst>
                                          <p:attrName>ppt_h</p:attrName>
                                        </p:attrNameLst>
                                      </p:cBhvr>
                                      <p:tavLst>
                                        <p:tav tm="0">
                                          <p:val>
                                            <p:strVal val="#ppt_h"/>
                                          </p:val>
                                        </p:tav>
                                        <p:tav tm="100000">
                                          <p:val>
                                            <p:strVal val="#ppt_h"/>
                                          </p:val>
                                        </p:tav>
                                      </p:tavLst>
                                    </p:anim>
                                    <p:animEffect transition="in" filter="fade">
                                      <p:cBhvr>
                                        <p:cTn id="134" dur="500"/>
                                        <p:tgtEl>
                                          <p:spTgt spid="22548"/>
                                        </p:tgtEl>
                                      </p:cBhvr>
                                    </p:animEffect>
                                  </p:childTnLst>
                                </p:cTn>
                              </p:par>
                              <p:par>
                                <p:cTn id="135" presetID="55" presetClass="entr" presetSubtype="0" fill="hold" grpId="0" nodeType="withEffect">
                                  <p:stCondLst>
                                    <p:cond delay="0"/>
                                  </p:stCondLst>
                                  <p:childTnLst>
                                    <p:set>
                                      <p:cBhvr>
                                        <p:cTn id="136" dur="1" fill="hold">
                                          <p:stCondLst>
                                            <p:cond delay="0"/>
                                          </p:stCondLst>
                                        </p:cTn>
                                        <p:tgtEl>
                                          <p:spTgt spid="22575"/>
                                        </p:tgtEl>
                                        <p:attrNameLst>
                                          <p:attrName>style.visibility</p:attrName>
                                        </p:attrNameLst>
                                      </p:cBhvr>
                                      <p:to>
                                        <p:strVal val="visible"/>
                                      </p:to>
                                    </p:set>
                                    <p:anim calcmode="lin" valueType="num">
                                      <p:cBhvr>
                                        <p:cTn id="137" dur="500" fill="hold"/>
                                        <p:tgtEl>
                                          <p:spTgt spid="22575"/>
                                        </p:tgtEl>
                                        <p:attrNameLst>
                                          <p:attrName>ppt_w</p:attrName>
                                        </p:attrNameLst>
                                      </p:cBhvr>
                                      <p:tavLst>
                                        <p:tav tm="0">
                                          <p:val>
                                            <p:strVal val="#ppt_w*0.70"/>
                                          </p:val>
                                        </p:tav>
                                        <p:tav tm="100000">
                                          <p:val>
                                            <p:strVal val="#ppt_w"/>
                                          </p:val>
                                        </p:tav>
                                      </p:tavLst>
                                    </p:anim>
                                    <p:anim calcmode="lin" valueType="num">
                                      <p:cBhvr>
                                        <p:cTn id="138" dur="500" fill="hold"/>
                                        <p:tgtEl>
                                          <p:spTgt spid="22575"/>
                                        </p:tgtEl>
                                        <p:attrNameLst>
                                          <p:attrName>ppt_h</p:attrName>
                                        </p:attrNameLst>
                                      </p:cBhvr>
                                      <p:tavLst>
                                        <p:tav tm="0">
                                          <p:val>
                                            <p:strVal val="#ppt_h"/>
                                          </p:val>
                                        </p:tav>
                                        <p:tav tm="100000">
                                          <p:val>
                                            <p:strVal val="#ppt_h"/>
                                          </p:val>
                                        </p:tav>
                                      </p:tavLst>
                                    </p:anim>
                                    <p:animEffect transition="in" filter="fade">
                                      <p:cBhvr>
                                        <p:cTn id="139" dur="500"/>
                                        <p:tgtEl>
                                          <p:spTgt spid="22575"/>
                                        </p:tgtEl>
                                      </p:cBhvr>
                                    </p:animEffect>
                                  </p:childTnLst>
                                </p:cTn>
                              </p:par>
                            </p:childTnLst>
                          </p:cTn>
                        </p:par>
                      </p:childTnLst>
                    </p:cTn>
                  </p:par>
                  <p:par>
                    <p:cTn id="140" fill="hold">
                      <p:stCondLst>
                        <p:cond delay="indefinite"/>
                      </p:stCondLst>
                      <p:childTnLst>
                        <p:par>
                          <p:cTn id="141" fill="hold">
                            <p:stCondLst>
                              <p:cond delay="0"/>
                            </p:stCondLst>
                            <p:childTnLst>
                              <p:par>
                                <p:cTn id="142" presetID="55" presetClass="entr" presetSubtype="0" fill="hold" grpId="0" nodeType="clickEffect">
                                  <p:stCondLst>
                                    <p:cond delay="0"/>
                                  </p:stCondLst>
                                  <p:childTnLst>
                                    <p:set>
                                      <p:cBhvr>
                                        <p:cTn id="143" dur="1" fill="hold">
                                          <p:stCondLst>
                                            <p:cond delay="0"/>
                                          </p:stCondLst>
                                        </p:cTn>
                                        <p:tgtEl>
                                          <p:spTgt spid="22571"/>
                                        </p:tgtEl>
                                        <p:attrNameLst>
                                          <p:attrName>style.visibility</p:attrName>
                                        </p:attrNameLst>
                                      </p:cBhvr>
                                      <p:to>
                                        <p:strVal val="visible"/>
                                      </p:to>
                                    </p:set>
                                    <p:anim calcmode="lin" valueType="num">
                                      <p:cBhvr>
                                        <p:cTn id="144" dur="500" fill="hold"/>
                                        <p:tgtEl>
                                          <p:spTgt spid="22571"/>
                                        </p:tgtEl>
                                        <p:attrNameLst>
                                          <p:attrName>ppt_w</p:attrName>
                                        </p:attrNameLst>
                                      </p:cBhvr>
                                      <p:tavLst>
                                        <p:tav tm="0">
                                          <p:val>
                                            <p:strVal val="#ppt_w*0.70"/>
                                          </p:val>
                                        </p:tav>
                                        <p:tav tm="100000">
                                          <p:val>
                                            <p:strVal val="#ppt_w"/>
                                          </p:val>
                                        </p:tav>
                                      </p:tavLst>
                                    </p:anim>
                                    <p:anim calcmode="lin" valueType="num">
                                      <p:cBhvr>
                                        <p:cTn id="145" dur="500" fill="hold"/>
                                        <p:tgtEl>
                                          <p:spTgt spid="22571"/>
                                        </p:tgtEl>
                                        <p:attrNameLst>
                                          <p:attrName>ppt_h</p:attrName>
                                        </p:attrNameLst>
                                      </p:cBhvr>
                                      <p:tavLst>
                                        <p:tav tm="0">
                                          <p:val>
                                            <p:strVal val="#ppt_h"/>
                                          </p:val>
                                        </p:tav>
                                        <p:tav tm="100000">
                                          <p:val>
                                            <p:strVal val="#ppt_h"/>
                                          </p:val>
                                        </p:tav>
                                      </p:tavLst>
                                    </p:anim>
                                    <p:animEffect transition="in" filter="fade">
                                      <p:cBhvr>
                                        <p:cTn id="146" dur="500"/>
                                        <p:tgtEl>
                                          <p:spTgt spid="22571"/>
                                        </p:tgtEl>
                                      </p:cBhvr>
                                    </p:animEffect>
                                  </p:childTnLst>
                                </p:cTn>
                              </p:par>
                              <p:par>
                                <p:cTn id="147" presetID="55" presetClass="entr" presetSubtype="0" fill="hold" grpId="0" nodeType="withEffect">
                                  <p:stCondLst>
                                    <p:cond delay="0"/>
                                  </p:stCondLst>
                                  <p:childTnLst>
                                    <p:set>
                                      <p:cBhvr>
                                        <p:cTn id="148" dur="1" fill="hold">
                                          <p:stCondLst>
                                            <p:cond delay="0"/>
                                          </p:stCondLst>
                                        </p:cTn>
                                        <p:tgtEl>
                                          <p:spTgt spid="22533"/>
                                        </p:tgtEl>
                                        <p:attrNameLst>
                                          <p:attrName>style.visibility</p:attrName>
                                        </p:attrNameLst>
                                      </p:cBhvr>
                                      <p:to>
                                        <p:strVal val="visible"/>
                                      </p:to>
                                    </p:set>
                                    <p:anim calcmode="lin" valueType="num">
                                      <p:cBhvr>
                                        <p:cTn id="149" dur="500" fill="hold"/>
                                        <p:tgtEl>
                                          <p:spTgt spid="22533"/>
                                        </p:tgtEl>
                                        <p:attrNameLst>
                                          <p:attrName>ppt_w</p:attrName>
                                        </p:attrNameLst>
                                      </p:cBhvr>
                                      <p:tavLst>
                                        <p:tav tm="0">
                                          <p:val>
                                            <p:strVal val="#ppt_w*0.70"/>
                                          </p:val>
                                        </p:tav>
                                        <p:tav tm="100000">
                                          <p:val>
                                            <p:strVal val="#ppt_w"/>
                                          </p:val>
                                        </p:tav>
                                      </p:tavLst>
                                    </p:anim>
                                    <p:anim calcmode="lin" valueType="num">
                                      <p:cBhvr>
                                        <p:cTn id="150" dur="500" fill="hold"/>
                                        <p:tgtEl>
                                          <p:spTgt spid="22533"/>
                                        </p:tgtEl>
                                        <p:attrNameLst>
                                          <p:attrName>ppt_h</p:attrName>
                                        </p:attrNameLst>
                                      </p:cBhvr>
                                      <p:tavLst>
                                        <p:tav tm="0">
                                          <p:val>
                                            <p:strVal val="#ppt_h"/>
                                          </p:val>
                                        </p:tav>
                                        <p:tav tm="100000">
                                          <p:val>
                                            <p:strVal val="#ppt_h"/>
                                          </p:val>
                                        </p:tav>
                                      </p:tavLst>
                                    </p:anim>
                                    <p:animEffect transition="in" filter="fade">
                                      <p:cBhvr>
                                        <p:cTn id="151" dur="500"/>
                                        <p:tgtEl>
                                          <p:spTgt spid="22533"/>
                                        </p:tgtEl>
                                      </p:cBhvr>
                                    </p:animEffect>
                                  </p:childTnLst>
                                </p:cTn>
                              </p:par>
                              <p:par>
                                <p:cTn id="152" presetID="55" presetClass="entr" presetSubtype="0" fill="hold" grpId="0" nodeType="withEffect">
                                  <p:stCondLst>
                                    <p:cond delay="0"/>
                                  </p:stCondLst>
                                  <p:childTnLst>
                                    <p:set>
                                      <p:cBhvr>
                                        <p:cTn id="153" dur="1" fill="hold">
                                          <p:stCondLst>
                                            <p:cond delay="0"/>
                                          </p:stCondLst>
                                        </p:cTn>
                                        <p:tgtEl>
                                          <p:spTgt spid="22582"/>
                                        </p:tgtEl>
                                        <p:attrNameLst>
                                          <p:attrName>style.visibility</p:attrName>
                                        </p:attrNameLst>
                                      </p:cBhvr>
                                      <p:to>
                                        <p:strVal val="visible"/>
                                      </p:to>
                                    </p:set>
                                    <p:anim calcmode="lin" valueType="num">
                                      <p:cBhvr>
                                        <p:cTn id="154" dur="500" fill="hold"/>
                                        <p:tgtEl>
                                          <p:spTgt spid="22582"/>
                                        </p:tgtEl>
                                        <p:attrNameLst>
                                          <p:attrName>ppt_w</p:attrName>
                                        </p:attrNameLst>
                                      </p:cBhvr>
                                      <p:tavLst>
                                        <p:tav tm="0">
                                          <p:val>
                                            <p:strVal val="#ppt_w*0.70"/>
                                          </p:val>
                                        </p:tav>
                                        <p:tav tm="100000">
                                          <p:val>
                                            <p:strVal val="#ppt_w"/>
                                          </p:val>
                                        </p:tav>
                                      </p:tavLst>
                                    </p:anim>
                                    <p:anim calcmode="lin" valueType="num">
                                      <p:cBhvr>
                                        <p:cTn id="155" dur="500" fill="hold"/>
                                        <p:tgtEl>
                                          <p:spTgt spid="22582"/>
                                        </p:tgtEl>
                                        <p:attrNameLst>
                                          <p:attrName>ppt_h</p:attrName>
                                        </p:attrNameLst>
                                      </p:cBhvr>
                                      <p:tavLst>
                                        <p:tav tm="0">
                                          <p:val>
                                            <p:strVal val="#ppt_h"/>
                                          </p:val>
                                        </p:tav>
                                        <p:tav tm="100000">
                                          <p:val>
                                            <p:strVal val="#ppt_h"/>
                                          </p:val>
                                        </p:tav>
                                      </p:tavLst>
                                    </p:anim>
                                    <p:animEffect transition="in" filter="fade">
                                      <p:cBhvr>
                                        <p:cTn id="156" dur="500"/>
                                        <p:tgtEl>
                                          <p:spTgt spid="22582"/>
                                        </p:tgtEl>
                                      </p:cBhvr>
                                    </p:animEffect>
                                  </p:childTnLst>
                                </p:cTn>
                              </p:par>
                            </p:childTnLst>
                          </p:cTn>
                        </p:par>
                      </p:childTnLst>
                    </p:cTn>
                  </p:par>
                  <p:par>
                    <p:cTn id="157" fill="hold">
                      <p:stCondLst>
                        <p:cond delay="indefinite"/>
                      </p:stCondLst>
                      <p:childTnLst>
                        <p:par>
                          <p:cTn id="158" fill="hold">
                            <p:stCondLst>
                              <p:cond delay="0"/>
                            </p:stCondLst>
                            <p:childTnLst>
                              <p:par>
                                <p:cTn id="159" presetID="55" presetClass="entr" presetSubtype="0" fill="hold" grpId="0" nodeType="clickEffect">
                                  <p:stCondLst>
                                    <p:cond delay="0"/>
                                  </p:stCondLst>
                                  <p:childTnLst>
                                    <p:set>
                                      <p:cBhvr>
                                        <p:cTn id="160" dur="1" fill="hold">
                                          <p:stCondLst>
                                            <p:cond delay="0"/>
                                          </p:stCondLst>
                                        </p:cTn>
                                        <p:tgtEl>
                                          <p:spTgt spid="22549"/>
                                        </p:tgtEl>
                                        <p:attrNameLst>
                                          <p:attrName>style.visibility</p:attrName>
                                        </p:attrNameLst>
                                      </p:cBhvr>
                                      <p:to>
                                        <p:strVal val="visible"/>
                                      </p:to>
                                    </p:set>
                                    <p:anim calcmode="lin" valueType="num">
                                      <p:cBhvr>
                                        <p:cTn id="161" dur="500" fill="hold"/>
                                        <p:tgtEl>
                                          <p:spTgt spid="22549"/>
                                        </p:tgtEl>
                                        <p:attrNameLst>
                                          <p:attrName>ppt_w</p:attrName>
                                        </p:attrNameLst>
                                      </p:cBhvr>
                                      <p:tavLst>
                                        <p:tav tm="0">
                                          <p:val>
                                            <p:strVal val="#ppt_w*0.70"/>
                                          </p:val>
                                        </p:tav>
                                        <p:tav tm="100000">
                                          <p:val>
                                            <p:strVal val="#ppt_w"/>
                                          </p:val>
                                        </p:tav>
                                      </p:tavLst>
                                    </p:anim>
                                    <p:anim calcmode="lin" valueType="num">
                                      <p:cBhvr>
                                        <p:cTn id="162" dur="500" fill="hold"/>
                                        <p:tgtEl>
                                          <p:spTgt spid="22549"/>
                                        </p:tgtEl>
                                        <p:attrNameLst>
                                          <p:attrName>ppt_h</p:attrName>
                                        </p:attrNameLst>
                                      </p:cBhvr>
                                      <p:tavLst>
                                        <p:tav tm="0">
                                          <p:val>
                                            <p:strVal val="#ppt_h"/>
                                          </p:val>
                                        </p:tav>
                                        <p:tav tm="100000">
                                          <p:val>
                                            <p:strVal val="#ppt_h"/>
                                          </p:val>
                                        </p:tav>
                                      </p:tavLst>
                                    </p:anim>
                                    <p:animEffect transition="in" filter="fade">
                                      <p:cBhvr>
                                        <p:cTn id="163" dur="500"/>
                                        <p:tgtEl>
                                          <p:spTgt spid="22549"/>
                                        </p:tgtEl>
                                      </p:cBhvr>
                                    </p:animEffect>
                                  </p:childTnLst>
                                </p:cTn>
                              </p:par>
                              <p:par>
                                <p:cTn id="164" presetID="55" presetClass="entr" presetSubtype="0" fill="hold" grpId="0" nodeType="withEffect">
                                  <p:stCondLst>
                                    <p:cond delay="0"/>
                                  </p:stCondLst>
                                  <p:childTnLst>
                                    <p:set>
                                      <p:cBhvr>
                                        <p:cTn id="165" dur="1" fill="hold">
                                          <p:stCondLst>
                                            <p:cond delay="0"/>
                                          </p:stCondLst>
                                        </p:cTn>
                                        <p:tgtEl>
                                          <p:spTgt spid="22539"/>
                                        </p:tgtEl>
                                        <p:attrNameLst>
                                          <p:attrName>style.visibility</p:attrName>
                                        </p:attrNameLst>
                                      </p:cBhvr>
                                      <p:to>
                                        <p:strVal val="visible"/>
                                      </p:to>
                                    </p:set>
                                    <p:anim calcmode="lin" valueType="num">
                                      <p:cBhvr>
                                        <p:cTn id="166" dur="500" fill="hold"/>
                                        <p:tgtEl>
                                          <p:spTgt spid="22539"/>
                                        </p:tgtEl>
                                        <p:attrNameLst>
                                          <p:attrName>ppt_w</p:attrName>
                                        </p:attrNameLst>
                                      </p:cBhvr>
                                      <p:tavLst>
                                        <p:tav tm="0">
                                          <p:val>
                                            <p:strVal val="#ppt_w*0.70"/>
                                          </p:val>
                                        </p:tav>
                                        <p:tav tm="100000">
                                          <p:val>
                                            <p:strVal val="#ppt_w"/>
                                          </p:val>
                                        </p:tav>
                                      </p:tavLst>
                                    </p:anim>
                                    <p:anim calcmode="lin" valueType="num">
                                      <p:cBhvr>
                                        <p:cTn id="167" dur="500" fill="hold"/>
                                        <p:tgtEl>
                                          <p:spTgt spid="22539"/>
                                        </p:tgtEl>
                                        <p:attrNameLst>
                                          <p:attrName>ppt_h</p:attrName>
                                        </p:attrNameLst>
                                      </p:cBhvr>
                                      <p:tavLst>
                                        <p:tav tm="0">
                                          <p:val>
                                            <p:strVal val="#ppt_h"/>
                                          </p:val>
                                        </p:tav>
                                        <p:tav tm="100000">
                                          <p:val>
                                            <p:strVal val="#ppt_h"/>
                                          </p:val>
                                        </p:tav>
                                      </p:tavLst>
                                    </p:anim>
                                    <p:animEffect transition="in" filter="fade">
                                      <p:cBhvr>
                                        <p:cTn id="168" dur="500"/>
                                        <p:tgtEl>
                                          <p:spTgt spid="22539"/>
                                        </p:tgtEl>
                                      </p:cBhvr>
                                    </p:animEffect>
                                  </p:childTnLst>
                                </p:cTn>
                              </p:par>
                              <p:par>
                                <p:cTn id="169" presetID="55" presetClass="entr" presetSubtype="0" fill="hold" grpId="0" nodeType="withEffect">
                                  <p:stCondLst>
                                    <p:cond delay="0"/>
                                  </p:stCondLst>
                                  <p:childTnLst>
                                    <p:set>
                                      <p:cBhvr>
                                        <p:cTn id="170" dur="1" fill="hold">
                                          <p:stCondLst>
                                            <p:cond delay="0"/>
                                          </p:stCondLst>
                                        </p:cTn>
                                        <p:tgtEl>
                                          <p:spTgt spid="22576"/>
                                        </p:tgtEl>
                                        <p:attrNameLst>
                                          <p:attrName>style.visibility</p:attrName>
                                        </p:attrNameLst>
                                      </p:cBhvr>
                                      <p:to>
                                        <p:strVal val="visible"/>
                                      </p:to>
                                    </p:set>
                                    <p:anim calcmode="lin" valueType="num">
                                      <p:cBhvr>
                                        <p:cTn id="171" dur="500" fill="hold"/>
                                        <p:tgtEl>
                                          <p:spTgt spid="22576"/>
                                        </p:tgtEl>
                                        <p:attrNameLst>
                                          <p:attrName>ppt_w</p:attrName>
                                        </p:attrNameLst>
                                      </p:cBhvr>
                                      <p:tavLst>
                                        <p:tav tm="0">
                                          <p:val>
                                            <p:strVal val="#ppt_w*0.70"/>
                                          </p:val>
                                        </p:tav>
                                        <p:tav tm="100000">
                                          <p:val>
                                            <p:strVal val="#ppt_w"/>
                                          </p:val>
                                        </p:tav>
                                      </p:tavLst>
                                    </p:anim>
                                    <p:anim calcmode="lin" valueType="num">
                                      <p:cBhvr>
                                        <p:cTn id="172" dur="500" fill="hold"/>
                                        <p:tgtEl>
                                          <p:spTgt spid="22576"/>
                                        </p:tgtEl>
                                        <p:attrNameLst>
                                          <p:attrName>ppt_h</p:attrName>
                                        </p:attrNameLst>
                                      </p:cBhvr>
                                      <p:tavLst>
                                        <p:tav tm="0">
                                          <p:val>
                                            <p:strVal val="#ppt_h"/>
                                          </p:val>
                                        </p:tav>
                                        <p:tav tm="100000">
                                          <p:val>
                                            <p:strVal val="#ppt_h"/>
                                          </p:val>
                                        </p:tav>
                                      </p:tavLst>
                                    </p:anim>
                                    <p:animEffect transition="in" filter="fade">
                                      <p:cBhvr>
                                        <p:cTn id="173" dur="500"/>
                                        <p:tgtEl>
                                          <p:spTgt spid="22576"/>
                                        </p:tgtEl>
                                      </p:cBhvr>
                                    </p:animEffect>
                                  </p:childTnLst>
                                </p:cTn>
                              </p:par>
                            </p:childTnLst>
                          </p:cTn>
                        </p:par>
                      </p:childTnLst>
                    </p:cTn>
                  </p:par>
                  <p:par>
                    <p:cTn id="174" fill="hold">
                      <p:stCondLst>
                        <p:cond delay="indefinite"/>
                      </p:stCondLst>
                      <p:childTnLst>
                        <p:par>
                          <p:cTn id="175" fill="hold">
                            <p:stCondLst>
                              <p:cond delay="0"/>
                            </p:stCondLst>
                            <p:childTnLst>
                              <p:par>
                                <p:cTn id="176" presetID="55" presetClass="entr" presetSubtype="0" fill="hold" grpId="0" nodeType="clickEffect">
                                  <p:stCondLst>
                                    <p:cond delay="0"/>
                                  </p:stCondLst>
                                  <p:childTnLst>
                                    <p:set>
                                      <p:cBhvr>
                                        <p:cTn id="177" dur="1" fill="hold">
                                          <p:stCondLst>
                                            <p:cond delay="0"/>
                                          </p:stCondLst>
                                        </p:cTn>
                                        <p:tgtEl>
                                          <p:spTgt spid="22572"/>
                                        </p:tgtEl>
                                        <p:attrNameLst>
                                          <p:attrName>style.visibility</p:attrName>
                                        </p:attrNameLst>
                                      </p:cBhvr>
                                      <p:to>
                                        <p:strVal val="visible"/>
                                      </p:to>
                                    </p:set>
                                    <p:anim calcmode="lin" valueType="num">
                                      <p:cBhvr>
                                        <p:cTn id="178" dur="500" fill="hold"/>
                                        <p:tgtEl>
                                          <p:spTgt spid="22572"/>
                                        </p:tgtEl>
                                        <p:attrNameLst>
                                          <p:attrName>ppt_w</p:attrName>
                                        </p:attrNameLst>
                                      </p:cBhvr>
                                      <p:tavLst>
                                        <p:tav tm="0">
                                          <p:val>
                                            <p:strVal val="#ppt_w*0.70"/>
                                          </p:val>
                                        </p:tav>
                                        <p:tav tm="100000">
                                          <p:val>
                                            <p:strVal val="#ppt_w"/>
                                          </p:val>
                                        </p:tav>
                                      </p:tavLst>
                                    </p:anim>
                                    <p:anim calcmode="lin" valueType="num">
                                      <p:cBhvr>
                                        <p:cTn id="179" dur="500" fill="hold"/>
                                        <p:tgtEl>
                                          <p:spTgt spid="22572"/>
                                        </p:tgtEl>
                                        <p:attrNameLst>
                                          <p:attrName>ppt_h</p:attrName>
                                        </p:attrNameLst>
                                      </p:cBhvr>
                                      <p:tavLst>
                                        <p:tav tm="0">
                                          <p:val>
                                            <p:strVal val="#ppt_h"/>
                                          </p:val>
                                        </p:tav>
                                        <p:tav tm="100000">
                                          <p:val>
                                            <p:strVal val="#ppt_h"/>
                                          </p:val>
                                        </p:tav>
                                      </p:tavLst>
                                    </p:anim>
                                    <p:animEffect transition="in" filter="fade">
                                      <p:cBhvr>
                                        <p:cTn id="180" dur="500"/>
                                        <p:tgtEl>
                                          <p:spTgt spid="22572"/>
                                        </p:tgtEl>
                                      </p:cBhvr>
                                    </p:animEffect>
                                  </p:childTnLst>
                                </p:cTn>
                              </p:par>
                              <p:par>
                                <p:cTn id="181" presetID="55" presetClass="entr" presetSubtype="0" fill="hold" grpId="0" nodeType="withEffect">
                                  <p:stCondLst>
                                    <p:cond delay="0"/>
                                  </p:stCondLst>
                                  <p:childTnLst>
                                    <p:set>
                                      <p:cBhvr>
                                        <p:cTn id="182" dur="1" fill="hold">
                                          <p:stCondLst>
                                            <p:cond delay="0"/>
                                          </p:stCondLst>
                                        </p:cTn>
                                        <p:tgtEl>
                                          <p:spTgt spid="22534"/>
                                        </p:tgtEl>
                                        <p:attrNameLst>
                                          <p:attrName>style.visibility</p:attrName>
                                        </p:attrNameLst>
                                      </p:cBhvr>
                                      <p:to>
                                        <p:strVal val="visible"/>
                                      </p:to>
                                    </p:set>
                                    <p:anim calcmode="lin" valueType="num">
                                      <p:cBhvr>
                                        <p:cTn id="183" dur="500" fill="hold"/>
                                        <p:tgtEl>
                                          <p:spTgt spid="22534"/>
                                        </p:tgtEl>
                                        <p:attrNameLst>
                                          <p:attrName>ppt_w</p:attrName>
                                        </p:attrNameLst>
                                      </p:cBhvr>
                                      <p:tavLst>
                                        <p:tav tm="0">
                                          <p:val>
                                            <p:strVal val="#ppt_w*0.70"/>
                                          </p:val>
                                        </p:tav>
                                        <p:tav tm="100000">
                                          <p:val>
                                            <p:strVal val="#ppt_w"/>
                                          </p:val>
                                        </p:tav>
                                      </p:tavLst>
                                    </p:anim>
                                    <p:anim calcmode="lin" valueType="num">
                                      <p:cBhvr>
                                        <p:cTn id="184" dur="500" fill="hold"/>
                                        <p:tgtEl>
                                          <p:spTgt spid="22534"/>
                                        </p:tgtEl>
                                        <p:attrNameLst>
                                          <p:attrName>ppt_h</p:attrName>
                                        </p:attrNameLst>
                                      </p:cBhvr>
                                      <p:tavLst>
                                        <p:tav tm="0">
                                          <p:val>
                                            <p:strVal val="#ppt_h"/>
                                          </p:val>
                                        </p:tav>
                                        <p:tav tm="100000">
                                          <p:val>
                                            <p:strVal val="#ppt_h"/>
                                          </p:val>
                                        </p:tav>
                                      </p:tavLst>
                                    </p:anim>
                                    <p:animEffect transition="in" filter="fade">
                                      <p:cBhvr>
                                        <p:cTn id="185" dur="500"/>
                                        <p:tgtEl>
                                          <p:spTgt spid="22534"/>
                                        </p:tgtEl>
                                      </p:cBhvr>
                                    </p:animEffect>
                                  </p:childTnLst>
                                </p:cTn>
                              </p:par>
                              <p:par>
                                <p:cTn id="186" presetID="55" presetClass="entr" presetSubtype="0" fill="hold" grpId="0" nodeType="withEffect">
                                  <p:stCondLst>
                                    <p:cond delay="0"/>
                                  </p:stCondLst>
                                  <p:childTnLst>
                                    <p:set>
                                      <p:cBhvr>
                                        <p:cTn id="187" dur="1" fill="hold">
                                          <p:stCondLst>
                                            <p:cond delay="0"/>
                                          </p:stCondLst>
                                        </p:cTn>
                                        <p:tgtEl>
                                          <p:spTgt spid="22583"/>
                                        </p:tgtEl>
                                        <p:attrNameLst>
                                          <p:attrName>style.visibility</p:attrName>
                                        </p:attrNameLst>
                                      </p:cBhvr>
                                      <p:to>
                                        <p:strVal val="visible"/>
                                      </p:to>
                                    </p:set>
                                    <p:anim calcmode="lin" valueType="num">
                                      <p:cBhvr>
                                        <p:cTn id="188" dur="500" fill="hold"/>
                                        <p:tgtEl>
                                          <p:spTgt spid="22583"/>
                                        </p:tgtEl>
                                        <p:attrNameLst>
                                          <p:attrName>ppt_w</p:attrName>
                                        </p:attrNameLst>
                                      </p:cBhvr>
                                      <p:tavLst>
                                        <p:tav tm="0">
                                          <p:val>
                                            <p:strVal val="#ppt_w*0.70"/>
                                          </p:val>
                                        </p:tav>
                                        <p:tav tm="100000">
                                          <p:val>
                                            <p:strVal val="#ppt_w"/>
                                          </p:val>
                                        </p:tav>
                                      </p:tavLst>
                                    </p:anim>
                                    <p:anim calcmode="lin" valueType="num">
                                      <p:cBhvr>
                                        <p:cTn id="189" dur="500" fill="hold"/>
                                        <p:tgtEl>
                                          <p:spTgt spid="22583"/>
                                        </p:tgtEl>
                                        <p:attrNameLst>
                                          <p:attrName>ppt_h</p:attrName>
                                        </p:attrNameLst>
                                      </p:cBhvr>
                                      <p:tavLst>
                                        <p:tav tm="0">
                                          <p:val>
                                            <p:strVal val="#ppt_h"/>
                                          </p:val>
                                        </p:tav>
                                        <p:tav tm="100000">
                                          <p:val>
                                            <p:strVal val="#ppt_h"/>
                                          </p:val>
                                        </p:tav>
                                      </p:tavLst>
                                    </p:anim>
                                    <p:animEffect transition="in" filter="fade">
                                      <p:cBhvr>
                                        <p:cTn id="190" dur="500"/>
                                        <p:tgtEl>
                                          <p:spTgt spid="22583"/>
                                        </p:tgtEl>
                                      </p:cBhvr>
                                    </p:animEffect>
                                  </p:childTnLst>
                                </p:cTn>
                              </p:par>
                            </p:childTnLst>
                          </p:cTn>
                        </p:par>
                      </p:childTnLst>
                    </p:cTn>
                  </p:par>
                  <p:par>
                    <p:cTn id="191" fill="hold">
                      <p:stCondLst>
                        <p:cond delay="indefinite"/>
                      </p:stCondLst>
                      <p:childTnLst>
                        <p:par>
                          <p:cTn id="192" fill="hold">
                            <p:stCondLst>
                              <p:cond delay="0"/>
                            </p:stCondLst>
                            <p:childTnLst>
                              <p:par>
                                <p:cTn id="193" presetID="55" presetClass="entr" presetSubtype="0" fill="hold" grpId="0" nodeType="clickEffect">
                                  <p:stCondLst>
                                    <p:cond delay="0"/>
                                  </p:stCondLst>
                                  <p:childTnLst>
                                    <p:set>
                                      <p:cBhvr>
                                        <p:cTn id="194" dur="1" fill="hold">
                                          <p:stCondLst>
                                            <p:cond delay="0"/>
                                          </p:stCondLst>
                                        </p:cTn>
                                        <p:tgtEl>
                                          <p:spTgt spid="22540"/>
                                        </p:tgtEl>
                                        <p:attrNameLst>
                                          <p:attrName>style.visibility</p:attrName>
                                        </p:attrNameLst>
                                      </p:cBhvr>
                                      <p:to>
                                        <p:strVal val="visible"/>
                                      </p:to>
                                    </p:set>
                                    <p:anim calcmode="lin" valueType="num">
                                      <p:cBhvr>
                                        <p:cTn id="195" dur="500" fill="hold"/>
                                        <p:tgtEl>
                                          <p:spTgt spid="22540"/>
                                        </p:tgtEl>
                                        <p:attrNameLst>
                                          <p:attrName>ppt_w</p:attrName>
                                        </p:attrNameLst>
                                      </p:cBhvr>
                                      <p:tavLst>
                                        <p:tav tm="0">
                                          <p:val>
                                            <p:strVal val="#ppt_w*0.70"/>
                                          </p:val>
                                        </p:tav>
                                        <p:tav tm="100000">
                                          <p:val>
                                            <p:strVal val="#ppt_w"/>
                                          </p:val>
                                        </p:tav>
                                      </p:tavLst>
                                    </p:anim>
                                    <p:anim calcmode="lin" valueType="num">
                                      <p:cBhvr>
                                        <p:cTn id="196" dur="500" fill="hold"/>
                                        <p:tgtEl>
                                          <p:spTgt spid="22540"/>
                                        </p:tgtEl>
                                        <p:attrNameLst>
                                          <p:attrName>ppt_h</p:attrName>
                                        </p:attrNameLst>
                                      </p:cBhvr>
                                      <p:tavLst>
                                        <p:tav tm="0">
                                          <p:val>
                                            <p:strVal val="#ppt_h"/>
                                          </p:val>
                                        </p:tav>
                                        <p:tav tm="100000">
                                          <p:val>
                                            <p:strVal val="#ppt_h"/>
                                          </p:val>
                                        </p:tav>
                                      </p:tavLst>
                                    </p:anim>
                                    <p:animEffect transition="in" filter="fade">
                                      <p:cBhvr>
                                        <p:cTn id="197" dur="500"/>
                                        <p:tgtEl>
                                          <p:spTgt spid="22540"/>
                                        </p:tgtEl>
                                      </p:cBhvr>
                                    </p:animEffect>
                                  </p:childTnLst>
                                </p:cTn>
                              </p:par>
                              <p:par>
                                <p:cTn id="198" presetID="55" presetClass="entr" presetSubtype="0" fill="hold" grpId="0" nodeType="withEffect">
                                  <p:stCondLst>
                                    <p:cond delay="0"/>
                                  </p:stCondLst>
                                  <p:childTnLst>
                                    <p:set>
                                      <p:cBhvr>
                                        <p:cTn id="199" dur="1" fill="hold">
                                          <p:stCondLst>
                                            <p:cond delay="0"/>
                                          </p:stCondLst>
                                        </p:cTn>
                                        <p:tgtEl>
                                          <p:spTgt spid="22550"/>
                                        </p:tgtEl>
                                        <p:attrNameLst>
                                          <p:attrName>style.visibility</p:attrName>
                                        </p:attrNameLst>
                                      </p:cBhvr>
                                      <p:to>
                                        <p:strVal val="visible"/>
                                      </p:to>
                                    </p:set>
                                    <p:anim calcmode="lin" valueType="num">
                                      <p:cBhvr>
                                        <p:cTn id="200" dur="500" fill="hold"/>
                                        <p:tgtEl>
                                          <p:spTgt spid="22550"/>
                                        </p:tgtEl>
                                        <p:attrNameLst>
                                          <p:attrName>ppt_w</p:attrName>
                                        </p:attrNameLst>
                                      </p:cBhvr>
                                      <p:tavLst>
                                        <p:tav tm="0">
                                          <p:val>
                                            <p:strVal val="#ppt_w*0.70"/>
                                          </p:val>
                                        </p:tav>
                                        <p:tav tm="100000">
                                          <p:val>
                                            <p:strVal val="#ppt_w"/>
                                          </p:val>
                                        </p:tav>
                                      </p:tavLst>
                                    </p:anim>
                                    <p:anim calcmode="lin" valueType="num">
                                      <p:cBhvr>
                                        <p:cTn id="201" dur="500" fill="hold"/>
                                        <p:tgtEl>
                                          <p:spTgt spid="22550"/>
                                        </p:tgtEl>
                                        <p:attrNameLst>
                                          <p:attrName>ppt_h</p:attrName>
                                        </p:attrNameLst>
                                      </p:cBhvr>
                                      <p:tavLst>
                                        <p:tav tm="0">
                                          <p:val>
                                            <p:strVal val="#ppt_h"/>
                                          </p:val>
                                        </p:tav>
                                        <p:tav tm="100000">
                                          <p:val>
                                            <p:strVal val="#ppt_h"/>
                                          </p:val>
                                        </p:tav>
                                      </p:tavLst>
                                    </p:anim>
                                    <p:animEffect transition="in" filter="fade">
                                      <p:cBhvr>
                                        <p:cTn id="202" dur="500"/>
                                        <p:tgtEl>
                                          <p:spTgt spid="22550"/>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22577"/>
                                        </p:tgtEl>
                                        <p:attrNameLst>
                                          <p:attrName>style.visibility</p:attrName>
                                        </p:attrNameLst>
                                      </p:cBhvr>
                                      <p:to>
                                        <p:strVal val="visible"/>
                                      </p:to>
                                    </p:set>
                                    <p:anim calcmode="lin" valueType="num">
                                      <p:cBhvr>
                                        <p:cTn id="205" dur="500" fill="hold"/>
                                        <p:tgtEl>
                                          <p:spTgt spid="22577"/>
                                        </p:tgtEl>
                                        <p:attrNameLst>
                                          <p:attrName>ppt_w</p:attrName>
                                        </p:attrNameLst>
                                      </p:cBhvr>
                                      <p:tavLst>
                                        <p:tav tm="0">
                                          <p:val>
                                            <p:strVal val="#ppt_w*0.70"/>
                                          </p:val>
                                        </p:tav>
                                        <p:tav tm="100000">
                                          <p:val>
                                            <p:strVal val="#ppt_w"/>
                                          </p:val>
                                        </p:tav>
                                      </p:tavLst>
                                    </p:anim>
                                    <p:anim calcmode="lin" valueType="num">
                                      <p:cBhvr>
                                        <p:cTn id="206" dur="500" fill="hold"/>
                                        <p:tgtEl>
                                          <p:spTgt spid="22577"/>
                                        </p:tgtEl>
                                        <p:attrNameLst>
                                          <p:attrName>ppt_h</p:attrName>
                                        </p:attrNameLst>
                                      </p:cBhvr>
                                      <p:tavLst>
                                        <p:tav tm="0">
                                          <p:val>
                                            <p:strVal val="#ppt_h"/>
                                          </p:val>
                                        </p:tav>
                                        <p:tav tm="100000">
                                          <p:val>
                                            <p:strVal val="#ppt_h"/>
                                          </p:val>
                                        </p:tav>
                                      </p:tavLst>
                                    </p:anim>
                                    <p:animEffect transition="in" filter="fade">
                                      <p:cBhvr>
                                        <p:cTn id="207" dur="500"/>
                                        <p:tgtEl>
                                          <p:spTgt spid="22577"/>
                                        </p:tgtEl>
                                      </p:cBhvr>
                                    </p:animEffect>
                                  </p:childTnLst>
                                </p:cTn>
                              </p:par>
                            </p:childTnLst>
                          </p:cTn>
                        </p:par>
                      </p:childTnLst>
                    </p:cTn>
                  </p:par>
                  <p:par>
                    <p:cTn id="208" fill="hold">
                      <p:stCondLst>
                        <p:cond delay="indefinite"/>
                      </p:stCondLst>
                      <p:childTnLst>
                        <p:par>
                          <p:cTn id="209" fill="hold">
                            <p:stCondLst>
                              <p:cond delay="0"/>
                            </p:stCondLst>
                            <p:childTnLst>
                              <p:par>
                                <p:cTn id="210" presetID="55" presetClass="entr" presetSubtype="0" fill="hold" grpId="0" nodeType="clickEffect">
                                  <p:stCondLst>
                                    <p:cond delay="0"/>
                                  </p:stCondLst>
                                  <p:childTnLst>
                                    <p:set>
                                      <p:cBhvr>
                                        <p:cTn id="211" dur="1" fill="hold">
                                          <p:stCondLst>
                                            <p:cond delay="0"/>
                                          </p:stCondLst>
                                        </p:cTn>
                                        <p:tgtEl>
                                          <p:spTgt spid="22569"/>
                                        </p:tgtEl>
                                        <p:attrNameLst>
                                          <p:attrName>style.visibility</p:attrName>
                                        </p:attrNameLst>
                                      </p:cBhvr>
                                      <p:to>
                                        <p:strVal val="visible"/>
                                      </p:to>
                                    </p:set>
                                    <p:anim calcmode="lin" valueType="num">
                                      <p:cBhvr>
                                        <p:cTn id="212" dur="500" fill="hold"/>
                                        <p:tgtEl>
                                          <p:spTgt spid="22569"/>
                                        </p:tgtEl>
                                        <p:attrNameLst>
                                          <p:attrName>ppt_w</p:attrName>
                                        </p:attrNameLst>
                                      </p:cBhvr>
                                      <p:tavLst>
                                        <p:tav tm="0">
                                          <p:val>
                                            <p:strVal val="#ppt_w*0.70"/>
                                          </p:val>
                                        </p:tav>
                                        <p:tav tm="100000">
                                          <p:val>
                                            <p:strVal val="#ppt_w"/>
                                          </p:val>
                                        </p:tav>
                                      </p:tavLst>
                                    </p:anim>
                                    <p:anim calcmode="lin" valueType="num">
                                      <p:cBhvr>
                                        <p:cTn id="213" dur="500" fill="hold"/>
                                        <p:tgtEl>
                                          <p:spTgt spid="22569"/>
                                        </p:tgtEl>
                                        <p:attrNameLst>
                                          <p:attrName>ppt_h</p:attrName>
                                        </p:attrNameLst>
                                      </p:cBhvr>
                                      <p:tavLst>
                                        <p:tav tm="0">
                                          <p:val>
                                            <p:strVal val="#ppt_h"/>
                                          </p:val>
                                        </p:tav>
                                        <p:tav tm="100000">
                                          <p:val>
                                            <p:strVal val="#ppt_h"/>
                                          </p:val>
                                        </p:tav>
                                      </p:tavLst>
                                    </p:anim>
                                    <p:animEffect transition="in" filter="fade">
                                      <p:cBhvr>
                                        <p:cTn id="214" dur="500"/>
                                        <p:tgtEl>
                                          <p:spTgt spid="22569"/>
                                        </p:tgtEl>
                                      </p:cBhvr>
                                    </p:animEffect>
                                  </p:childTnLst>
                                </p:cTn>
                              </p:par>
                              <p:par>
                                <p:cTn id="215" presetID="55" presetClass="entr" presetSubtype="0" fill="hold" grpId="0" nodeType="withEffect">
                                  <p:stCondLst>
                                    <p:cond delay="0"/>
                                  </p:stCondLst>
                                  <p:childTnLst>
                                    <p:set>
                                      <p:cBhvr>
                                        <p:cTn id="216" dur="1" fill="hold">
                                          <p:stCondLst>
                                            <p:cond delay="0"/>
                                          </p:stCondLst>
                                        </p:cTn>
                                        <p:tgtEl>
                                          <p:spTgt spid="22535"/>
                                        </p:tgtEl>
                                        <p:attrNameLst>
                                          <p:attrName>style.visibility</p:attrName>
                                        </p:attrNameLst>
                                      </p:cBhvr>
                                      <p:to>
                                        <p:strVal val="visible"/>
                                      </p:to>
                                    </p:set>
                                    <p:anim calcmode="lin" valueType="num">
                                      <p:cBhvr>
                                        <p:cTn id="217" dur="500" fill="hold"/>
                                        <p:tgtEl>
                                          <p:spTgt spid="22535"/>
                                        </p:tgtEl>
                                        <p:attrNameLst>
                                          <p:attrName>ppt_w</p:attrName>
                                        </p:attrNameLst>
                                      </p:cBhvr>
                                      <p:tavLst>
                                        <p:tav tm="0">
                                          <p:val>
                                            <p:strVal val="#ppt_w*0.70"/>
                                          </p:val>
                                        </p:tav>
                                        <p:tav tm="100000">
                                          <p:val>
                                            <p:strVal val="#ppt_w"/>
                                          </p:val>
                                        </p:tav>
                                      </p:tavLst>
                                    </p:anim>
                                    <p:anim calcmode="lin" valueType="num">
                                      <p:cBhvr>
                                        <p:cTn id="218" dur="500" fill="hold"/>
                                        <p:tgtEl>
                                          <p:spTgt spid="22535"/>
                                        </p:tgtEl>
                                        <p:attrNameLst>
                                          <p:attrName>ppt_h</p:attrName>
                                        </p:attrNameLst>
                                      </p:cBhvr>
                                      <p:tavLst>
                                        <p:tav tm="0">
                                          <p:val>
                                            <p:strVal val="#ppt_h"/>
                                          </p:val>
                                        </p:tav>
                                        <p:tav tm="100000">
                                          <p:val>
                                            <p:strVal val="#ppt_h"/>
                                          </p:val>
                                        </p:tav>
                                      </p:tavLst>
                                    </p:anim>
                                    <p:animEffect transition="in" filter="fade">
                                      <p:cBhvr>
                                        <p:cTn id="219" dur="500"/>
                                        <p:tgtEl>
                                          <p:spTgt spid="22535"/>
                                        </p:tgtEl>
                                      </p:cBhvr>
                                    </p:animEffect>
                                  </p:childTnLst>
                                </p:cTn>
                              </p:par>
                              <p:par>
                                <p:cTn id="220" presetID="55" presetClass="entr" presetSubtype="0" fill="hold" grpId="0" nodeType="withEffect">
                                  <p:stCondLst>
                                    <p:cond delay="0"/>
                                  </p:stCondLst>
                                  <p:childTnLst>
                                    <p:set>
                                      <p:cBhvr>
                                        <p:cTn id="221" dur="1" fill="hold">
                                          <p:stCondLst>
                                            <p:cond delay="0"/>
                                          </p:stCondLst>
                                        </p:cTn>
                                        <p:tgtEl>
                                          <p:spTgt spid="22580"/>
                                        </p:tgtEl>
                                        <p:attrNameLst>
                                          <p:attrName>style.visibility</p:attrName>
                                        </p:attrNameLst>
                                      </p:cBhvr>
                                      <p:to>
                                        <p:strVal val="visible"/>
                                      </p:to>
                                    </p:set>
                                    <p:anim calcmode="lin" valueType="num">
                                      <p:cBhvr>
                                        <p:cTn id="222" dur="500" fill="hold"/>
                                        <p:tgtEl>
                                          <p:spTgt spid="22580"/>
                                        </p:tgtEl>
                                        <p:attrNameLst>
                                          <p:attrName>ppt_w</p:attrName>
                                        </p:attrNameLst>
                                      </p:cBhvr>
                                      <p:tavLst>
                                        <p:tav tm="0">
                                          <p:val>
                                            <p:strVal val="#ppt_w*0.70"/>
                                          </p:val>
                                        </p:tav>
                                        <p:tav tm="100000">
                                          <p:val>
                                            <p:strVal val="#ppt_w"/>
                                          </p:val>
                                        </p:tav>
                                      </p:tavLst>
                                    </p:anim>
                                    <p:anim calcmode="lin" valueType="num">
                                      <p:cBhvr>
                                        <p:cTn id="223" dur="500" fill="hold"/>
                                        <p:tgtEl>
                                          <p:spTgt spid="22580"/>
                                        </p:tgtEl>
                                        <p:attrNameLst>
                                          <p:attrName>ppt_h</p:attrName>
                                        </p:attrNameLst>
                                      </p:cBhvr>
                                      <p:tavLst>
                                        <p:tav tm="0">
                                          <p:val>
                                            <p:strVal val="#ppt_h"/>
                                          </p:val>
                                        </p:tav>
                                        <p:tav tm="100000">
                                          <p:val>
                                            <p:strVal val="#ppt_h"/>
                                          </p:val>
                                        </p:tav>
                                      </p:tavLst>
                                    </p:anim>
                                    <p:animEffect transition="in" filter="fade">
                                      <p:cBhvr>
                                        <p:cTn id="224" dur="500"/>
                                        <p:tgtEl>
                                          <p:spTgt spid="22580"/>
                                        </p:tgtEl>
                                      </p:cBhvr>
                                    </p:animEffect>
                                  </p:childTnLst>
                                </p:cTn>
                              </p:par>
                            </p:childTnLst>
                          </p:cTn>
                        </p:par>
                      </p:childTnLst>
                    </p:cTn>
                  </p:par>
                  <p:par>
                    <p:cTn id="225" fill="hold">
                      <p:stCondLst>
                        <p:cond delay="indefinite"/>
                      </p:stCondLst>
                      <p:childTnLst>
                        <p:par>
                          <p:cTn id="226" fill="hold">
                            <p:stCondLst>
                              <p:cond delay="0"/>
                            </p:stCondLst>
                            <p:childTnLst>
                              <p:par>
                                <p:cTn id="227" presetID="55" presetClass="entr" presetSubtype="0" fill="hold" grpId="0" nodeType="clickEffect">
                                  <p:stCondLst>
                                    <p:cond delay="0"/>
                                  </p:stCondLst>
                                  <p:childTnLst>
                                    <p:set>
                                      <p:cBhvr>
                                        <p:cTn id="228" dur="1" fill="hold">
                                          <p:stCondLst>
                                            <p:cond delay="0"/>
                                          </p:stCondLst>
                                        </p:cTn>
                                        <p:tgtEl>
                                          <p:spTgt spid="22541"/>
                                        </p:tgtEl>
                                        <p:attrNameLst>
                                          <p:attrName>style.visibility</p:attrName>
                                        </p:attrNameLst>
                                      </p:cBhvr>
                                      <p:to>
                                        <p:strVal val="visible"/>
                                      </p:to>
                                    </p:set>
                                    <p:anim calcmode="lin" valueType="num">
                                      <p:cBhvr>
                                        <p:cTn id="229" dur="500" fill="hold"/>
                                        <p:tgtEl>
                                          <p:spTgt spid="22541"/>
                                        </p:tgtEl>
                                        <p:attrNameLst>
                                          <p:attrName>ppt_w</p:attrName>
                                        </p:attrNameLst>
                                      </p:cBhvr>
                                      <p:tavLst>
                                        <p:tav tm="0">
                                          <p:val>
                                            <p:strVal val="#ppt_w*0.70"/>
                                          </p:val>
                                        </p:tav>
                                        <p:tav tm="100000">
                                          <p:val>
                                            <p:strVal val="#ppt_w"/>
                                          </p:val>
                                        </p:tav>
                                      </p:tavLst>
                                    </p:anim>
                                    <p:anim calcmode="lin" valueType="num">
                                      <p:cBhvr>
                                        <p:cTn id="230" dur="500" fill="hold"/>
                                        <p:tgtEl>
                                          <p:spTgt spid="22541"/>
                                        </p:tgtEl>
                                        <p:attrNameLst>
                                          <p:attrName>ppt_h</p:attrName>
                                        </p:attrNameLst>
                                      </p:cBhvr>
                                      <p:tavLst>
                                        <p:tav tm="0">
                                          <p:val>
                                            <p:strVal val="#ppt_h"/>
                                          </p:val>
                                        </p:tav>
                                        <p:tav tm="100000">
                                          <p:val>
                                            <p:strVal val="#ppt_h"/>
                                          </p:val>
                                        </p:tav>
                                      </p:tavLst>
                                    </p:anim>
                                    <p:animEffect transition="in" filter="fade">
                                      <p:cBhvr>
                                        <p:cTn id="231" dur="500"/>
                                        <p:tgtEl>
                                          <p:spTgt spid="22541"/>
                                        </p:tgtEl>
                                      </p:cBhvr>
                                    </p:animEffect>
                                  </p:childTnLst>
                                </p:cTn>
                              </p:par>
                              <p:par>
                                <p:cTn id="232" presetID="55" presetClass="entr" presetSubtype="0" fill="hold" grpId="0" nodeType="withEffect">
                                  <p:stCondLst>
                                    <p:cond delay="0"/>
                                  </p:stCondLst>
                                  <p:childTnLst>
                                    <p:set>
                                      <p:cBhvr>
                                        <p:cTn id="233" dur="1" fill="hold">
                                          <p:stCondLst>
                                            <p:cond delay="0"/>
                                          </p:stCondLst>
                                        </p:cTn>
                                        <p:tgtEl>
                                          <p:spTgt spid="22551"/>
                                        </p:tgtEl>
                                        <p:attrNameLst>
                                          <p:attrName>style.visibility</p:attrName>
                                        </p:attrNameLst>
                                      </p:cBhvr>
                                      <p:to>
                                        <p:strVal val="visible"/>
                                      </p:to>
                                    </p:set>
                                    <p:anim calcmode="lin" valueType="num">
                                      <p:cBhvr>
                                        <p:cTn id="234" dur="500" fill="hold"/>
                                        <p:tgtEl>
                                          <p:spTgt spid="22551"/>
                                        </p:tgtEl>
                                        <p:attrNameLst>
                                          <p:attrName>ppt_w</p:attrName>
                                        </p:attrNameLst>
                                      </p:cBhvr>
                                      <p:tavLst>
                                        <p:tav tm="0">
                                          <p:val>
                                            <p:strVal val="#ppt_w*0.70"/>
                                          </p:val>
                                        </p:tav>
                                        <p:tav tm="100000">
                                          <p:val>
                                            <p:strVal val="#ppt_w"/>
                                          </p:val>
                                        </p:tav>
                                      </p:tavLst>
                                    </p:anim>
                                    <p:anim calcmode="lin" valueType="num">
                                      <p:cBhvr>
                                        <p:cTn id="235" dur="500" fill="hold"/>
                                        <p:tgtEl>
                                          <p:spTgt spid="22551"/>
                                        </p:tgtEl>
                                        <p:attrNameLst>
                                          <p:attrName>ppt_h</p:attrName>
                                        </p:attrNameLst>
                                      </p:cBhvr>
                                      <p:tavLst>
                                        <p:tav tm="0">
                                          <p:val>
                                            <p:strVal val="#ppt_h"/>
                                          </p:val>
                                        </p:tav>
                                        <p:tav tm="100000">
                                          <p:val>
                                            <p:strVal val="#ppt_h"/>
                                          </p:val>
                                        </p:tav>
                                      </p:tavLst>
                                    </p:anim>
                                    <p:animEffect transition="in" filter="fade">
                                      <p:cBhvr>
                                        <p:cTn id="236" dur="500"/>
                                        <p:tgtEl>
                                          <p:spTgt spid="22551"/>
                                        </p:tgtEl>
                                      </p:cBhvr>
                                    </p:animEffect>
                                  </p:childTnLst>
                                </p:cTn>
                              </p:par>
                              <p:par>
                                <p:cTn id="237" presetID="55" presetClass="entr" presetSubtype="0" fill="hold" grpId="0" nodeType="withEffect">
                                  <p:stCondLst>
                                    <p:cond delay="0"/>
                                  </p:stCondLst>
                                  <p:childTnLst>
                                    <p:set>
                                      <p:cBhvr>
                                        <p:cTn id="238" dur="1" fill="hold">
                                          <p:stCondLst>
                                            <p:cond delay="0"/>
                                          </p:stCondLst>
                                        </p:cTn>
                                        <p:tgtEl>
                                          <p:spTgt spid="22578"/>
                                        </p:tgtEl>
                                        <p:attrNameLst>
                                          <p:attrName>style.visibility</p:attrName>
                                        </p:attrNameLst>
                                      </p:cBhvr>
                                      <p:to>
                                        <p:strVal val="visible"/>
                                      </p:to>
                                    </p:set>
                                    <p:anim calcmode="lin" valueType="num">
                                      <p:cBhvr>
                                        <p:cTn id="239" dur="500" fill="hold"/>
                                        <p:tgtEl>
                                          <p:spTgt spid="22578"/>
                                        </p:tgtEl>
                                        <p:attrNameLst>
                                          <p:attrName>ppt_w</p:attrName>
                                        </p:attrNameLst>
                                      </p:cBhvr>
                                      <p:tavLst>
                                        <p:tav tm="0">
                                          <p:val>
                                            <p:strVal val="#ppt_w*0.70"/>
                                          </p:val>
                                        </p:tav>
                                        <p:tav tm="100000">
                                          <p:val>
                                            <p:strVal val="#ppt_w"/>
                                          </p:val>
                                        </p:tav>
                                      </p:tavLst>
                                    </p:anim>
                                    <p:anim calcmode="lin" valueType="num">
                                      <p:cBhvr>
                                        <p:cTn id="240" dur="500" fill="hold"/>
                                        <p:tgtEl>
                                          <p:spTgt spid="22578"/>
                                        </p:tgtEl>
                                        <p:attrNameLst>
                                          <p:attrName>ppt_h</p:attrName>
                                        </p:attrNameLst>
                                      </p:cBhvr>
                                      <p:tavLst>
                                        <p:tav tm="0">
                                          <p:val>
                                            <p:strVal val="#ppt_h"/>
                                          </p:val>
                                        </p:tav>
                                        <p:tav tm="100000">
                                          <p:val>
                                            <p:strVal val="#ppt_h"/>
                                          </p:val>
                                        </p:tav>
                                      </p:tavLst>
                                    </p:anim>
                                    <p:animEffect transition="in" filter="fade">
                                      <p:cBhvr>
                                        <p:cTn id="241" dur="500"/>
                                        <p:tgtEl>
                                          <p:spTgt spid="22578"/>
                                        </p:tgtEl>
                                      </p:cBhvr>
                                    </p:animEffect>
                                  </p:childTnLst>
                                </p:cTn>
                              </p:par>
                            </p:childTnLst>
                          </p:cTn>
                        </p:par>
                      </p:childTnLst>
                    </p:cTn>
                  </p:par>
                  <p:par>
                    <p:cTn id="242" fill="hold">
                      <p:stCondLst>
                        <p:cond delay="indefinite"/>
                      </p:stCondLst>
                      <p:childTnLst>
                        <p:par>
                          <p:cTn id="243" fill="hold">
                            <p:stCondLst>
                              <p:cond delay="0"/>
                            </p:stCondLst>
                            <p:childTnLst>
                              <p:par>
                                <p:cTn id="244" presetID="55" presetClass="entr" presetSubtype="0" fill="hold" grpId="0" nodeType="clickEffect">
                                  <p:stCondLst>
                                    <p:cond delay="0"/>
                                  </p:stCondLst>
                                  <p:childTnLst>
                                    <p:set>
                                      <p:cBhvr>
                                        <p:cTn id="245" dur="1" fill="hold">
                                          <p:stCondLst>
                                            <p:cond delay="0"/>
                                          </p:stCondLst>
                                        </p:cTn>
                                        <p:tgtEl>
                                          <p:spTgt spid="22573"/>
                                        </p:tgtEl>
                                        <p:attrNameLst>
                                          <p:attrName>style.visibility</p:attrName>
                                        </p:attrNameLst>
                                      </p:cBhvr>
                                      <p:to>
                                        <p:strVal val="visible"/>
                                      </p:to>
                                    </p:set>
                                    <p:anim calcmode="lin" valueType="num">
                                      <p:cBhvr>
                                        <p:cTn id="246" dur="500" fill="hold"/>
                                        <p:tgtEl>
                                          <p:spTgt spid="22573"/>
                                        </p:tgtEl>
                                        <p:attrNameLst>
                                          <p:attrName>ppt_w</p:attrName>
                                        </p:attrNameLst>
                                      </p:cBhvr>
                                      <p:tavLst>
                                        <p:tav tm="0">
                                          <p:val>
                                            <p:strVal val="#ppt_w*0.70"/>
                                          </p:val>
                                        </p:tav>
                                        <p:tav tm="100000">
                                          <p:val>
                                            <p:strVal val="#ppt_w"/>
                                          </p:val>
                                        </p:tav>
                                      </p:tavLst>
                                    </p:anim>
                                    <p:anim calcmode="lin" valueType="num">
                                      <p:cBhvr>
                                        <p:cTn id="247" dur="500" fill="hold"/>
                                        <p:tgtEl>
                                          <p:spTgt spid="22573"/>
                                        </p:tgtEl>
                                        <p:attrNameLst>
                                          <p:attrName>ppt_h</p:attrName>
                                        </p:attrNameLst>
                                      </p:cBhvr>
                                      <p:tavLst>
                                        <p:tav tm="0">
                                          <p:val>
                                            <p:strVal val="#ppt_h"/>
                                          </p:val>
                                        </p:tav>
                                        <p:tav tm="100000">
                                          <p:val>
                                            <p:strVal val="#ppt_h"/>
                                          </p:val>
                                        </p:tav>
                                      </p:tavLst>
                                    </p:anim>
                                    <p:animEffect transition="in" filter="fade">
                                      <p:cBhvr>
                                        <p:cTn id="248" dur="500"/>
                                        <p:tgtEl>
                                          <p:spTgt spid="22573"/>
                                        </p:tgtEl>
                                      </p:cBhvr>
                                    </p:animEffect>
                                  </p:childTnLst>
                                </p:cTn>
                              </p:par>
                            </p:childTnLst>
                          </p:cTn>
                        </p:par>
                      </p:childTnLst>
                    </p:cTn>
                  </p:par>
                  <p:par>
                    <p:cTn id="249" fill="hold">
                      <p:stCondLst>
                        <p:cond delay="indefinite"/>
                      </p:stCondLst>
                      <p:childTnLst>
                        <p:par>
                          <p:cTn id="250" fill="hold">
                            <p:stCondLst>
                              <p:cond delay="0"/>
                            </p:stCondLst>
                            <p:childTnLst>
                              <p:par>
                                <p:cTn id="251" presetID="55" presetClass="entr" presetSubtype="0" fill="hold" grpId="0" nodeType="clickEffect">
                                  <p:stCondLst>
                                    <p:cond delay="0"/>
                                  </p:stCondLst>
                                  <p:childTnLst>
                                    <p:set>
                                      <p:cBhvr>
                                        <p:cTn id="252" dur="1" fill="hold">
                                          <p:stCondLst>
                                            <p:cond delay="0"/>
                                          </p:stCondLst>
                                        </p:cTn>
                                        <p:tgtEl>
                                          <p:spTgt spid="22536"/>
                                        </p:tgtEl>
                                        <p:attrNameLst>
                                          <p:attrName>style.visibility</p:attrName>
                                        </p:attrNameLst>
                                      </p:cBhvr>
                                      <p:to>
                                        <p:strVal val="visible"/>
                                      </p:to>
                                    </p:set>
                                    <p:anim calcmode="lin" valueType="num">
                                      <p:cBhvr>
                                        <p:cTn id="253" dur="500" fill="hold"/>
                                        <p:tgtEl>
                                          <p:spTgt spid="22536"/>
                                        </p:tgtEl>
                                        <p:attrNameLst>
                                          <p:attrName>ppt_w</p:attrName>
                                        </p:attrNameLst>
                                      </p:cBhvr>
                                      <p:tavLst>
                                        <p:tav tm="0">
                                          <p:val>
                                            <p:strVal val="#ppt_w*0.70"/>
                                          </p:val>
                                        </p:tav>
                                        <p:tav tm="100000">
                                          <p:val>
                                            <p:strVal val="#ppt_w"/>
                                          </p:val>
                                        </p:tav>
                                      </p:tavLst>
                                    </p:anim>
                                    <p:anim calcmode="lin" valueType="num">
                                      <p:cBhvr>
                                        <p:cTn id="254" dur="500" fill="hold"/>
                                        <p:tgtEl>
                                          <p:spTgt spid="22536"/>
                                        </p:tgtEl>
                                        <p:attrNameLst>
                                          <p:attrName>ppt_h</p:attrName>
                                        </p:attrNameLst>
                                      </p:cBhvr>
                                      <p:tavLst>
                                        <p:tav tm="0">
                                          <p:val>
                                            <p:strVal val="#ppt_h"/>
                                          </p:val>
                                        </p:tav>
                                        <p:tav tm="100000">
                                          <p:val>
                                            <p:strVal val="#ppt_h"/>
                                          </p:val>
                                        </p:tav>
                                      </p:tavLst>
                                    </p:anim>
                                    <p:animEffect transition="in" filter="fade">
                                      <p:cBhvr>
                                        <p:cTn id="255"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9" grpId="0" animBg="1"/>
      <p:bldP spid="22540" grpId="0" animBg="1"/>
      <p:bldP spid="22541" grpId="0" animBg="1"/>
      <p:bldP spid="22542" grpId="0" animBg="1"/>
      <p:bldP spid="22543" grpId="0" animBg="1"/>
      <p:bldP spid="22544" grpId="0" animBg="1"/>
      <p:bldP spid="22546" grpId="0" animBg="1"/>
      <p:bldP spid="22547" grpId="0" animBg="1"/>
      <p:bldP spid="22548" grpId="0" animBg="1"/>
      <p:bldP spid="22549" grpId="0" animBg="1"/>
      <p:bldP spid="22550" grpId="0" animBg="1"/>
      <p:bldP spid="22551" grpId="0" animBg="1"/>
      <p:bldP spid="22567" grpId="0"/>
      <p:bldP spid="22568" grpId="0"/>
      <p:bldP spid="22569" grpId="0"/>
      <p:bldP spid="22570" grpId="0"/>
      <p:bldP spid="22571" grpId="0"/>
      <p:bldP spid="22572" grpId="0"/>
      <p:bldP spid="22573" grpId="0"/>
      <p:bldP spid="22574" grpId="0"/>
      <p:bldP spid="22575" grpId="0"/>
      <p:bldP spid="22576" grpId="0"/>
      <p:bldP spid="22577" grpId="0"/>
      <p:bldP spid="22578" grpId="0"/>
      <p:bldP spid="22579" grpId="0"/>
      <p:bldP spid="22580" grpId="0"/>
      <p:bldP spid="22581" grpId="0"/>
      <p:bldP spid="22582" grpId="0"/>
      <p:bldP spid="22583" grpId="0"/>
      <p:bldP spid="22584" grpId="0"/>
      <p:bldP spid="22585" grpId="0" animBg="1"/>
      <p:bldP spid="2258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17410" name="Groupe 32"/>
          <p:cNvGrpSpPr>
            <a:grpSpLocks/>
          </p:cNvGrpSpPr>
          <p:nvPr/>
        </p:nvGrpSpPr>
        <p:grpSpPr bwMode="auto">
          <a:xfrm>
            <a:off x="0" y="0"/>
            <a:ext cx="9144000" cy="400050"/>
            <a:chOff x="790575" y="0"/>
            <a:chExt cx="8353425" cy="400068"/>
          </a:xfrm>
        </p:grpSpPr>
        <p:sp>
          <p:nvSpPr>
            <p:cNvPr id="17422" name="ZoneTexte 6"/>
            <p:cNvSpPr txBox="1">
              <a:spLocks noChangeArrowheads="1"/>
            </p:cNvSpPr>
            <p:nvPr/>
          </p:nvSpPr>
          <p:spPr bwMode="auto">
            <a:xfrm>
              <a:off x="790575" y="0"/>
              <a:ext cx="8353425" cy="276999"/>
            </a:xfrm>
            <a:prstGeom prst="rect">
              <a:avLst/>
            </a:prstGeom>
            <a:noFill/>
            <a:ln w="9525">
              <a:noFill/>
              <a:miter lim="800000"/>
              <a:headEnd/>
              <a:tailEnd/>
            </a:ln>
          </p:spPr>
          <p:txBody>
            <a:bodyPr>
              <a:spAutoFit/>
            </a:bodyPr>
            <a:lstStyle/>
            <a:p>
              <a:r>
                <a:rPr lang="fr-FR" sz="1200" b="1">
                  <a:latin typeface="Calibri" pitchFamily="34" charset="0"/>
                  <a:ea typeface="ＭＳ Ｐゴシック" pitchFamily="34" charset="-128"/>
                </a:rPr>
                <a:t>1850       1860       1870       1880      1890      1900      1910      1920      1930       1940      1950      1960      1970       1980      1990       2000      2010 </a:t>
              </a:r>
            </a:p>
          </p:txBody>
        </p:sp>
        <p:cxnSp>
          <p:nvCxnSpPr>
            <p:cNvPr id="9" name="Connecteur droit 8"/>
            <p:cNvCxnSpPr/>
            <p:nvPr/>
          </p:nvCxnSpPr>
          <p:spPr>
            <a:xfrm>
              <a:off x="838434" y="276237"/>
              <a:ext cx="8305566" cy="1588"/>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8243545" y="308852"/>
              <a:ext cx="180983"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5400000">
              <a:off x="1434634" y="308852"/>
              <a:ext cx="180983" cy="1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1920467" y="308852"/>
              <a:ext cx="180983"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2407750" y="308852"/>
              <a:ext cx="180983"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2893582" y="308852"/>
              <a:ext cx="180983" cy="1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3379416" y="308852"/>
              <a:ext cx="180983"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3866699" y="308852"/>
              <a:ext cx="180983"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4352531" y="308852"/>
              <a:ext cx="180983" cy="1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a:off x="4838365" y="308852"/>
              <a:ext cx="180983"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5325648" y="308852"/>
              <a:ext cx="180983"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5811480" y="308852"/>
              <a:ext cx="180983" cy="1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6298763" y="308852"/>
              <a:ext cx="180983" cy="1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6784597" y="308852"/>
              <a:ext cx="180983"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7270429" y="308852"/>
              <a:ext cx="180983" cy="1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7757712" y="308852"/>
              <a:ext cx="180983" cy="1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8730103" y="308126"/>
              <a:ext cx="180983" cy="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948076" y="308126"/>
              <a:ext cx="180983" cy="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411" name="ZoneTexte 35"/>
          <p:cNvPicPr>
            <a:picLocks noChangeArrowheads="1"/>
          </p:cNvPicPr>
          <p:nvPr/>
        </p:nvPicPr>
        <p:blipFill>
          <a:blip r:embed="rId2" cstate="print"/>
          <a:srcRect/>
          <a:stretch>
            <a:fillRect/>
          </a:stretch>
        </p:blipFill>
        <p:spPr bwMode="auto">
          <a:xfrm>
            <a:off x="0" y="2060575"/>
            <a:ext cx="544513" cy="2808288"/>
          </a:xfrm>
          <a:prstGeom prst="rect">
            <a:avLst/>
          </a:prstGeom>
          <a:noFill/>
          <a:ln w="9525">
            <a:noFill/>
            <a:miter lim="800000"/>
            <a:headEnd/>
            <a:tailEnd/>
          </a:ln>
        </p:spPr>
      </p:pic>
      <p:sp>
        <p:nvSpPr>
          <p:cNvPr id="17412" name="ZoneTexte 33"/>
          <p:cNvSpPr txBox="1">
            <a:spLocks noChangeArrowheads="1"/>
          </p:cNvSpPr>
          <p:nvPr/>
        </p:nvSpPr>
        <p:spPr bwMode="auto">
          <a:xfrm>
            <a:off x="250825" y="798513"/>
            <a:ext cx="1054100" cy="438150"/>
          </a:xfrm>
          <a:prstGeom prst="rect">
            <a:avLst/>
          </a:prstGeom>
          <a:solidFill>
            <a:srgbClr val="FFFF00"/>
          </a:solidFill>
          <a:ln w="9525">
            <a:solidFill>
              <a:schemeClr val="tx1"/>
            </a:solidFill>
            <a:miter lim="800000"/>
            <a:headEnd/>
            <a:tailEnd/>
          </a:ln>
        </p:spPr>
        <p:txBody>
          <a:bodyPr>
            <a:spAutoFit/>
          </a:bodyPr>
          <a:lstStyle/>
          <a:p>
            <a:pPr algn="ctr"/>
            <a:r>
              <a:rPr lang="fr-FR" sz="1100">
                <a:latin typeface="Calibri" pitchFamily="34" charset="0"/>
                <a:ea typeface="ＭＳ Ｐゴシック" pitchFamily="34" charset="-128"/>
              </a:rPr>
              <a:t>Second Empire </a:t>
            </a:r>
          </a:p>
          <a:p>
            <a:pPr algn="ctr"/>
            <a:r>
              <a:rPr lang="fr-FR" sz="1100">
                <a:latin typeface="Calibri" pitchFamily="34" charset="0"/>
                <a:ea typeface="ＭＳ Ｐゴシック" pitchFamily="34" charset="-128"/>
              </a:rPr>
              <a:t>( 1851-1870)</a:t>
            </a:r>
          </a:p>
        </p:txBody>
      </p:sp>
      <p:sp>
        <p:nvSpPr>
          <p:cNvPr id="17413" name="ZoneTexte 33"/>
          <p:cNvSpPr txBox="1">
            <a:spLocks noChangeArrowheads="1"/>
          </p:cNvSpPr>
          <p:nvPr/>
        </p:nvSpPr>
        <p:spPr bwMode="auto">
          <a:xfrm>
            <a:off x="1311275" y="806450"/>
            <a:ext cx="3735388" cy="466725"/>
          </a:xfrm>
          <a:prstGeom prst="rect">
            <a:avLst/>
          </a:prstGeom>
          <a:solidFill>
            <a:srgbClr val="FF6600"/>
          </a:solidFill>
          <a:ln w="9525">
            <a:solidFill>
              <a:schemeClr val="tx1"/>
            </a:solidFill>
            <a:miter lim="800000"/>
            <a:headEnd/>
            <a:tailEnd/>
          </a:ln>
        </p:spPr>
        <p:txBody>
          <a:bodyPr>
            <a:spAutoFit/>
          </a:bodyPr>
          <a:lstStyle/>
          <a:p>
            <a:pPr algn="ctr"/>
            <a:r>
              <a:rPr lang="fr-FR" sz="1200">
                <a:latin typeface="Calibri" pitchFamily="34" charset="0"/>
                <a:ea typeface="ＭＳ Ｐゴシック" pitchFamily="34" charset="-128"/>
              </a:rPr>
              <a:t>Troisième République </a:t>
            </a:r>
          </a:p>
          <a:p>
            <a:pPr algn="ctr"/>
            <a:r>
              <a:rPr lang="fr-FR" sz="1200">
                <a:latin typeface="Calibri" pitchFamily="34" charset="0"/>
                <a:ea typeface="ＭＳ Ｐゴシック" pitchFamily="34" charset="-128"/>
              </a:rPr>
              <a:t>( 1870-1940)</a:t>
            </a:r>
          </a:p>
        </p:txBody>
      </p:sp>
      <p:sp>
        <p:nvSpPr>
          <p:cNvPr id="17414" name="ZoneTexte 33"/>
          <p:cNvSpPr txBox="1">
            <a:spLocks noChangeArrowheads="1"/>
          </p:cNvSpPr>
          <p:nvPr/>
        </p:nvSpPr>
        <p:spPr bwMode="auto">
          <a:xfrm>
            <a:off x="5060950" y="806450"/>
            <a:ext cx="322263" cy="466725"/>
          </a:xfrm>
          <a:prstGeom prst="rect">
            <a:avLst/>
          </a:prstGeom>
          <a:solidFill>
            <a:srgbClr val="FF0000"/>
          </a:solidFill>
          <a:ln w="9525">
            <a:solidFill>
              <a:schemeClr val="tx1"/>
            </a:solidFill>
            <a:miter lim="800000"/>
            <a:headEnd/>
            <a:tailEnd/>
          </a:ln>
        </p:spPr>
        <p:txBody>
          <a:bodyPr>
            <a:spAutoFit/>
          </a:bodyPr>
          <a:lstStyle/>
          <a:p>
            <a:pPr algn="ctr"/>
            <a:endParaRPr lang="fr-FR" sz="1200">
              <a:latin typeface="Calibri" pitchFamily="34" charset="0"/>
              <a:ea typeface="ＭＳ Ｐゴシック" pitchFamily="34" charset="-128"/>
            </a:endParaRPr>
          </a:p>
          <a:p>
            <a:pPr algn="ctr"/>
            <a:endParaRPr lang="fr-FR" sz="1200">
              <a:latin typeface="Calibri" pitchFamily="34" charset="0"/>
              <a:ea typeface="ＭＳ Ｐゴシック" pitchFamily="34" charset="-128"/>
            </a:endParaRPr>
          </a:p>
        </p:txBody>
      </p:sp>
      <p:sp>
        <p:nvSpPr>
          <p:cNvPr id="17415" name="ZoneTexte 33"/>
          <p:cNvSpPr txBox="1">
            <a:spLocks noChangeArrowheads="1"/>
          </p:cNvSpPr>
          <p:nvPr/>
        </p:nvSpPr>
        <p:spPr bwMode="auto">
          <a:xfrm>
            <a:off x="5499100" y="806450"/>
            <a:ext cx="614363" cy="468313"/>
          </a:xfrm>
          <a:prstGeom prst="rect">
            <a:avLst/>
          </a:prstGeom>
          <a:solidFill>
            <a:srgbClr val="FFCC00"/>
          </a:solidFill>
          <a:ln w="9525">
            <a:solidFill>
              <a:schemeClr val="tx1"/>
            </a:solidFill>
            <a:miter lim="800000"/>
            <a:headEnd/>
            <a:tailEnd/>
          </a:ln>
        </p:spPr>
        <p:txBody>
          <a:bodyPr>
            <a:spAutoFit/>
          </a:bodyPr>
          <a:lstStyle/>
          <a:p>
            <a:pPr algn="ctr"/>
            <a:r>
              <a:rPr lang="fr-FR" sz="800">
                <a:latin typeface="Calibri" pitchFamily="34" charset="0"/>
                <a:ea typeface="ＭＳ Ｐゴシック" pitchFamily="34" charset="-128"/>
              </a:rPr>
              <a:t>IV Rép ( 1946-58)</a:t>
            </a:r>
          </a:p>
          <a:p>
            <a:pPr algn="ctr"/>
            <a:endParaRPr lang="fr-FR" sz="800">
              <a:latin typeface="Calibri" pitchFamily="34" charset="0"/>
              <a:ea typeface="ＭＳ Ｐゴシック" pitchFamily="34" charset="-128"/>
            </a:endParaRPr>
          </a:p>
        </p:txBody>
      </p:sp>
      <p:sp>
        <p:nvSpPr>
          <p:cNvPr id="17416" name="ZoneTexte 33"/>
          <p:cNvSpPr txBox="1">
            <a:spLocks noChangeArrowheads="1"/>
          </p:cNvSpPr>
          <p:nvPr/>
        </p:nvSpPr>
        <p:spPr bwMode="auto">
          <a:xfrm>
            <a:off x="6108700" y="806450"/>
            <a:ext cx="3035300" cy="466725"/>
          </a:xfrm>
          <a:prstGeom prst="rect">
            <a:avLst/>
          </a:prstGeom>
          <a:solidFill>
            <a:srgbClr val="FF9900"/>
          </a:solidFill>
          <a:ln w="9525">
            <a:solidFill>
              <a:schemeClr val="tx1"/>
            </a:solidFill>
            <a:miter lim="800000"/>
            <a:headEnd/>
            <a:tailEnd/>
          </a:ln>
        </p:spPr>
        <p:txBody>
          <a:bodyPr>
            <a:spAutoFit/>
          </a:bodyPr>
          <a:lstStyle/>
          <a:p>
            <a:pPr algn="ctr"/>
            <a:r>
              <a:rPr lang="fr-FR" sz="1200">
                <a:latin typeface="Calibri" pitchFamily="34" charset="0"/>
                <a:ea typeface="ＭＳ Ｐゴシック" pitchFamily="34" charset="-128"/>
              </a:rPr>
              <a:t>Cinquième République </a:t>
            </a:r>
          </a:p>
          <a:p>
            <a:pPr algn="ctr"/>
            <a:r>
              <a:rPr lang="fr-FR" sz="1200">
                <a:latin typeface="Calibri" pitchFamily="34" charset="0"/>
                <a:ea typeface="ＭＳ Ｐゴシック" pitchFamily="34" charset="-128"/>
              </a:rPr>
              <a:t>depuis 1958</a:t>
            </a:r>
          </a:p>
        </p:txBody>
      </p:sp>
      <p:sp>
        <p:nvSpPr>
          <p:cNvPr id="17417" name="ZoneTexte 5"/>
          <p:cNvSpPr txBox="1">
            <a:spLocks noChangeArrowheads="1"/>
          </p:cNvSpPr>
          <p:nvPr/>
        </p:nvSpPr>
        <p:spPr bwMode="auto">
          <a:xfrm>
            <a:off x="3792538" y="550863"/>
            <a:ext cx="1546225" cy="244475"/>
          </a:xfrm>
          <a:prstGeom prst="rect">
            <a:avLst/>
          </a:prstGeom>
          <a:noFill/>
          <a:ln w="9525">
            <a:noFill/>
            <a:miter lim="800000"/>
            <a:headEnd/>
            <a:tailEnd/>
          </a:ln>
        </p:spPr>
        <p:txBody>
          <a:bodyPr>
            <a:spAutoFit/>
          </a:bodyPr>
          <a:lstStyle/>
          <a:p>
            <a:r>
              <a:rPr lang="fr-FR" sz="1000" i="1">
                <a:latin typeface="Arial" pitchFamily="34" charset="0"/>
                <a:ea typeface="ＭＳ Ｐゴシック" pitchFamily="34" charset="-128"/>
              </a:rPr>
              <a:t>Etat Français (1940-44) </a:t>
            </a:r>
          </a:p>
        </p:txBody>
      </p:sp>
      <p:sp>
        <p:nvSpPr>
          <p:cNvPr id="17418" name="Rectangle 62"/>
          <p:cNvSpPr>
            <a:spLocks noChangeArrowheads="1"/>
          </p:cNvSpPr>
          <p:nvPr/>
        </p:nvSpPr>
        <p:spPr bwMode="auto">
          <a:xfrm>
            <a:off x="5384800" y="803275"/>
            <a:ext cx="112713" cy="468313"/>
          </a:xfrm>
          <a:prstGeom prst="rect">
            <a:avLst/>
          </a:prstGeom>
          <a:solidFill>
            <a:srgbClr val="FFFF00"/>
          </a:solidFill>
          <a:ln w="9525">
            <a:solidFill>
              <a:schemeClr val="tx1"/>
            </a:solidFill>
            <a:miter lim="800000"/>
            <a:headEnd/>
            <a:tailEnd/>
          </a:ln>
        </p:spPr>
        <p:txBody>
          <a:bodyPr wrap="none" anchor="ctr"/>
          <a:lstStyle/>
          <a:p>
            <a:endParaRPr lang="fr-FR"/>
          </a:p>
        </p:txBody>
      </p:sp>
      <p:sp>
        <p:nvSpPr>
          <p:cNvPr id="17419" name="ZoneTexte 5"/>
          <p:cNvSpPr txBox="1">
            <a:spLocks noChangeArrowheads="1"/>
          </p:cNvSpPr>
          <p:nvPr/>
        </p:nvSpPr>
        <p:spPr bwMode="auto">
          <a:xfrm>
            <a:off x="5313363" y="542925"/>
            <a:ext cx="1546225" cy="244475"/>
          </a:xfrm>
          <a:prstGeom prst="rect">
            <a:avLst/>
          </a:prstGeom>
          <a:noFill/>
          <a:ln w="9525">
            <a:noFill/>
            <a:miter lim="800000"/>
            <a:headEnd/>
            <a:tailEnd/>
          </a:ln>
        </p:spPr>
        <p:txBody>
          <a:bodyPr>
            <a:spAutoFit/>
          </a:bodyPr>
          <a:lstStyle/>
          <a:p>
            <a:r>
              <a:rPr lang="fr-FR" sz="1000" i="1">
                <a:latin typeface="Arial" pitchFamily="34" charset="0"/>
                <a:ea typeface="ＭＳ Ｐゴシック" pitchFamily="34" charset="-128"/>
              </a:rPr>
              <a:t>GPRF (1944-46) </a:t>
            </a:r>
          </a:p>
        </p:txBody>
      </p:sp>
      <p:cxnSp>
        <p:nvCxnSpPr>
          <p:cNvPr id="61" name="Connecteur droit 60"/>
          <p:cNvCxnSpPr/>
          <p:nvPr/>
        </p:nvCxnSpPr>
        <p:spPr>
          <a:xfrm rot="5400000">
            <a:off x="5369719" y="799306"/>
            <a:ext cx="179388"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Connecteur droit 60"/>
          <p:cNvCxnSpPr/>
          <p:nvPr/>
        </p:nvCxnSpPr>
        <p:spPr>
          <a:xfrm rot="5400000">
            <a:off x="5050632" y="826294"/>
            <a:ext cx="179387"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64514" name="Group 2"/>
          <p:cNvGraphicFramePr>
            <a:graphicFrameLocks noGrp="1"/>
          </p:cNvGraphicFramePr>
          <p:nvPr/>
        </p:nvGraphicFramePr>
        <p:xfrm>
          <a:off x="395288" y="333375"/>
          <a:ext cx="8424862" cy="1195388"/>
        </p:xfrm>
        <a:graphic>
          <a:graphicData uri="http://schemas.openxmlformats.org/drawingml/2006/table">
            <a:tbl>
              <a:tblPr/>
              <a:tblGrid>
                <a:gridCol w="8424862"/>
              </a:tblGrid>
              <a:tr h="1195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 La République, trois républiques</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20" name="Rectangle 8"/>
          <p:cNvSpPr>
            <a:spLocks noChangeArrowheads="1"/>
          </p:cNvSpPr>
          <p:nvPr/>
        </p:nvSpPr>
        <p:spPr bwMode="auto">
          <a:xfrm>
            <a:off x="0" y="1989138"/>
            <a:ext cx="4572000" cy="822325"/>
          </a:xfrm>
          <a:prstGeom prst="rect">
            <a:avLst/>
          </a:prstGeom>
          <a:noFill/>
          <a:ln w="9525">
            <a:noFill/>
            <a:miter lim="800000"/>
            <a:headEnd/>
            <a:tailEnd/>
          </a:ln>
        </p:spPr>
        <p:txBody>
          <a:bodyPr>
            <a:spAutoFit/>
          </a:bodyPr>
          <a:lstStyle/>
          <a:p>
            <a:r>
              <a:rPr lang="fr-FR" sz="2400" i="1"/>
              <a:t>Qu’est-ce que la République pour les Français? </a:t>
            </a:r>
          </a:p>
        </p:txBody>
      </p:sp>
      <p:sp>
        <p:nvSpPr>
          <p:cNvPr id="64521" name="Rectangle 9"/>
          <p:cNvSpPr>
            <a:spLocks noChangeArrowheads="1"/>
          </p:cNvSpPr>
          <p:nvPr/>
        </p:nvSpPr>
        <p:spPr bwMode="auto">
          <a:xfrm>
            <a:off x="5148263" y="1989138"/>
            <a:ext cx="3995737" cy="822325"/>
          </a:xfrm>
          <a:prstGeom prst="rect">
            <a:avLst/>
          </a:prstGeom>
          <a:noFill/>
          <a:ln w="9525">
            <a:noFill/>
            <a:miter lim="800000"/>
            <a:headEnd/>
            <a:tailEnd/>
          </a:ln>
        </p:spPr>
        <p:txBody>
          <a:bodyPr>
            <a:spAutoFit/>
          </a:bodyPr>
          <a:lstStyle/>
          <a:p>
            <a:r>
              <a:rPr lang="fr-FR" sz="2400" i="1"/>
              <a:t>Pourquoi ce modèle politique a-t-il été modifié et réinventé à trois reprises ?</a:t>
            </a:r>
          </a:p>
        </p:txBody>
      </p:sp>
      <p:sp>
        <p:nvSpPr>
          <p:cNvPr id="64522" name="Line 10"/>
          <p:cNvSpPr>
            <a:spLocks noChangeShapeType="1"/>
          </p:cNvSpPr>
          <p:nvPr/>
        </p:nvSpPr>
        <p:spPr bwMode="auto">
          <a:xfrm flipH="1">
            <a:off x="1619250" y="836613"/>
            <a:ext cx="1152525" cy="1223962"/>
          </a:xfrm>
          <a:prstGeom prst="line">
            <a:avLst/>
          </a:prstGeom>
          <a:noFill/>
          <a:ln w="9525">
            <a:solidFill>
              <a:schemeClr val="tx1"/>
            </a:solidFill>
            <a:round/>
            <a:headEnd/>
            <a:tailEnd type="triangle" w="med" len="med"/>
          </a:ln>
        </p:spPr>
        <p:txBody>
          <a:bodyPr/>
          <a:lstStyle/>
          <a:p>
            <a:endParaRPr lang="fr-FR"/>
          </a:p>
        </p:txBody>
      </p:sp>
      <p:sp>
        <p:nvSpPr>
          <p:cNvPr id="64524" name="Line 12"/>
          <p:cNvSpPr>
            <a:spLocks noChangeShapeType="1"/>
          </p:cNvSpPr>
          <p:nvPr/>
        </p:nvSpPr>
        <p:spPr bwMode="auto">
          <a:xfrm>
            <a:off x="5435600" y="908050"/>
            <a:ext cx="719138" cy="1008063"/>
          </a:xfrm>
          <a:prstGeom prst="line">
            <a:avLst/>
          </a:prstGeom>
          <a:noFill/>
          <a:ln w="9525">
            <a:solidFill>
              <a:schemeClr val="tx1"/>
            </a:solidFill>
            <a:round/>
            <a:headEnd/>
            <a:tailEnd type="triangle" w="med" len="med"/>
          </a:ln>
        </p:spPr>
        <p:txBody>
          <a:bodyPr/>
          <a:lstStyle/>
          <a:p>
            <a:endParaRPr lang="fr-FR"/>
          </a:p>
        </p:txBody>
      </p:sp>
      <p:sp>
        <p:nvSpPr>
          <p:cNvPr id="64526" name="Rectangle 14"/>
          <p:cNvSpPr>
            <a:spLocks noChangeArrowheads="1"/>
          </p:cNvSpPr>
          <p:nvPr/>
        </p:nvSpPr>
        <p:spPr bwMode="auto">
          <a:xfrm>
            <a:off x="0" y="3068638"/>
            <a:ext cx="4705350" cy="1187450"/>
          </a:xfrm>
          <a:prstGeom prst="rect">
            <a:avLst/>
          </a:prstGeom>
          <a:noFill/>
          <a:ln w="9525">
            <a:noFill/>
            <a:miter lim="800000"/>
            <a:headEnd/>
            <a:tailEnd/>
          </a:ln>
        </p:spPr>
        <p:txBody>
          <a:bodyPr>
            <a:spAutoFit/>
          </a:bodyPr>
          <a:lstStyle/>
          <a:p>
            <a:r>
              <a:rPr lang="fr-FR" sz="2400" i="1"/>
              <a:t>Comment la république devient-elle le régime « préféré » des Français depuis 1870 à nos jours?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 calcmode="lin" valueType="num">
                                      <p:cBhvr>
                                        <p:cTn id="7" dur="1000" fill="hold"/>
                                        <p:tgtEl>
                                          <p:spTgt spid="64522"/>
                                        </p:tgtEl>
                                        <p:attrNameLst>
                                          <p:attrName>ppt_w</p:attrName>
                                        </p:attrNameLst>
                                      </p:cBhvr>
                                      <p:tavLst>
                                        <p:tav tm="0">
                                          <p:val>
                                            <p:strVal val="#ppt_w*0.70"/>
                                          </p:val>
                                        </p:tav>
                                        <p:tav tm="100000">
                                          <p:val>
                                            <p:strVal val="#ppt_w"/>
                                          </p:val>
                                        </p:tav>
                                      </p:tavLst>
                                    </p:anim>
                                    <p:anim calcmode="lin" valueType="num">
                                      <p:cBhvr>
                                        <p:cTn id="8" dur="1000" fill="hold"/>
                                        <p:tgtEl>
                                          <p:spTgt spid="64522"/>
                                        </p:tgtEl>
                                        <p:attrNameLst>
                                          <p:attrName>ppt_h</p:attrName>
                                        </p:attrNameLst>
                                      </p:cBhvr>
                                      <p:tavLst>
                                        <p:tav tm="0">
                                          <p:val>
                                            <p:strVal val="#ppt_h"/>
                                          </p:val>
                                        </p:tav>
                                        <p:tav tm="100000">
                                          <p:val>
                                            <p:strVal val="#ppt_h"/>
                                          </p:val>
                                        </p:tav>
                                      </p:tavLst>
                                    </p:anim>
                                    <p:animEffect transition="in" filter="fade">
                                      <p:cBhvr>
                                        <p:cTn id="9" dur="1000"/>
                                        <p:tgtEl>
                                          <p:spTgt spid="6452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4520"/>
                                        </p:tgtEl>
                                        <p:attrNameLst>
                                          <p:attrName>style.visibility</p:attrName>
                                        </p:attrNameLst>
                                      </p:cBhvr>
                                      <p:to>
                                        <p:strVal val="visible"/>
                                      </p:to>
                                    </p:set>
                                    <p:anim calcmode="lin" valueType="num">
                                      <p:cBhvr>
                                        <p:cTn id="14" dur="1000" fill="hold"/>
                                        <p:tgtEl>
                                          <p:spTgt spid="64520"/>
                                        </p:tgtEl>
                                        <p:attrNameLst>
                                          <p:attrName>ppt_w</p:attrName>
                                        </p:attrNameLst>
                                      </p:cBhvr>
                                      <p:tavLst>
                                        <p:tav tm="0">
                                          <p:val>
                                            <p:strVal val="#ppt_w*0.70"/>
                                          </p:val>
                                        </p:tav>
                                        <p:tav tm="100000">
                                          <p:val>
                                            <p:strVal val="#ppt_w"/>
                                          </p:val>
                                        </p:tav>
                                      </p:tavLst>
                                    </p:anim>
                                    <p:anim calcmode="lin" valueType="num">
                                      <p:cBhvr>
                                        <p:cTn id="15" dur="1000" fill="hold"/>
                                        <p:tgtEl>
                                          <p:spTgt spid="64520"/>
                                        </p:tgtEl>
                                        <p:attrNameLst>
                                          <p:attrName>ppt_h</p:attrName>
                                        </p:attrNameLst>
                                      </p:cBhvr>
                                      <p:tavLst>
                                        <p:tav tm="0">
                                          <p:val>
                                            <p:strVal val="#ppt_h"/>
                                          </p:val>
                                        </p:tav>
                                        <p:tav tm="100000">
                                          <p:val>
                                            <p:strVal val="#ppt_h"/>
                                          </p:val>
                                        </p:tav>
                                      </p:tavLst>
                                    </p:anim>
                                    <p:animEffect transition="in" filter="fade">
                                      <p:cBhvr>
                                        <p:cTn id="16" dur="1000"/>
                                        <p:tgtEl>
                                          <p:spTgt spid="6452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4526"/>
                                        </p:tgtEl>
                                        <p:attrNameLst>
                                          <p:attrName>style.visibility</p:attrName>
                                        </p:attrNameLst>
                                      </p:cBhvr>
                                      <p:to>
                                        <p:strVal val="visible"/>
                                      </p:to>
                                    </p:set>
                                    <p:anim calcmode="lin" valueType="num">
                                      <p:cBhvr>
                                        <p:cTn id="21" dur="1000" fill="hold"/>
                                        <p:tgtEl>
                                          <p:spTgt spid="64526"/>
                                        </p:tgtEl>
                                        <p:attrNameLst>
                                          <p:attrName>ppt_w</p:attrName>
                                        </p:attrNameLst>
                                      </p:cBhvr>
                                      <p:tavLst>
                                        <p:tav tm="0">
                                          <p:val>
                                            <p:strVal val="#ppt_w*0.70"/>
                                          </p:val>
                                        </p:tav>
                                        <p:tav tm="100000">
                                          <p:val>
                                            <p:strVal val="#ppt_w"/>
                                          </p:val>
                                        </p:tav>
                                      </p:tavLst>
                                    </p:anim>
                                    <p:anim calcmode="lin" valueType="num">
                                      <p:cBhvr>
                                        <p:cTn id="22" dur="1000" fill="hold"/>
                                        <p:tgtEl>
                                          <p:spTgt spid="64526"/>
                                        </p:tgtEl>
                                        <p:attrNameLst>
                                          <p:attrName>ppt_h</p:attrName>
                                        </p:attrNameLst>
                                      </p:cBhvr>
                                      <p:tavLst>
                                        <p:tav tm="0">
                                          <p:val>
                                            <p:strVal val="#ppt_h"/>
                                          </p:val>
                                        </p:tav>
                                        <p:tav tm="100000">
                                          <p:val>
                                            <p:strVal val="#ppt_h"/>
                                          </p:val>
                                        </p:tav>
                                      </p:tavLst>
                                    </p:anim>
                                    <p:animEffect transition="in" filter="fade">
                                      <p:cBhvr>
                                        <p:cTn id="23" dur="1000"/>
                                        <p:tgtEl>
                                          <p:spTgt spid="6452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4524"/>
                                        </p:tgtEl>
                                        <p:attrNameLst>
                                          <p:attrName>style.visibility</p:attrName>
                                        </p:attrNameLst>
                                      </p:cBhvr>
                                      <p:to>
                                        <p:strVal val="visible"/>
                                      </p:to>
                                    </p:set>
                                    <p:anim calcmode="lin" valueType="num">
                                      <p:cBhvr>
                                        <p:cTn id="28" dur="1000" fill="hold"/>
                                        <p:tgtEl>
                                          <p:spTgt spid="64524"/>
                                        </p:tgtEl>
                                        <p:attrNameLst>
                                          <p:attrName>ppt_w</p:attrName>
                                        </p:attrNameLst>
                                      </p:cBhvr>
                                      <p:tavLst>
                                        <p:tav tm="0">
                                          <p:val>
                                            <p:strVal val="#ppt_w*0.70"/>
                                          </p:val>
                                        </p:tav>
                                        <p:tav tm="100000">
                                          <p:val>
                                            <p:strVal val="#ppt_w"/>
                                          </p:val>
                                        </p:tav>
                                      </p:tavLst>
                                    </p:anim>
                                    <p:anim calcmode="lin" valueType="num">
                                      <p:cBhvr>
                                        <p:cTn id="29" dur="1000" fill="hold"/>
                                        <p:tgtEl>
                                          <p:spTgt spid="64524"/>
                                        </p:tgtEl>
                                        <p:attrNameLst>
                                          <p:attrName>ppt_h</p:attrName>
                                        </p:attrNameLst>
                                      </p:cBhvr>
                                      <p:tavLst>
                                        <p:tav tm="0">
                                          <p:val>
                                            <p:strVal val="#ppt_h"/>
                                          </p:val>
                                        </p:tav>
                                        <p:tav tm="100000">
                                          <p:val>
                                            <p:strVal val="#ppt_h"/>
                                          </p:val>
                                        </p:tav>
                                      </p:tavLst>
                                    </p:anim>
                                    <p:animEffect transition="in" filter="fade">
                                      <p:cBhvr>
                                        <p:cTn id="30" dur="1000"/>
                                        <p:tgtEl>
                                          <p:spTgt spid="64524"/>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64521"/>
                                        </p:tgtEl>
                                        <p:attrNameLst>
                                          <p:attrName>style.visibility</p:attrName>
                                        </p:attrNameLst>
                                      </p:cBhvr>
                                      <p:to>
                                        <p:strVal val="visible"/>
                                      </p:to>
                                    </p:set>
                                    <p:anim calcmode="lin" valueType="num">
                                      <p:cBhvr>
                                        <p:cTn id="33" dur="1000" fill="hold"/>
                                        <p:tgtEl>
                                          <p:spTgt spid="64521"/>
                                        </p:tgtEl>
                                        <p:attrNameLst>
                                          <p:attrName>ppt_w</p:attrName>
                                        </p:attrNameLst>
                                      </p:cBhvr>
                                      <p:tavLst>
                                        <p:tav tm="0">
                                          <p:val>
                                            <p:strVal val="#ppt_w*0.70"/>
                                          </p:val>
                                        </p:tav>
                                        <p:tav tm="100000">
                                          <p:val>
                                            <p:strVal val="#ppt_w"/>
                                          </p:val>
                                        </p:tav>
                                      </p:tavLst>
                                    </p:anim>
                                    <p:anim calcmode="lin" valueType="num">
                                      <p:cBhvr>
                                        <p:cTn id="34" dur="1000" fill="hold"/>
                                        <p:tgtEl>
                                          <p:spTgt spid="64521"/>
                                        </p:tgtEl>
                                        <p:attrNameLst>
                                          <p:attrName>ppt_h</p:attrName>
                                        </p:attrNameLst>
                                      </p:cBhvr>
                                      <p:tavLst>
                                        <p:tav tm="0">
                                          <p:val>
                                            <p:strVal val="#ppt_h"/>
                                          </p:val>
                                        </p:tav>
                                        <p:tav tm="100000">
                                          <p:val>
                                            <p:strVal val="#ppt_h"/>
                                          </p:val>
                                        </p:tav>
                                      </p:tavLst>
                                    </p:anim>
                                    <p:animEffect transition="in" filter="fade">
                                      <p:cBhvr>
                                        <p:cTn id="35" dur="100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1" grpId="0"/>
      <p:bldP spid="64522" grpId="0" animBg="1"/>
      <p:bldP spid="64524" grpId="0" animBg="1"/>
      <p:bldP spid="645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28" name="Group 52"/>
          <p:cNvGraphicFramePr>
            <a:graphicFrameLocks noGrp="1"/>
          </p:cNvGraphicFramePr>
          <p:nvPr/>
        </p:nvGraphicFramePr>
        <p:xfrm>
          <a:off x="0" y="1989138"/>
          <a:ext cx="9144000" cy="4707890"/>
        </p:xfrm>
        <a:graphic>
          <a:graphicData uri="http://schemas.openxmlformats.org/drawingml/2006/table">
            <a:tbl>
              <a:tblPr/>
              <a:tblGrid>
                <a:gridCol w="465138"/>
                <a:gridCol w="3411537"/>
                <a:gridCol w="3328988"/>
                <a:gridCol w="1938337"/>
              </a:tblGrid>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40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Plan général</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problématique</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Divers : travaux personnels, contrôles…</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0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 La IIIe République apparaît dans un contexte difficile.</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et dans quel contexte la République s’est elle imposée comme le régime politique idéal pour la France entre les années 1880 et 1900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Frise de rappel du 19</a:t>
                      </a:r>
                      <a:r>
                        <a:rPr kumimoji="0" lang="fr-FR" sz="1800" b="0" i="0" u="none" strike="noStrike" cap="none" normalizeH="0" baseline="30000" smtClean="0">
                          <a:ln>
                            <a:noFill/>
                          </a:ln>
                          <a:solidFill>
                            <a:schemeClr val="tx1"/>
                          </a:solidFill>
                          <a:effectLst/>
                          <a:latin typeface="Garamond" pitchFamily="18" charset="0"/>
                          <a:ea typeface="MS Mincho" pitchFamily="49" charset="-128"/>
                          <a:cs typeface="Times New Roman" pitchFamily="18" charset="0"/>
                        </a:rPr>
                        <a:t>e</a:t>
                      </a:r>
                      <a:r>
                        <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 siècle</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6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 La culture politique républicaine  sous la III République </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 quels moyens les Républicains au pouvoir à partir de  1879 vont-ils progressivement faire adhérer la majorité des Français à ce nouveau régime ?</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Analyse de gravure : le triomphe de la République</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III] L’Affaire Dreyfus révèle les divisions et la fragilité de la République</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Pourquoi cette affaire d’espionnage a-t-elle été l’occasion de définir et de renforcer les valeurs de la République ?</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Dossier documentaire à la maison sur Dreyfus. </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4623" name="Group 47"/>
          <p:cNvGraphicFramePr>
            <a:graphicFrameLocks noGrp="1"/>
          </p:cNvGraphicFramePr>
          <p:nvPr/>
        </p:nvGraphicFramePr>
        <p:xfrm>
          <a:off x="900113" y="333375"/>
          <a:ext cx="7704137" cy="1188720"/>
        </p:xfrm>
        <a:graphic>
          <a:graphicData uri="http://schemas.openxmlformats.org/drawingml/2006/table">
            <a:tbl>
              <a:tblPr/>
              <a:tblGrid>
                <a:gridCol w="7704137"/>
              </a:tblGrid>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 La République, trois républiques</a:t>
                      </a:r>
                      <a:endPar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Qu’est ce que la République pour les Français de 1870 à nos jours ?</a:t>
                      </a:r>
                      <a:endParaRPr kumimoji="0" lang="fr-FR" sz="20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Pourquoi ce modèle politique a-t-il été modifié et réinventé à trois reprises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91" name="Rectangle 49"/>
          <p:cNvSpPr>
            <a:spLocks noChangeArrowheads="1"/>
          </p:cNvSpPr>
          <p:nvPr/>
        </p:nvSpPr>
        <p:spPr bwMode="auto">
          <a:xfrm>
            <a:off x="179388" y="1628775"/>
            <a:ext cx="8101012" cy="366713"/>
          </a:xfrm>
          <a:prstGeom prst="rect">
            <a:avLst/>
          </a:prstGeom>
          <a:noFill/>
          <a:ln w="9525">
            <a:noFill/>
            <a:miter lim="800000"/>
            <a:headEnd/>
            <a:tailEnd/>
          </a:ln>
        </p:spPr>
        <p:txBody>
          <a:bodyPr wrap="none">
            <a:spAutoFit/>
          </a:bodyPr>
          <a:lstStyle/>
          <a:p>
            <a:r>
              <a:rPr lang="fr-FR" b="1" u="sng"/>
              <a:t>Chapitre 1 : L'enracinement de la culture républicaine (les décennies 1880 et 1890)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0482" name="Picture 2" descr="all"/>
          <p:cNvPicPr>
            <a:picLocks noChangeAspect="1" noChangeArrowheads="1"/>
          </p:cNvPicPr>
          <p:nvPr/>
        </p:nvPicPr>
        <p:blipFill>
          <a:blip r:embed="rId2" cstate="print"/>
          <a:srcRect/>
          <a:stretch>
            <a:fillRect/>
          </a:stretch>
        </p:blipFill>
        <p:spPr bwMode="auto">
          <a:xfrm>
            <a:off x="4487863" y="0"/>
            <a:ext cx="4656137" cy="6858000"/>
          </a:xfrm>
          <a:prstGeom prst="rect">
            <a:avLst/>
          </a:prstGeom>
          <a:noFill/>
          <a:ln w="9525">
            <a:noFill/>
            <a:miter lim="800000"/>
            <a:headEnd/>
            <a:tailEnd/>
          </a:ln>
        </p:spPr>
      </p:pic>
      <p:sp>
        <p:nvSpPr>
          <p:cNvPr id="20483" name="Rectangle 3"/>
          <p:cNvSpPr>
            <a:spLocks noChangeArrowheads="1"/>
          </p:cNvSpPr>
          <p:nvPr/>
        </p:nvSpPr>
        <p:spPr bwMode="auto">
          <a:xfrm>
            <a:off x="0" y="0"/>
            <a:ext cx="4679950" cy="1739900"/>
          </a:xfrm>
          <a:prstGeom prst="rect">
            <a:avLst/>
          </a:prstGeom>
          <a:noFill/>
          <a:ln w="9525">
            <a:noFill/>
            <a:miter lim="800000"/>
            <a:headEnd/>
            <a:tailEnd/>
          </a:ln>
        </p:spPr>
        <p:txBody>
          <a:bodyPr wrap="none" anchor="ctr">
            <a:spAutoFit/>
          </a:bodyPr>
          <a:lstStyle/>
          <a:p>
            <a:r>
              <a:rPr lang="fr-FR" b="1" i="1"/>
              <a:t>doc 1 p.270</a:t>
            </a:r>
            <a:r>
              <a:rPr lang="fr-FR" b="1"/>
              <a:t>:</a:t>
            </a:r>
          </a:p>
          <a:p>
            <a:r>
              <a:rPr lang="fr-FR" b="1"/>
              <a:t>LE TRIOMPHE DE LA REPUBLIQUE, </a:t>
            </a:r>
          </a:p>
          <a:p>
            <a:r>
              <a:rPr lang="fr-FR" b="1"/>
              <a:t>estampe, Paris, Musée Carnavalet, 1875</a:t>
            </a:r>
          </a:p>
          <a:p>
            <a:endParaRPr lang="fr-FR" b="1"/>
          </a:p>
          <a:p>
            <a:r>
              <a:rPr lang="fr-FR" b="1"/>
              <a:t>Dans quel contexte cette gravure est elle </a:t>
            </a:r>
          </a:p>
          <a:p>
            <a:r>
              <a:rPr lang="fr-FR" b="1"/>
              <a:t>réalisée ?</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noChangeArrowheads="1"/>
          </p:cNvPicPr>
          <p:nvPr/>
        </p:nvPicPr>
        <p:blipFill>
          <a:blip r:embed="rId2" cstate="print"/>
          <a:srcRect/>
          <a:stretch>
            <a:fillRect/>
          </a:stretch>
        </p:blipFill>
        <p:spPr bwMode="auto">
          <a:xfrm>
            <a:off x="0" y="1844675"/>
            <a:ext cx="8748713" cy="1279525"/>
          </a:xfrm>
          <a:prstGeom prst="rect">
            <a:avLst/>
          </a:prstGeom>
          <a:noFill/>
          <a:ln w="9525">
            <a:noFill/>
            <a:miter lim="800000"/>
            <a:headEnd/>
            <a:tailEnd/>
          </a:ln>
        </p:spPr>
      </p:pic>
      <p:pic>
        <p:nvPicPr>
          <p:cNvPr id="3075" name="Picture 2"/>
          <p:cNvPicPr>
            <a:picLocks noChangeAspect="1" noChangeArrowheads="1"/>
          </p:cNvPicPr>
          <p:nvPr/>
        </p:nvPicPr>
        <p:blipFill>
          <a:blip r:embed="rId3" cstate="print"/>
          <a:srcRect/>
          <a:stretch>
            <a:fillRect/>
          </a:stretch>
        </p:blipFill>
        <p:spPr bwMode="auto">
          <a:xfrm>
            <a:off x="0" y="3644900"/>
            <a:ext cx="8785225" cy="1184275"/>
          </a:xfrm>
          <a:prstGeom prst="rect">
            <a:avLst/>
          </a:prstGeom>
          <a:noFill/>
          <a:ln w="9525">
            <a:noFill/>
            <a:miter lim="800000"/>
            <a:headEnd/>
            <a:tailEnd/>
          </a:ln>
        </p:spPr>
      </p:pic>
      <p:sp>
        <p:nvSpPr>
          <p:cNvPr id="3076" name="Rectangle 6"/>
          <p:cNvSpPr>
            <a:spLocks noChangeArrowheads="1"/>
          </p:cNvSpPr>
          <p:nvPr/>
        </p:nvSpPr>
        <p:spPr bwMode="auto">
          <a:xfrm>
            <a:off x="0" y="0"/>
            <a:ext cx="8456613" cy="1470025"/>
          </a:xfrm>
          <a:prstGeom prst="rect">
            <a:avLst/>
          </a:prstGeom>
          <a:noFill/>
          <a:ln w="9525">
            <a:noFill/>
            <a:miter lim="800000"/>
            <a:headEnd/>
            <a:tailEnd/>
          </a:ln>
        </p:spPr>
        <p:txBody>
          <a:bodyPr anchor="ctr"/>
          <a:lstStyle/>
          <a:p>
            <a:pPr algn="ctr"/>
            <a:r>
              <a:rPr lang="fr-FR" sz="4400">
                <a:solidFill>
                  <a:schemeClr val="tx2"/>
                </a:solidFill>
              </a:rPr>
              <a:t>Thème V: les Français et la République (15-16 heures)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l="16539" t="37729" r="11273" b="9593"/>
          <a:stretch>
            <a:fillRect/>
          </a:stretch>
        </p:blipFill>
        <p:spPr bwMode="auto">
          <a:xfrm>
            <a:off x="0" y="1700213"/>
            <a:ext cx="9144000" cy="4170362"/>
          </a:xfrm>
          <a:prstGeom prst="rect">
            <a:avLst/>
          </a:prstGeom>
          <a:noFill/>
          <a:ln w="9525">
            <a:noFill/>
            <a:miter lim="800000"/>
            <a:headEnd/>
            <a:tailEnd/>
          </a:ln>
        </p:spPr>
      </p:pic>
      <p:sp>
        <p:nvSpPr>
          <p:cNvPr id="25606" name="Rectangle 6"/>
          <p:cNvSpPr>
            <a:spLocks noChangeArrowheads="1"/>
          </p:cNvSpPr>
          <p:nvPr/>
        </p:nvSpPr>
        <p:spPr bwMode="auto">
          <a:xfrm>
            <a:off x="5435600" y="2636838"/>
            <a:ext cx="3384550" cy="288925"/>
          </a:xfrm>
          <a:prstGeom prst="rect">
            <a:avLst/>
          </a:prstGeom>
          <a:solidFill>
            <a:srgbClr val="00FF00">
              <a:alpha val="14902"/>
            </a:srgbClr>
          </a:solidFill>
          <a:ln w="9525">
            <a:noFill/>
            <a:miter lim="800000"/>
            <a:headEnd/>
            <a:tailEnd/>
          </a:ln>
        </p:spPr>
        <p:txBody>
          <a:bodyPr wrap="none" anchor="ctr"/>
          <a:lstStyle/>
          <a:p>
            <a:endParaRPr lang="fr-FR"/>
          </a:p>
        </p:txBody>
      </p:sp>
      <p:sp>
        <p:nvSpPr>
          <p:cNvPr id="25607" name="Rectangle 7"/>
          <p:cNvSpPr>
            <a:spLocks noChangeArrowheads="1"/>
          </p:cNvSpPr>
          <p:nvPr/>
        </p:nvSpPr>
        <p:spPr bwMode="auto">
          <a:xfrm>
            <a:off x="0" y="3429000"/>
            <a:ext cx="4572000" cy="360363"/>
          </a:xfrm>
          <a:prstGeom prst="rect">
            <a:avLst/>
          </a:prstGeom>
          <a:solidFill>
            <a:srgbClr val="00FF00">
              <a:alpha val="14902"/>
            </a:srgbClr>
          </a:solidFill>
          <a:ln w="9525">
            <a:noFill/>
            <a:miter lim="800000"/>
            <a:headEnd/>
            <a:tailEnd/>
          </a:ln>
        </p:spPr>
        <p:txBody>
          <a:bodyPr wrap="none" anchor="ctr"/>
          <a:lstStyle/>
          <a:p>
            <a:endParaRPr lang="fr-FR"/>
          </a:p>
        </p:txBody>
      </p:sp>
      <p:sp>
        <p:nvSpPr>
          <p:cNvPr id="25608" name="Rectangle 8"/>
          <p:cNvSpPr>
            <a:spLocks noChangeArrowheads="1"/>
          </p:cNvSpPr>
          <p:nvPr/>
        </p:nvSpPr>
        <p:spPr bwMode="auto">
          <a:xfrm>
            <a:off x="2771775" y="4581525"/>
            <a:ext cx="5256213" cy="360363"/>
          </a:xfrm>
          <a:prstGeom prst="rect">
            <a:avLst/>
          </a:prstGeom>
          <a:solidFill>
            <a:srgbClr val="00FF00">
              <a:alpha val="14902"/>
            </a:srgbClr>
          </a:solidFill>
          <a:ln w="9525">
            <a:noFill/>
            <a:miter lim="800000"/>
            <a:headEnd/>
            <a:tailEnd/>
          </a:ln>
        </p:spPr>
        <p:txBody>
          <a:bodyPr wrap="none" anchor="ctr"/>
          <a:lstStyle/>
          <a:p>
            <a:endParaRPr lang="fr-FR"/>
          </a:p>
        </p:txBody>
      </p:sp>
      <p:sp>
        <p:nvSpPr>
          <p:cNvPr id="25610" name="Line 10"/>
          <p:cNvSpPr>
            <a:spLocks noChangeShapeType="1"/>
          </p:cNvSpPr>
          <p:nvPr/>
        </p:nvSpPr>
        <p:spPr bwMode="auto">
          <a:xfrm>
            <a:off x="250825" y="1379538"/>
            <a:ext cx="8893175" cy="0"/>
          </a:xfrm>
          <a:prstGeom prst="line">
            <a:avLst/>
          </a:prstGeom>
          <a:noFill/>
          <a:ln w="12700">
            <a:solidFill>
              <a:schemeClr val="tx1"/>
            </a:solidFill>
            <a:round/>
            <a:headEnd/>
            <a:tailEnd/>
          </a:ln>
        </p:spPr>
        <p:txBody>
          <a:bodyPr/>
          <a:lstStyle/>
          <a:p>
            <a:endParaRPr lang="fr-FR"/>
          </a:p>
        </p:txBody>
      </p:sp>
      <p:sp>
        <p:nvSpPr>
          <p:cNvPr id="21511" name="Rectangle 11"/>
          <p:cNvSpPr>
            <a:spLocks noChangeArrowheads="1"/>
          </p:cNvSpPr>
          <p:nvPr/>
        </p:nvSpPr>
        <p:spPr bwMode="auto">
          <a:xfrm>
            <a:off x="0" y="957263"/>
            <a:ext cx="7931150" cy="396875"/>
          </a:xfrm>
          <a:prstGeom prst="rect">
            <a:avLst/>
          </a:prstGeom>
          <a:noFill/>
          <a:ln w="9525">
            <a:noFill/>
            <a:miter lim="800000"/>
            <a:headEnd/>
            <a:tailEnd/>
          </a:ln>
        </p:spPr>
        <p:txBody>
          <a:bodyPr wrap="none">
            <a:spAutoFit/>
          </a:bodyPr>
          <a:lstStyle/>
          <a:p>
            <a:r>
              <a:rPr lang="fr-FR" sz="2000" b="1"/>
              <a:t>Chapitre 2 :  Les combats de la Résistance et la refondation républicaine</a:t>
            </a:r>
          </a:p>
        </p:txBody>
      </p:sp>
      <p:graphicFrame>
        <p:nvGraphicFramePr>
          <p:cNvPr id="25612" name="Group 12"/>
          <p:cNvGraphicFramePr>
            <a:graphicFrameLocks noGrp="1"/>
          </p:cNvGraphicFramePr>
          <p:nvPr/>
        </p:nvGraphicFramePr>
        <p:xfrm>
          <a:off x="827088" y="0"/>
          <a:ext cx="7127875" cy="981075"/>
        </p:xfrm>
        <a:graphic>
          <a:graphicData uri="http://schemas.openxmlformats.org/drawingml/2006/table">
            <a:tbl>
              <a:tblPr/>
              <a:tblGrid>
                <a:gridCol w="7127875"/>
              </a:tblGrid>
              <a:tr h="981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 La République, trois républiques</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Qu’est ce que la République pour les Français de 1870 à nos jours ?</a:t>
                      </a:r>
                      <a:endParaRPr kumimoji="0" lang="fr-FR" sz="14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Pourquoi ce modèle politique a-t-il été modifié et réinventé à trois reprises ?</a:t>
                      </a:r>
                      <a:endParaRPr kumimoji="0" lang="fr-FR" sz="14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 calcmode="lin" valueType="num">
                                      <p:cBhvr>
                                        <p:cTn id="7" dur="1000" fill="hold"/>
                                        <p:tgtEl>
                                          <p:spTgt spid="25610"/>
                                        </p:tgtEl>
                                        <p:attrNameLst>
                                          <p:attrName>ppt_w</p:attrName>
                                        </p:attrNameLst>
                                      </p:cBhvr>
                                      <p:tavLst>
                                        <p:tav tm="0">
                                          <p:val>
                                            <p:strVal val="#ppt_w*0.70"/>
                                          </p:val>
                                        </p:tav>
                                        <p:tav tm="100000">
                                          <p:val>
                                            <p:strVal val="#ppt_w"/>
                                          </p:val>
                                        </p:tav>
                                      </p:tavLst>
                                    </p:anim>
                                    <p:anim calcmode="lin" valueType="num">
                                      <p:cBhvr>
                                        <p:cTn id="8" dur="1000" fill="hold"/>
                                        <p:tgtEl>
                                          <p:spTgt spid="25610"/>
                                        </p:tgtEl>
                                        <p:attrNameLst>
                                          <p:attrName>ppt_h</p:attrName>
                                        </p:attrNameLst>
                                      </p:cBhvr>
                                      <p:tavLst>
                                        <p:tav tm="0">
                                          <p:val>
                                            <p:strVal val="#ppt_h"/>
                                          </p:val>
                                        </p:tav>
                                        <p:tav tm="100000">
                                          <p:val>
                                            <p:strVal val="#ppt_h"/>
                                          </p:val>
                                        </p:tav>
                                      </p:tavLst>
                                    </p:anim>
                                    <p:animEffect transition="in" filter="fade">
                                      <p:cBhvr>
                                        <p:cTn id="9" dur="1000"/>
                                        <p:tgtEl>
                                          <p:spTgt spid="256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606"/>
                                        </p:tgtEl>
                                        <p:attrNameLst>
                                          <p:attrName>style.visibility</p:attrName>
                                        </p:attrNameLst>
                                      </p:cBhvr>
                                      <p:to>
                                        <p:strVal val="visible"/>
                                      </p:to>
                                    </p:set>
                                    <p:anim calcmode="lin" valueType="num">
                                      <p:cBhvr>
                                        <p:cTn id="14" dur="1000" fill="hold"/>
                                        <p:tgtEl>
                                          <p:spTgt spid="25606"/>
                                        </p:tgtEl>
                                        <p:attrNameLst>
                                          <p:attrName>ppt_w</p:attrName>
                                        </p:attrNameLst>
                                      </p:cBhvr>
                                      <p:tavLst>
                                        <p:tav tm="0">
                                          <p:val>
                                            <p:strVal val="#ppt_w*0.70"/>
                                          </p:val>
                                        </p:tav>
                                        <p:tav tm="100000">
                                          <p:val>
                                            <p:strVal val="#ppt_w"/>
                                          </p:val>
                                        </p:tav>
                                      </p:tavLst>
                                    </p:anim>
                                    <p:anim calcmode="lin" valueType="num">
                                      <p:cBhvr>
                                        <p:cTn id="15" dur="1000" fill="hold"/>
                                        <p:tgtEl>
                                          <p:spTgt spid="25606"/>
                                        </p:tgtEl>
                                        <p:attrNameLst>
                                          <p:attrName>ppt_h</p:attrName>
                                        </p:attrNameLst>
                                      </p:cBhvr>
                                      <p:tavLst>
                                        <p:tav tm="0">
                                          <p:val>
                                            <p:strVal val="#ppt_h"/>
                                          </p:val>
                                        </p:tav>
                                        <p:tav tm="100000">
                                          <p:val>
                                            <p:strVal val="#ppt_h"/>
                                          </p:val>
                                        </p:tav>
                                      </p:tavLst>
                                    </p:anim>
                                    <p:animEffect transition="in" filter="fade">
                                      <p:cBhvr>
                                        <p:cTn id="16" dur="1000"/>
                                        <p:tgtEl>
                                          <p:spTgt spid="2560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607"/>
                                        </p:tgtEl>
                                        <p:attrNameLst>
                                          <p:attrName>style.visibility</p:attrName>
                                        </p:attrNameLst>
                                      </p:cBhvr>
                                      <p:to>
                                        <p:strVal val="visible"/>
                                      </p:to>
                                    </p:set>
                                    <p:anim calcmode="lin" valueType="num">
                                      <p:cBhvr>
                                        <p:cTn id="21" dur="1000" fill="hold"/>
                                        <p:tgtEl>
                                          <p:spTgt spid="25607"/>
                                        </p:tgtEl>
                                        <p:attrNameLst>
                                          <p:attrName>ppt_w</p:attrName>
                                        </p:attrNameLst>
                                      </p:cBhvr>
                                      <p:tavLst>
                                        <p:tav tm="0">
                                          <p:val>
                                            <p:strVal val="#ppt_w*0.70"/>
                                          </p:val>
                                        </p:tav>
                                        <p:tav tm="100000">
                                          <p:val>
                                            <p:strVal val="#ppt_w"/>
                                          </p:val>
                                        </p:tav>
                                      </p:tavLst>
                                    </p:anim>
                                    <p:anim calcmode="lin" valueType="num">
                                      <p:cBhvr>
                                        <p:cTn id="22" dur="1000" fill="hold"/>
                                        <p:tgtEl>
                                          <p:spTgt spid="25607"/>
                                        </p:tgtEl>
                                        <p:attrNameLst>
                                          <p:attrName>ppt_h</p:attrName>
                                        </p:attrNameLst>
                                      </p:cBhvr>
                                      <p:tavLst>
                                        <p:tav tm="0">
                                          <p:val>
                                            <p:strVal val="#ppt_h"/>
                                          </p:val>
                                        </p:tav>
                                        <p:tav tm="100000">
                                          <p:val>
                                            <p:strVal val="#ppt_h"/>
                                          </p:val>
                                        </p:tav>
                                      </p:tavLst>
                                    </p:anim>
                                    <p:animEffect transition="in" filter="fade">
                                      <p:cBhvr>
                                        <p:cTn id="23" dur="1000"/>
                                        <p:tgtEl>
                                          <p:spTgt spid="2560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5608"/>
                                        </p:tgtEl>
                                        <p:attrNameLst>
                                          <p:attrName>style.visibility</p:attrName>
                                        </p:attrNameLst>
                                      </p:cBhvr>
                                      <p:to>
                                        <p:strVal val="visible"/>
                                      </p:to>
                                    </p:set>
                                    <p:anim calcmode="lin" valueType="num">
                                      <p:cBhvr>
                                        <p:cTn id="28" dur="1000" fill="hold"/>
                                        <p:tgtEl>
                                          <p:spTgt spid="25608"/>
                                        </p:tgtEl>
                                        <p:attrNameLst>
                                          <p:attrName>ppt_w</p:attrName>
                                        </p:attrNameLst>
                                      </p:cBhvr>
                                      <p:tavLst>
                                        <p:tav tm="0">
                                          <p:val>
                                            <p:strVal val="#ppt_w*0.70"/>
                                          </p:val>
                                        </p:tav>
                                        <p:tav tm="100000">
                                          <p:val>
                                            <p:strVal val="#ppt_w"/>
                                          </p:val>
                                        </p:tav>
                                      </p:tavLst>
                                    </p:anim>
                                    <p:anim calcmode="lin" valueType="num">
                                      <p:cBhvr>
                                        <p:cTn id="29" dur="1000" fill="hold"/>
                                        <p:tgtEl>
                                          <p:spTgt spid="25608"/>
                                        </p:tgtEl>
                                        <p:attrNameLst>
                                          <p:attrName>ppt_h</p:attrName>
                                        </p:attrNameLst>
                                      </p:cBhvr>
                                      <p:tavLst>
                                        <p:tav tm="0">
                                          <p:val>
                                            <p:strVal val="#ppt_h"/>
                                          </p:val>
                                        </p:tav>
                                        <p:tav tm="100000">
                                          <p:val>
                                            <p:strVal val="#ppt_h"/>
                                          </p:val>
                                        </p:tav>
                                      </p:tavLst>
                                    </p:anim>
                                    <p:animEffect transition="in" filter="fade">
                                      <p:cBhvr>
                                        <p:cTn id="30" dur="1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animBg="1"/>
      <p:bldP spid="25608" grpId="0" animBg="1"/>
      <p:bldP spid="256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85" name="Group 133"/>
          <p:cNvGraphicFramePr>
            <a:graphicFrameLocks noGrp="1"/>
          </p:cNvGraphicFramePr>
          <p:nvPr/>
        </p:nvGraphicFramePr>
        <p:xfrm>
          <a:off x="0" y="2349500"/>
          <a:ext cx="9144000" cy="4078605"/>
        </p:xfrm>
        <a:graphic>
          <a:graphicData uri="http://schemas.openxmlformats.org/drawingml/2006/table">
            <a:tbl>
              <a:tblPr/>
              <a:tblGrid>
                <a:gridCol w="214313"/>
                <a:gridCol w="311150"/>
                <a:gridCol w="2487612"/>
                <a:gridCol w="3206750"/>
                <a:gridCol w="2924175"/>
              </a:tblGrid>
              <a:tr h="1303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 Le Régime de Vichy, la négation de la République</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En quoi le Régime de Vichy, de 1940 à 1944, s’oppose t’il à la République et à ses valeurs enracinées depuis les années 1880 ?</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Analyse juridique de l’accession au pouvoir de Pétain</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Analyse des conceptions politique de l’État Français et de ses applications</a:t>
                      </a: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5213">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 La République s’incarne dans la Résistance face à l’occupant et au régime de Vichy.</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la Résistance Française cherche t’elle à faire revivre la République et ses valeurs ? </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Témoignages de résistants + </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Programme CNR</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492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III] Le GPRF et l’instauration de la IV</a:t>
                      </a:r>
                      <a:r>
                        <a:rPr kumimoji="0" lang="fr-FR" sz="1800" b="1" i="0" u="sng" strike="noStrike" cap="none" normalizeH="0" baseline="30000" smtClean="0">
                          <a:ln>
                            <a:noFill/>
                          </a:ln>
                          <a:solidFill>
                            <a:schemeClr val="tx1"/>
                          </a:solidFill>
                          <a:effectLst/>
                          <a:latin typeface="Garamond" pitchFamily="18" charset="0"/>
                          <a:ea typeface="MS Mincho" pitchFamily="49" charset="-128"/>
                          <a:cs typeface="Times New Roman" pitchFamily="18" charset="0"/>
                        </a:rPr>
                        <a:t>ème</a:t>
                      </a: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 République.</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la République et ses valeurs vont-elles être réinstallées et renforcées en France à la Libération ?</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Analyse juridique de la négation de l’État Français.</a:t>
                      </a: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668" name="Group 116"/>
          <p:cNvGraphicFramePr>
            <a:graphicFrameLocks noGrp="1"/>
          </p:cNvGraphicFramePr>
          <p:nvPr/>
        </p:nvGraphicFramePr>
        <p:xfrm>
          <a:off x="827088" y="0"/>
          <a:ext cx="7127875" cy="1195388"/>
        </p:xfrm>
        <a:graphic>
          <a:graphicData uri="http://schemas.openxmlformats.org/drawingml/2006/table">
            <a:tbl>
              <a:tblPr/>
              <a:tblGrid>
                <a:gridCol w="7127875"/>
              </a:tblGrid>
              <a:tr h="1195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 La République, trois républiques</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Qu’est ce que la République pour les Français de 1870 à nos jours ?</a:t>
                      </a:r>
                      <a:endParaRPr kumimoji="0" lang="fr-FR" sz="14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Pourquoi ce modèle politique a-t-il été modifié et réinventé à trois reprises ?</a:t>
                      </a:r>
                      <a:endParaRPr kumimoji="0" lang="fr-FR" sz="14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60" name="Rectangle 132"/>
          <p:cNvSpPr>
            <a:spLocks noChangeArrowheads="1"/>
          </p:cNvSpPr>
          <p:nvPr/>
        </p:nvSpPr>
        <p:spPr bwMode="auto">
          <a:xfrm>
            <a:off x="0" y="1557338"/>
            <a:ext cx="7180263" cy="366712"/>
          </a:xfrm>
          <a:prstGeom prst="rect">
            <a:avLst/>
          </a:prstGeom>
          <a:noFill/>
          <a:ln w="9525">
            <a:noFill/>
            <a:miter lim="800000"/>
            <a:headEnd/>
            <a:tailEnd/>
          </a:ln>
        </p:spPr>
        <p:txBody>
          <a:bodyPr wrap="none">
            <a:spAutoFit/>
          </a:bodyPr>
          <a:lstStyle/>
          <a:p>
            <a:r>
              <a:rPr lang="fr-FR" b="1"/>
              <a:t>Chapitre 2 :  Les combats de la Résistance et la refondation républicaine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5181600" cy="6858000"/>
          </a:xfrm>
          <a:prstGeom prst="rect">
            <a:avLst/>
          </a:prstGeom>
          <a:solidFill>
            <a:srgbClr val="FFFFFF"/>
          </a:solidFill>
          <a:ln w="9525">
            <a:solidFill>
              <a:srgbClr val="000000"/>
            </a:solidFill>
            <a:miter lim="800000"/>
            <a:headEnd/>
            <a:tailEnd/>
          </a:ln>
        </p:spPr>
        <p:txBody>
          <a:bodyPr/>
          <a:lstStyle/>
          <a:p>
            <a:r>
              <a:rPr lang="fr-FR" sz="1700" b="1" u="sng">
                <a:latin typeface="Times New Roman" pitchFamily="18" charset="0"/>
              </a:rPr>
              <a:t>Les pouvoirs du maréchal Pétain.</a:t>
            </a:r>
          </a:p>
          <a:p>
            <a:r>
              <a:rPr lang="fr-FR" sz="1700" b="1">
                <a:latin typeface="Times New Roman" pitchFamily="18" charset="0"/>
              </a:rPr>
              <a:t>Loi constitutionnelle du 11 juillet 1940 : </a:t>
            </a:r>
          </a:p>
          <a:p>
            <a:r>
              <a:rPr lang="fr-FR" sz="1700">
                <a:latin typeface="Times New Roman" pitchFamily="18" charset="0"/>
              </a:rPr>
              <a:t>Nous, Maréchal de France, chef de l'État français,</a:t>
            </a:r>
          </a:p>
          <a:p>
            <a:r>
              <a:rPr lang="fr-FR" sz="1700">
                <a:latin typeface="Times New Roman" pitchFamily="18" charset="0"/>
              </a:rPr>
              <a:t>Vu la loi constitutionnelle du 10 juillet 1940, décrétons:</a:t>
            </a:r>
          </a:p>
          <a:p>
            <a:r>
              <a:rPr lang="fr-FR" sz="1700" b="1" u="sng">
                <a:latin typeface="Times New Roman" pitchFamily="18" charset="0"/>
              </a:rPr>
              <a:t>Art 1.</a:t>
            </a:r>
          </a:p>
          <a:p>
            <a:r>
              <a:rPr lang="fr-FR" sz="1700">
                <a:latin typeface="Times New Roman" pitchFamily="18" charset="0"/>
              </a:rPr>
              <a:t>§ 1.Le chef de l'État français dispose de la plénitude du pouvoir gouvernemental; il nomme et révoque les ministres et secrétaires d'État, qui ne sont responsables que devant lui.</a:t>
            </a:r>
          </a:p>
          <a:p>
            <a:r>
              <a:rPr lang="fr-FR" sz="1700">
                <a:latin typeface="Times New Roman" pitchFamily="18" charset="0"/>
              </a:rPr>
              <a:t>§ 2. Il exerce le pouvoir législatif en Conseil des ministres.</a:t>
            </a:r>
          </a:p>
          <a:p>
            <a:r>
              <a:rPr lang="fr-FR" sz="1700">
                <a:latin typeface="Times New Roman" pitchFamily="18" charset="0"/>
              </a:rPr>
              <a:t>§ 3. Il promulgue les lois et assure leur exécution.</a:t>
            </a:r>
          </a:p>
          <a:p>
            <a:r>
              <a:rPr lang="fr-FR" sz="1700">
                <a:latin typeface="Times New Roman" pitchFamily="18" charset="0"/>
              </a:rPr>
              <a:t>§ 4. Il nomme à tous les emplois civils et militaires pour lesquels la loi n'a pas prévu d'autre mode de désignation.</a:t>
            </a:r>
          </a:p>
          <a:p>
            <a:r>
              <a:rPr lang="fr-FR" sz="1700">
                <a:latin typeface="Times New Roman" pitchFamily="18" charset="0"/>
              </a:rPr>
              <a:t>§ 5. Il dispose de la force armée.</a:t>
            </a:r>
          </a:p>
          <a:p>
            <a:r>
              <a:rPr lang="fr-FR" sz="1700">
                <a:latin typeface="Times New Roman" pitchFamily="18" charset="0"/>
              </a:rPr>
              <a:t>§ 6. Il a le droit de grâce et d'amnistie.</a:t>
            </a:r>
          </a:p>
          <a:p>
            <a:r>
              <a:rPr lang="fr-FR" sz="1700">
                <a:latin typeface="Times New Roman" pitchFamily="18" charset="0"/>
              </a:rPr>
              <a:t>§ 7. Les envoyés et ambassadeurs des puissances étrangères sont accrédités auprès de lui. Il négocie et ratifie les traités.</a:t>
            </a:r>
          </a:p>
          <a:p>
            <a:r>
              <a:rPr lang="fr-FR" sz="1700">
                <a:latin typeface="Times New Roman" pitchFamily="18" charset="0"/>
              </a:rPr>
              <a:t>§ 8. Il peut déclarer l'état de siège dans une ou plusieurs portions du territoire.</a:t>
            </a:r>
          </a:p>
          <a:p>
            <a:r>
              <a:rPr lang="fr-FR" sz="1700">
                <a:latin typeface="Times New Roman" pitchFamily="18" charset="0"/>
              </a:rPr>
              <a:t>§ 9. Il peut déclarer la guerre sans l’assentiment préalable des assemblées législatives.</a:t>
            </a:r>
          </a:p>
          <a:p>
            <a:r>
              <a:rPr lang="fr-FR" sz="1700" b="1" u="sng">
                <a:latin typeface="Times New Roman" pitchFamily="18" charset="0"/>
              </a:rPr>
              <a:t>Art 2</a:t>
            </a:r>
            <a:r>
              <a:rPr lang="fr-FR" sz="1700" b="1">
                <a:latin typeface="Times New Roman" pitchFamily="18" charset="0"/>
              </a:rPr>
              <a:t>.</a:t>
            </a:r>
            <a:r>
              <a:rPr lang="fr-FR" sz="1700">
                <a:latin typeface="Times New Roman" pitchFamily="18" charset="0"/>
              </a:rPr>
              <a:t> Sont abrogées toutes dispositions des lois constitutionnelles des 24 février 1875 et 16 juillet 1875, incompatibles avec le présent acte.</a:t>
            </a:r>
            <a:endParaRPr lang="fr-FR" sz="2800"/>
          </a:p>
        </p:txBody>
      </p:sp>
      <p:sp>
        <p:nvSpPr>
          <p:cNvPr id="73731" name="Line 3"/>
          <p:cNvSpPr>
            <a:spLocks noChangeShapeType="1"/>
          </p:cNvSpPr>
          <p:nvPr/>
        </p:nvSpPr>
        <p:spPr bwMode="auto">
          <a:xfrm>
            <a:off x="2484438" y="1844675"/>
            <a:ext cx="2057400" cy="0"/>
          </a:xfrm>
          <a:prstGeom prst="line">
            <a:avLst/>
          </a:prstGeom>
          <a:noFill/>
          <a:ln w="47625">
            <a:solidFill>
              <a:srgbClr val="00FF00"/>
            </a:solidFill>
            <a:round/>
            <a:headEnd/>
            <a:tailEnd/>
          </a:ln>
        </p:spPr>
        <p:txBody>
          <a:bodyPr/>
          <a:lstStyle/>
          <a:p>
            <a:endParaRPr lang="fr-FR"/>
          </a:p>
        </p:txBody>
      </p:sp>
      <p:sp>
        <p:nvSpPr>
          <p:cNvPr id="73732" name="Line 4"/>
          <p:cNvSpPr>
            <a:spLocks noChangeShapeType="1"/>
          </p:cNvSpPr>
          <p:nvPr/>
        </p:nvSpPr>
        <p:spPr bwMode="auto">
          <a:xfrm>
            <a:off x="2667000" y="2133600"/>
            <a:ext cx="2057400" cy="0"/>
          </a:xfrm>
          <a:prstGeom prst="line">
            <a:avLst/>
          </a:prstGeom>
          <a:noFill/>
          <a:ln w="47625">
            <a:solidFill>
              <a:srgbClr val="00FF00"/>
            </a:solidFill>
            <a:round/>
            <a:headEnd/>
            <a:tailEnd/>
          </a:ln>
        </p:spPr>
        <p:txBody>
          <a:bodyPr/>
          <a:lstStyle/>
          <a:p>
            <a:endParaRPr lang="fr-FR"/>
          </a:p>
        </p:txBody>
      </p:sp>
      <p:sp>
        <p:nvSpPr>
          <p:cNvPr id="73733" name="Line 5"/>
          <p:cNvSpPr>
            <a:spLocks noChangeShapeType="1"/>
          </p:cNvSpPr>
          <p:nvPr/>
        </p:nvSpPr>
        <p:spPr bwMode="auto">
          <a:xfrm>
            <a:off x="76200" y="2362200"/>
            <a:ext cx="1295400" cy="0"/>
          </a:xfrm>
          <a:prstGeom prst="line">
            <a:avLst/>
          </a:prstGeom>
          <a:noFill/>
          <a:ln w="47625">
            <a:solidFill>
              <a:srgbClr val="00FF00"/>
            </a:solidFill>
            <a:round/>
            <a:headEnd/>
            <a:tailEnd/>
          </a:ln>
        </p:spPr>
        <p:txBody>
          <a:bodyPr/>
          <a:lstStyle/>
          <a:p>
            <a:endParaRPr lang="fr-FR"/>
          </a:p>
        </p:txBody>
      </p:sp>
      <p:sp>
        <p:nvSpPr>
          <p:cNvPr id="73734" name="Line 6"/>
          <p:cNvSpPr>
            <a:spLocks noChangeShapeType="1"/>
          </p:cNvSpPr>
          <p:nvPr/>
        </p:nvSpPr>
        <p:spPr bwMode="auto">
          <a:xfrm>
            <a:off x="1295400" y="2667000"/>
            <a:ext cx="1676400" cy="0"/>
          </a:xfrm>
          <a:prstGeom prst="line">
            <a:avLst/>
          </a:prstGeom>
          <a:noFill/>
          <a:ln w="47625">
            <a:solidFill>
              <a:srgbClr val="00FF00"/>
            </a:solidFill>
            <a:round/>
            <a:headEnd/>
            <a:tailEnd/>
          </a:ln>
        </p:spPr>
        <p:txBody>
          <a:bodyPr/>
          <a:lstStyle/>
          <a:p>
            <a:endParaRPr lang="fr-FR"/>
          </a:p>
        </p:txBody>
      </p:sp>
      <p:sp>
        <p:nvSpPr>
          <p:cNvPr id="73735" name="Line 7"/>
          <p:cNvSpPr>
            <a:spLocks noChangeShapeType="1"/>
          </p:cNvSpPr>
          <p:nvPr/>
        </p:nvSpPr>
        <p:spPr bwMode="auto">
          <a:xfrm>
            <a:off x="533400" y="3429000"/>
            <a:ext cx="4191000" cy="0"/>
          </a:xfrm>
          <a:prstGeom prst="line">
            <a:avLst/>
          </a:prstGeom>
          <a:noFill/>
          <a:ln w="47625">
            <a:solidFill>
              <a:srgbClr val="00FF00"/>
            </a:solidFill>
            <a:round/>
            <a:headEnd/>
            <a:tailEnd/>
          </a:ln>
        </p:spPr>
        <p:txBody>
          <a:bodyPr/>
          <a:lstStyle/>
          <a:p>
            <a:endParaRPr lang="fr-FR"/>
          </a:p>
        </p:txBody>
      </p:sp>
      <p:sp>
        <p:nvSpPr>
          <p:cNvPr id="23560" name="Text Box 8"/>
          <p:cNvSpPr txBox="1">
            <a:spLocks noChangeArrowheads="1"/>
          </p:cNvSpPr>
          <p:nvPr/>
        </p:nvSpPr>
        <p:spPr bwMode="auto">
          <a:xfrm>
            <a:off x="5410200" y="0"/>
            <a:ext cx="3733800" cy="915988"/>
          </a:xfrm>
          <a:prstGeom prst="rect">
            <a:avLst/>
          </a:prstGeom>
          <a:noFill/>
          <a:ln w="9525">
            <a:noFill/>
            <a:miter lim="800000"/>
            <a:headEnd/>
            <a:tailEnd/>
          </a:ln>
        </p:spPr>
        <p:txBody>
          <a:bodyPr>
            <a:spAutoFit/>
          </a:bodyPr>
          <a:lstStyle/>
          <a:p>
            <a:r>
              <a:rPr lang="fr-FR" b="1"/>
              <a:t>Prouvez d’après cette loi que le régime mis en place par le Maréchal Pétain n’est pas démocratique.</a:t>
            </a:r>
          </a:p>
        </p:txBody>
      </p:sp>
      <p:sp>
        <p:nvSpPr>
          <p:cNvPr id="73737" name="Line 9"/>
          <p:cNvSpPr>
            <a:spLocks noChangeShapeType="1"/>
          </p:cNvSpPr>
          <p:nvPr/>
        </p:nvSpPr>
        <p:spPr bwMode="auto">
          <a:xfrm>
            <a:off x="2484438" y="836613"/>
            <a:ext cx="2057400" cy="0"/>
          </a:xfrm>
          <a:prstGeom prst="line">
            <a:avLst/>
          </a:prstGeom>
          <a:noFill/>
          <a:ln w="47625">
            <a:solidFill>
              <a:srgbClr val="00FF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 calcmode="lin" valueType="num">
                                      <p:cBhvr>
                                        <p:cTn id="7" dur="500" fill="hold"/>
                                        <p:tgtEl>
                                          <p:spTgt spid="73737"/>
                                        </p:tgtEl>
                                        <p:attrNameLst>
                                          <p:attrName>ppt_w</p:attrName>
                                        </p:attrNameLst>
                                      </p:cBhvr>
                                      <p:tavLst>
                                        <p:tav tm="0">
                                          <p:val>
                                            <p:strVal val="#ppt_w*0.70"/>
                                          </p:val>
                                        </p:tav>
                                        <p:tav tm="100000">
                                          <p:val>
                                            <p:strVal val="#ppt_w"/>
                                          </p:val>
                                        </p:tav>
                                      </p:tavLst>
                                    </p:anim>
                                    <p:anim calcmode="lin" valueType="num">
                                      <p:cBhvr>
                                        <p:cTn id="8" dur="500" fill="hold"/>
                                        <p:tgtEl>
                                          <p:spTgt spid="73737"/>
                                        </p:tgtEl>
                                        <p:attrNameLst>
                                          <p:attrName>ppt_h</p:attrName>
                                        </p:attrNameLst>
                                      </p:cBhvr>
                                      <p:tavLst>
                                        <p:tav tm="0">
                                          <p:val>
                                            <p:strVal val="#ppt_h"/>
                                          </p:val>
                                        </p:tav>
                                        <p:tav tm="100000">
                                          <p:val>
                                            <p:strVal val="#ppt_h"/>
                                          </p:val>
                                        </p:tav>
                                      </p:tavLst>
                                    </p:anim>
                                    <p:animEffect transition="in" filter="fade">
                                      <p:cBhvr>
                                        <p:cTn id="9" dur="500"/>
                                        <p:tgtEl>
                                          <p:spTgt spid="7373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3731"/>
                                        </p:tgtEl>
                                        <p:attrNameLst>
                                          <p:attrName>style.visibility</p:attrName>
                                        </p:attrNameLst>
                                      </p:cBhvr>
                                      <p:to>
                                        <p:strVal val="visible"/>
                                      </p:to>
                                    </p:set>
                                    <p:anim calcmode="lin" valueType="num">
                                      <p:cBhvr>
                                        <p:cTn id="14" dur="500" fill="hold"/>
                                        <p:tgtEl>
                                          <p:spTgt spid="73731"/>
                                        </p:tgtEl>
                                        <p:attrNameLst>
                                          <p:attrName>ppt_w</p:attrName>
                                        </p:attrNameLst>
                                      </p:cBhvr>
                                      <p:tavLst>
                                        <p:tav tm="0">
                                          <p:val>
                                            <p:strVal val="#ppt_w*0.70"/>
                                          </p:val>
                                        </p:tav>
                                        <p:tav tm="100000">
                                          <p:val>
                                            <p:strVal val="#ppt_w"/>
                                          </p:val>
                                        </p:tav>
                                      </p:tavLst>
                                    </p:anim>
                                    <p:anim calcmode="lin" valueType="num">
                                      <p:cBhvr>
                                        <p:cTn id="15" dur="500" fill="hold"/>
                                        <p:tgtEl>
                                          <p:spTgt spid="73731"/>
                                        </p:tgtEl>
                                        <p:attrNameLst>
                                          <p:attrName>ppt_h</p:attrName>
                                        </p:attrNameLst>
                                      </p:cBhvr>
                                      <p:tavLst>
                                        <p:tav tm="0">
                                          <p:val>
                                            <p:strVal val="#ppt_h"/>
                                          </p:val>
                                        </p:tav>
                                        <p:tav tm="100000">
                                          <p:val>
                                            <p:strVal val="#ppt_h"/>
                                          </p:val>
                                        </p:tav>
                                      </p:tavLst>
                                    </p:anim>
                                    <p:animEffect transition="in" filter="fade">
                                      <p:cBhvr>
                                        <p:cTn id="16" dur="500"/>
                                        <p:tgtEl>
                                          <p:spTgt spid="7373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3732"/>
                                        </p:tgtEl>
                                        <p:attrNameLst>
                                          <p:attrName>style.visibility</p:attrName>
                                        </p:attrNameLst>
                                      </p:cBhvr>
                                      <p:to>
                                        <p:strVal val="visible"/>
                                      </p:to>
                                    </p:set>
                                    <p:anim calcmode="lin" valueType="num">
                                      <p:cBhvr>
                                        <p:cTn id="21" dur="500" fill="hold"/>
                                        <p:tgtEl>
                                          <p:spTgt spid="73732"/>
                                        </p:tgtEl>
                                        <p:attrNameLst>
                                          <p:attrName>ppt_w</p:attrName>
                                        </p:attrNameLst>
                                      </p:cBhvr>
                                      <p:tavLst>
                                        <p:tav tm="0">
                                          <p:val>
                                            <p:strVal val="#ppt_w*0.70"/>
                                          </p:val>
                                        </p:tav>
                                        <p:tav tm="100000">
                                          <p:val>
                                            <p:strVal val="#ppt_w"/>
                                          </p:val>
                                        </p:tav>
                                      </p:tavLst>
                                    </p:anim>
                                    <p:anim calcmode="lin" valueType="num">
                                      <p:cBhvr>
                                        <p:cTn id="22" dur="500" fill="hold"/>
                                        <p:tgtEl>
                                          <p:spTgt spid="73732"/>
                                        </p:tgtEl>
                                        <p:attrNameLst>
                                          <p:attrName>ppt_h</p:attrName>
                                        </p:attrNameLst>
                                      </p:cBhvr>
                                      <p:tavLst>
                                        <p:tav tm="0">
                                          <p:val>
                                            <p:strVal val="#ppt_h"/>
                                          </p:val>
                                        </p:tav>
                                        <p:tav tm="100000">
                                          <p:val>
                                            <p:strVal val="#ppt_h"/>
                                          </p:val>
                                        </p:tav>
                                      </p:tavLst>
                                    </p:anim>
                                    <p:animEffect transition="in" filter="fade">
                                      <p:cBhvr>
                                        <p:cTn id="23" dur="500"/>
                                        <p:tgtEl>
                                          <p:spTgt spid="73732"/>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73733"/>
                                        </p:tgtEl>
                                        <p:attrNameLst>
                                          <p:attrName>style.visibility</p:attrName>
                                        </p:attrNameLst>
                                      </p:cBhvr>
                                      <p:to>
                                        <p:strVal val="visible"/>
                                      </p:to>
                                    </p:set>
                                    <p:anim calcmode="lin" valueType="num">
                                      <p:cBhvr>
                                        <p:cTn id="26" dur="500" fill="hold"/>
                                        <p:tgtEl>
                                          <p:spTgt spid="73733"/>
                                        </p:tgtEl>
                                        <p:attrNameLst>
                                          <p:attrName>ppt_w</p:attrName>
                                        </p:attrNameLst>
                                      </p:cBhvr>
                                      <p:tavLst>
                                        <p:tav tm="0">
                                          <p:val>
                                            <p:strVal val="#ppt_w*0.70"/>
                                          </p:val>
                                        </p:tav>
                                        <p:tav tm="100000">
                                          <p:val>
                                            <p:strVal val="#ppt_w"/>
                                          </p:val>
                                        </p:tav>
                                      </p:tavLst>
                                    </p:anim>
                                    <p:anim calcmode="lin" valueType="num">
                                      <p:cBhvr>
                                        <p:cTn id="27" dur="500" fill="hold"/>
                                        <p:tgtEl>
                                          <p:spTgt spid="73733"/>
                                        </p:tgtEl>
                                        <p:attrNameLst>
                                          <p:attrName>ppt_h</p:attrName>
                                        </p:attrNameLst>
                                      </p:cBhvr>
                                      <p:tavLst>
                                        <p:tav tm="0">
                                          <p:val>
                                            <p:strVal val="#ppt_h"/>
                                          </p:val>
                                        </p:tav>
                                        <p:tav tm="100000">
                                          <p:val>
                                            <p:strVal val="#ppt_h"/>
                                          </p:val>
                                        </p:tav>
                                      </p:tavLst>
                                    </p:anim>
                                    <p:animEffect transition="in" filter="fade">
                                      <p:cBhvr>
                                        <p:cTn id="28" dur="500"/>
                                        <p:tgtEl>
                                          <p:spTgt spid="7373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3734"/>
                                        </p:tgtEl>
                                        <p:attrNameLst>
                                          <p:attrName>style.visibility</p:attrName>
                                        </p:attrNameLst>
                                      </p:cBhvr>
                                      <p:to>
                                        <p:strVal val="visible"/>
                                      </p:to>
                                    </p:set>
                                    <p:anim calcmode="lin" valueType="num">
                                      <p:cBhvr>
                                        <p:cTn id="33" dur="500" fill="hold"/>
                                        <p:tgtEl>
                                          <p:spTgt spid="73734"/>
                                        </p:tgtEl>
                                        <p:attrNameLst>
                                          <p:attrName>ppt_w</p:attrName>
                                        </p:attrNameLst>
                                      </p:cBhvr>
                                      <p:tavLst>
                                        <p:tav tm="0">
                                          <p:val>
                                            <p:strVal val="#ppt_w*0.70"/>
                                          </p:val>
                                        </p:tav>
                                        <p:tav tm="100000">
                                          <p:val>
                                            <p:strVal val="#ppt_w"/>
                                          </p:val>
                                        </p:tav>
                                      </p:tavLst>
                                    </p:anim>
                                    <p:anim calcmode="lin" valueType="num">
                                      <p:cBhvr>
                                        <p:cTn id="34" dur="500" fill="hold"/>
                                        <p:tgtEl>
                                          <p:spTgt spid="73734"/>
                                        </p:tgtEl>
                                        <p:attrNameLst>
                                          <p:attrName>ppt_h</p:attrName>
                                        </p:attrNameLst>
                                      </p:cBhvr>
                                      <p:tavLst>
                                        <p:tav tm="0">
                                          <p:val>
                                            <p:strVal val="#ppt_h"/>
                                          </p:val>
                                        </p:tav>
                                        <p:tav tm="100000">
                                          <p:val>
                                            <p:strVal val="#ppt_h"/>
                                          </p:val>
                                        </p:tav>
                                      </p:tavLst>
                                    </p:anim>
                                    <p:animEffect transition="in" filter="fade">
                                      <p:cBhvr>
                                        <p:cTn id="35" dur="500"/>
                                        <p:tgtEl>
                                          <p:spTgt spid="73734"/>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3735"/>
                                        </p:tgtEl>
                                        <p:attrNameLst>
                                          <p:attrName>style.visibility</p:attrName>
                                        </p:attrNameLst>
                                      </p:cBhvr>
                                      <p:to>
                                        <p:strVal val="visible"/>
                                      </p:to>
                                    </p:set>
                                    <p:anim calcmode="lin" valueType="num">
                                      <p:cBhvr>
                                        <p:cTn id="40" dur="500" fill="hold"/>
                                        <p:tgtEl>
                                          <p:spTgt spid="73735"/>
                                        </p:tgtEl>
                                        <p:attrNameLst>
                                          <p:attrName>ppt_w</p:attrName>
                                        </p:attrNameLst>
                                      </p:cBhvr>
                                      <p:tavLst>
                                        <p:tav tm="0">
                                          <p:val>
                                            <p:strVal val="#ppt_w*0.70"/>
                                          </p:val>
                                        </p:tav>
                                        <p:tav tm="100000">
                                          <p:val>
                                            <p:strVal val="#ppt_w"/>
                                          </p:val>
                                        </p:tav>
                                      </p:tavLst>
                                    </p:anim>
                                    <p:anim calcmode="lin" valueType="num">
                                      <p:cBhvr>
                                        <p:cTn id="41" dur="500" fill="hold"/>
                                        <p:tgtEl>
                                          <p:spTgt spid="73735"/>
                                        </p:tgtEl>
                                        <p:attrNameLst>
                                          <p:attrName>ppt_h</p:attrName>
                                        </p:attrNameLst>
                                      </p:cBhvr>
                                      <p:tavLst>
                                        <p:tav tm="0">
                                          <p:val>
                                            <p:strVal val="#ppt_h"/>
                                          </p:val>
                                        </p:tav>
                                        <p:tav tm="100000">
                                          <p:val>
                                            <p:strVal val="#ppt_h"/>
                                          </p:val>
                                        </p:tav>
                                      </p:tavLst>
                                    </p:anim>
                                    <p:animEffect transition="in" filter="fade">
                                      <p:cBhvr>
                                        <p:cTn id="42"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73732" grpId="0" animBg="1"/>
      <p:bldP spid="73733" grpId="0" animBg="1"/>
      <p:bldP spid="73734" grpId="0" animBg="1"/>
      <p:bldP spid="73735" grpId="0" animBg="1"/>
      <p:bldP spid="737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505200" y="0"/>
            <a:ext cx="5638800" cy="6858000"/>
          </a:xfrm>
          <a:prstGeom prst="rect">
            <a:avLst/>
          </a:prstGeom>
          <a:solidFill>
            <a:srgbClr val="FFFFCC"/>
          </a:solidFill>
          <a:ln w="9525">
            <a:solidFill>
              <a:srgbClr val="000000"/>
            </a:solidFill>
            <a:miter lim="800000"/>
            <a:headEnd/>
            <a:tailEnd/>
          </a:ln>
        </p:spPr>
        <p:txBody>
          <a:bodyPr/>
          <a:lstStyle/>
          <a:p>
            <a:pPr algn="just"/>
            <a:r>
              <a:rPr lang="fr-FR" sz="1700" b="1" u="sng">
                <a:latin typeface="Times New Roman" pitchFamily="18" charset="0"/>
              </a:rPr>
              <a:t>Les conceptions politiques du maréchal Pétain</a:t>
            </a:r>
          </a:p>
          <a:p>
            <a:pPr algn="just"/>
            <a:r>
              <a:rPr lang="fr-FR" sz="1700">
                <a:latin typeface="Times New Roman" pitchFamily="18" charset="0"/>
              </a:rPr>
              <a:t>« Le régime électoral représentatif, majoritaire, parlementaire, qui vient d'être détruit par la défaite, était condamné depuis longtemps par l'évolution générale et accélérée des esprits et des faits dans la plupart des pays d'Europe et par l'impossibilité de se réformer. […]</a:t>
            </a:r>
          </a:p>
          <a:p>
            <a:pPr algn="just"/>
            <a:r>
              <a:rPr lang="fr-FR" sz="1700">
                <a:latin typeface="Times New Roman" pitchFamily="18" charset="0"/>
              </a:rPr>
              <a:t>Les problèmes à résoudre découlent les uns des autres. Le premier consiste à remplacer "le peuple souverain" exerçant des droits absolus dans l'irresponsabilité totale par un peuple dont les droits dérivent de ses devoirs.</a:t>
            </a:r>
          </a:p>
          <a:p>
            <a:pPr algn="just"/>
            <a:r>
              <a:rPr lang="fr-FR" sz="1700">
                <a:latin typeface="Times New Roman" pitchFamily="18" charset="0"/>
              </a:rPr>
              <a:t>Un peuple n'est pas un nombre déterminé d'individus. […] Un peuple est une hiérarchie de familles, de professions, de communes, de responsabilités administratives, de familles spirituelles, articulées et fédérées pour former une patrie animée d'un mouvement, d'une âme, d'un idéal, moteurs de l'avenir, pour produire à tous les échelons une hiérarchie des hommes qui se sélectionnent par les services rendus à la communauté, dont un petit nombre conseille, quelques-uns commandent et, au sommet, un chef qui gouverne. […]</a:t>
            </a:r>
          </a:p>
          <a:p>
            <a:pPr algn="just"/>
            <a:r>
              <a:rPr lang="fr-FR" sz="1700">
                <a:latin typeface="Times New Roman" pitchFamily="18" charset="0"/>
              </a:rPr>
              <a:t>Je me propose de recomposer un corps social d'après ces principes. Il ne suffira plus de compter les voix. Il faudra peser leur valeur pour déterminer leur part de responsabilité dans la communauté. […] »</a:t>
            </a:r>
          </a:p>
          <a:p>
            <a:pPr algn="r"/>
            <a:r>
              <a:rPr lang="fr-FR" sz="1700" i="1">
                <a:latin typeface="Times New Roman" pitchFamily="18" charset="0"/>
              </a:rPr>
              <a:t>Discours prononcé le 8 Juin 1941 devant la commission chargée d’élaborer une nouvelle constitution.</a:t>
            </a:r>
            <a:endParaRPr lang="fr-FR" sz="2800"/>
          </a:p>
        </p:txBody>
      </p:sp>
      <p:sp>
        <p:nvSpPr>
          <p:cNvPr id="24579" name="AutoShape 3"/>
          <p:cNvSpPr>
            <a:spLocks noChangeArrowheads="1"/>
          </p:cNvSpPr>
          <p:nvPr/>
        </p:nvSpPr>
        <p:spPr bwMode="auto">
          <a:xfrm>
            <a:off x="2895600" y="1066800"/>
            <a:ext cx="595313" cy="333375"/>
          </a:xfrm>
          <a:prstGeom prst="leftArrow">
            <a:avLst>
              <a:gd name="adj1" fmla="val 50000"/>
              <a:gd name="adj2" fmla="val 44643"/>
            </a:avLst>
          </a:prstGeom>
          <a:solidFill>
            <a:schemeClr val="tx1"/>
          </a:solidFill>
          <a:ln w="9525">
            <a:solidFill>
              <a:schemeClr val="tx1"/>
            </a:solidFill>
            <a:miter lim="800000"/>
            <a:headEnd/>
            <a:tailEnd/>
          </a:ln>
        </p:spPr>
        <p:txBody>
          <a:bodyPr wrap="none" anchor="ctr"/>
          <a:lstStyle/>
          <a:p>
            <a:endParaRPr lang="fr-FR"/>
          </a:p>
        </p:txBody>
      </p:sp>
      <p:sp>
        <p:nvSpPr>
          <p:cNvPr id="24580" name="AutoShape 4"/>
          <p:cNvSpPr>
            <a:spLocks noChangeArrowheads="1"/>
          </p:cNvSpPr>
          <p:nvPr/>
        </p:nvSpPr>
        <p:spPr bwMode="auto">
          <a:xfrm>
            <a:off x="2895600" y="2819400"/>
            <a:ext cx="595313" cy="333375"/>
          </a:xfrm>
          <a:prstGeom prst="leftArrow">
            <a:avLst>
              <a:gd name="adj1" fmla="val 50000"/>
              <a:gd name="adj2" fmla="val 44643"/>
            </a:avLst>
          </a:prstGeom>
          <a:solidFill>
            <a:schemeClr val="tx1"/>
          </a:solidFill>
          <a:ln w="9525">
            <a:solidFill>
              <a:schemeClr val="tx1"/>
            </a:solidFill>
            <a:miter lim="800000"/>
            <a:headEnd/>
            <a:tailEnd/>
          </a:ln>
        </p:spPr>
        <p:txBody>
          <a:bodyPr wrap="none" anchor="ctr"/>
          <a:lstStyle/>
          <a:p>
            <a:endParaRPr lang="fr-FR"/>
          </a:p>
        </p:txBody>
      </p:sp>
      <p:sp>
        <p:nvSpPr>
          <p:cNvPr id="24581" name="AutoShape 5"/>
          <p:cNvSpPr>
            <a:spLocks noChangeArrowheads="1"/>
          </p:cNvSpPr>
          <p:nvPr/>
        </p:nvSpPr>
        <p:spPr bwMode="auto">
          <a:xfrm>
            <a:off x="2895600" y="4648200"/>
            <a:ext cx="595313" cy="333375"/>
          </a:xfrm>
          <a:prstGeom prst="leftArrow">
            <a:avLst>
              <a:gd name="adj1" fmla="val 50000"/>
              <a:gd name="adj2" fmla="val 44643"/>
            </a:avLst>
          </a:prstGeom>
          <a:solidFill>
            <a:schemeClr val="tx1"/>
          </a:solidFill>
          <a:ln w="9525">
            <a:solidFill>
              <a:schemeClr val="tx1"/>
            </a:solidFill>
            <a:miter lim="800000"/>
            <a:headEnd/>
            <a:tailEnd/>
          </a:ln>
        </p:spPr>
        <p:txBody>
          <a:bodyPr wrap="none" anchor="ctr"/>
          <a:lstStyle/>
          <a:p>
            <a:endParaRPr lang="fr-FR"/>
          </a:p>
        </p:txBody>
      </p:sp>
      <p:sp>
        <p:nvSpPr>
          <p:cNvPr id="24582" name="AutoShape 6"/>
          <p:cNvSpPr>
            <a:spLocks noChangeArrowheads="1"/>
          </p:cNvSpPr>
          <p:nvPr/>
        </p:nvSpPr>
        <p:spPr bwMode="auto">
          <a:xfrm>
            <a:off x="2895600" y="5181600"/>
            <a:ext cx="595313" cy="333375"/>
          </a:xfrm>
          <a:prstGeom prst="leftArrow">
            <a:avLst>
              <a:gd name="adj1" fmla="val 50000"/>
              <a:gd name="adj2" fmla="val 44643"/>
            </a:avLst>
          </a:prstGeom>
          <a:solidFill>
            <a:schemeClr val="tx1"/>
          </a:solidFill>
          <a:ln w="9525">
            <a:solidFill>
              <a:schemeClr val="tx1"/>
            </a:solidFill>
            <a:miter lim="800000"/>
            <a:headEnd/>
            <a:tailEnd/>
          </a:ln>
        </p:spPr>
        <p:txBody>
          <a:bodyPr wrap="none" anchor="ctr"/>
          <a:lstStyle/>
          <a:p>
            <a:endParaRPr lang="fr-FR"/>
          </a:p>
        </p:txBody>
      </p:sp>
      <p:sp>
        <p:nvSpPr>
          <p:cNvPr id="24583" name="AutoShape 7"/>
          <p:cNvSpPr>
            <a:spLocks noChangeArrowheads="1"/>
          </p:cNvSpPr>
          <p:nvPr/>
        </p:nvSpPr>
        <p:spPr bwMode="auto">
          <a:xfrm>
            <a:off x="2895600" y="5638800"/>
            <a:ext cx="595313" cy="333375"/>
          </a:xfrm>
          <a:prstGeom prst="leftArrow">
            <a:avLst>
              <a:gd name="adj1" fmla="val 50000"/>
              <a:gd name="adj2" fmla="val 44643"/>
            </a:avLst>
          </a:prstGeom>
          <a:solidFill>
            <a:schemeClr val="tx1"/>
          </a:solidFill>
          <a:ln w="9525">
            <a:solidFill>
              <a:schemeClr val="tx1"/>
            </a:solidFill>
            <a:miter lim="800000"/>
            <a:headEnd/>
            <a:tailEnd/>
          </a:ln>
        </p:spPr>
        <p:txBody>
          <a:bodyPr wrap="none" anchor="ctr"/>
          <a:lstStyle/>
          <a:p>
            <a:endParaRPr lang="fr-FR"/>
          </a:p>
        </p:txBody>
      </p:sp>
      <p:sp>
        <p:nvSpPr>
          <p:cNvPr id="24584" name="Text Box 8"/>
          <p:cNvSpPr txBox="1">
            <a:spLocks noChangeArrowheads="1"/>
          </p:cNvSpPr>
          <p:nvPr/>
        </p:nvSpPr>
        <p:spPr bwMode="auto">
          <a:xfrm>
            <a:off x="0" y="0"/>
            <a:ext cx="3733800" cy="915988"/>
          </a:xfrm>
          <a:prstGeom prst="rect">
            <a:avLst/>
          </a:prstGeom>
          <a:noFill/>
          <a:ln w="9525">
            <a:noFill/>
            <a:miter lim="800000"/>
            <a:headEnd/>
            <a:tailEnd/>
          </a:ln>
        </p:spPr>
        <p:txBody>
          <a:bodyPr>
            <a:spAutoFit/>
          </a:bodyPr>
          <a:lstStyle/>
          <a:p>
            <a:r>
              <a:rPr lang="fr-FR" b="1"/>
              <a:t>Montrez d’après ce texte que le le Maréchal Pétain s’oppose aux valeurs de la République</a:t>
            </a:r>
          </a:p>
        </p:txBody>
      </p:sp>
      <p:sp>
        <p:nvSpPr>
          <p:cNvPr id="74761" name="Rectangle 9"/>
          <p:cNvSpPr>
            <a:spLocks noChangeArrowheads="1"/>
          </p:cNvSpPr>
          <p:nvPr/>
        </p:nvSpPr>
        <p:spPr bwMode="auto">
          <a:xfrm>
            <a:off x="3635375" y="2924175"/>
            <a:ext cx="2520950" cy="288925"/>
          </a:xfrm>
          <a:prstGeom prst="rect">
            <a:avLst/>
          </a:prstGeom>
          <a:solidFill>
            <a:srgbClr val="00FF00">
              <a:alpha val="14902"/>
            </a:srgbClr>
          </a:solidFill>
          <a:ln w="9525">
            <a:noFill/>
            <a:miter lim="800000"/>
            <a:headEnd/>
            <a:tailEnd/>
          </a:ln>
        </p:spPr>
        <p:txBody>
          <a:bodyPr wrap="none" anchor="ctr"/>
          <a:lstStyle/>
          <a:p>
            <a:endParaRPr lang="fr-FR"/>
          </a:p>
        </p:txBody>
      </p:sp>
      <p:sp>
        <p:nvSpPr>
          <p:cNvPr id="74762" name="Rectangle 10"/>
          <p:cNvSpPr>
            <a:spLocks noChangeArrowheads="1"/>
          </p:cNvSpPr>
          <p:nvPr/>
        </p:nvSpPr>
        <p:spPr bwMode="auto">
          <a:xfrm>
            <a:off x="3492500" y="4437063"/>
            <a:ext cx="5651500" cy="576262"/>
          </a:xfrm>
          <a:prstGeom prst="rect">
            <a:avLst/>
          </a:prstGeom>
          <a:solidFill>
            <a:srgbClr val="00FF00">
              <a:alpha val="14902"/>
            </a:srgbClr>
          </a:solidFill>
          <a:ln w="9525">
            <a:noFill/>
            <a:miter lim="800000"/>
            <a:headEnd/>
            <a:tailEnd/>
          </a:ln>
        </p:spPr>
        <p:txBody>
          <a:bodyPr wrap="none" anchor="ctr"/>
          <a:lstStyle/>
          <a:p>
            <a:endParaRPr lang="fr-FR"/>
          </a:p>
        </p:txBody>
      </p:sp>
      <p:sp>
        <p:nvSpPr>
          <p:cNvPr id="74763" name="Rectangle 11"/>
          <p:cNvSpPr>
            <a:spLocks noChangeArrowheads="1"/>
          </p:cNvSpPr>
          <p:nvPr/>
        </p:nvSpPr>
        <p:spPr bwMode="auto">
          <a:xfrm>
            <a:off x="3635375" y="5229225"/>
            <a:ext cx="5508625" cy="792163"/>
          </a:xfrm>
          <a:prstGeom prst="rect">
            <a:avLst/>
          </a:prstGeom>
          <a:solidFill>
            <a:srgbClr val="00FF00">
              <a:alpha val="14902"/>
            </a:srgbClr>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4761"/>
                                        </p:tgtEl>
                                        <p:attrNameLst>
                                          <p:attrName>style.visibility</p:attrName>
                                        </p:attrNameLst>
                                      </p:cBhvr>
                                      <p:to>
                                        <p:strVal val="visible"/>
                                      </p:to>
                                    </p:set>
                                    <p:anim calcmode="lin" valueType="num">
                                      <p:cBhvr>
                                        <p:cTn id="7" dur="1000" fill="hold"/>
                                        <p:tgtEl>
                                          <p:spTgt spid="74761"/>
                                        </p:tgtEl>
                                        <p:attrNameLst>
                                          <p:attrName>ppt_w</p:attrName>
                                        </p:attrNameLst>
                                      </p:cBhvr>
                                      <p:tavLst>
                                        <p:tav tm="0">
                                          <p:val>
                                            <p:strVal val="#ppt_w*0.70"/>
                                          </p:val>
                                        </p:tav>
                                        <p:tav tm="100000">
                                          <p:val>
                                            <p:strVal val="#ppt_w"/>
                                          </p:val>
                                        </p:tav>
                                      </p:tavLst>
                                    </p:anim>
                                    <p:anim calcmode="lin" valueType="num">
                                      <p:cBhvr>
                                        <p:cTn id="8" dur="1000" fill="hold"/>
                                        <p:tgtEl>
                                          <p:spTgt spid="74761"/>
                                        </p:tgtEl>
                                        <p:attrNameLst>
                                          <p:attrName>ppt_h</p:attrName>
                                        </p:attrNameLst>
                                      </p:cBhvr>
                                      <p:tavLst>
                                        <p:tav tm="0">
                                          <p:val>
                                            <p:strVal val="#ppt_h"/>
                                          </p:val>
                                        </p:tav>
                                        <p:tav tm="100000">
                                          <p:val>
                                            <p:strVal val="#ppt_h"/>
                                          </p:val>
                                        </p:tav>
                                      </p:tavLst>
                                    </p:anim>
                                    <p:animEffect transition="in" filter="fade">
                                      <p:cBhvr>
                                        <p:cTn id="9" dur="1000"/>
                                        <p:tgtEl>
                                          <p:spTgt spid="7476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4762"/>
                                        </p:tgtEl>
                                        <p:attrNameLst>
                                          <p:attrName>style.visibility</p:attrName>
                                        </p:attrNameLst>
                                      </p:cBhvr>
                                      <p:to>
                                        <p:strVal val="visible"/>
                                      </p:to>
                                    </p:set>
                                    <p:anim calcmode="lin" valueType="num">
                                      <p:cBhvr>
                                        <p:cTn id="14" dur="1000" fill="hold"/>
                                        <p:tgtEl>
                                          <p:spTgt spid="74762"/>
                                        </p:tgtEl>
                                        <p:attrNameLst>
                                          <p:attrName>ppt_w</p:attrName>
                                        </p:attrNameLst>
                                      </p:cBhvr>
                                      <p:tavLst>
                                        <p:tav tm="0">
                                          <p:val>
                                            <p:strVal val="#ppt_w*0.70"/>
                                          </p:val>
                                        </p:tav>
                                        <p:tav tm="100000">
                                          <p:val>
                                            <p:strVal val="#ppt_w"/>
                                          </p:val>
                                        </p:tav>
                                      </p:tavLst>
                                    </p:anim>
                                    <p:anim calcmode="lin" valueType="num">
                                      <p:cBhvr>
                                        <p:cTn id="15" dur="1000" fill="hold"/>
                                        <p:tgtEl>
                                          <p:spTgt spid="74762"/>
                                        </p:tgtEl>
                                        <p:attrNameLst>
                                          <p:attrName>ppt_h</p:attrName>
                                        </p:attrNameLst>
                                      </p:cBhvr>
                                      <p:tavLst>
                                        <p:tav tm="0">
                                          <p:val>
                                            <p:strVal val="#ppt_h"/>
                                          </p:val>
                                        </p:tav>
                                        <p:tav tm="100000">
                                          <p:val>
                                            <p:strVal val="#ppt_h"/>
                                          </p:val>
                                        </p:tav>
                                      </p:tavLst>
                                    </p:anim>
                                    <p:animEffect transition="in" filter="fade">
                                      <p:cBhvr>
                                        <p:cTn id="16" dur="1000"/>
                                        <p:tgtEl>
                                          <p:spTgt spid="7476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4763"/>
                                        </p:tgtEl>
                                        <p:attrNameLst>
                                          <p:attrName>style.visibility</p:attrName>
                                        </p:attrNameLst>
                                      </p:cBhvr>
                                      <p:to>
                                        <p:strVal val="visible"/>
                                      </p:to>
                                    </p:set>
                                    <p:anim calcmode="lin" valueType="num">
                                      <p:cBhvr>
                                        <p:cTn id="21" dur="1000" fill="hold"/>
                                        <p:tgtEl>
                                          <p:spTgt spid="74763"/>
                                        </p:tgtEl>
                                        <p:attrNameLst>
                                          <p:attrName>ppt_w</p:attrName>
                                        </p:attrNameLst>
                                      </p:cBhvr>
                                      <p:tavLst>
                                        <p:tav tm="0">
                                          <p:val>
                                            <p:strVal val="#ppt_w*0.70"/>
                                          </p:val>
                                        </p:tav>
                                        <p:tav tm="100000">
                                          <p:val>
                                            <p:strVal val="#ppt_w"/>
                                          </p:val>
                                        </p:tav>
                                      </p:tavLst>
                                    </p:anim>
                                    <p:anim calcmode="lin" valueType="num">
                                      <p:cBhvr>
                                        <p:cTn id="22" dur="1000" fill="hold"/>
                                        <p:tgtEl>
                                          <p:spTgt spid="74763"/>
                                        </p:tgtEl>
                                        <p:attrNameLst>
                                          <p:attrName>ppt_h</p:attrName>
                                        </p:attrNameLst>
                                      </p:cBhvr>
                                      <p:tavLst>
                                        <p:tav tm="0">
                                          <p:val>
                                            <p:strVal val="#ppt_h"/>
                                          </p:val>
                                        </p:tav>
                                        <p:tav tm="100000">
                                          <p:val>
                                            <p:strVal val="#ppt_h"/>
                                          </p:val>
                                        </p:tav>
                                      </p:tavLst>
                                    </p:anim>
                                    <p:animEffect transition="in" filter="fade">
                                      <p:cBhvr>
                                        <p:cTn id="23" dur="1000"/>
                                        <p:tgtEl>
                                          <p:spTgt spid="74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animBg="1"/>
      <p:bldP spid="74762" grpId="0" animBg="1"/>
      <p:bldP spid="747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7772400" cy="6692900"/>
          </a:xfrm>
          <a:prstGeom prst="rect">
            <a:avLst/>
          </a:prstGeom>
          <a:solidFill>
            <a:srgbClr val="FFFFFF"/>
          </a:solidFill>
          <a:ln w="9525">
            <a:solidFill>
              <a:srgbClr val="000000"/>
            </a:solidFill>
            <a:miter lim="800000"/>
            <a:headEnd/>
            <a:tailEnd/>
          </a:ln>
        </p:spPr>
        <p:txBody>
          <a:bodyPr>
            <a:spAutoFit/>
          </a:bodyPr>
          <a:lstStyle/>
          <a:p>
            <a:r>
              <a:rPr lang="fr-FR" b="1" u="sng">
                <a:latin typeface="Times New Roman" pitchFamily="18" charset="0"/>
              </a:rPr>
              <a:t>Statut des Juifs, 3 octobre 1940</a:t>
            </a:r>
          </a:p>
          <a:p>
            <a:r>
              <a:rPr lang="fr-FR">
                <a:latin typeface="Times New Roman" pitchFamily="18" charset="0"/>
              </a:rPr>
              <a:t>Nous, Maréchal de France, chef de l'État français, le Conseil des ministres entendu, décrétons :</a:t>
            </a:r>
          </a:p>
          <a:p>
            <a:r>
              <a:rPr lang="fr-FR">
                <a:latin typeface="Times New Roman" pitchFamily="18" charset="0"/>
              </a:rPr>
              <a:t>Art. 1. Est regardé comme juif toute personne issue de trois grands-parents de race juive ou de deux grands-parents de la même race, si son conjoint lui-même est juif</a:t>
            </a:r>
          </a:p>
          <a:p>
            <a:r>
              <a:rPr lang="fr-FR">
                <a:latin typeface="Times New Roman" pitchFamily="18" charset="0"/>
              </a:rPr>
              <a:t>Art. 2. L’accès et l'exercice des fonctions publiques et mandats énumérés ci-après sont interdits aux Juifs</a:t>
            </a:r>
          </a:p>
          <a:p>
            <a:pPr lvl="1"/>
            <a:r>
              <a:rPr lang="fr-FR">
                <a:latin typeface="Times New Roman" pitchFamily="18" charset="0"/>
              </a:rPr>
              <a:t>1. Chef de l'État, membre du gouvernement, Cour de cassation, Cour des comptes, corps des Mines, corps des Ponts et Chaussées, et toutes assemblées issues de l'élection.</a:t>
            </a:r>
          </a:p>
          <a:p>
            <a:pPr lvl="1"/>
            <a:r>
              <a:rPr lang="fr-FR">
                <a:latin typeface="Times New Roman" pitchFamily="18" charset="0"/>
              </a:rPr>
              <a:t>2. Agents relevant du département des Affaires étrangères, préfets, sous-préfets, fonctionnaires de tous grades attachés à tous services de police.</a:t>
            </a:r>
          </a:p>
          <a:p>
            <a:pPr lvl="1"/>
            <a:r>
              <a:rPr lang="fr-FR">
                <a:latin typeface="Times New Roman" pitchFamily="18" charset="0"/>
              </a:rPr>
              <a:t>4. Membres des corps enseignants.</a:t>
            </a:r>
          </a:p>
          <a:p>
            <a:pPr lvl="1"/>
            <a:r>
              <a:rPr lang="fr-FR">
                <a:latin typeface="Times New Roman" pitchFamily="18" charset="0"/>
              </a:rPr>
              <a:t>5. Officiers des armées de terre, de mer et de l'air.</a:t>
            </a:r>
          </a:p>
          <a:p>
            <a:r>
              <a:rPr lang="fr-FR">
                <a:latin typeface="Times New Roman" pitchFamily="18" charset="0"/>
              </a:rPr>
              <a:t>Art. 5. Les Juifs ne pourront, sans condition ni réserve, exercer l'une quelconque des professions suivantes : directeurs, gérants, rédacteurs de journaux [...] à l'exception de publications de caractère strictement scientifique. Directeurs, administrateurs, gérants d'entreprises ayant pour objet la fabrication, l'impression, la distribution, la présentation de films cinématographiques ; [...]</a:t>
            </a:r>
          </a:p>
          <a:p>
            <a:r>
              <a:rPr lang="fr-FR">
                <a:latin typeface="Times New Roman" pitchFamily="18" charset="0"/>
              </a:rPr>
              <a:t>Art. 7. Les fonctionnaires juifs visés aux articles 2 et 3 cesseront d'exercer leurs fonctions dans les deux mois qui suivront la promulgation de la présente loi. [...]</a:t>
            </a:r>
          </a:p>
          <a:p>
            <a:r>
              <a:rPr lang="fr-FR">
                <a:latin typeface="Times New Roman" pitchFamily="18" charset="0"/>
              </a:rPr>
              <a:t>Art. 9. La présente loi est applicable à l'Algérie, aux colonies, pays de protectorat et territoires sous mandat.</a:t>
            </a:r>
          </a:p>
          <a:p>
            <a:pPr algn="r"/>
            <a:r>
              <a:rPr lang="fr-FR">
                <a:latin typeface="Times New Roman" pitchFamily="18" charset="0"/>
              </a:rPr>
              <a:t>Fait à Vichy, le 3 octobre 1940, Ph. Pétain.</a:t>
            </a:r>
            <a:endParaRPr lang="fr-FR"/>
          </a:p>
        </p:txBody>
      </p:sp>
      <p:sp>
        <p:nvSpPr>
          <p:cNvPr id="75779" name="Line 3"/>
          <p:cNvSpPr>
            <a:spLocks noChangeShapeType="1"/>
          </p:cNvSpPr>
          <p:nvPr/>
        </p:nvSpPr>
        <p:spPr bwMode="auto">
          <a:xfrm>
            <a:off x="3124200" y="1371600"/>
            <a:ext cx="1447800" cy="0"/>
          </a:xfrm>
          <a:prstGeom prst="line">
            <a:avLst/>
          </a:prstGeom>
          <a:noFill/>
          <a:ln w="47625">
            <a:solidFill>
              <a:srgbClr val="00FF00"/>
            </a:solidFill>
            <a:round/>
            <a:headEnd/>
            <a:tailEnd/>
          </a:ln>
        </p:spPr>
        <p:txBody>
          <a:bodyPr/>
          <a:lstStyle/>
          <a:p>
            <a:endParaRPr lang="fr-FR"/>
          </a:p>
        </p:txBody>
      </p:sp>
      <p:sp>
        <p:nvSpPr>
          <p:cNvPr id="75780" name="Line 4"/>
          <p:cNvSpPr>
            <a:spLocks noChangeShapeType="1"/>
          </p:cNvSpPr>
          <p:nvPr/>
        </p:nvSpPr>
        <p:spPr bwMode="auto">
          <a:xfrm>
            <a:off x="685800" y="1981200"/>
            <a:ext cx="1447800" cy="0"/>
          </a:xfrm>
          <a:prstGeom prst="line">
            <a:avLst/>
          </a:prstGeom>
          <a:noFill/>
          <a:ln w="47625">
            <a:solidFill>
              <a:srgbClr val="00FF00"/>
            </a:solidFill>
            <a:round/>
            <a:headEnd/>
            <a:tailEnd/>
          </a:ln>
        </p:spPr>
        <p:txBody>
          <a:bodyPr/>
          <a:lstStyle/>
          <a:p>
            <a:endParaRPr lang="fr-FR"/>
          </a:p>
        </p:txBody>
      </p:sp>
      <p:sp>
        <p:nvSpPr>
          <p:cNvPr id="75781" name="Line 5"/>
          <p:cNvSpPr>
            <a:spLocks noChangeShapeType="1"/>
          </p:cNvSpPr>
          <p:nvPr/>
        </p:nvSpPr>
        <p:spPr bwMode="auto">
          <a:xfrm>
            <a:off x="1835150" y="333375"/>
            <a:ext cx="1447800" cy="0"/>
          </a:xfrm>
          <a:prstGeom prst="line">
            <a:avLst/>
          </a:prstGeom>
          <a:noFill/>
          <a:ln w="47625">
            <a:solidFill>
              <a:srgbClr val="00FF00"/>
            </a:solidFill>
            <a:round/>
            <a:headEnd/>
            <a:tailEnd/>
          </a:ln>
        </p:spPr>
        <p:txBody>
          <a:bodyPr/>
          <a:lstStyle/>
          <a:p>
            <a:endParaRPr lang="fr-FR"/>
          </a:p>
        </p:txBody>
      </p:sp>
      <p:sp>
        <p:nvSpPr>
          <p:cNvPr id="75782" name="Line 6"/>
          <p:cNvSpPr>
            <a:spLocks noChangeShapeType="1"/>
          </p:cNvSpPr>
          <p:nvPr/>
        </p:nvSpPr>
        <p:spPr bwMode="auto">
          <a:xfrm>
            <a:off x="533400" y="4419600"/>
            <a:ext cx="1828800" cy="0"/>
          </a:xfrm>
          <a:prstGeom prst="line">
            <a:avLst/>
          </a:prstGeom>
          <a:noFill/>
          <a:ln w="47625">
            <a:solidFill>
              <a:srgbClr val="00FF00"/>
            </a:solidFill>
            <a:round/>
            <a:headEnd/>
            <a:tailEnd/>
          </a:ln>
        </p:spPr>
        <p:txBody>
          <a:bodyPr/>
          <a:lstStyle/>
          <a:p>
            <a:endParaRPr lang="fr-FR"/>
          </a:p>
        </p:txBody>
      </p:sp>
      <p:sp>
        <p:nvSpPr>
          <p:cNvPr id="75783" name="Line 7"/>
          <p:cNvSpPr>
            <a:spLocks noChangeShapeType="1"/>
          </p:cNvSpPr>
          <p:nvPr/>
        </p:nvSpPr>
        <p:spPr bwMode="auto">
          <a:xfrm>
            <a:off x="0" y="836613"/>
            <a:ext cx="827088" cy="0"/>
          </a:xfrm>
          <a:prstGeom prst="line">
            <a:avLst/>
          </a:prstGeom>
          <a:noFill/>
          <a:ln w="47625">
            <a:solidFill>
              <a:srgbClr val="00FF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p:cTn id="7" dur="500" fill="hold"/>
                                        <p:tgtEl>
                                          <p:spTgt spid="75781"/>
                                        </p:tgtEl>
                                        <p:attrNameLst>
                                          <p:attrName>ppt_w</p:attrName>
                                        </p:attrNameLst>
                                      </p:cBhvr>
                                      <p:tavLst>
                                        <p:tav tm="0">
                                          <p:val>
                                            <p:strVal val="#ppt_w*0.70"/>
                                          </p:val>
                                        </p:tav>
                                        <p:tav tm="100000">
                                          <p:val>
                                            <p:strVal val="#ppt_w"/>
                                          </p:val>
                                        </p:tav>
                                      </p:tavLst>
                                    </p:anim>
                                    <p:anim calcmode="lin" valueType="num">
                                      <p:cBhvr>
                                        <p:cTn id="8" dur="500" fill="hold"/>
                                        <p:tgtEl>
                                          <p:spTgt spid="75781"/>
                                        </p:tgtEl>
                                        <p:attrNameLst>
                                          <p:attrName>ppt_h</p:attrName>
                                        </p:attrNameLst>
                                      </p:cBhvr>
                                      <p:tavLst>
                                        <p:tav tm="0">
                                          <p:val>
                                            <p:strVal val="#ppt_h"/>
                                          </p:val>
                                        </p:tav>
                                        <p:tav tm="100000">
                                          <p:val>
                                            <p:strVal val="#ppt_h"/>
                                          </p:val>
                                        </p:tav>
                                      </p:tavLst>
                                    </p:anim>
                                    <p:animEffect transition="in" filter="fade">
                                      <p:cBhvr>
                                        <p:cTn id="9" dur="500"/>
                                        <p:tgtEl>
                                          <p:spTgt spid="7578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5783"/>
                                        </p:tgtEl>
                                        <p:attrNameLst>
                                          <p:attrName>style.visibility</p:attrName>
                                        </p:attrNameLst>
                                      </p:cBhvr>
                                      <p:to>
                                        <p:strVal val="visible"/>
                                      </p:to>
                                    </p:set>
                                    <p:anim calcmode="lin" valueType="num">
                                      <p:cBhvr>
                                        <p:cTn id="14" dur="500" fill="hold"/>
                                        <p:tgtEl>
                                          <p:spTgt spid="75783"/>
                                        </p:tgtEl>
                                        <p:attrNameLst>
                                          <p:attrName>ppt_w</p:attrName>
                                        </p:attrNameLst>
                                      </p:cBhvr>
                                      <p:tavLst>
                                        <p:tav tm="0">
                                          <p:val>
                                            <p:strVal val="#ppt_w*0.70"/>
                                          </p:val>
                                        </p:tav>
                                        <p:tav tm="100000">
                                          <p:val>
                                            <p:strVal val="#ppt_w"/>
                                          </p:val>
                                        </p:tav>
                                      </p:tavLst>
                                    </p:anim>
                                    <p:anim calcmode="lin" valueType="num">
                                      <p:cBhvr>
                                        <p:cTn id="15" dur="500" fill="hold"/>
                                        <p:tgtEl>
                                          <p:spTgt spid="75783"/>
                                        </p:tgtEl>
                                        <p:attrNameLst>
                                          <p:attrName>ppt_h</p:attrName>
                                        </p:attrNameLst>
                                      </p:cBhvr>
                                      <p:tavLst>
                                        <p:tav tm="0">
                                          <p:val>
                                            <p:strVal val="#ppt_h"/>
                                          </p:val>
                                        </p:tav>
                                        <p:tav tm="100000">
                                          <p:val>
                                            <p:strVal val="#ppt_h"/>
                                          </p:val>
                                        </p:tav>
                                      </p:tavLst>
                                    </p:anim>
                                    <p:animEffect transition="in" filter="fade">
                                      <p:cBhvr>
                                        <p:cTn id="16" dur="500"/>
                                        <p:tgtEl>
                                          <p:spTgt spid="7578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5779"/>
                                        </p:tgtEl>
                                        <p:attrNameLst>
                                          <p:attrName>style.visibility</p:attrName>
                                        </p:attrNameLst>
                                      </p:cBhvr>
                                      <p:to>
                                        <p:strVal val="visible"/>
                                      </p:to>
                                    </p:set>
                                    <p:anim calcmode="lin" valueType="num">
                                      <p:cBhvr>
                                        <p:cTn id="21" dur="500" fill="hold"/>
                                        <p:tgtEl>
                                          <p:spTgt spid="75779"/>
                                        </p:tgtEl>
                                        <p:attrNameLst>
                                          <p:attrName>ppt_w</p:attrName>
                                        </p:attrNameLst>
                                      </p:cBhvr>
                                      <p:tavLst>
                                        <p:tav tm="0">
                                          <p:val>
                                            <p:strVal val="#ppt_w*0.70"/>
                                          </p:val>
                                        </p:tav>
                                        <p:tav tm="100000">
                                          <p:val>
                                            <p:strVal val="#ppt_w"/>
                                          </p:val>
                                        </p:tav>
                                      </p:tavLst>
                                    </p:anim>
                                    <p:anim calcmode="lin" valueType="num">
                                      <p:cBhvr>
                                        <p:cTn id="22" dur="500" fill="hold"/>
                                        <p:tgtEl>
                                          <p:spTgt spid="75779"/>
                                        </p:tgtEl>
                                        <p:attrNameLst>
                                          <p:attrName>ppt_h</p:attrName>
                                        </p:attrNameLst>
                                      </p:cBhvr>
                                      <p:tavLst>
                                        <p:tav tm="0">
                                          <p:val>
                                            <p:strVal val="#ppt_h"/>
                                          </p:val>
                                        </p:tav>
                                        <p:tav tm="100000">
                                          <p:val>
                                            <p:strVal val="#ppt_h"/>
                                          </p:val>
                                        </p:tav>
                                      </p:tavLst>
                                    </p:anim>
                                    <p:animEffect transition="in" filter="fade">
                                      <p:cBhvr>
                                        <p:cTn id="23" dur="500"/>
                                        <p:tgtEl>
                                          <p:spTgt spid="7577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5780"/>
                                        </p:tgtEl>
                                        <p:attrNameLst>
                                          <p:attrName>style.visibility</p:attrName>
                                        </p:attrNameLst>
                                      </p:cBhvr>
                                      <p:to>
                                        <p:strVal val="visible"/>
                                      </p:to>
                                    </p:set>
                                    <p:anim calcmode="lin" valueType="num">
                                      <p:cBhvr>
                                        <p:cTn id="28" dur="500" fill="hold"/>
                                        <p:tgtEl>
                                          <p:spTgt spid="75780"/>
                                        </p:tgtEl>
                                        <p:attrNameLst>
                                          <p:attrName>ppt_w</p:attrName>
                                        </p:attrNameLst>
                                      </p:cBhvr>
                                      <p:tavLst>
                                        <p:tav tm="0">
                                          <p:val>
                                            <p:strVal val="#ppt_w*0.70"/>
                                          </p:val>
                                        </p:tav>
                                        <p:tav tm="100000">
                                          <p:val>
                                            <p:strVal val="#ppt_w"/>
                                          </p:val>
                                        </p:tav>
                                      </p:tavLst>
                                    </p:anim>
                                    <p:anim calcmode="lin" valueType="num">
                                      <p:cBhvr>
                                        <p:cTn id="29" dur="500" fill="hold"/>
                                        <p:tgtEl>
                                          <p:spTgt spid="75780"/>
                                        </p:tgtEl>
                                        <p:attrNameLst>
                                          <p:attrName>ppt_h</p:attrName>
                                        </p:attrNameLst>
                                      </p:cBhvr>
                                      <p:tavLst>
                                        <p:tav tm="0">
                                          <p:val>
                                            <p:strVal val="#ppt_h"/>
                                          </p:val>
                                        </p:tav>
                                        <p:tav tm="100000">
                                          <p:val>
                                            <p:strVal val="#ppt_h"/>
                                          </p:val>
                                        </p:tav>
                                      </p:tavLst>
                                    </p:anim>
                                    <p:animEffect transition="in" filter="fade">
                                      <p:cBhvr>
                                        <p:cTn id="30" dur="500"/>
                                        <p:tgtEl>
                                          <p:spTgt spid="7578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5782"/>
                                        </p:tgtEl>
                                        <p:attrNameLst>
                                          <p:attrName>style.visibility</p:attrName>
                                        </p:attrNameLst>
                                      </p:cBhvr>
                                      <p:to>
                                        <p:strVal val="visible"/>
                                      </p:to>
                                    </p:set>
                                    <p:anim calcmode="lin" valueType="num">
                                      <p:cBhvr>
                                        <p:cTn id="35" dur="500" fill="hold"/>
                                        <p:tgtEl>
                                          <p:spTgt spid="75782"/>
                                        </p:tgtEl>
                                        <p:attrNameLst>
                                          <p:attrName>ppt_w</p:attrName>
                                        </p:attrNameLst>
                                      </p:cBhvr>
                                      <p:tavLst>
                                        <p:tav tm="0">
                                          <p:val>
                                            <p:strVal val="#ppt_w*0.70"/>
                                          </p:val>
                                        </p:tav>
                                        <p:tav tm="100000">
                                          <p:val>
                                            <p:strVal val="#ppt_w"/>
                                          </p:val>
                                        </p:tav>
                                      </p:tavLst>
                                    </p:anim>
                                    <p:anim calcmode="lin" valueType="num">
                                      <p:cBhvr>
                                        <p:cTn id="36" dur="500" fill="hold"/>
                                        <p:tgtEl>
                                          <p:spTgt spid="75782"/>
                                        </p:tgtEl>
                                        <p:attrNameLst>
                                          <p:attrName>ppt_h</p:attrName>
                                        </p:attrNameLst>
                                      </p:cBhvr>
                                      <p:tavLst>
                                        <p:tav tm="0">
                                          <p:val>
                                            <p:strVal val="#ppt_h"/>
                                          </p:val>
                                        </p:tav>
                                        <p:tav tm="100000">
                                          <p:val>
                                            <p:strVal val="#ppt_h"/>
                                          </p:val>
                                        </p:tav>
                                      </p:tavLst>
                                    </p:anim>
                                    <p:animEffect transition="in" filter="fade">
                                      <p:cBhvr>
                                        <p:cTn id="37"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animBg="1"/>
      <p:bldP spid="75781" grpId="0" animBg="1"/>
      <p:bldP spid="75782" grpId="0" animBg="1"/>
      <p:bldP spid="757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16539" t="37729" r="11273" b="9593"/>
          <a:stretch>
            <a:fillRect/>
          </a:stretch>
        </p:blipFill>
        <p:spPr bwMode="auto">
          <a:xfrm>
            <a:off x="0" y="1700213"/>
            <a:ext cx="9144000" cy="4170362"/>
          </a:xfrm>
          <a:prstGeom prst="rect">
            <a:avLst/>
          </a:prstGeom>
          <a:noFill/>
          <a:ln w="9525">
            <a:noFill/>
            <a:miter lim="800000"/>
            <a:headEnd/>
            <a:tailEnd/>
          </a:ln>
        </p:spPr>
      </p:pic>
      <p:sp>
        <p:nvSpPr>
          <p:cNvPr id="106499" name="Rectangle 3"/>
          <p:cNvSpPr>
            <a:spLocks noChangeArrowheads="1"/>
          </p:cNvSpPr>
          <p:nvPr/>
        </p:nvSpPr>
        <p:spPr bwMode="auto">
          <a:xfrm>
            <a:off x="250825" y="4076700"/>
            <a:ext cx="8893175" cy="1081088"/>
          </a:xfrm>
          <a:prstGeom prst="rect">
            <a:avLst/>
          </a:prstGeom>
          <a:solidFill>
            <a:srgbClr val="00FF00">
              <a:alpha val="14902"/>
            </a:srgbClr>
          </a:solidFill>
          <a:ln w="9525">
            <a:noFill/>
            <a:miter lim="800000"/>
            <a:headEnd/>
            <a:tailEnd/>
          </a:ln>
        </p:spPr>
        <p:txBody>
          <a:bodyPr wrap="none" anchor="ctr"/>
          <a:lstStyle/>
          <a:p>
            <a:endParaRPr lang="fr-FR"/>
          </a:p>
        </p:txBody>
      </p:sp>
      <p:sp>
        <p:nvSpPr>
          <p:cNvPr id="26628" name="Line 6"/>
          <p:cNvSpPr>
            <a:spLocks noChangeShapeType="1"/>
          </p:cNvSpPr>
          <p:nvPr/>
        </p:nvSpPr>
        <p:spPr bwMode="auto">
          <a:xfrm>
            <a:off x="250825" y="1379538"/>
            <a:ext cx="8893175" cy="0"/>
          </a:xfrm>
          <a:prstGeom prst="line">
            <a:avLst/>
          </a:prstGeom>
          <a:noFill/>
          <a:ln w="12700">
            <a:solidFill>
              <a:schemeClr val="tx1"/>
            </a:solidFill>
            <a:round/>
            <a:headEnd/>
            <a:tailEnd/>
          </a:ln>
        </p:spPr>
        <p:txBody>
          <a:bodyPr/>
          <a:lstStyle/>
          <a:p>
            <a:endParaRPr lang="fr-FR"/>
          </a:p>
        </p:txBody>
      </p:sp>
      <p:sp>
        <p:nvSpPr>
          <p:cNvPr id="26629" name="Rectangle 7"/>
          <p:cNvSpPr>
            <a:spLocks noChangeArrowheads="1"/>
          </p:cNvSpPr>
          <p:nvPr/>
        </p:nvSpPr>
        <p:spPr bwMode="auto">
          <a:xfrm>
            <a:off x="0" y="957263"/>
            <a:ext cx="7931150" cy="396875"/>
          </a:xfrm>
          <a:prstGeom prst="rect">
            <a:avLst/>
          </a:prstGeom>
          <a:noFill/>
          <a:ln w="9525">
            <a:noFill/>
            <a:miter lim="800000"/>
            <a:headEnd/>
            <a:tailEnd/>
          </a:ln>
        </p:spPr>
        <p:txBody>
          <a:bodyPr wrap="none">
            <a:spAutoFit/>
          </a:bodyPr>
          <a:lstStyle/>
          <a:p>
            <a:r>
              <a:rPr lang="fr-FR" sz="2000" b="1"/>
              <a:t>Chapitre 2 :  Les combats de la Résistance et la refondation républicaine</a:t>
            </a:r>
          </a:p>
        </p:txBody>
      </p:sp>
      <p:graphicFrame>
        <p:nvGraphicFramePr>
          <p:cNvPr id="106504" name="Group 8"/>
          <p:cNvGraphicFramePr>
            <a:graphicFrameLocks noGrp="1"/>
          </p:cNvGraphicFramePr>
          <p:nvPr/>
        </p:nvGraphicFramePr>
        <p:xfrm>
          <a:off x="827088" y="0"/>
          <a:ext cx="7127875" cy="981075"/>
        </p:xfrm>
        <a:graphic>
          <a:graphicData uri="http://schemas.openxmlformats.org/drawingml/2006/table">
            <a:tbl>
              <a:tblPr/>
              <a:tblGrid>
                <a:gridCol w="7127875"/>
              </a:tblGrid>
              <a:tr h="981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 La République, trois républiques</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Qu’est ce que la République pour les Français de 1870 à nos jours ?</a:t>
                      </a:r>
                      <a:endParaRPr kumimoji="0" lang="fr-FR" sz="14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Pourquoi ce modèle politique a-t-il été modifié et réinventé à trois reprises ?</a:t>
                      </a:r>
                      <a:endParaRPr kumimoji="0" lang="fr-FR" sz="14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p:cTn id="7" dur="1000" fill="hold"/>
                                        <p:tgtEl>
                                          <p:spTgt spid="106499"/>
                                        </p:tgtEl>
                                        <p:attrNameLst>
                                          <p:attrName>ppt_w</p:attrName>
                                        </p:attrNameLst>
                                      </p:cBhvr>
                                      <p:tavLst>
                                        <p:tav tm="0">
                                          <p:val>
                                            <p:strVal val="#ppt_w*0.70"/>
                                          </p:val>
                                        </p:tav>
                                        <p:tav tm="100000">
                                          <p:val>
                                            <p:strVal val="#ppt_w"/>
                                          </p:val>
                                        </p:tav>
                                      </p:tavLst>
                                    </p:anim>
                                    <p:anim calcmode="lin" valueType="num">
                                      <p:cBhvr>
                                        <p:cTn id="8" dur="1000" fill="hold"/>
                                        <p:tgtEl>
                                          <p:spTgt spid="106499"/>
                                        </p:tgtEl>
                                        <p:attrNameLst>
                                          <p:attrName>ppt_h</p:attrName>
                                        </p:attrNameLst>
                                      </p:cBhvr>
                                      <p:tavLst>
                                        <p:tav tm="0">
                                          <p:val>
                                            <p:strVal val="#ppt_h"/>
                                          </p:val>
                                        </p:tav>
                                        <p:tav tm="100000">
                                          <p:val>
                                            <p:strVal val="#ppt_h"/>
                                          </p:val>
                                        </p:tav>
                                      </p:tavLst>
                                    </p:anim>
                                    <p:animEffect transition="in" filter="fade">
                                      <p:cBhvr>
                                        <p:cTn id="9" dur="1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0" y="0"/>
            <a:ext cx="9144000" cy="6858000"/>
          </a:xfrm>
        </p:spPr>
        <p:txBody>
          <a:bodyPr/>
          <a:lstStyle/>
          <a:p>
            <a:pPr marL="0" indent="19050" algn="just" eaLnBrk="1" hangingPunct="1">
              <a:lnSpc>
                <a:spcPct val="80000"/>
              </a:lnSpc>
              <a:buFontTx/>
              <a:buNone/>
            </a:pPr>
            <a:r>
              <a:rPr lang="fr-FR" sz="1800" b="1" u="sng" smtClean="0"/>
              <a:t>Déclaration aux mouvements de Résistance (28 avril 1942)</a:t>
            </a:r>
            <a:endParaRPr lang="fr-FR" sz="1800" i="1" smtClean="0"/>
          </a:p>
          <a:p>
            <a:pPr marL="0" indent="19050" algn="just" eaLnBrk="1" hangingPunct="1">
              <a:lnSpc>
                <a:spcPct val="80000"/>
              </a:lnSpc>
              <a:buFontTx/>
              <a:buNone/>
            </a:pPr>
            <a:r>
              <a:rPr lang="fr-FR" sz="1800" i="1" smtClean="0"/>
              <a:t>la « Déclaration aux mouvements de Résistance » fut rédigée à Londres par de Gaulle en avril 1942, puis ramenée en France par Christian Pineau et publiée dans les journaux clandestins au mois de juin. </a:t>
            </a:r>
          </a:p>
          <a:p>
            <a:pPr marL="0" indent="19050" algn="just" eaLnBrk="1" hangingPunct="1">
              <a:lnSpc>
                <a:spcPct val="80000"/>
              </a:lnSpc>
              <a:buFontTx/>
              <a:buNone/>
            </a:pPr>
            <a:r>
              <a:rPr lang="fr-FR" sz="1800" smtClean="0"/>
              <a:t>Un régime, moral, social, politique, économique, a abdiqué dans la défaite, après s’être lui-même paralysé dans la licence. Un autre, sorti d’une criminelle capitulation, s’exalte en pouvoir personnel. Le peuple français les condamne tous les deux. Tandis qu’il s’unit pour la victoire, il s’assemble pour une révolution.</a:t>
            </a:r>
          </a:p>
          <a:p>
            <a:pPr marL="0" indent="19050" algn="just" eaLnBrk="1" hangingPunct="1">
              <a:lnSpc>
                <a:spcPct val="80000"/>
              </a:lnSpc>
              <a:buFontTx/>
              <a:buNone/>
            </a:pPr>
            <a:r>
              <a:rPr lang="fr-FR" sz="1800" smtClean="0"/>
              <a:t>[...]. En même temps que les Français seront libérés de l’oppression ennemie, toutes leurs libertés intérieures devront leur être rendues. Une fois l’ennemi chassé du territoire, tous les hommes et toutes les femmes de chez nous éliront l’Assemblée Nationale qui décidera souverainement des destinées du pays.</a:t>
            </a:r>
          </a:p>
          <a:p>
            <a:pPr marL="0" indent="19050" algn="just" eaLnBrk="1" hangingPunct="1">
              <a:lnSpc>
                <a:spcPct val="80000"/>
              </a:lnSpc>
              <a:buFontTx/>
              <a:buNone/>
            </a:pPr>
            <a:r>
              <a:rPr lang="fr-FR" sz="1800" smtClean="0"/>
              <a:t>[…]Nous voulons que les Français puissent vivre dans la sécurité. […] A l’intérieur, il faudra que soient réalisées, contre la tyrannie du perpétuel abus, les garanties pratiques qui assureront à chacun la liberté et la dignité dans son travail et dans son existence. La sécurité nationale et la sécurité sociale sont, pour nous, des buts impératifs et conjugués.[…]</a:t>
            </a:r>
          </a:p>
          <a:p>
            <a:pPr marL="0" indent="19050" algn="just" eaLnBrk="1" hangingPunct="1">
              <a:lnSpc>
                <a:spcPct val="80000"/>
              </a:lnSpc>
              <a:buFontTx/>
              <a:buNone/>
            </a:pPr>
            <a:r>
              <a:rPr lang="fr-FR" sz="1800" smtClean="0"/>
              <a:t>Et nous voulons en même temps que, dans un puissant renouveau des ressources de la nation et de l’Empire par une technique dirigée, l’idéal séculaire français de liberté, d’égalité, de fraternité soit désormais mis en pratique chez nous, de telle sorte que chacun soit libre de sa pensée, de ses croyances, de ses actions, que chacun ait, au départ de son activité sociale, des chances égales à celles de tous les autres, que chacun soit respecté par tous et aidé s’il en a besoin.[…]</a:t>
            </a:r>
          </a:p>
          <a:p>
            <a:pPr marL="0" indent="19050" algn="just" eaLnBrk="1" hangingPunct="1">
              <a:lnSpc>
                <a:spcPct val="80000"/>
              </a:lnSpc>
              <a:buFontTx/>
              <a:buNone/>
            </a:pPr>
            <a:r>
              <a:rPr lang="fr-FR" sz="1800" smtClean="0"/>
              <a:t>La France et le monde luttent et souffrent pour la liberté, la justice, le droit des gens à disposer d’eux-mêmes. Il faut que le droit des gens à disposer d’eux-mêmes, la justice et la liberté gagnent cette guerre, en fait comme en droit, au profit de chaque homme, comme au profit de chaque État.</a:t>
            </a:r>
          </a:p>
          <a:p>
            <a:pPr marL="0" indent="19050" algn="just" eaLnBrk="1" hangingPunct="1">
              <a:lnSpc>
                <a:spcPct val="80000"/>
              </a:lnSpc>
              <a:buFontTx/>
              <a:buNone/>
            </a:pPr>
            <a:r>
              <a:rPr lang="fr-FR" sz="1800" smtClean="0"/>
              <a:t>Une telle victoire française et humaine est la seule qui puisse compenser les épreuves sans exemple que traverse notre patrie, la seule qui puisse lui ouvrir de nouveau la route de la grandeur. Une telle victoire vaut tous les efforts et tous les sacrifices.</a:t>
            </a:r>
          </a:p>
          <a:p>
            <a:pPr marL="0" indent="19050" algn="just" eaLnBrk="1" hangingPunct="1">
              <a:lnSpc>
                <a:spcPct val="80000"/>
              </a:lnSpc>
              <a:buFontTx/>
              <a:buNone/>
            </a:pPr>
            <a:r>
              <a:rPr lang="fr-FR" sz="1800" smtClean="0"/>
              <a:t>Nous vaincrons !</a:t>
            </a:r>
          </a:p>
          <a:p>
            <a:pPr marL="0" indent="19050" algn="r" eaLnBrk="1" hangingPunct="1">
              <a:lnSpc>
                <a:spcPct val="80000"/>
              </a:lnSpc>
              <a:buFontTx/>
              <a:buNone/>
            </a:pPr>
            <a:r>
              <a:rPr lang="fr-FR" sz="1800" smtClean="0"/>
              <a:t>Charles de Gaulle </a:t>
            </a:r>
            <a:r>
              <a:rPr lang="fr-FR" sz="1800" i="1" smtClean="0"/>
              <a:t>Discours et Messages</a:t>
            </a:r>
            <a:r>
              <a:rPr lang="fr-FR" sz="1800" smtClean="0"/>
              <a:t> (1940-1946), vol. 1,Paris Plon, 1970, p. 205 207</a:t>
            </a:r>
          </a:p>
        </p:txBody>
      </p:sp>
      <p:sp>
        <p:nvSpPr>
          <p:cNvPr id="65541" name="Rectangle 5"/>
          <p:cNvSpPr>
            <a:spLocks noChangeArrowheads="1"/>
          </p:cNvSpPr>
          <p:nvPr/>
        </p:nvSpPr>
        <p:spPr bwMode="auto">
          <a:xfrm>
            <a:off x="3563938" y="1989138"/>
            <a:ext cx="5580062" cy="503237"/>
          </a:xfrm>
          <a:prstGeom prst="rect">
            <a:avLst/>
          </a:prstGeom>
          <a:solidFill>
            <a:srgbClr val="00FF00">
              <a:alpha val="14902"/>
            </a:srgbClr>
          </a:solidFill>
          <a:ln w="9525">
            <a:noFill/>
            <a:miter lim="800000"/>
            <a:headEnd/>
            <a:tailEnd/>
          </a:ln>
        </p:spPr>
        <p:txBody>
          <a:bodyPr wrap="none" anchor="ctr"/>
          <a:lstStyle/>
          <a:p>
            <a:endParaRPr lang="fr-FR"/>
          </a:p>
        </p:txBody>
      </p:sp>
      <p:sp>
        <p:nvSpPr>
          <p:cNvPr id="65542" name="Rectangle 6"/>
          <p:cNvSpPr>
            <a:spLocks noChangeArrowheads="1"/>
          </p:cNvSpPr>
          <p:nvPr/>
        </p:nvSpPr>
        <p:spPr bwMode="auto">
          <a:xfrm>
            <a:off x="3419475" y="3789363"/>
            <a:ext cx="5724525" cy="287337"/>
          </a:xfrm>
          <a:prstGeom prst="rect">
            <a:avLst/>
          </a:prstGeom>
          <a:solidFill>
            <a:srgbClr val="00FF00">
              <a:alpha val="14902"/>
            </a:srgbClr>
          </a:solidFill>
          <a:ln w="9525">
            <a:noFill/>
            <a:miter lim="800000"/>
            <a:headEnd/>
            <a:tailEnd/>
          </a:ln>
        </p:spPr>
        <p:txBody>
          <a:bodyPr wrap="none" anchor="ctr"/>
          <a:lstStyle/>
          <a:p>
            <a:endParaRPr lang="fr-FR"/>
          </a:p>
        </p:txBody>
      </p:sp>
      <p:sp>
        <p:nvSpPr>
          <p:cNvPr id="65543" name="Rectangle 7"/>
          <p:cNvSpPr>
            <a:spLocks noChangeArrowheads="1"/>
          </p:cNvSpPr>
          <p:nvPr/>
        </p:nvSpPr>
        <p:spPr bwMode="auto">
          <a:xfrm>
            <a:off x="0" y="4005263"/>
            <a:ext cx="9359900" cy="719137"/>
          </a:xfrm>
          <a:prstGeom prst="rect">
            <a:avLst/>
          </a:prstGeom>
          <a:solidFill>
            <a:srgbClr val="00FF00">
              <a:alpha val="14902"/>
            </a:srgbClr>
          </a:solidFill>
          <a:ln w="9525">
            <a:noFill/>
            <a:miter lim="800000"/>
            <a:headEnd/>
            <a:tailEnd/>
          </a:ln>
        </p:spPr>
        <p:txBody>
          <a:bodyPr wrap="none" anchor="ctr"/>
          <a:lstStyle/>
          <a:p>
            <a:endParaRPr lang="fr-FR"/>
          </a:p>
        </p:txBody>
      </p:sp>
      <p:sp>
        <p:nvSpPr>
          <p:cNvPr id="65544" name="Rectangle 8"/>
          <p:cNvSpPr>
            <a:spLocks noChangeArrowheads="1"/>
          </p:cNvSpPr>
          <p:nvPr/>
        </p:nvSpPr>
        <p:spPr bwMode="auto">
          <a:xfrm>
            <a:off x="5651500" y="3141663"/>
            <a:ext cx="3779838" cy="215900"/>
          </a:xfrm>
          <a:prstGeom prst="rect">
            <a:avLst/>
          </a:prstGeom>
          <a:solidFill>
            <a:srgbClr val="00FF00">
              <a:alpha val="14902"/>
            </a:srgbClr>
          </a:solidFill>
          <a:ln w="9525">
            <a:noFill/>
            <a:miter lim="800000"/>
            <a:headEnd/>
            <a:tailEnd/>
          </a:ln>
        </p:spPr>
        <p:txBody>
          <a:bodyPr wrap="none" anchor="ctr"/>
          <a:lstStyle/>
          <a:p>
            <a:endParaRPr lang="fr-FR"/>
          </a:p>
        </p:txBody>
      </p:sp>
      <p:sp>
        <p:nvSpPr>
          <p:cNvPr id="65545" name="Rectangle 9"/>
          <p:cNvSpPr>
            <a:spLocks noChangeArrowheads="1"/>
          </p:cNvSpPr>
          <p:nvPr/>
        </p:nvSpPr>
        <p:spPr bwMode="auto">
          <a:xfrm>
            <a:off x="0" y="2133600"/>
            <a:ext cx="3563938" cy="503238"/>
          </a:xfrm>
          <a:prstGeom prst="rect">
            <a:avLst/>
          </a:prstGeom>
          <a:solidFill>
            <a:srgbClr val="00FF00">
              <a:alpha val="14902"/>
            </a:srgbClr>
          </a:solidFill>
          <a:ln w="9525">
            <a:noFill/>
            <a:miter lim="800000"/>
            <a:headEnd/>
            <a:tailEnd/>
          </a:ln>
        </p:spPr>
        <p:txBody>
          <a:bodyPr wrap="none" anchor="ctr"/>
          <a:lstStyle/>
          <a:p>
            <a:endParaRPr lang="fr-FR"/>
          </a:p>
        </p:txBody>
      </p:sp>
      <p:pic>
        <p:nvPicPr>
          <p:cNvPr id="65540" name="Picture 4"/>
          <p:cNvPicPr>
            <a:picLocks noChangeAspect="1" noChangeArrowheads="1"/>
          </p:cNvPicPr>
          <p:nvPr/>
        </p:nvPicPr>
        <p:blipFill>
          <a:blip r:embed="rId2" cstate="print"/>
          <a:srcRect/>
          <a:stretch>
            <a:fillRect/>
          </a:stretch>
        </p:blipFill>
        <p:spPr bwMode="auto">
          <a:xfrm>
            <a:off x="3951288" y="0"/>
            <a:ext cx="5192712" cy="680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p:cTn id="7" dur="1000" fill="hold"/>
                                        <p:tgtEl>
                                          <p:spTgt spid="65541"/>
                                        </p:tgtEl>
                                        <p:attrNameLst>
                                          <p:attrName>ppt_w</p:attrName>
                                        </p:attrNameLst>
                                      </p:cBhvr>
                                      <p:tavLst>
                                        <p:tav tm="0">
                                          <p:val>
                                            <p:strVal val="#ppt_w*0.70"/>
                                          </p:val>
                                        </p:tav>
                                        <p:tav tm="100000">
                                          <p:val>
                                            <p:strVal val="#ppt_w"/>
                                          </p:val>
                                        </p:tav>
                                      </p:tavLst>
                                    </p:anim>
                                    <p:anim calcmode="lin" valueType="num">
                                      <p:cBhvr>
                                        <p:cTn id="8" dur="1000" fill="hold"/>
                                        <p:tgtEl>
                                          <p:spTgt spid="65541"/>
                                        </p:tgtEl>
                                        <p:attrNameLst>
                                          <p:attrName>ppt_h</p:attrName>
                                        </p:attrNameLst>
                                      </p:cBhvr>
                                      <p:tavLst>
                                        <p:tav tm="0">
                                          <p:val>
                                            <p:strVal val="#ppt_h"/>
                                          </p:val>
                                        </p:tav>
                                        <p:tav tm="100000">
                                          <p:val>
                                            <p:strVal val="#ppt_h"/>
                                          </p:val>
                                        </p:tav>
                                      </p:tavLst>
                                    </p:anim>
                                    <p:animEffect transition="in" filter="fade">
                                      <p:cBhvr>
                                        <p:cTn id="9" dur="1000"/>
                                        <p:tgtEl>
                                          <p:spTgt spid="6554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5545"/>
                                        </p:tgtEl>
                                        <p:attrNameLst>
                                          <p:attrName>style.visibility</p:attrName>
                                        </p:attrNameLst>
                                      </p:cBhvr>
                                      <p:to>
                                        <p:strVal val="visible"/>
                                      </p:to>
                                    </p:set>
                                    <p:anim calcmode="lin" valueType="num">
                                      <p:cBhvr>
                                        <p:cTn id="12" dur="1000" fill="hold"/>
                                        <p:tgtEl>
                                          <p:spTgt spid="65545"/>
                                        </p:tgtEl>
                                        <p:attrNameLst>
                                          <p:attrName>ppt_w</p:attrName>
                                        </p:attrNameLst>
                                      </p:cBhvr>
                                      <p:tavLst>
                                        <p:tav tm="0">
                                          <p:val>
                                            <p:strVal val="#ppt_w*0.70"/>
                                          </p:val>
                                        </p:tav>
                                        <p:tav tm="100000">
                                          <p:val>
                                            <p:strVal val="#ppt_w"/>
                                          </p:val>
                                        </p:tav>
                                      </p:tavLst>
                                    </p:anim>
                                    <p:anim calcmode="lin" valueType="num">
                                      <p:cBhvr>
                                        <p:cTn id="13" dur="1000" fill="hold"/>
                                        <p:tgtEl>
                                          <p:spTgt spid="65545"/>
                                        </p:tgtEl>
                                        <p:attrNameLst>
                                          <p:attrName>ppt_h</p:attrName>
                                        </p:attrNameLst>
                                      </p:cBhvr>
                                      <p:tavLst>
                                        <p:tav tm="0">
                                          <p:val>
                                            <p:strVal val="#ppt_h"/>
                                          </p:val>
                                        </p:tav>
                                        <p:tav tm="100000">
                                          <p:val>
                                            <p:strVal val="#ppt_h"/>
                                          </p:val>
                                        </p:tav>
                                      </p:tavLst>
                                    </p:anim>
                                    <p:animEffect transition="in" filter="fade">
                                      <p:cBhvr>
                                        <p:cTn id="14" dur="1000"/>
                                        <p:tgtEl>
                                          <p:spTgt spid="6554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5544"/>
                                        </p:tgtEl>
                                        <p:attrNameLst>
                                          <p:attrName>style.visibility</p:attrName>
                                        </p:attrNameLst>
                                      </p:cBhvr>
                                      <p:to>
                                        <p:strVal val="visible"/>
                                      </p:to>
                                    </p:set>
                                    <p:anim calcmode="lin" valueType="num">
                                      <p:cBhvr>
                                        <p:cTn id="19" dur="1000" fill="hold"/>
                                        <p:tgtEl>
                                          <p:spTgt spid="65544"/>
                                        </p:tgtEl>
                                        <p:attrNameLst>
                                          <p:attrName>ppt_w</p:attrName>
                                        </p:attrNameLst>
                                      </p:cBhvr>
                                      <p:tavLst>
                                        <p:tav tm="0">
                                          <p:val>
                                            <p:strVal val="#ppt_w*0.70"/>
                                          </p:val>
                                        </p:tav>
                                        <p:tav tm="100000">
                                          <p:val>
                                            <p:strVal val="#ppt_w"/>
                                          </p:val>
                                        </p:tav>
                                      </p:tavLst>
                                    </p:anim>
                                    <p:anim calcmode="lin" valueType="num">
                                      <p:cBhvr>
                                        <p:cTn id="20" dur="1000" fill="hold"/>
                                        <p:tgtEl>
                                          <p:spTgt spid="65544"/>
                                        </p:tgtEl>
                                        <p:attrNameLst>
                                          <p:attrName>ppt_h</p:attrName>
                                        </p:attrNameLst>
                                      </p:cBhvr>
                                      <p:tavLst>
                                        <p:tav tm="0">
                                          <p:val>
                                            <p:strVal val="#ppt_h"/>
                                          </p:val>
                                        </p:tav>
                                        <p:tav tm="100000">
                                          <p:val>
                                            <p:strVal val="#ppt_h"/>
                                          </p:val>
                                        </p:tav>
                                      </p:tavLst>
                                    </p:anim>
                                    <p:animEffect transition="in" filter="fade">
                                      <p:cBhvr>
                                        <p:cTn id="21" dur="1000"/>
                                        <p:tgtEl>
                                          <p:spTgt spid="6554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5542"/>
                                        </p:tgtEl>
                                        <p:attrNameLst>
                                          <p:attrName>style.visibility</p:attrName>
                                        </p:attrNameLst>
                                      </p:cBhvr>
                                      <p:to>
                                        <p:strVal val="visible"/>
                                      </p:to>
                                    </p:set>
                                    <p:anim calcmode="lin" valueType="num">
                                      <p:cBhvr>
                                        <p:cTn id="26" dur="1000" fill="hold"/>
                                        <p:tgtEl>
                                          <p:spTgt spid="65542"/>
                                        </p:tgtEl>
                                        <p:attrNameLst>
                                          <p:attrName>ppt_w</p:attrName>
                                        </p:attrNameLst>
                                      </p:cBhvr>
                                      <p:tavLst>
                                        <p:tav tm="0">
                                          <p:val>
                                            <p:strVal val="#ppt_w*0.70"/>
                                          </p:val>
                                        </p:tav>
                                        <p:tav tm="100000">
                                          <p:val>
                                            <p:strVal val="#ppt_w"/>
                                          </p:val>
                                        </p:tav>
                                      </p:tavLst>
                                    </p:anim>
                                    <p:anim calcmode="lin" valueType="num">
                                      <p:cBhvr>
                                        <p:cTn id="27" dur="1000" fill="hold"/>
                                        <p:tgtEl>
                                          <p:spTgt spid="65542"/>
                                        </p:tgtEl>
                                        <p:attrNameLst>
                                          <p:attrName>ppt_h</p:attrName>
                                        </p:attrNameLst>
                                      </p:cBhvr>
                                      <p:tavLst>
                                        <p:tav tm="0">
                                          <p:val>
                                            <p:strVal val="#ppt_h"/>
                                          </p:val>
                                        </p:tav>
                                        <p:tav tm="100000">
                                          <p:val>
                                            <p:strVal val="#ppt_h"/>
                                          </p:val>
                                        </p:tav>
                                      </p:tavLst>
                                    </p:anim>
                                    <p:animEffect transition="in" filter="fade">
                                      <p:cBhvr>
                                        <p:cTn id="28" dur="1000"/>
                                        <p:tgtEl>
                                          <p:spTgt spid="65542"/>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65543"/>
                                        </p:tgtEl>
                                        <p:attrNameLst>
                                          <p:attrName>style.visibility</p:attrName>
                                        </p:attrNameLst>
                                      </p:cBhvr>
                                      <p:to>
                                        <p:strVal val="visible"/>
                                      </p:to>
                                    </p:set>
                                    <p:anim calcmode="lin" valueType="num">
                                      <p:cBhvr>
                                        <p:cTn id="31" dur="1000" fill="hold"/>
                                        <p:tgtEl>
                                          <p:spTgt spid="65543"/>
                                        </p:tgtEl>
                                        <p:attrNameLst>
                                          <p:attrName>ppt_w</p:attrName>
                                        </p:attrNameLst>
                                      </p:cBhvr>
                                      <p:tavLst>
                                        <p:tav tm="0">
                                          <p:val>
                                            <p:strVal val="#ppt_w*0.70"/>
                                          </p:val>
                                        </p:tav>
                                        <p:tav tm="100000">
                                          <p:val>
                                            <p:strVal val="#ppt_w"/>
                                          </p:val>
                                        </p:tav>
                                      </p:tavLst>
                                    </p:anim>
                                    <p:anim calcmode="lin" valueType="num">
                                      <p:cBhvr>
                                        <p:cTn id="32" dur="1000" fill="hold"/>
                                        <p:tgtEl>
                                          <p:spTgt spid="65543"/>
                                        </p:tgtEl>
                                        <p:attrNameLst>
                                          <p:attrName>ppt_h</p:attrName>
                                        </p:attrNameLst>
                                      </p:cBhvr>
                                      <p:tavLst>
                                        <p:tav tm="0">
                                          <p:val>
                                            <p:strVal val="#ppt_h"/>
                                          </p:val>
                                        </p:tav>
                                        <p:tav tm="100000">
                                          <p:val>
                                            <p:strVal val="#ppt_h"/>
                                          </p:val>
                                        </p:tav>
                                      </p:tavLst>
                                    </p:anim>
                                    <p:animEffect transition="in" filter="fade">
                                      <p:cBhvr>
                                        <p:cTn id="33" dur="1000"/>
                                        <p:tgtEl>
                                          <p:spTgt spid="6554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65540"/>
                                        </p:tgtEl>
                                        <p:attrNameLst>
                                          <p:attrName>style.visibility</p:attrName>
                                        </p:attrNameLst>
                                      </p:cBhvr>
                                      <p:to>
                                        <p:strVal val="visible"/>
                                      </p:to>
                                    </p:set>
                                    <p:anim calcmode="lin" valueType="num">
                                      <p:cBhvr>
                                        <p:cTn id="38" dur="1000" fill="hold"/>
                                        <p:tgtEl>
                                          <p:spTgt spid="65540"/>
                                        </p:tgtEl>
                                        <p:attrNameLst>
                                          <p:attrName>ppt_w</p:attrName>
                                        </p:attrNameLst>
                                      </p:cBhvr>
                                      <p:tavLst>
                                        <p:tav tm="0">
                                          <p:val>
                                            <p:strVal val="#ppt_w*0.70"/>
                                          </p:val>
                                        </p:tav>
                                        <p:tav tm="100000">
                                          <p:val>
                                            <p:strVal val="#ppt_w"/>
                                          </p:val>
                                        </p:tav>
                                      </p:tavLst>
                                    </p:anim>
                                    <p:anim calcmode="lin" valueType="num">
                                      <p:cBhvr>
                                        <p:cTn id="39" dur="1000" fill="hold"/>
                                        <p:tgtEl>
                                          <p:spTgt spid="65540"/>
                                        </p:tgtEl>
                                        <p:attrNameLst>
                                          <p:attrName>ppt_h</p:attrName>
                                        </p:attrNameLst>
                                      </p:cBhvr>
                                      <p:tavLst>
                                        <p:tav tm="0">
                                          <p:val>
                                            <p:strVal val="#ppt_h"/>
                                          </p:val>
                                        </p:tav>
                                        <p:tav tm="100000">
                                          <p:val>
                                            <p:strVal val="#ppt_h"/>
                                          </p:val>
                                        </p:tav>
                                      </p:tavLst>
                                    </p:anim>
                                    <p:animEffect transition="in" filter="fade">
                                      <p:cBhvr>
                                        <p:cTn id="40" dur="1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P spid="65542" grpId="0" animBg="1"/>
      <p:bldP spid="65543" grpId="0" animBg="1"/>
      <p:bldP spid="65544" grpId="0" animBg="1"/>
      <p:bldP spid="655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3563938" y="1989138"/>
            <a:ext cx="5580062" cy="503237"/>
          </a:xfrm>
          <a:prstGeom prst="rect">
            <a:avLst/>
          </a:prstGeom>
          <a:solidFill>
            <a:srgbClr val="00FF00">
              <a:alpha val="14902"/>
            </a:srgbClr>
          </a:solidFill>
          <a:ln w="9525">
            <a:noFill/>
            <a:miter lim="800000"/>
            <a:headEnd/>
            <a:tailEnd/>
          </a:ln>
        </p:spPr>
        <p:txBody>
          <a:bodyPr wrap="none" anchor="ctr"/>
          <a:lstStyle/>
          <a:p>
            <a:endParaRPr lang="fr-FR"/>
          </a:p>
        </p:txBody>
      </p:sp>
      <p:sp>
        <p:nvSpPr>
          <p:cNvPr id="65542" name="Rectangle 6"/>
          <p:cNvSpPr>
            <a:spLocks noChangeArrowheads="1"/>
          </p:cNvSpPr>
          <p:nvPr/>
        </p:nvSpPr>
        <p:spPr bwMode="auto">
          <a:xfrm>
            <a:off x="3419475" y="3789363"/>
            <a:ext cx="5724525" cy="287337"/>
          </a:xfrm>
          <a:prstGeom prst="rect">
            <a:avLst/>
          </a:prstGeom>
          <a:solidFill>
            <a:srgbClr val="00FF00">
              <a:alpha val="14902"/>
            </a:srgbClr>
          </a:solidFill>
          <a:ln w="9525">
            <a:noFill/>
            <a:miter lim="800000"/>
            <a:headEnd/>
            <a:tailEnd/>
          </a:ln>
        </p:spPr>
        <p:txBody>
          <a:bodyPr wrap="none" anchor="ctr"/>
          <a:lstStyle/>
          <a:p>
            <a:endParaRPr lang="fr-FR"/>
          </a:p>
        </p:txBody>
      </p:sp>
      <p:sp>
        <p:nvSpPr>
          <p:cNvPr id="65543" name="Rectangle 7"/>
          <p:cNvSpPr>
            <a:spLocks noChangeArrowheads="1"/>
          </p:cNvSpPr>
          <p:nvPr/>
        </p:nvSpPr>
        <p:spPr bwMode="auto">
          <a:xfrm>
            <a:off x="0" y="4005263"/>
            <a:ext cx="9359900" cy="719137"/>
          </a:xfrm>
          <a:prstGeom prst="rect">
            <a:avLst/>
          </a:prstGeom>
          <a:solidFill>
            <a:srgbClr val="00FF00">
              <a:alpha val="14902"/>
            </a:srgbClr>
          </a:solidFill>
          <a:ln w="9525">
            <a:noFill/>
            <a:miter lim="800000"/>
            <a:headEnd/>
            <a:tailEnd/>
          </a:ln>
        </p:spPr>
        <p:txBody>
          <a:bodyPr wrap="none" anchor="ctr"/>
          <a:lstStyle/>
          <a:p>
            <a:endParaRPr lang="fr-FR"/>
          </a:p>
        </p:txBody>
      </p:sp>
      <p:sp>
        <p:nvSpPr>
          <p:cNvPr id="65544" name="Rectangle 8"/>
          <p:cNvSpPr>
            <a:spLocks noChangeArrowheads="1"/>
          </p:cNvSpPr>
          <p:nvPr/>
        </p:nvSpPr>
        <p:spPr bwMode="auto">
          <a:xfrm>
            <a:off x="5651500" y="3141663"/>
            <a:ext cx="3779838" cy="215900"/>
          </a:xfrm>
          <a:prstGeom prst="rect">
            <a:avLst/>
          </a:prstGeom>
          <a:solidFill>
            <a:srgbClr val="00FF00">
              <a:alpha val="14902"/>
            </a:srgbClr>
          </a:solidFill>
          <a:ln w="9525">
            <a:noFill/>
            <a:miter lim="800000"/>
            <a:headEnd/>
            <a:tailEnd/>
          </a:ln>
        </p:spPr>
        <p:txBody>
          <a:bodyPr wrap="none" anchor="ctr"/>
          <a:lstStyle/>
          <a:p>
            <a:endParaRPr lang="fr-FR"/>
          </a:p>
        </p:txBody>
      </p:sp>
      <p:sp>
        <p:nvSpPr>
          <p:cNvPr id="65545" name="Rectangle 9"/>
          <p:cNvSpPr>
            <a:spLocks noChangeArrowheads="1"/>
          </p:cNvSpPr>
          <p:nvPr/>
        </p:nvSpPr>
        <p:spPr bwMode="auto">
          <a:xfrm>
            <a:off x="0" y="2133600"/>
            <a:ext cx="3563938" cy="503238"/>
          </a:xfrm>
          <a:prstGeom prst="rect">
            <a:avLst/>
          </a:prstGeom>
          <a:solidFill>
            <a:srgbClr val="00FF00">
              <a:alpha val="14902"/>
            </a:srgbClr>
          </a:solidFill>
          <a:ln w="9525">
            <a:noFill/>
            <a:miter lim="800000"/>
            <a:headEnd/>
            <a:tailEnd/>
          </a:ln>
        </p:spPr>
        <p:txBody>
          <a:bodyPr wrap="none" anchor="ctr"/>
          <a:lstStyle/>
          <a:p>
            <a:endParaRPr lang="fr-FR"/>
          </a:p>
        </p:txBody>
      </p:sp>
      <p:pic>
        <p:nvPicPr>
          <p:cNvPr id="65540" name="Picture 4"/>
          <p:cNvPicPr>
            <a:picLocks noChangeAspect="1" noChangeArrowheads="1"/>
          </p:cNvPicPr>
          <p:nvPr/>
        </p:nvPicPr>
        <p:blipFill>
          <a:blip r:embed="rId2" cstate="print"/>
          <a:srcRect/>
          <a:stretch>
            <a:fillRect/>
          </a:stretch>
        </p:blipFill>
        <p:spPr bwMode="auto">
          <a:xfrm>
            <a:off x="3951288" y="0"/>
            <a:ext cx="5192712" cy="6800850"/>
          </a:xfrm>
          <a:prstGeom prst="rect">
            <a:avLst/>
          </a:prstGeom>
          <a:noFill/>
          <a:ln w="9525">
            <a:noFill/>
            <a:miter lim="800000"/>
            <a:headEnd/>
            <a:tailEnd/>
          </a:ln>
        </p:spPr>
      </p:pic>
      <p:sp>
        <p:nvSpPr>
          <p:cNvPr id="28680" name="Espace réservé du contenu 8"/>
          <p:cNvSpPr>
            <a:spLocks noGrp="1"/>
          </p:cNvSpPr>
          <p:nvPr>
            <p:ph idx="1"/>
          </p:nvPr>
        </p:nvSpPr>
        <p:spPr/>
        <p:txBody>
          <a:bodyPr/>
          <a:lstStyle/>
          <a:p>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p:cTn id="7" dur="1000" fill="hold"/>
                                        <p:tgtEl>
                                          <p:spTgt spid="65541"/>
                                        </p:tgtEl>
                                        <p:attrNameLst>
                                          <p:attrName>ppt_w</p:attrName>
                                        </p:attrNameLst>
                                      </p:cBhvr>
                                      <p:tavLst>
                                        <p:tav tm="0">
                                          <p:val>
                                            <p:strVal val="#ppt_w*0.70"/>
                                          </p:val>
                                        </p:tav>
                                        <p:tav tm="100000">
                                          <p:val>
                                            <p:strVal val="#ppt_w"/>
                                          </p:val>
                                        </p:tav>
                                      </p:tavLst>
                                    </p:anim>
                                    <p:anim calcmode="lin" valueType="num">
                                      <p:cBhvr>
                                        <p:cTn id="8" dur="1000" fill="hold"/>
                                        <p:tgtEl>
                                          <p:spTgt spid="65541"/>
                                        </p:tgtEl>
                                        <p:attrNameLst>
                                          <p:attrName>ppt_h</p:attrName>
                                        </p:attrNameLst>
                                      </p:cBhvr>
                                      <p:tavLst>
                                        <p:tav tm="0">
                                          <p:val>
                                            <p:strVal val="#ppt_h"/>
                                          </p:val>
                                        </p:tav>
                                        <p:tav tm="100000">
                                          <p:val>
                                            <p:strVal val="#ppt_h"/>
                                          </p:val>
                                        </p:tav>
                                      </p:tavLst>
                                    </p:anim>
                                    <p:animEffect transition="in" filter="fade">
                                      <p:cBhvr>
                                        <p:cTn id="9" dur="1000"/>
                                        <p:tgtEl>
                                          <p:spTgt spid="6554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5545"/>
                                        </p:tgtEl>
                                        <p:attrNameLst>
                                          <p:attrName>style.visibility</p:attrName>
                                        </p:attrNameLst>
                                      </p:cBhvr>
                                      <p:to>
                                        <p:strVal val="visible"/>
                                      </p:to>
                                    </p:set>
                                    <p:anim calcmode="lin" valueType="num">
                                      <p:cBhvr>
                                        <p:cTn id="12" dur="1000" fill="hold"/>
                                        <p:tgtEl>
                                          <p:spTgt spid="65545"/>
                                        </p:tgtEl>
                                        <p:attrNameLst>
                                          <p:attrName>ppt_w</p:attrName>
                                        </p:attrNameLst>
                                      </p:cBhvr>
                                      <p:tavLst>
                                        <p:tav tm="0">
                                          <p:val>
                                            <p:strVal val="#ppt_w*0.70"/>
                                          </p:val>
                                        </p:tav>
                                        <p:tav tm="100000">
                                          <p:val>
                                            <p:strVal val="#ppt_w"/>
                                          </p:val>
                                        </p:tav>
                                      </p:tavLst>
                                    </p:anim>
                                    <p:anim calcmode="lin" valueType="num">
                                      <p:cBhvr>
                                        <p:cTn id="13" dur="1000" fill="hold"/>
                                        <p:tgtEl>
                                          <p:spTgt spid="65545"/>
                                        </p:tgtEl>
                                        <p:attrNameLst>
                                          <p:attrName>ppt_h</p:attrName>
                                        </p:attrNameLst>
                                      </p:cBhvr>
                                      <p:tavLst>
                                        <p:tav tm="0">
                                          <p:val>
                                            <p:strVal val="#ppt_h"/>
                                          </p:val>
                                        </p:tav>
                                        <p:tav tm="100000">
                                          <p:val>
                                            <p:strVal val="#ppt_h"/>
                                          </p:val>
                                        </p:tav>
                                      </p:tavLst>
                                    </p:anim>
                                    <p:animEffect transition="in" filter="fade">
                                      <p:cBhvr>
                                        <p:cTn id="14" dur="1000"/>
                                        <p:tgtEl>
                                          <p:spTgt spid="6554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5544"/>
                                        </p:tgtEl>
                                        <p:attrNameLst>
                                          <p:attrName>style.visibility</p:attrName>
                                        </p:attrNameLst>
                                      </p:cBhvr>
                                      <p:to>
                                        <p:strVal val="visible"/>
                                      </p:to>
                                    </p:set>
                                    <p:anim calcmode="lin" valueType="num">
                                      <p:cBhvr>
                                        <p:cTn id="19" dur="1000" fill="hold"/>
                                        <p:tgtEl>
                                          <p:spTgt spid="65544"/>
                                        </p:tgtEl>
                                        <p:attrNameLst>
                                          <p:attrName>ppt_w</p:attrName>
                                        </p:attrNameLst>
                                      </p:cBhvr>
                                      <p:tavLst>
                                        <p:tav tm="0">
                                          <p:val>
                                            <p:strVal val="#ppt_w*0.70"/>
                                          </p:val>
                                        </p:tav>
                                        <p:tav tm="100000">
                                          <p:val>
                                            <p:strVal val="#ppt_w"/>
                                          </p:val>
                                        </p:tav>
                                      </p:tavLst>
                                    </p:anim>
                                    <p:anim calcmode="lin" valueType="num">
                                      <p:cBhvr>
                                        <p:cTn id="20" dur="1000" fill="hold"/>
                                        <p:tgtEl>
                                          <p:spTgt spid="65544"/>
                                        </p:tgtEl>
                                        <p:attrNameLst>
                                          <p:attrName>ppt_h</p:attrName>
                                        </p:attrNameLst>
                                      </p:cBhvr>
                                      <p:tavLst>
                                        <p:tav tm="0">
                                          <p:val>
                                            <p:strVal val="#ppt_h"/>
                                          </p:val>
                                        </p:tav>
                                        <p:tav tm="100000">
                                          <p:val>
                                            <p:strVal val="#ppt_h"/>
                                          </p:val>
                                        </p:tav>
                                      </p:tavLst>
                                    </p:anim>
                                    <p:animEffect transition="in" filter="fade">
                                      <p:cBhvr>
                                        <p:cTn id="21" dur="1000"/>
                                        <p:tgtEl>
                                          <p:spTgt spid="6554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5542"/>
                                        </p:tgtEl>
                                        <p:attrNameLst>
                                          <p:attrName>style.visibility</p:attrName>
                                        </p:attrNameLst>
                                      </p:cBhvr>
                                      <p:to>
                                        <p:strVal val="visible"/>
                                      </p:to>
                                    </p:set>
                                    <p:anim calcmode="lin" valueType="num">
                                      <p:cBhvr>
                                        <p:cTn id="26" dur="1000" fill="hold"/>
                                        <p:tgtEl>
                                          <p:spTgt spid="65542"/>
                                        </p:tgtEl>
                                        <p:attrNameLst>
                                          <p:attrName>ppt_w</p:attrName>
                                        </p:attrNameLst>
                                      </p:cBhvr>
                                      <p:tavLst>
                                        <p:tav tm="0">
                                          <p:val>
                                            <p:strVal val="#ppt_w*0.70"/>
                                          </p:val>
                                        </p:tav>
                                        <p:tav tm="100000">
                                          <p:val>
                                            <p:strVal val="#ppt_w"/>
                                          </p:val>
                                        </p:tav>
                                      </p:tavLst>
                                    </p:anim>
                                    <p:anim calcmode="lin" valueType="num">
                                      <p:cBhvr>
                                        <p:cTn id="27" dur="1000" fill="hold"/>
                                        <p:tgtEl>
                                          <p:spTgt spid="65542"/>
                                        </p:tgtEl>
                                        <p:attrNameLst>
                                          <p:attrName>ppt_h</p:attrName>
                                        </p:attrNameLst>
                                      </p:cBhvr>
                                      <p:tavLst>
                                        <p:tav tm="0">
                                          <p:val>
                                            <p:strVal val="#ppt_h"/>
                                          </p:val>
                                        </p:tav>
                                        <p:tav tm="100000">
                                          <p:val>
                                            <p:strVal val="#ppt_h"/>
                                          </p:val>
                                        </p:tav>
                                      </p:tavLst>
                                    </p:anim>
                                    <p:animEffect transition="in" filter="fade">
                                      <p:cBhvr>
                                        <p:cTn id="28" dur="1000"/>
                                        <p:tgtEl>
                                          <p:spTgt spid="65542"/>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65543"/>
                                        </p:tgtEl>
                                        <p:attrNameLst>
                                          <p:attrName>style.visibility</p:attrName>
                                        </p:attrNameLst>
                                      </p:cBhvr>
                                      <p:to>
                                        <p:strVal val="visible"/>
                                      </p:to>
                                    </p:set>
                                    <p:anim calcmode="lin" valueType="num">
                                      <p:cBhvr>
                                        <p:cTn id="31" dur="1000" fill="hold"/>
                                        <p:tgtEl>
                                          <p:spTgt spid="65543"/>
                                        </p:tgtEl>
                                        <p:attrNameLst>
                                          <p:attrName>ppt_w</p:attrName>
                                        </p:attrNameLst>
                                      </p:cBhvr>
                                      <p:tavLst>
                                        <p:tav tm="0">
                                          <p:val>
                                            <p:strVal val="#ppt_w*0.70"/>
                                          </p:val>
                                        </p:tav>
                                        <p:tav tm="100000">
                                          <p:val>
                                            <p:strVal val="#ppt_w"/>
                                          </p:val>
                                        </p:tav>
                                      </p:tavLst>
                                    </p:anim>
                                    <p:anim calcmode="lin" valueType="num">
                                      <p:cBhvr>
                                        <p:cTn id="32" dur="1000" fill="hold"/>
                                        <p:tgtEl>
                                          <p:spTgt spid="65543"/>
                                        </p:tgtEl>
                                        <p:attrNameLst>
                                          <p:attrName>ppt_h</p:attrName>
                                        </p:attrNameLst>
                                      </p:cBhvr>
                                      <p:tavLst>
                                        <p:tav tm="0">
                                          <p:val>
                                            <p:strVal val="#ppt_h"/>
                                          </p:val>
                                        </p:tav>
                                        <p:tav tm="100000">
                                          <p:val>
                                            <p:strVal val="#ppt_h"/>
                                          </p:val>
                                        </p:tav>
                                      </p:tavLst>
                                    </p:anim>
                                    <p:animEffect transition="in" filter="fade">
                                      <p:cBhvr>
                                        <p:cTn id="33" dur="1000"/>
                                        <p:tgtEl>
                                          <p:spTgt spid="6554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65540"/>
                                        </p:tgtEl>
                                        <p:attrNameLst>
                                          <p:attrName>style.visibility</p:attrName>
                                        </p:attrNameLst>
                                      </p:cBhvr>
                                      <p:to>
                                        <p:strVal val="visible"/>
                                      </p:to>
                                    </p:set>
                                    <p:anim calcmode="lin" valueType="num">
                                      <p:cBhvr>
                                        <p:cTn id="38" dur="1000" fill="hold"/>
                                        <p:tgtEl>
                                          <p:spTgt spid="65540"/>
                                        </p:tgtEl>
                                        <p:attrNameLst>
                                          <p:attrName>ppt_w</p:attrName>
                                        </p:attrNameLst>
                                      </p:cBhvr>
                                      <p:tavLst>
                                        <p:tav tm="0">
                                          <p:val>
                                            <p:strVal val="#ppt_w*0.70"/>
                                          </p:val>
                                        </p:tav>
                                        <p:tav tm="100000">
                                          <p:val>
                                            <p:strVal val="#ppt_w"/>
                                          </p:val>
                                        </p:tav>
                                      </p:tavLst>
                                    </p:anim>
                                    <p:anim calcmode="lin" valueType="num">
                                      <p:cBhvr>
                                        <p:cTn id="39" dur="1000" fill="hold"/>
                                        <p:tgtEl>
                                          <p:spTgt spid="65540"/>
                                        </p:tgtEl>
                                        <p:attrNameLst>
                                          <p:attrName>ppt_h</p:attrName>
                                        </p:attrNameLst>
                                      </p:cBhvr>
                                      <p:tavLst>
                                        <p:tav tm="0">
                                          <p:val>
                                            <p:strVal val="#ppt_h"/>
                                          </p:val>
                                        </p:tav>
                                        <p:tav tm="100000">
                                          <p:val>
                                            <p:strVal val="#ppt_h"/>
                                          </p:val>
                                        </p:tav>
                                      </p:tavLst>
                                    </p:anim>
                                    <p:animEffect transition="in" filter="fade">
                                      <p:cBhvr>
                                        <p:cTn id="40" dur="1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P spid="65542" grpId="0" animBg="1"/>
      <p:bldP spid="65543" grpId="0" animBg="1"/>
      <p:bldP spid="65544" grpId="0" animBg="1"/>
      <p:bldP spid="655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16539" t="37729" r="11273" b="9593"/>
          <a:stretch>
            <a:fillRect/>
          </a:stretch>
        </p:blipFill>
        <p:spPr bwMode="auto">
          <a:xfrm>
            <a:off x="0" y="1700213"/>
            <a:ext cx="9144000" cy="4170362"/>
          </a:xfrm>
          <a:prstGeom prst="rect">
            <a:avLst/>
          </a:prstGeom>
          <a:noFill/>
          <a:ln w="9525">
            <a:noFill/>
            <a:miter lim="800000"/>
            <a:headEnd/>
            <a:tailEnd/>
          </a:ln>
        </p:spPr>
      </p:pic>
      <p:sp>
        <p:nvSpPr>
          <p:cNvPr id="76803" name="Rectangle 3"/>
          <p:cNvSpPr>
            <a:spLocks noChangeArrowheads="1"/>
          </p:cNvSpPr>
          <p:nvPr/>
        </p:nvSpPr>
        <p:spPr bwMode="auto">
          <a:xfrm>
            <a:off x="3924300" y="5445125"/>
            <a:ext cx="3960813" cy="360363"/>
          </a:xfrm>
          <a:prstGeom prst="rect">
            <a:avLst/>
          </a:prstGeom>
          <a:solidFill>
            <a:srgbClr val="00FF00">
              <a:alpha val="14902"/>
            </a:srgbClr>
          </a:solidFill>
          <a:ln w="9525">
            <a:noFill/>
            <a:miter lim="800000"/>
            <a:headEnd/>
            <a:tailEnd/>
          </a:ln>
        </p:spPr>
        <p:txBody>
          <a:bodyPr wrap="none" anchor="ctr"/>
          <a:lstStyle/>
          <a:p>
            <a:endParaRPr lang="fr-FR"/>
          </a:p>
        </p:txBody>
      </p:sp>
      <p:sp>
        <p:nvSpPr>
          <p:cNvPr id="29700" name="Rectangle 4"/>
          <p:cNvSpPr>
            <a:spLocks noChangeArrowheads="1"/>
          </p:cNvSpPr>
          <p:nvPr/>
        </p:nvSpPr>
        <p:spPr bwMode="auto">
          <a:xfrm>
            <a:off x="5435600" y="2636838"/>
            <a:ext cx="3384550" cy="288925"/>
          </a:xfrm>
          <a:prstGeom prst="rect">
            <a:avLst/>
          </a:prstGeom>
          <a:solidFill>
            <a:srgbClr val="00FF00">
              <a:alpha val="14902"/>
            </a:srgbClr>
          </a:solidFill>
          <a:ln w="9525">
            <a:noFill/>
            <a:miter lim="800000"/>
            <a:headEnd/>
            <a:tailEnd/>
          </a:ln>
        </p:spPr>
        <p:txBody>
          <a:bodyPr wrap="none" anchor="ctr"/>
          <a:lstStyle/>
          <a:p>
            <a:endParaRPr lang="fr-FR"/>
          </a:p>
        </p:txBody>
      </p:sp>
      <p:sp>
        <p:nvSpPr>
          <p:cNvPr id="29701" name="Rectangle 5"/>
          <p:cNvSpPr>
            <a:spLocks noChangeArrowheads="1"/>
          </p:cNvSpPr>
          <p:nvPr/>
        </p:nvSpPr>
        <p:spPr bwMode="auto">
          <a:xfrm>
            <a:off x="0" y="3429000"/>
            <a:ext cx="4572000" cy="360363"/>
          </a:xfrm>
          <a:prstGeom prst="rect">
            <a:avLst/>
          </a:prstGeom>
          <a:solidFill>
            <a:srgbClr val="00FF00">
              <a:alpha val="14902"/>
            </a:srgbClr>
          </a:solidFill>
          <a:ln w="9525">
            <a:noFill/>
            <a:miter lim="800000"/>
            <a:headEnd/>
            <a:tailEnd/>
          </a:ln>
        </p:spPr>
        <p:txBody>
          <a:bodyPr wrap="none" anchor="ctr"/>
          <a:lstStyle/>
          <a:p>
            <a:endParaRPr lang="fr-FR"/>
          </a:p>
        </p:txBody>
      </p:sp>
      <p:sp>
        <p:nvSpPr>
          <p:cNvPr id="29702" name="Rectangle 6"/>
          <p:cNvSpPr>
            <a:spLocks noChangeArrowheads="1"/>
          </p:cNvSpPr>
          <p:nvPr/>
        </p:nvSpPr>
        <p:spPr bwMode="auto">
          <a:xfrm>
            <a:off x="2771775" y="4508500"/>
            <a:ext cx="5256213" cy="433388"/>
          </a:xfrm>
          <a:prstGeom prst="rect">
            <a:avLst/>
          </a:prstGeom>
          <a:solidFill>
            <a:srgbClr val="00FF00">
              <a:alpha val="14902"/>
            </a:srgbClr>
          </a:solidFill>
          <a:ln w="9525">
            <a:noFill/>
            <a:miter lim="800000"/>
            <a:headEnd/>
            <a:tailEnd/>
          </a:ln>
        </p:spPr>
        <p:txBody>
          <a:bodyPr wrap="none" anchor="ctr"/>
          <a:lstStyle/>
          <a:p>
            <a:endParaRPr lang="fr-FR"/>
          </a:p>
        </p:txBody>
      </p:sp>
      <p:sp>
        <p:nvSpPr>
          <p:cNvPr id="76807" name="Text Box 7"/>
          <p:cNvSpPr txBox="1">
            <a:spLocks noChangeArrowheads="1"/>
          </p:cNvSpPr>
          <p:nvPr/>
        </p:nvSpPr>
        <p:spPr bwMode="auto">
          <a:xfrm>
            <a:off x="7740650" y="5373688"/>
            <a:ext cx="311150" cy="457200"/>
          </a:xfrm>
          <a:prstGeom prst="rect">
            <a:avLst/>
          </a:prstGeom>
          <a:noFill/>
          <a:ln w="9525">
            <a:noFill/>
            <a:miter lim="800000"/>
            <a:headEnd/>
            <a:tailEnd/>
          </a:ln>
        </p:spPr>
        <p:txBody>
          <a:bodyPr wrap="none">
            <a:spAutoFit/>
          </a:bodyPr>
          <a:lstStyle/>
          <a:p>
            <a:r>
              <a:rPr lang="fr-FR" sz="2400" b="1">
                <a:solidFill>
                  <a:srgbClr val="FF0000"/>
                </a:solidFill>
              </a:rPr>
              <a:t>?</a:t>
            </a:r>
          </a:p>
        </p:txBody>
      </p:sp>
      <p:sp>
        <p:nvSpPr>
          <p:cNvPr id="29704" name="Line 8"/>
          <p:cNvSpPr>
            <a:spLocks noChangeShapeType="1"/>
          </p:cNvSpPr>
          <p:nvPr/>
        </p:nvSpPr>
        <p:spPr bwMode="auto">
          <a:xfrm>
            <a:off x="250825" y="1379538"/>
            <a:ext cx="8893175" cy="0"/>
          </a:xfrm>
          <a:prstGeom prst="line">
            <a:avLst/>
          </a:prstGeom>
          <a:noFill/>
          <a:ln w="12700">
            <a:solidFill>
              <a:schemeClr val="tx1"/>
            </a:solidFill>
            <a:round/>
            <a:headEnd/>
            <a:tailEnd/>
          </a:ln>
        </p:spPr>
        <p:txBody>
          <a:bodyPr/>
          <a:lstStyle/>
          <a:p>
            <a:endParaRPr lang="fr-FR"/>
          </a:p>
        </p:txBody>
      </p:sp>
      <p:sp>
        <p:nvSpPr>
          <p:cNvPr id="29705" name="Rectangle 9"/>
          <p:cNvSpPr>
            <a:spLocks noChangeArrowheads="1"/>
          </p:cNvSpPr>
          <p:nvPr/>
        </p:nvSpPr>
        <p:spPr bwMode="auto">
          <a:xfrm>
            <a:off x="0" y="1052513"/>
            <a:ext cx="7931150" cy="396875"/>
          </a:xfrm>
          <a:prstGeom prst="rect">
            <a:avLst/>
          </a:prstGeom>
          <a:noFill/>
          <a:ln w="9525">
            <a:noFill/>
            <a:miter lim="800000"/>
            <a:headEnd/>
            <a:tailEnd/>
          </a:ln>
        </p:spPr>
        <p:txBody>
          <a:bodyPr wrap="none">
            <a:spAutoFit/>
          </a:bodyPr>
          <a:lstStyle/>
          <a:p>
            <a:r>
              <a:rPr lang="fr-FR" sz="2000" b="1"/>
              <a:t>Chapitre 2 :  Les combats de la Résistance et la refondation républicaine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p:cTn id="7" dur="1000" fill="hold"/>
                                        <p:tgtEl>
                                          <p:spTgt spid="76803"/>
                                        </p:tgtEl>
                                        <p:attrNameLst>
                                          <p:attrName>ppt_w</p:attrName>
                                        </p:attrNameLst>
                                      </p:cBhvr>
                                      <p:tavLst>
                                        <p:tav tm="0">
                                          <p:val>
                                            <p:strVal val="#ppt_w*0.70"/>
                                          </p:val>
                                        </p:tav>
                                        <p:tav tm="100000">
                                          <p:val>
                                            <p:strVal val="#ppt_w"/>
                                          </p:val>
                                        </p:tav>
                                      </p:tavLst>
                                    </p:anim>
                                    <p:anim calcmode="lin" valueType="num">
                                      <p:cBhvr>
                                        <p:cTn id="8" dur="1000" fill="hold"/>
                                        <p:tgtEl>
                                          <p:spTgt spid="76803"/>
                                        </p:tgtEl>
                                        <p:attrNameLst>
                                          <p:attrName>ppt_h</p:attrName>
                                        </p:attrNameLst>
                                      </p:cBhvr>
                                      <p:tavLst>
                                        <p:tav tm="0">
                                          <p:val>
                                            <p:strVal val="#ppt_h"/>
                                          </p:val>
                                        </p:tav>
                                        <p:tav tm="100000">
                                          <p:val>
                                            <p:strVal val="#ppt_h"/>
                                          </p:val>
                                        </p:tav>
                                      </p:tavLst>
                                    </p:anim>
                                    <p:animEffect transition="in" filter="fade">
                                      <p:cBhvr>
                                        <p:cTn id="9" dur="1000"/>
                                        <p:tgtEl>
                                          <p:spTgt spid="7680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6807"/>
                                        </p:tgtEl>
                                        <p:attrNameLst>
                                          <p:attrName>style.visibility</p:attrName>
                                        </p:attrNameLst>
                                      </p:cBhvr>
                                      <p:to>
                                        <p:strVal val="visible"/>
                                      </p:to>
                                    </p:set>
                                    <p:anim calcmode="lin" valueType="num">
                                      <p:cBhvr>
                                        <p:cTn id="14" dur="1000" fill="hold"/>
                                        <p:tgtEl>
                                          <p:spTgt spid="76807"/>
                                        </p:tgtEl>
                                        <p:attrNameLst>
                                          <p:attrName>ppt_w</p:attrName>
                                        </p:attrNameLst>
                                      </p:cBhvr>
                                      <p:tavLst>
                                        <p:tav tm="0">
                                          <p:val>
                                            <p:strVal val="#ppt_w*0.70"/>
                                          </p:val>
                                        </p:tav>
                                        <p:tav tm="100000">
                                          <p:val>
                                            <p:strVal val="#ppt_w"/>
                                          </p:val>
                                        </p:tav>
                                      </p:tavLst>
                                    </p:anim>
                                    <p:anim calcmode="lin" valueType="num">
                                      <p:cBhvr>
                                        <p:cTn id="15" dur="1000" fill="hold"/>
                                        <p:tgtEl>
                                          <p:spTgt spid="76807"/>
                                        </p:tgtEl>
                                        <p:attrNameLst>
                                          <p:attrName>ppt_h</p:attrName>
                                        </p:attrNameLst>
                                      </p:cBhvr>
                                      <p:tavLst>
                                        <p:tav tm="0">
                                          <p:val>
                                            <p:strVal val="#ppt_h"/>
                                          </p:val>
                                        </p:tav>
                                        <p:tav tm="100000">
                                          <p:val>
                                            <p:strVal val="#ppt_h"/>
                                          </p:val>
                                        </p:tav>
                                      </p:tavLst>
                                    </p:anim>
                                    <p:animEffect transition="in" filter="fade">
                                      <p:cBhvr>
                                        <p:cTn id="16" dur="10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P spid="768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0" y="965200"/>
            <a:ext cx="7956550" cy="5892800"/>
          </a:xfrm>
          <a:prstGeom prst="rect">
            <a:avLst/>
          </a:prstGeom>
          <a:solidFill>
            <a:srgbClr val="FFFFFF"/>
          </a:solidFill>
          <a:ln w="9525">
            <a:solidFill>
              <a:srgbClr val="000000"/>
            </a:solidFill>
            <a:miter lim="800000"/>
            <a:headEnd/>
            <a:tailEnd/>
          </a:ln>
        </p:spPr>
        <p:txBody>
          <a:bodyPr>
            <a:spAutoFit/>
          </a:bodyPr>
          <a:lstStyle/>
          <a:p>
            <a:pPr algn="just"/>
            <a:r>
              <a:rPr lang="fr-FR" altLang="ja-JP" sz="2000" b="1" u="sng">
                <a:latin typeface="Times New Roman" pitchFamily="18" charset="0"/>
                <a:ea typeface="MS Mincho" pitchFamily="49" charset="-128"/>
              </a:rPr>
              <a:t>La République du silence </a:t>
            </a:r>
          </a:p>
          <a:p>
            <a:pPr algn="just"/>
            <a:r>
              <a:rPr lang="fr-FR" altLang="ja-JP" sz="2000">
                <a:latin typeface="Times New Roman" pitchFamily="18" charset="0"/>
                <a:ea typeface="MS Mincho" pitchFamily="49" charset="-128"/>
              </a:rPr>
              <a:t>[…] Ce délaissement, cette solitude, ce risque énorme étaient les mêmes pour tous, pour les chefs et pour les hommes ; pour ceux qui portaient des messages dont ils ignoraient le contenu comme pour ceux qui décidaient de toute la résistance, une sanction unique : l’emprisonnement, la déportation, la mort. </a:t>
            </a:r>
          </a:p>
          <a:p>
            <a:pPr algn="just"/>
            <a:r>
              <a:rPr lang="fr-FR" altLang="ja-JP" sz="2000">
                <a:latin typeface="Times New Roman" pitchFamily="18" charset="0"/>
                <a:ea typeface="MS Mincho" pitchFamily="49" charset="-128"/>
              </a:rPr>
              <a:t>	Il n’est pas d’armée au monde où l’on trouve pareille égalité de risques pour le soldat et le généralissime. Et c’est pourquoi la Résistance fut une démocratie véritable : pour le soldat comme pour le chef, même danger, même responsabilité, même absolue liberté dans la discipline. </a:t>
            </a:r>
            <a:r>
              <a:rPr lang="fr-FR" altLang="ja-JP" sz="2000" b="1">
                <a:ea typeface="ＭＳ Ｐゴシック" pitchFamily="34" charset="-128"/>
              </a:rPr>
              <a:t>[</a:t>
            </a:r>
            <a:r>
              <a:rPr lang="fr-FR" altLang="ja-JP" sz="2000">
                <a:ea typeface="ＭＳ Ｐゴシック" pitchFamily="34" charset="-128"/>
              </a:rPr>
              <a:t>…]</a:t>
            </a:r>
            <a:endParaRPr lang="fr-FR" altLang="ja-JP" sz="2000">
              <a:latin typeface="Times New Roman" pitchFamily="18" charset="0"/>
              <a:ea typeface="MS Mincho" pitchFamily="49" charset="-128"/>
            </a:endParaRPr>
          </a:p>
          <a:p>
            <a:pPr algn="just"/>
            <a:r>
              <a:rPr lang="fr-FR" altLang="ja-JP" sz="2000">
                <a:latin typeface="Times New Roman" pitchFamily="18" charset="0"/>
                <a:ea typeface="MS Mincho" pitchFamily="49" charset="-128"/>
              </a:rPr>
              <a:t>	Cette république sans institutions, sans armée, sans police, il fallait que chaque Français la conquière et l’affirme à chaque instant contre le nazisme. </a:t>
            </a:r>
          </a:p>
          <a:p>
            <a:pPr algn="just"/>
            <a:r>
              <a:rPr lang="fr-FR" altLang="ja-JP" sz="2000">
                <a:latin typeface="Times New Roman" pitchFamily="18" charset="0"/>
                <a:ea typeface="MS Mincho" pitchFamily="49" charset="-128"/>
              </a:rPr>
              <a:t>Nous voici à présent au bord d’une autre République : ne peut-on souhaiter qu’elle conserve au grand jour les austères vertus de la République du Silence et de la Nuit. </a:t>
            </a:r>
          </a:p>
          <a:p>
            <a:pPr algn="just"/>
            <a:endParaRPr lang="fr-FR" altLang="ja-JP" sz="2000">
              <a:latin typeface="Times New Roman" pitchFamily="18" charset="0"/>
              <a:ea typeface="MS Mincho" pitchFamily="49" charset="-128"/>
            </a:endParaRPr>
          </a:p>
          <a:p>
            <a:pPr algn="r"/>
            <a:r>
              <a:rPr lang="fr-FR" altLang="ja-JP" sz="2000">
                <a:latin typeface="Times New Roman" pitchFamily="18" charset="0"/>
                <a:ea typeface="MS Mincho" pitchFamily="49" charset="-128"/>
              </a:rPr>
              <a:t>Jean-Paul Sartre, </a:t>
            </a:r>
            <a:r>
              <a:rPr lang="fr-FR" altLang="ja-JP" sz="2000" i="1">
                <a:latin typeface="Times New Roman" pitchFamily="18" charset="0"/>
                <a:ea typeface="MS Mincho" pitchFamily="49" charset="-128"/>
              </a:rPr>
              <a:t>Situations III</a:t>
            </a:r>
            <a:r>
              <a:rPr lang="fr-FR" altLang="ja-JP" sz="2000">
                <a:latin typeface="Times New Roman" pitchFamily="18" charset="0"/>
                <a:ea typeface="MS Mincho" pitchFamily="49" charset="-128"/>
              </a:rPr>
              <a:t>, Paris, Gallimard, 1949, </a:t>
            </a:r>
          </a:p>
          <a:p>
            <a:pPr algn="r"/>
            <a:r>
              <a:rPr lang="fr-FR" altLang="ja-JP" sz="2000">
                <a:latin typeface="Times New Roman" pitchFamily="18" charset="0"/>
                <a:ea typeface="MS Mincho" pitchFamily="49" charset="-128"/>
              </a:rPr>
              <a:t>article paru à origine dans </a:t>
            </a:r>
            <a:r>
              <a:rPr lang="fr-FR" altLang="ja-JP" sz="2000" i="1">
                <a:latin typeface="Times New Roman" pitchFamily="18" charset="0"/>
                <a:ea typeface="MS Mincho" pitchFamily="49" charset="-128"/>
              </a:rPr>
              <a:t>Lettres Françaises</a:t>
            </a:r>
            <a:r>
              <a:rPr lang="fr-FR" altLang="ja-JP" sz="2000">
                <a:latin typeface="Times New Roman" pitchFamily="18" charset="0"/>
                <a:ea typeface="MS Mincho" pitchFamily="49" charset="-128"/>
              </a:rPr>
              <a:t> en 1944</a:t>
            </a:r>
            <a:endParaRPr lang="fr-FR" sz="3200"/>
          </a:p>
        </p:txBody>
      </p:sp>
      <p:pic>
        <p:nvPicPr>
          <p:cNvPr id="30723" name="Picture 6"/>
          <p:cNvPicPr>
            <a:picLocks noChangeAspect="1" noChangeArrowheads="1"/>
          </p:cNvPicPr>
          <p:nvPr/>
        </p:nvPicPr>
        <p:blipFill>
          <a:blip r:embed="rId2" cstate="print"/>
          <a:srcRect/>
          <a:stretch>
            <a:fillRect/>
          </a:stretch>
        </p:blipFill>
        <p:spPr bwMode="auto">
          <a:xfrm>
            <a:off x="0" y="0"/>
            <a:ext cx="9144000" cy="712788"/>
          </a:xfrm>
          <a:prstGeom prst="rect">
            <a:avLst/>
          </a:prstGeom>
          <a:noFill/>
          <a:ln w="9525">
            <a:noFill/>
            <a:miter lim="800000"/>
            <a:headEnd/>
            <a:tailEnd/>
          </a:ln>
        </p:spPr>
      </p:pic>
      <p:sp>
        <p:nvSpPr>
          <p:cNvPr id="30724" name="Rectangle 7"/>
          <p:cNvSpPr>
            <a:spLocks noChangeArrowheads="1"/>
          </p:cNvSpPr>
          <p:nvPr/>
        </p:nvSpPr>
        <p:spPr bwMode="auto">
          <a:xfrm>
            <a:off x="3924300" y="333375"/>
            <a:ext cx="3960813" cy="360363"/>
          </a:xfrm>
          <a:prstGeom prst="rect">
            <a:avLst/>
          </a:prstGeom>
          <a:solidFill>
            <a:srgbClr val="00FF00">
              <a:alpha val="14902"/>
            </a:srgbClr>
          </a:solidFill>
          <a:ln w="9525">
            <a:noFill/>
            <a:miter lim="800000"/>
            <a:headEnd/>
            <a:tailEnd/>
          </a:ln>
        </p:spPr>
        <p:txBody>
          <a:bodyPr wrap="none" anchor="ctr"/>
          <a:lstStyle/>
          <a:p>
            <a:endParaRPr lang="fr-FR"/>
          </a:p>
        </p:txBody>
      </p:sp>
      <p:pic>
        <p:nvPicPr>
          <p:cNvPr id="30725" name="Picture 8"/>
          <p:cNvPicPr>
            <a:picLocks noChangeAspect="1" noChangeArrowheads="1"/>
          </p:cNvPicPr>
          <p:nvPr/>
        </p:nvPicPr>
        <p:blipFill>
          <a:blip r:embed="rId2" cstate="print"/>
          <a:srcRect/>
          <a:stretch>
            <a:fillRect/>
          </a:stretch>
        </p:blipFill>
        <p:spPr bwMode="auto">
          <a:xfrm>
            <a:off x="0" y="0"/>
            <a:ext cx="9144000" cy="712788"/>
          </a:xfrm>
          <a:prstGeom prst="rect">
            <a:avLst/>
          </a:prstGeom>
          <a:noFill/>
          <a:ln w="9525">
            <a:noFill/>
            <a:miter lim="800000"/>
            <a:headEnd/>
            <a:tailEnd/>
          </a:ln>
        </p:spPr>
      </p:pic>
      <p:sp>
        <p:nvSpPr>
          <p:cNvPr id="30726" name="Rectangle 9"/>
          <p:cNvSpPr>
            <a:spLocks noChangeArrowheads="1"/>
          </p:cNvSpPr>
          <p:nvPr/>
        </p:nvSpPr>
        <p:spPr bwMode="auto">
          <a:xfrm>
            <a:off x="3924300" y="333375"/>
            <a:ext cx="3960813" cy="360363"/>
          </a:xfrm>
          <a:prstGeom prst="rect">
            <a:avLst/>
          </a:prstGeom>
          <a:solidFill>
            <a:srgbClr val="00FF00">
              <a:alpha val="14902"/>
            </a:srgbClr>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FR" u="sng" smtClean="0"/>
              <a:t>1) l’esprit du thème</a:t>
            </a:r>
          </a:p>
        </p:txBody>
      </p:sp>
      <p:sp>
        <p:nvSpPr>
          <p:cNvPr id="91142" name="Rectangle 6"/>
          <p:cNvSpPr>
            <a:spLocks noGrp="1" noChangeArrowheads="1"/>
          </p:cNvSpPr>
          <p:nvPr>
            <p:ph type="body" sz="half" idx="1"/>
          </p:nvPr>
        </p:nvSpPr>
        <p:spPr>
          <a:xfrm>
            <a:off x="457200" y="2708275"/>
            <a:ext cx="4186238" cy="4149725"/>
          </a:xfrm>
        </p:spPr>
        <p:txBody>
          <a:bodyPr/>
          <a:lstStyle/>
          <a:p>
            <a:pPr eaLnBrk="1" hangingPunct="1">
              <a:lnSpc>
                <a:spcPct val="80000"/>
              </a:lnSpc>
              <a:buFontTx/>
              <a:buNone/>
            </a:pPr>
            <a:r>
              <a:rPr lang="fr-FR" sz="2400" smtClean="0"/>
              <a:t>Comment la République va t’ elle s’installer grâce à une culture politique complète à partir des décennies 1880 ?</a:t>
            </a:r>
          </a:p>
          <a:p>
            <a:pPr eaLnBrk="1" hangingPunct="1">
              <a:lnSpc>
                <a:spcPct val="80000"/>
              </a:lnSpc>
              <a:buFontTx/>
              <a:buNone/>
            </a:pPr>
            <a:r>
              <a:rPr lang="fr-FR" sz="2400" smtClean="0"/>
              <a:t>En quoi la Résistance va-t-elle revendiquer cet héritage et préparer un projet progressiste et républicain ?</a:t>
            </a:r>
          </a:p>
          <a:p>
            <a:pPr eaLnBrk="1" hangingPunct="1">
              <a:lnSpc>
                <a:spcPct val="80000"/>
              </a:lnSpc>
              <a:buFontTx/>
              <a:buNone/>
            </a:pPr>
            <a:r>
              <a:rPr lang="fr-FR" sz="2400" smtClean="0"/>
              <a:t>Pourquoi la Ve de De GAulle est elle une rupture dans la tradition institutionnelle républicaine? </a:t>
            </a:r>
          </a:p>
          <a:p>
            <a:pPr eaLnBrk="1" hangingPunct="1">
              <a:lnSpc>
                <a:spcPct val="80000"/>
              </a:lnSpc>
              <a:buFontTx/>
              <a:buNone/>
            </a:pPr>
            <a:endParaRPr lang="fr-FR" sz="2400" smtClean="0"/>
          </a:p>
        </p:txBody>
      </p:sp>
      <p:sp>
        <p:nvSpPr>
          <p:cNvPr id="91143" name="Rectangle 7"/>
          <p:cNvSpPr>
            <a:spLocks noGrp="1" noChangeArrowheads="1"/>
          </p:cNvSpPr>
          <p:nvPr>
            <p:ph type="body" sz="half" idx="2"/>
          </p:nvPr>
        </p:nvSpPr>
        <p:spPr>
          <a:xfrm>
            <a:off x="4643438" y="2708275"/>
            <a:ext cx="4038600" cy="3417888"/>
          </a:xfrm>
        </p:spPr>
        <p:txBody>
          <a:bodyPr/>
          <a:lstStyle/>
          <a:p>
            <a:pPr eaLnBrk="1" hangingPunct="1">
              <a:lnSpc>
                <a:spcPct val="90000"/>
              </a:lnSpc>
              <a:buFontTx/>
              <a:buNone/>
            </a:pPr>
            <a:r>
              <a:rPr lang="fr-FR" sz="2400" smtClean="0"/>
              <a:t>Ce n’est pas: </a:t>
            </a:r>
          </a:p>
          <a:p>
            <a:pPr eaLnBrk="1" hangingPunct="1">
              <a:lnSpc>
                <a:spcPct val="90000"/>
              </a:lnSpc>
              <a:buFontTx/>
              <a:buNone/>
            </a:pPr>
            <a:r>
              <a:rPr lang="fr-FR" sz="2400" smtClean="0"/>
              <a:t>-	l’histoire de la vie politique depuis 1880</a:t>
            </a:r>
          </a:p>
          <a:p>
            <a:pPr eaLnBrk="1" hangingPunct="1">
              <a:lnSpc>
                <a:spcPct val="90000"/>
              </a:lnSpc>
              <a:buFontTx/>
              <a:buChar char="-"/>
            </a:pPr>
            <a:r>
              <a:rPr lang="fr-FR" sz="2400" smtClean="0"/>
              <a:t>l’étude de la France durant la 2</a:t>
            </a:r>
            <a:r>
              <a:rPr lang="fr-FR" sz="2400" baseline="30000" smtClean="0"/>
              <a:t>nde</a:t>
            </a:r>
            <a:r>
              <a:rPr lang="fr-FR" sz="2400" smtClean="0"/>
              <a:t> GM, ni de la collaboration.</a:t>
            </a:r>
          </a:p>
          <a:p>
            <a:pPr eaLnBrk="1" hangingPunct="1">
              <a:lnSpc>
                <a:spcPct val="90000"/>
              </a:lnSpc>
              <a:buFontTx/>
              <a:buChar char="-"/>
            </a:pPr>
            <a:r>
              <a:rPr lang="fr-FR" sz="2400" smtClean="0"/>
              <a:t>L’étude de la Vème Rèp, même durant le mandat de DG.</a:t>
            </a:r>
          </a:p>
        </p:txBody>
      </p:sp>
      <p:pic>
        <p:nvPicPr>
          <p:cNvPr id="4101" name="Picture 9"/>
          <p:cNvPicPr>
            <a:picLocks noChangeAspect="1" noChangeArrowheads="1"/>
          </p:cNvPicPr>
          <p:nvPr/>
        </p:nvPicPr>
        <p:blipFill>
          <a:blip r:embed="rId2" cstate="print"/>
          <a:srcRect/>
          <a:stretch>
            <a:fillRect/>
          </a:stretch>
        </p:blipFill>
        <p:spPr bwMode="auto">
          <a:xfrm>
            <a:off x="0" y="1196975"/>
            <a:ext cx="8748713" cy="1279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1142">
                                            <p:txEl>
                                              <p:pRg st="0" end="0"/>
                                            </p:txEl>
                                          </p:spTgt>
                                        </p:tgtEl>
                                        <p:attrNameLst>
                                          <p:attrName>style.visibility</p:attrName>
                                        </p:attrNameLst>
                                      </p:cBhvr>
                                      <p:to>
                                        <p:strVal val="visible"/>
                                      </p:to>
                                    </p:set>
                                    <p:anim calcmode="lin" valueType="num">
                                      <p:cBhvr>
                                        <p:cTn id="7" dur="1000" fill="hold"/>
                                        <p:tgtEl>
                                          <p:spTgt spid="9114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11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114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1143">
                                            <p:txEl>
                                              <p:pRg st="0" end="0"/>
                                            </p:txEl>
                                          </p:spTgt>
                                        </p:tgtEl>
                                        <p:attrNameLst>
                                          <p:attrName>style.visibility</p:attrName>
                                        </p:attrNameLst>
                                      </p:cBhvr>
                                      <p:to>
                                        <p:strVal val="visible"/>
                                      </p:to>
                                    </p:set>
                                    <p:anim calcmode="lin" valueType="num">
                                      <p:cBhvr>
                                        <p:cTn id="14" dur="1000" fill="hold"/>
                                        <p:tgtEl>
                                          <p:spTgt spid="9114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114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11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1143">
                                            <p:txEl>
                                              <p:pRg st="1" end="1"/>
                                            </p:txEl>
                                          </p:spTgt>
                                        </p:tgtEl>
                                        <p:attrNameLst>
                                          <p:attrName>style.visibility</p:attrName>
                                        </p:attrNameLst>
                                      </p:cBhvr>
                                      <p:to>
                                        <p:strVal val="visible"/>
                                      </p:to>
                                    </p:set>
                                    <p:anim calcmode="lin" valueType="num">
                                      <p:cBhvr>
                                        <p:cTn id="21" dur="1000" fill="hold"/>
                                        <p:tgtEl>
                                          <p:spTgt spid="9114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9114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9114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1142">
                                            <p:txEl>
                                              <p:pRg st="1" end="1"/>
                                            </p:txEl>
                                          </p:spTgt>
                                        </p:tgtEl>
                                        <p:attrNameLst>
                                          <p:attrName>style.visibility</p:attrName>
                                        </p:attrNameLst>
                                      </p:cBhvr>
                                      <p:to>
                                        <p:strVal val="visible"/>
                                      </p:to>
                                    </p:set>
                                    <p:anim calcmode="lin" valueType="num">
                                      <p:cBhvr>
                                        <p:cTn id="28" dur="1000" fill="hold"/>
                                        <p:tgtEl>
                                          <p:spTgt spid="91142">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91142">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9114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91143">
                                            <p:txEl>
                                              <p:pRg st="2" end="2"/>
                                            </p:txEl>
                                          </p:spTgt>
                                        </p:tgtEl>
                                        <p:attrNameLst>
                                          <p:attrName>style.visibility</p:attrName>
                                        </p:attrNameLst>
                                      </p:cBhvr>
                                      <p:to>
                                        <p:strVal val="visible"/>
                                      </p:to>
                                    </p:set>
                                    <p:anim calcmode="lin" valueType="num">
                                      <p:cBhvr>
                                        <p:cTn id="35" dur="1000" fill="hold"/>
                                        <p:tgtEl>
                                          <p:spTgt spid="91143">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9114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911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91142">
                                            <p:txEl>
                                              <p:pRg st="2" end="2"/>
                                            </p:txEl>
                                          </p:spTgt>
                                        </p:tgtEl>
                                        <p:attrNameLst>
                                          <p:attrName>style.visibility</p:attrName>
                                        </p:attrNameLst>
                                      </p:cBhvr>
                                      <p:to>
                                        <p:strVal val="visible"/>
                                      </p:to>
                                    </p:set>
                                    <p:anim calcmode="lin" valueType="num">
                                      <p:cBhvr>
                                        <p:cTn id="42" dur="1000" fill="hold"/>
                                        <p:tgtEl>
                                          <p:spTgt spid="91142">
                                            <p:txEl>
                                              <p:pRg st="2" end="2"/>
                                            </p:txEl>
                                          </p:spTgt>
                                        </p:tgtEl>
                                        <p:attrNameLst>
                                          <p:attrName>ppt_w</p:attrName>
                                        </p:attrNameLst>
                                      </p:cBhvr>
                                      <p:tavLst>
                                        <p:tav tm="0">
                                          <p:val>
                                            <p:strVal val="#ppt_w*0.70"/>
                                          </p:val>
                                        </p:tav>
                                        <p:tav tm="100000">
                                          <p:val>
                                            <p:strVal val="#ppt_w"/>
                                          </p:val>
                                        </p:tav>
                                      </p:tavLst>
                                    </p:anim>
                                    <p:anim calcmode="lin" valueType="num">
                                      <p:cBhvr>
                                        <p:cTn id="43" dur="1000" fill="hold"/>
                                        <p:tgtEl>
                                          <p:spTgt spid="91142">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91142">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91143">
                                            <p:txEl>
                                              <p:pRg st="3" end="3"/>
                                            </p:txEl>
                                          </p:spTgt>
                                        </p:tgtEl>
                                        <p:attrNameLst>
                                          <p:attrName>style.visibility</p:attrName>
                                        </p:attrNameLst>
                                      </p:cBhvr>
                                      <p:to>
                                        <p:strVal val="visible"/>
                                      </p:to>
                                    </p:set>
                                    <p:anim calcmode="lin" valueType="num">
                                      <p:cBhvr>
                                        <p:cTn id="49" dur="1000" fill="hold"/>
                                        <p:tgtEl>
                                          <p:spTgt spid="91143">
                                            <p:txEl>
                                              <p:pRg st="3" end="3"/>
                                            </p:txEl>
                                          </p:spTgt>
                                        </p:tgtEl>
                                        <p:attrNameLst>
                                          <p:attrName>ppt_w</p:attrName>
                                        </p:attrNameLst>
                                      </p:cBhvr>
                                      <p:tavLst>
                                        <p:tav tm="0">
                                          <p:val>
                                            <p:strVal val="#ppt_w*0.70"/>
                                          </p:val>
                                        </p:tav>
                                        <p:tav tm="100000">
                                          <p:val>
                                            <p:strVal val="#ppt_w"/>
                                          </p:val>
                                        </p:tav>
                                      </p:tavLst>
                                    </p:anim>
                                    <p:anim calcmode="lin" valueType="num">
                                      <p:cBhvr>
                                        <p:cTn id="50" dur="1000" fill="hold"/>
                                        <p:tgtEl>
                                          <p:spTgt spid="91143">
                                            <p:txEl>
                                              <p:pRg st="3" end="3"/>
                                            </p:txEl>
                                          </p:spTgt>
                                        </p:tgtEl>
                                        <p:attrNameLst>
                                          <p:attrName>ppt_h</p:attrName>
                                        </p:attrNameLst>
                                      </p:cBhvr>
                                      <p:tavLst>
                                        <p:tav tm="0">
                                          <p:val>
                                            <p:strVal val="#ppt_h"/>
                                          </p:val>
                                        </p:tav>
                                        <p:tav tm="100000">
                                          <p:val>
                                            <p:strVal val="#ppt_h"/>
                                          </p:val>
                                        </p:tav>
                                      </p:tavLst>
                                    </p:anim>
                                    <p:animEffect transition="in" filter="fade">
                                      <p:cBhvr>
                                        <p:cTn id="51" dur="1000"/>
                                        <p:tgtEl>
                                          <p:spTgt spid="911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688138" y="1935163"/>
            <a:ext cx="184150" cy="366712"/>
          </a:xfrm>
          <a:prstGeom prst="rect">
            <a:avLst/>
          </a:prstGeom>
          <a:noFill/>
          <a:ln w="9525">
            <a:noFill/>
            <a:miter lim="800000"/>
            <a:headEnd/>
            <a:tailEnd/>
          </a:ln>
        </p:spPr>
        <p:txBody>
          <a:bodyPr wrap="none" anchor="ctr">
            <a:spAutoFit/>
          </a:bodyPr>
          <a:lstStyle/>
          <a:p>
            <a:pPr algn="ctr"/>
            <a:endParaRPr lang="fr-FR"/>
          </a:p>
        </p:txBody>
      </p:sp>
      <p:sp>
        <p:nvSpPr>
          <p:cNvPr id="31747" name="Rectangle 6"/>
          <p:cNvSpPr>
            <a:spLocks noGrp="1" noChangeArrowheads="1"/>
          </p:cNvSpPr>
          <p:nvPr>
            <p:ph type="body" idx="1"/>
          </p:nvPr>
        </p:nvSpPr>
        <p:spPr>
          <a:xfrm>
            <a:off x="0" y="1101725"/>
            <a:ext cx="8748713" cy="5661025"/>
          </a:xfrm>
        </p:spPr>
        <p:txBody>
          <a:bodyPr/>
          <a:lstStyle/>
          <a:p>
            <a:pPr marL="0" indent="19050" algn="just" eaLnBrk="1" hangingPunct="1">
              <a:lnSpc>
                <a:spcPct val="80000"/>
              </a:lnSpc>
              <a:buFontTx/>
              <a:buNone/>
            </a:pPr>
            <a:r>
              <a:rPr lang="fr-FR" sz="2200" b="1" u="sng" smtClean="0"/>
              <a:t>Henri Frenay décrit l’organisation de la Résistance.</a:t>
            </a:r>
            <a:endParaRPr lang="fr-FR" sz="2200" smtClean="0"/>
          </a:p>
          <a:p>
            <a:pPr marL="0" indent="19050" algn="just" eaLnBrk="1" hangingPunct="1">
              <a:lnSpc>
                <a:spcPct val="80000"/>
              </a:lnSpc>
              <a:buFontTx/>
              <a:buNone/>
            </a:pPr>
            <a:r>
              <a:rPr lang="fr-FR" sz="2200" smtClean="0"/>
              <a:t>« La clandestinité de notre action et de notre organisation n’a pas développé le sentiment d’obéissance aveugle à n’importe quels chefs. La discipline chez nous est faite de confiance et d’amitié. Il n’existe pas de subordination au sens militaire du terme. On ne saurait, et nous en avons fait maintes fois l’expérience, imposer un chef à un échelon de notre hiérarchie. […] Un chef de la résistance doit être accepté joyeusement par ceux-là mêmes qu’il est appelé à commander. Avant d’être accepté, il sera l’objet de méfiances d’autant plus grandes qu’il sera rentré plus tardivement dans la résistance.  […] </a:t>
            </a:r>
          </a:p>
          <a:p>
            <a:pPr marL="0" indent="19050" algn="just" eaLnBrk="1" hangingPunct="1">
              <a:lnSpc>
                <a:spcPct val="80000"/>
              </a:lnSpc>
              <a:buFontTx/>
              <a:buNone/>
            </a:pPr>
            <a:r>
              <a:rPr lang="fr-FR" sz="2200" smtClean="0"/>
              <a:t>Ce n’est pas une armée que nous avons forgée. Ce terme même évoque aussitôt l’idée d’une masse admirablement organisée, mobile, étroitement hiérarchisée, destinée à exécuter aveuglément tous les ordres qu’on voudra bien lui donner. Nous avons en réalité créé des bandes partisanes qui veulent se battre plus encore pour leurs libertés intérieures que contre l’envahisseur. Les volontaires de la Résistance ressemblent comme des frères aux volontaires de 93. En se battant contre l’ennemi extérieur, ils se battent pour un idéal. Pas plus que leurs aînés, ils refusent de se mettre aux ordres des “ci-devants” de l’Ancien Régime » </a:t>
            </a:r>
          </a:p>
          <a:p>
            <a:pPr marL="0" indent="19050" algn="r" eaLnBrk="1" hangingPunct="1">
              <a:lnSpc>
                <a:spcPct val="80000"/>
              </a:lnSpc>
              <a:buFontTx/>
              <a:buNone/>
            </a:pPr>
            <a:r>
              <a:rPr lang="fr-FR" sz="2200" smtClean="0"/>
              <a:t>Note envoyée à Londres en mai 1943, par Henri Frenay, alors en conflit avec le général Delestraint, chef de l’Armée secrète</a:t>
            </a:r>
          </a:p>
          <a:p>
            <a:pPr marL="0" indent="19050" eaLnBrk="1" hangingPunct="1">
              <a:lnSpc>
                <a:spcPct val="80000"/>
              </a:lnSpc>
              <a:buFontTx/>
              <a:buNone/>
            </a:pPr>
            <a:endParaRPr lang="fr-FR" sz="2000" smtClean="0"/>
          </a:p>
        </p:txBody>
      </p:sp>
      <p:sp>
        <p:nvSpPr>
          <p:cNvPr id="31748" name="Rectangle 11"/>
          <p:cNvSpPr>
            <a:spLocks noChangeArrowheads="1"/>
          </p:cNvSpPr>
          <p:nvPr/>
        </p:nvSpPr>
        <p:spPr bwMode="auto">
          <a:xfrm>
            <a:off x="0" y="5229225"/>
            <a:ext cx="8675688" cy="863600"/>
          </a:xfrm>
          <a:prstGeom prst="rect">
            <a:avLst/>
          </a:prstGeom>
          <a:solidFill>
            <a:srgbClr val="00FF00">
              <a:alpha val="14902"/>
            </a:srgbClr>
          </a:solidFill>
          <a:ln w="9525">
            <a:noFill/>
            <a:miter lim="800000"/>
            <a:headEnd/>
            <a:tailEnd/>
          </a:ln>
        </p:spPr>
        <p:txBody>
          <a:bodyPr wrap="none" anchor="ctr"/>
          <a:lstStyle/>
          <a:p>
            <a:endParaRPr lang="fr-FR"/>
          </a:p>
        </p:txBody>
      </p:sp>
      <p:pic>
        <p:nvPicPr>
          <p:cNvPr id="31749" name="Picture 12"/>
          <p:cNvPicPr>
            <a:picLocks noChangeAspect="1" noChangeArrowheads="1"/>
          </p:cNvPicPr>
          <p:nvPr/>
        </p:nvPicPr>
        <p:blipFill>
          <a:blip r:embed="rId2" cstate="print"/>
          <a:srcRect/>
          <a:stretch>
            <a:fillRect/>
          </a:stretch>
        </p:blipFill>
        <p:spPr bwMode="auto">
          <a:xfrm>
            <a:off x="0" y="0"/>
            <a:ext cx="9144000" cy="712788"/>
          </a:xfrm>
          <a:prstGeom prst="rect">
            <a:avLst/>
          </a:prstGeom>
          <a:noFill/>
          <a:ln w="9525">
            <a:noFill/>
            <a:miter lim="800000"/>
            <a:headEnd/>
            <a:tailEnd/>
          </a:ln>
        </p:spPr>
      </p:pic>
      <p:sp>
        <p:nvSpPr>
          <p:cNvPr id="31750" name="Rectangle 13"/>
          <p:cNvSpPr>
            <a:spLocks noChangeArrowheads="1"/>
          </p:cNvSpPr>
          <p:nvPr/>
        </p:nvSpPr>
        <p:spPr bwMode="auto">
          <a:xfrm>
            <a:off x="3924300" y="333375"/>
            <a:ext cx="3960813" cy="360363"/>
          </a:xfrm>
          <a:prstGeom prst="rect">
            <a:avLst/>
          </a:prstGeom>
          <a:solidFill>
            <a:srgbClr val="00FF00">
              <a:alpha val="14902"/>
            </a:srgbClr>
          </a:solidFill>
          <a:ln w="9525">
            <a:noFill/>
            <a:miter lim="800000"/>
            <a:headEnd/>
            <a:tailEnd/>
          </a:ln>
        </p:spPr>
        <p:txBody>
          <a:bodyPr wrap="none" anchor="ctr"/>
          <a:lstStyle/>
          <a:p>
            <a:endParaRPr lang="fr-FR"/>
          </a:p>
        </p:txBody>
      </p:sp>
      <p:sp>
        <p:nvSpPr>
          <p:cNvPr id="31751" name="Rectangle 14"/>
          <p:cNvSpPr>
            <a:spLocks noChangeArrowheads="1"/>
          </p:cNvSpPr>
          <p:nvPr/>
        </p:nvSpPr>
        <p:spPr bwMode="auto">
          <a:xfrm>
            <a:off x="0" y="2814638"/>
            <a:ext cx="8675688" cy="863600"/>
          </a:xfrm>
          <a:prstGeom prst="rect">
            <a:avLst/>
          </a:prstGeom>
          <a:solidFill>
            <a:srgbClr val="00FF00">
              <a:alpha val="14902"/>
            </a:srgbClr>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1557338"/>
            <a:ext cx="8964613" cy="4525962"/>
          </a:xfrm>
        </p:spPr>
        <p:txBody>
          <a:bodyPr/>
          <a:lstStyle/>
          <a:p>
            <a:pPr eaLnBrk="1" hangingPunct="1">
              <a:buFontTx/>
              <a:buNone/>
            </a:pPr>
            <a:r>
              <a:rPr lang="fr-FR" smtClean="0"/>
              <a:t>L’analyse de Laurent Douzou: </a:t>
            </a:r>
          </a:p>
          <a:p>
            <a:pPr eaLnBrk="1" hangingPunct="1"/>
            <a:r>
              <a:rPr lang="fr-FR" smtClean="0"/>
              <a:t>Désignation tacite de la hiérarchie</a:t>
            </a:r>
          </a:p>
          <a:p>
            <a:pPr eaLnBrk="1" hangingPunct="1"/>
            <a:r>
              <a:rPr lang="fr-FR" smtClean="0"/>
              <a:t>Un mode de fonctionnement « aristocratique »</a:t>
            </a:r>
          </a:p>
          <a:p>
            <a:pPr eaLnBrk="1" hangingPunct="1">
              <a:buFontTx/>
              <a:buNone/>
            </a:pPr>
            <a:r>
              <a:rPr lang="fr-FR" sz="2400" smtClean="0"/>
              <a:t>« L’autorité dans un mouvement clandestin ne peut s’appuyer sur aucun des supports et symboles qui existent dans la vie civile ou militaire ordinaire. Tout se fonde sur la confiance ou la crainte que le responsable inspire. Si la consigne ou l’ordre donnés sont jugés inutiles ou sont négligés par l’exécutant, la chaîne est brisée » </a:t>
            </a:r>
          </a:p>
          <a:p>
            <a:pPr algn="r" eaLnBrk="1" hangingPunct="1">
              <a:buFontTx/>
              <a:buNone/>
            </a:pPr>
            <a:r>
              <a:rPr lang="fr-FR" sz="2400" smtClean="0"/>
              <a:t>Philippe Viannay, </a:t>
            </a:r>
            <a:r>
              <a:rPr lang="fr-FR" sz="2400" i="1" smtClean="0"/>
              <a:t>fondateur du mouvement « Défense de la France »</a:t>
            </a:r>
            <a:endParaRPr lang="fr-FR" sz="2400" smtClean="0"/>
          </a:p>
        </p:txBody>
      </p:sp>
      <p:pic>
        <p:nvPicPr>
          <p:cNvPr id="32771" name="Picture 7"/>
          <p:cNvPicPr>
            <a:picLocks noChangeAspect="1" noChangeArrowheads="1"/>
          </p:cNvPicPr>
          <p:nvPr/>
        </p:nvPicPr>
        <p:blipFill>
          <a:blip r:embed="rId2" cstate="print"/>
          <a:srcRect/>
          <a:stretch>
            <a:fillRect/>
          </a:stretch>
        </p:blipFill>
        <p:spPr bwMode="auto">
          <a:xfrm>
            <a:off x="0" y="0"/>
            <a:ext cx="9144000" cy="712788"/>
          </a:xfrm>
          <a:prstGeom prst="rect">
            <a:avLst/>
          </a:prstGeom>
          <a:noFill/>
          <a:ln w="9525">
            <a:noFill/>
            <a:miter lim="800000"/>
            <a:headEnd/>
            <a:tailEnd/>
          </a:ln>
        </p:spPr>
      </p:pic>
      <p:sp>
        <p:nvSpPr>
          <p:cNvPr id="32772" name="Rectangle 8"/>
          <p:cNvSpPr>
            <a:spLocks noChangeArrowheads="1"/>
          </p:cNvSpPr>
          <p:nvPr/>
        </p:nvSpPr>
        <p:spPr bwMode="auto">
          <a:xfrm>
            <a:off x="3924300" y="333375"/>
            <a:ext cx="3960813" cy="360363"/>
          </a:xfrm>
          <a:prstGeom prst="rect">
            <a:avLst/>
          </a:prstGeom>
          <a:solidFill>
            <a:srgbClr val="00FF00">
              <a:alpha val="14902"/>
            </a:srgbClr>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1000" fill="hold"/>
                                        <p:tgtEl>
                                          <p:spTgt spid="122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2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1000" fill="hold"/>
                                        <p:tgtEl>
                                          <p:spTgt spid="1229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2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 calcmode="lin" valueType="num">
                                      <p:cBhvr>
                                        <p:cTn id="28" dur="1000" fill="hold"/>
                                        <p:tgtEl>
                                          <p:spTgt spid="1229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291">
                                            <p:txEl>
                                              <p:pRg st="3" end="3"/>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12291">
                                            <p:txEl>
                                              <p:pRg st="4" end="4"/>
                                            </p:txEl>
                                          </p:spTgt>
                                        </p:tgtEl>
                                        <p:attrNameLst>
                                          <p:attrName>style.visibility</p:attrName>
                                        </p:attrNameLst>
                                      </p:cBhvr>
                                      <p:to>
                                        <p:strVal val="visible"/>
                                      </p:to>
                                    </p:set>
                                    <p:anim calcmode="lin" valueType="num">
                                      <p:cBhvr>
                                        <p:cTn id="33" dur="1000" fill="hold"/>
                                        <p:tgtEl>
                                          <p:spTgt spid="12291">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12291">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79388" y="1600200"/>
            <a:ext cx="8964612" cy="4525963"/>
          </a:xfrm>
        </p:spPr>
        <p:txBody>
          <a:bodyPr/>
          <a:lstStyle/>
          <a:p>
            <a:pPr eaLnBrk="1" hangingPunct="1">
              <a:buFontTx/>
              <a:buNone/>
            </a:pPr>
            <a:r>
              <a:rPr lang="fr-FR" smtClean="0"/>
              <a:t>L’analyse de Laurent Douzou: </a:t>
            </a:r>
          </a:p>
          <a:p>
            <a:pPr eaLnBrk="1" hangingPunct="1"/>
            <a:r>
              <a:rPr lang="fr-FR" smtClean="0"/>
              <a:t>Désignation tacite de la hiérarchie</a:t>
            </a:r>
          </a:p>
          <a:p>
            <a:pPr eaLnBrk="1" hangingPunct="1"/>
            <a:r>
              <a:rPr lang="fr-FR" smtClean="0"/>
              <a:t>Un mode de fonctionnement « aristocratique »</a:t>
            </a:r>
          </a:p>
          <a:p>
            <a:pPr eaLnBrk="1" hangingPunct="1">
              <a:buFontTx/>
              <a:buNone/>
            </a:pPr>
            <a:r>
              <a:rPr lang="fr-FR" sz="2400" smtClean="0"/>
              <a:t>« […] les gens qui étaient engagés dans la Résistance de façon très active avaient le sentiment qu’eux-mêmes et ceux qu’ils voyaient pour leur boulot étaient à part. </a:t>
            </a:r>
            <a:r>
              <a:rPr lang="fr-FR" sz="2400" i="1" smtClean="0"/>
              <a:t>Aristoi</a:t>
            </a:r>
            <a:r>
              <a:rPr lang="fr-FR" sz="2400" smtClean="0"/>
              <a:t>, diraient les Grecs, les meilleurs, les bons »</a:t>
            </a:r>
          </a:p>
          <a:p>
            <a:pPr algn="r" eaLnBrk="1" hangingPunct="1">
              <a:buFontTx/>
              <a:buNone/>
            </a:pPr>
            <a:r>
              <a:rPr lang="fr-FR" sz="2400" smtClean="0"/>
              <a:t>	Jean Pierre Vernant, </a:t>
            </a:r>
            <a:r>
              <a:rPr lang="fr-FR" sz="2400" i="1" smtClean="0"/>
              <a:t>Entre Mythes et politique</a:t>
            </a:r>
            <a:r>
              <a:rPr lang="fr-FR" sz="2400" smtClean="0"/>
              <a:t>, 1996</a:t>
            </a:r>
          </a:p>
          <a:p>
            <a:pPr algn="r" eaLnBrk="1" hangingPunct="1">
              <a:buFontTx/>
              <a:buNone/>
            </a:pPr>
            <a:endParaRPr lang="fr-FR" sz="1800" smtClean="0"/>
          </a:p>
        </p:txBody>
      </p:sp>
      <p:pic>
        <p:nvPicPr>
          <p:cNvPr id="33795" name="Picture 6"/>
          <p:cNvPicPr>
            <a:picLocks noChangeAspect="1" noChangeArrowheads="1"/>
          </p:cNvPicPr>
          <p:nvPr/>
        </p:nvPicPr>
        <p:blipFill>
          <a:blip r:embed="rId2" cstate="print"/>
          <a:srcRect/>
          <a:stretch>
            <a:fillRect/>
          </a:stretch>
        </p:blipFill>
        <p:spPr bwMode="auto">
          <a:xfrm>
            <a:off x="0" y="0"/>
            <a:ext cx="9144000" cy="712788"/>
          </a:xfrm>
          <a:prstGeom prst="rect">
            <a:avLst/>
          </a:prstGeom>
          <a:noFill/>
          <a:ln w="9525">
            <a:noFill/>
            <a:miter lim="800000"/>
            <a:headEnd/>
            <a:tailEnd/>
          </a:ln>
        </p:spPr>
      </p:pic>
      <p:sp>
        <p:nvSpPr>
          <p:cNvPr id="33796" name="Rectangle 7"/>
          <p:cNvSpPr>
            <a:spLocks noChangeArrowheads="1"/>
          </p:cNvSpPr>
          <p:nvPr/>
        </p:nvSpPr>
        <p:spPr bwMode="auto">
          <a:xfrm>
            <a:off x="3924300" y="333375"/>
            <a:ext cx="3960813" cy="360363"/>
          </a:xfrm>
          <a:prstGeom prst="rect">
            <a:avLst/>
          </a:prstGeom>
          <a:solidFill>
            <a:srgbClr val="00FF00">
              <a:alpha val="14902"/>
            </a:srgbClr>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 calcmode="lin" valueType="num">
                                      <p:cBhvr>
                                        <p:cTn id="7" dur="1000" fill="hold"/>
                                        <p:tgtEl>
                                          <p:spTgt spid="13315">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3315">
                                            <p:txEl>
                                              <p:pRg st="4" end="4"/>
                                            </p:txEl>
                                          </p:spTgt>
                                        </p:tgtEl>
                                        <p:attrNameLst>
                                          <p:attrName>style.visibility</p:attrName>
                                        </p:attrNameLst>
                                      </p:cBhvr>
                                      <p:to>
                                        <p:strVal val="visible"/>
                                      </p:to>
                                    </p:set>
                                    <p:anim calcmode="lin" valueType="num">
                                      <p:cBhvr>
                                        <p:cTn id="12" dur="1000" fill="hold"/>
                                        <p:tgtEl>
                                          <p:spTgt spid="13315">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13315">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79388" y="1600200"/>
            <a:ext cx="8964612" cy="4525963"/>
          </a:xfrm>
        </p:spPr>
        <p:txBody>
          <a:bodyPr/>
          <a:lstStyle/>
          <a:p>
            <a:pPr eaLnBrk="1" hangingPunct="1">
              <a:buFontTx/>
              <a:buNone/>
            </a:pPr>
            <a:r>
              <a:rPr lang="fr-FR" smtClean="0"/>
              <a:t>L’analyse de Laurent Douzou: </a:t>
            </a:r>
          </a:p>
          <a:p>
            <a:pPr eaLnBrk="1" hangingPunct="1"/>
            <a:r>
              <a:rPr lang="fr-FR" smtClean="0"/>
              <a:t>Désignation tacite de la hiérarchie</a:t>
            </a:r>
          </a:p>
          <a:p>
            <a:pPr eaLnBrk="1" hangingPunct="1"/>
            <a:r>
              <a:rPr lang="fr-FR" smtClean="0"/>
              <a:t>Un mode de fonctionnement « aristocratique »</a:t>
            </a:r>
          </a:p>
          <a:p>
            <a:pPr eaLnBrk="1" hangingPunct="1"/>
            <a:r>
              <a:rPr lang="fr-FR" smtClean="0"/>
              <a:t>Une réalité sans cesse remodelée et débattue</a:t>
            </a:r>
          </a:p>
          <a:p>
            <a:pPr eaLnBrk="1" hangingPunct="1"/>
            <a:r>
              <a:rPr lang="fr-FR" smtClean="0"/>
              <a:t>Une discipline librement consentie, faite de confiance et d’amitié</a:t>
            </a:r>
          </a:p>
          <a:p>
            <a:pPr eaLnBrk="1" hangingPunct="1">
              <a:buFontTx/>
              <a:buNone/>
            </a:pPr>
            <a:endParaRPr lang="fr-FR" sz="2400" smtClean="0"/>
          </a:p>
          <a:p>
            <a:pPr eaLnBrk="1" hangingPunct="1">
              <a:buFontTx/>
              <a:buNone/>
            </a:pPr>
            <a:endParaRPr lang="fr-FR" sz="2400" smtClean="0"/>
          </a:p>
          <a:p>
            <a:pPr eaLnBrk="1" hangingPunct="1">
              <a:buFontTx/>
              <a:buNone/>
            </a:pPr>
            <a:endParaRPr lang="fr-FR" sz="2400" smtClean="0"/>
          </a:p>
          <a:p>
            <a:pPr algn="r" eaLnBrk="1" hangingPunct="1">
              <a:buFontTx/>
              <a:buNone/>
            </a:pPr>
            <a:endParaRPr lang="fr-FR" sz="1800" smtClean="0"/>
          </a:p>
        </p:txBody>
      </p:sp>
      <p:pic>
        <p:nvPicPr>
          <p:cNvPr id="34819" name="Picture 6"/>
          <p:cNvPicPr>
            <a:picLocks noChangeAspect="1" noChangeArrowheads="1"/>
          </p:cNvPicPr>
          <p:nvPr/>
        </p:nvPicPr>
        <p:blipFill>
          <a:blip r:embed="rId2" cstate="print"/>
          <a:srcRect/>
          <a:stretch>
            <a:fillRect/>
          </a:stretch>
        </p:blipFill>
        <p:spPr bwMode="auto">
          <a:xfrm>
            <a:off x="0" y="0"/>
            <a:ext cx="9144000" cy="712788"/>
          </a:xfrm>
          <a:prstGeom prst="rect">
            <a:avLst/>
          </a:prstGeom>
          <a:noFill/>
          <a:ln w="9525">
            <a:noFill/>
            <a:miter lim="800000"/>
            <a:headEnd/>
            <a:tailEnd/>
          </a:ln>
        </p:spPr>
      </p:pic>
      <p:sp>
        <p:nvSpPr>
          <p:cNvPr id="34820" name="Rectangle 7"/>
          <p:cNvSpPr>
            <a:spLocks noChangeArrowheads="1"/>
          </p:cNvSpPr>
          <p:nvPr/>
        </p:nvSpPr>
        <p:spPr bwMode="auto">
          <a:xfrm>
            <a:off x="3924300" y="333375"/>
            <a:ext cx="3960813" cy="360363"/>
          </a:xfrm>
          <a:prstGeom prst="rect">
            <a:avLst/>
          </a:prstGeom>
          <a:solidFill>
            <a:srgbClr val="00FF00">
              <a:alpha val="14902"/>
            </a:srgbClr>
          </a:solidFill>
          <a:ln w="952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 calcmode="lin" valueType="num">
                                      <p:cBhvr>
                                        <p:cTn id="7" dur="1000" fill="hold"/>
                                        <p:tgtEl>
                                          <p:spTgt spid="14339">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339">
                                            <p:txEl>
                                              <p:pRg st="4" end="4"/>
                                            </p:txEl>
                                          </p:spTgt>
                                        </p:tgtEl>
                                        <p:attrNameLst>
                                          <p:attrName>style.visibility</p:attrName>
                                        </p:attrNameLst>
                                      </p:cBhvr>
                                      <p:to>
                                        <p:strVal val="visible"/>
                                      </p:to>
                                    </p:set>
                                    <p:anim calcmode="lin" valueType="num">
                                      <p:cBhvr>
                                        <p:cTn id="14" dur="1000" fill="hold"/>
                                        <p:tgtEl>
                                          <p:spTgt spid="14339">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14339">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02" name="Group 154"/>
          <p:cNvGraphicFramePr>
            <a:graphicFrameLocks noGrp="1"/>
          </p:cNvGraphicFramePr>
          <p:nvPr/>
        </p:nvGraphicFramePr>
        <p:xfrm>
          <a:off x="827088" y="0"/>
          <a:ext cx="7127875" cy="1195388"/>
        </p:xfrm>
        <a:graphic>
          <a:graphicData uri="http://schemas.openxmlformats.org/drawingml/2006/table">
            <a:tbl>
              <a:tblPr/>
              <a:tblGrid>
                <a:gridCol w="7127875"/>
              </a:tblGrid>
              <a:tr h="1195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 La République, trois républiques</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Qu’est ce que la République pour les Français de 1870 à nos jours ?</a:t>
                      </a:r>
                      <a:endParaRPr kumimoji="0" lang="fr-FR" sz="18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Pourquoi ce modèle politique a-t-il été modifié et réinventé à trois reprises ?</a:t>
                      </a:r>
                      <a:endParaRPr kumimoji="0" lang="fr-FR" sz="18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814" name="Group 166"/>
          <p:cNvGraphicFramePr>
            <a:graphicFrameLocks noGrp="1"/>
          </p:cNvGraphicFramePr>
          <p:nvPr/>
        </p:nvGraphicFramePr>
        <p:xfrm>
          <a:off x="0" y="1989138"/>
          <a:ext cx="9145905" cy="4868863"/>
        </p:xfrm>
        <a:graphic>
          <a:graphicData uri="http://schemas.openxmlformats.org/drawingml/2006/table">
            <a:tbl>
              <a:tblPr/>
              <a:tblGrid>
                <a:gridCol w="208280"/>
                <a:gridCol w="447675"/>
                <a:gridCol w="2901950"/>
                <a:gridCol w="2957513"/>
                <a:gridCol w="2630487"/>
              </a:tblGrid>
              <a:tr h="11525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 Pourquoi renouveler la République en 1958 ? </a:t>
                      </a:r>
                      <a:endParaRPr kumimoji="0" lang="fr-FR" sz="2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 quelles raisons la République est-elle renouvelée en 1958 ? </a:t>
                      </a:r>
                      <a:endParaRPr kumimoji="0" lang="fr-FR" sz="3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Film d’archive, le 13 mai 1958, point de vue gaulliste, 5’</a:t>
                      </a: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182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 La pratique gaullienne du pouvoir présidentiel</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Quels sont les principes qui organisent la V République voulue par De Gaulle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En quoi est-ce une rupture avec la tradition républicaine ?</a:t>
                      </a:r>
                      <a:endParaRPr kumimoji="0" lang="fr-FR" sz="3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Étude du discours du 4 septembre 1958, préparé à la maison</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Organigramme à compléter à la maison</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14513">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 </a:t>
                      </a:r>
                      <a:endPar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III] La réforme constitutionnelle de 1962 et ses conséquences.</a:t>
                      </a:r>
                      <a:endPar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la réforme de 1962 renforce t’elle le caractère semi-présidentiel de la Ve république ?</a:t>
                      </a:r>
                      <a:endParaRPr kumimoji="0" lang="fr-FR" sz="3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Contrôle rapide : sigles et dates</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0000"/>
                          </a:solidFill>
                          <a:effectLst/>
                          <a:latin typeface="Garamond" pitchFamily="18" charset="0"/>
                          <a:ea typeface="MS Mincho" pitchFamily="49" charset="-128"/>
                          <a:cs typeface="Times New Roman" pitchFamily="18" charset="0"/>
                        </a:rPr>
                        <a:t>Lien avec ECJS Thème 1</a:t>
                      </a:r>
                      <a:endParaRPr kumimoji="0" lang="fr-FR" sz="1200" b="0" i="0" u="none" strike="noStrike" cap="none" normalizeH="0" baseline="0" smtClean="0">
                        <a:ln>
                          <a:noFill/>
                        </a:ln>
                        <a:solidFill>
                          <a:srgbClr val="FF0000"/>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Dossier documentaire sur l’écart entre la lettre de la constitution et sa mise en application.</a:t>
                      </a: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72" name="Rectangle 164"/>
          <p:cNvSpPr>
            <a:spLocks noChangeArrowheads="1"/>
          </p:cNvSpPr>
          <p:nvPr/>
        </p:nvSpPr>
        <p:spPr bwMode="auto">
          <a:xfrm>
            <a:off x="0" y="1460500"/>
            <a:ext cx="5359400" cy="396875"/>
          </a:xfrm>
          <a:prstGeom prst="rect">
            <a:avLst/>
          </a:prstGeom>
          <a:noFill/>
          <a:ln w="9525">
            <a:noFill/>
            <a:miter lim="800000"/>
            <a:headEnd/>
            <a:tailEnd/>
          </a:ln>
        </p:spPr>
        <p:txBody>
          <a:bodyPr wrap="none">
            <a:spAutoFit/>
          </a:bodyPr>
          <a:lstStyle/>
          <a:p>
            <a:r>
              <a:rPr lang="fr-FR" sz="2000" b="1" u="sng"/>
              <a:t>Chapitre 3 :  1958-1962, une nouvelle République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a:stretch>
            <a:fillRect/>
          </a:stretch>
        </p:blipFill>
        <p:spPr bwMode="auto">
          <a:xfrm>
            <a:off x="0" y="620713"/>
            <a:ext cx="9144000" cy="6237287"/>
          </a:xfrm>
          <a:prstGeom prst="rect">
            <a:avLst/>
          </a:prstGeom>
          <a:noFill/>
          <a:ln w="9525">
            <a:noFill/>
            <a:miter lim="800000"/>
            <a:headEnd/>
            <a:tailEnd/>
          </a:ln>
        </p:spPr>
      </p:pic>
      <p:sp>
        <p:nvSpPr>
          <p:cNvPr id="36867" name="Text Box 5"/>
          <p:cNvSpPr txBox="1">
            <a:spLocks noChangeArrowheads="1"/>
          </p:cNvSpPr>
          <p:nvPr/>
        </p:nvSpPr>
        <p:spPr bwMode="auto">
          <a:xfrm>
            <a:off x="0" y="-69850"/>
            <a:ext cx="4092575" cy="457200"/>
          </a:xfrm>
          <a:prstGeom prst="rect">
            <a:avLst/>
          </a:prstGeom>
          <a:noFill/>
          <a:ln w="9525">
            <a:noFill/>
            <a:miter lim="800000"/>
            <a:headEnd/>
            <a:tailEnd/>
          </a:ln>
        </p:spPr>
        <p:txBody>
          <a:bodyPr wrap="none">
            <a:spAutoFit/>
          </a:bodyPr>
          <a:lstStyle/>
          <a:p>
            <a:r>
              <a:rPr lang="fr-FR" sz="2400"/>
              <a:t>Le nouveau programme d’ECJS: </a:t>
            </a:r>
          </a:p>
        </p:txBody>
      </p:sp>
      <p:sp>
        <p:nvSpPr>
          <p:cNvPr id="36868" name="Rectangle 6"/>
          <p:cNvSpPr>
            <a:spLocks noChangeArrowheads="1"/>
          </p:cNvSpPr>
          <p:nvPr/>
        </p:nvSpPr>
        <p:spPr bwMode="auto">
          <a:xfrm>
            <a:off x="4500563" y="2708275"/>
            <a:ext cx="4643437" cy="1081088"/>
          </a:xfrm>
          <a:prstGeom prst="rect">
            <a:avLst/>
          </a:prstGeom>
          <a:noFill/>
          <a:ln w="47625">
            <a:solidFill>
              <a:srgbClr val="00FF00"/>
            </a:solidFill>
            <a:miter lim="800000"/>
            <a:headEnd/>
            <a:tailEnd/>
          </a:ln>
        </p:spPr>
        <p:txBody>
          <a:bodyPr wrap="none" anchor="ctr"/>
          <a:lstStyle/>
          <a:p>
            <a:endParaRPr lang="fr-FR"/>
          </a:p>
        </p:txBody>
      </p:sp>
      <p:sp>
        <p:nvSpPr>
          <p:cNvPr id="36869" name="Rectangle 7"/>
          <p:cNvSpPr>
            <a:spLocks noChangeArrowheads="1"/>
          </p:cNvSpPr>
          <p:nvPr/>
        </p:nvSpPr>
        <p:spPr bwMode="auto">
          <a:xfrm>
            <a:off x="4500563" y="4652963"/>
            <a:ext cx="4643437" cy="1081087"/>
          </a:xfrm>
          <a:prstGeom prst="rect">
            <a:avLst/>
          </a:prstGeom>
          <a:noFill/>
          <a:ln w="47625">
            <a:solidFill>
              <a:srgbClr val="00FF00"/>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srcRect/>
          <a:stretch>
            <a:fillRect/>
          </a:stretch>
        </p:blipFill>
        <p:spPr bwMode="auto">
          <a:xfrm>
            <a:off x="323850" y="0"/>
            <a:ext cx="8101013" cy="6737350"/>
          </a:xfrm>
          <a:prstGeom prst="rect">
            <a:avLst/>
          </a:prstGeom>
          <a:noFill/>
          <a:ln w="9525">
            <a:noFill/>
            <a:miter lim="800000"/>
            <a:headEnd/>
            <a:tailEnd/>
          </a:ln>
        </p:spPr>
      </p:pic>
      <p:pic>
        <p:nvPicPr>
          <p:cNvPr id="28677" name="Picture 5" descr="constitpresentation"/>
          <p:cNvPicPr>
            <a:picLocks noChangeAspect="1" noChangeArrowheads="1"/>
          </p:cNvPicPr>
          <p:nvPr/>
        </p:nvPicPr>
        <p:blipFill>
          <a:blip r:embed="rId3" cstate="print"/>
          <a:srcRect/>
          <a:stretch>
            <a:fillRect/>
          </a:stretch>
        </p:blipFill>
        <p:spPr bwMode="auto">
          <a:xfrm>
            <a:off x="3932238" y="0"/>
            <a:ext cx="5211762"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hidden"/>
                                      </p:to>
                                    </p:set>
                                  </p:childTnLst>
                                </p:cTn>
                              </p:par>
                              <p:par>
                                <p:cTn id="7" presetID="55" presetClass="entr" presetSubtype="0" fill="hold" nodeType="withEffect">
                                  <p:stCondLst>
                                    <p:cond delay="0"/>
                                  </p:stCondLst>
                                  <p:childTnLst>
                                    <p:set>
                                      <p:cBhvr>
                                        <p:cTn id="8" dur="1" fill="hold">
                                          <p:stCondLst>
                                            <p:cond delay="0"/>
                                          </p:stCondLst>
                                        </p:cTn>
                                        <p:tgtEl>
                                          <p:spTgt spid="28676"/>
                                        </p:tgtEl>
                                        <p:attrNameLst>
                                          <p:attrName>style.visibility</p:attrName>
                                        </p:attrNameLst>
                                      </p:cBhvr>
                                      <p:to>
                                        <p:strVal val="visible"/>
                                      </p:to>
                                    </p:set>
                                    <p:anim calcmode="lin" valueType="num">
                                      <p:cBhvr>
                                        <p:cTn id="9" dur="1000" fill="hold"/>
                                        <p:tgtEl>
                                          <p:spTgt spid="28676"/>
                                        </p:tgtEl>
                                        <p:attrNameLst>
                                          <p:attrName>ppt_w</p:attrName>
                                        </p:attrNameLst>
                                      </p:cBhvr>
                                      <p:tavLst>
                                        <p:tav tm="0">
                                          <p:val>
                                            <p:strVal val="#ppt_w*0.70"/>
                                          </p:val>
                                        </p:tav>
                                        <p:tav tm="100000">
                                          <p:val>
                                            <p:strVal val="#ppt_w"/>
                                          </p:val>
                                        </p:tav>
                                      </p:tavLst>
                                    </p:anim>
                                    <p:anim calcmode="lin" valueType="num">
                                      <p:cBhvr>
                                        <p:cTn id="10" dur="1000" fill="hold"/>
                                        <p:tgtEl>
                                          <p:spTgt spid="28676"/>
                                        </p:tgtEl>
                                        <p:attrNameLst>
                                          <p:attrName>ppt_h</p:attrName>
                                        </p:attrNameLst>
                                      </p:cBhvr>
                                      <p:tavLst>
                                        <p:tav tm="0">
                                          <p:val>
                                            <p:strVal val="#ppt_h"/>
                                          </p:val>
                                        </p:tav>
                                        <p:tav tm="100000">
                                          <p:val>
                                            <p:strVal val="#ppt_h"/>
                                          </p:val>
                                        </p:tav>
                                      </p:tavLst>
                                    </p:anim>
                                    <p:animEffect transition="in" filter="fade">
                                      <p:cBhvr>
                                        <p:cTn id="11"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constitpresentation"/>
          <p:cNvPicPr>
            <a:picLocks noChangeAspect="1" noChangeArrowheads="1"/>
          </p:cNvPicPr>
          <p:nvPr/>
        </p:nvPicPr>
        <p:blipFill>
          <a:blip r:embed="rId2" cstate="print"/>
          <a:srcRect/>
          <a:stretch>
            <a:fillRect/>
          </a:stretch>
        </p:blipFill>
        <p:spPr bwMode="auto">
          <a:xfrm>
            <a:off x="3932238" y="0"/>
            <a:ext cx="5211762"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cstate="print"/>
          <a:srcRect/>
          <a:stretch>
            <a:fillRect/>
          </a:stretch>
        </p:blipFill>
        <p:spPr bwMode="auto">
          <a:xfrm>
            <a:off x="1588" y="1588"/>
            <a:ext cx="9140825" cy="6373812"/>
          </a:xfrm>
          <a:prstGeom prst="rect">
            <a:avLst/>
          </a:prstGeom>
          <a:solidFill>
            <a:srgbClr val="FFFF99"/>
          </a:solid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l="16539" t="43134" r="12326" b="15149"/>
          <a:stretch>
            <a:fillRect/>
          </a:stretch>
        </p:blipFill>
        <p:spPr bwMode="auto">
          <a:xfrm>
            <a:off x="0" y="1557338"/>
            <a:ext cx="9144000" cy="3351212"/>
          </a:xfrm>
          <a:prstGeom prst="rect">
            <a:avLst/>
          </a:prstGeom>
          <a:noFill/>
          <a:ln w="9525">
            <a:noFill/>
            <a:miter lim="800000"/>
            <a:headEnd/>
            <a:tailEnd/>
          </a:ln>
        </p:spPr>
      </p:pic>
      <p:sp>
        <p:nvSpPr>
          <p:cNvPr id="82949" name="Rectangle 5"/>
          <p:cNvSpPr>
            <a:spLocks noChangeArrowheads="1"/>
          </p:cNvSpPr>
          <p:nvPr/>
        </p:nvSpPr>
        <p:spPr bwMode="auto">
          <a:xfrm>
            <a:off x="4716463" y="3429000"/>
            <a:ext cx="4427537" cy="576263"/>
          </a:xfrm>
          <a:prstGeom prst="rect">
            <a:avLst/>
          </a:prstGeom>
          <a:solidFill>
            <a:srgbClr val="00FF00">
              <a:alpha val="14902"/>
            </a:srgbClr>
          </a:solidFill>
          <a:ln w="9525">
            <a:noFill/>
            <a:miter lim="800000"/>
            <a:headEnd/>
            <a:tailEnd/>
          </a:ln>
        </p:spPr>
        <p:txBody>
          <a:bodyPr wrap="none" anchor="ctr"/>
          <a:lstStyle/>
          <a:p>
            <a:endParaRPr lang="fr-FR"/>
          </a:p>
        </p:txBody>
      </p:sp>
      <p:sp>
        <p:nvSpPr>
          <p:cNvPr id="82950" name="Rectangle 6"/>
          <p:cNvSpPr>
            <a:spLocks noChangeArrowheads="1"/>
          </p:cNvSpPr>
          <p:nvPr/>
        </p:nvSpPr>
        <p:spPr bwMode="auto">
          <a:xfrm>
            <a:off x="0" y="3716338"/>
            <a:ext cx="5580063" cy="576262"/>
          </a:xfrm>
          <a:prstGeom prst="rect">
            <a:avLst/>
          </a:prstGeom>
          <a:solidFill>
            <a:srgbClr val="00FF00">
              <a:alpha val="14902"/>
            </a:srgbClr>
          </a:solidFill>
          <a:ln w="9525">
            <a:noFill/>
            <a:miter lim="800000"/>
            <a:headEnd/>
            <a:tailEnd/>
          </a:ln>
        </p:spPr>
        <p:txBody>
          <a:bodyPr wrap="none" anchor="ctr"/>
          <a:lstStyle/>
          <a:p>
            <a:endParaRPr lang="fr-FR"/>
          </a:p>
        </p:txBody>
      </p:sp>
      <p:sp>
        <p:nvSpPr>
          <p:cNvPr id="40965" name="Rectangle 7"/>
          <p:cNvSpPr>
            <a:spLocks noChangeArrowheads="1"/>
          </p:cNvSpPr>
          <p:nvPr/>
        </p:nvSpPr>
        <p:spPr bwMode="auto">
          <a:xfrm>
            <a:off x="0" y="1173163"/>
            <a:ext cx="5359400" cy="396875"/>
          </a:xfrm>
          <a:prstGeom prst="rect">
            <a:avLst/>
          </a:prstGeom>
          <a:noFill/>
          <a:ln w="9525">
            <a:noFill/>
            <a:miter lim="800000"/>
            <a:headEnd/>
            <a:tailEnd/>
          </a:ln>
        </p:spPr>
        <p:txBody>
          <a:bodyPr wrap="none">
            <a:spAutoFit/>
          </a:bodyPr>
          <a:lstStyle/>
          <a:p>
            <a:r>
              <a:rPr lang="fr-FR" sz="2000" b="1" u="sng"/>
              <a:t>Chapitre 3 :  1958-1962, une nouvelle République</a:t>
            </a:r>
          </a:p>
        </p:txBody>
      </p:sp>
      <p:sp>
        <p:nvSpPr>
          <p:cNvPr id="40966" name="Text Box 8"/>
          <p:cNvSpPr txBox="1">
            <a:spLocks noChangeArrowheads="1"/>
          </p:cNvSpPr>
          <p:nvPr/>
        </p:nvSpPr>
        <p:spPr bwMode="auto">
          <a:xfrm>
            <a:off x="2700338" y="5157788"/>
            <a:ext cx="6443662" cy="1196975"/>
          </a:xfrm>
          <a:prstGeom prst="rect">
            <a:avLst/>
          </a:prstGeom>
          <a:noFill/>
          <a:ln w="9525">
            <a:solidFill>
              <a:schemeClr val="tx1"/>
            </a:solidFill>
            <a:miter lim="800000"/>
            <a:headEnd/>
            <a:tailEnd/>
          </a:ln>
        </p:spPr>
        <p:txBody>
          <a:bodyPr>
            <a:spAutoFit/>
          </a:bodyPr>
          <a:lstStyle/>
          <a:p>
            <a:pPr algn="just">
              <a:spcBef>
                <a:spcPct val="50000"/>
              </a:spcBef>
            </a:pPr>
            <a:r>
              <a:rPr lang="fr-FR" sz="2400"/>
              <a:t>Ce point est abordé en ½ heure, en faisant travailler la classe en groupes de 3 sur 3 dossiers et en croisant les résultats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 calcmode="lin" valueType="num">
                                      <p:cBhvr>
                                        <p:cTn id="7" dur="1000" fill="hold"/>
                                        <p:tgtEl>
                                          <p:spTgt spid="82949"/>
                                        </p:tgtEl>
                                        <p:attrNameLst>
                                          <p:attrName>ppt_w</p:attrName>
                                        </p:attrNameLst>
                                      </p:cBhvr>
                                      <p:tavLst>
                                        <p:tav tm="0">
                                          <p:val>
                                            <p:strVal val="#ppt_w*0.70"/>
                                          </p:val>
                                        </p:tav>
                                        <p:tav tm="100000">
                                          <p:val>
                                            <p:strVal val="#ppt_w"/>
                                          </p:val>
                                        </p:tav>
                                      </p:tavLst>
                                    </p:anim>
                                    <p:anim calcmode="lin" valueType="num">
                                      <p:cBhvr>
                                        <p:cTn id="8" dur="1000" fill="hold"/>
                                        <p:tgtEl>
                                          <p:spTgt spid="82949"/>
                                        </p:tgtEl>
                                        <p:attrNameLst>
                                          <p:attrName>ppt_h</p:attrName>
                                        </p:attrNameLst>
                                      </p:cBhvr>
                                      <p:tavLst>
                                        <p:tav tm="0">
                                          <p:val>
                                            <p:strVal val="#ppt_h"/>
                                          </p:val>
                                        </p:tav>
                                        <p:tav tm="100000">
                                          <p:val>
                                            <p:strVal val="#ppt_h"/>
                                          </p:val>
                                        </p:tav>
                                      </p:tavLst>
                                    </p:anim>
                                    <p:animEffect transition="in" filter="fade">
                                      <p:cBhvr>
                                        <p:cTn id="9" dur="1000"/>
                                        <p:tgtEl>
                                          <p:spTgt spid="8294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2950"/>
                                        </p:tgtEl>
                                        <p:attrNameLst>
                                          <p:attrName>style.visibility</p:attrName>
                                        </p:attrNameLst>
                                      </p:cBhvr>
                                      <p:to>
                                        <p:strVal val="visible"/>
                                      </p:to>
                                    </p:set>
                                    <p:anim calcmode="lin" valueType="num">
                                      <p:cBhvr>
                                        <p:cTn id="12" dur="1000" fill="hold"/>
                                        <p:tgtEl>
                                          <p:spTgt spid="82950"/>
                                        </p:tgtEl>
                                        <p:attrNameLst>
                                          <p:attrName>ppt_w</p:attrName>
                                        </p:attrNameLst>
                                      </p:cBhvr>
                                      <p:tavLst>
                                        <p:tav tm="0">
                                          <p:val>
                                            <p:strVal val="#ppt_w*0.70"/>
                                          </p:val>
                                        </p:tav>
                                        <p:tav tm="100000">
                                          <p:val>
                                            <p:strVal val="#ppt_w"/>
                                          </p:val>
                                        </p:tav>
                                      </p:tavLst>
                                    </p:anim>
                                    <p:anim calcmode="lin" valueType="num">
                                      <p:cBhvr>
                                        <p:cTn id="13" dur="1000" fill="hold"/>
                                        <p:tgtEl>
                                          <p:spTgt spid="82950"/>
                                        </p:tgtEl>
                                        <p:attrNameLst>
                                          <p:attrName>ppt_h</p:attrName>
                                        </p:attrNameLst>
                                      </p:cBhvr>
                                      <p:tavLst>
                                        <p:tav tm="0">
                                          <p:val>
                                            <p:strVal val="#ppt_h"/>
                                          </p:val>
                                        </p:tav>
                                        <p:tav tm="100000">
                                          <p:val>
                                            <p:strVal val="#ppt_h"/>
                                          </p:val>
                                        </p:tav>
                                      </p:tavLst>
                                    </p:anim>
                                    <p:animEffect transition="in" filter="fade">
                                      <p:cBhvr>
                                        <p:cTn id="14" dur="10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P spid="829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r-FR" u="sng" smtClean="0"/>
              <a:t>1) l’esprit du thème</a:t>
            </a:r>
          </a:p>
        </p:txBody>
      </p:sp>
      <p:sp>
        <p:nvSpPr>
          <p:cNvPr id="98307" name="Rectangle 3"/>
          <p:cNvSpPr>
            <a:spLocks noGrp="1" noChangeArrowheads="1"/>
          </p:cNvSpPr>
          <p:nvPr>
            <p:ph type="body" sz="half" idx="1"/>
          </p:nvPr>
        </p:nvSpPr>
        <p:spPr>
          <a:xfrm>
            <a:off x="179388" y="2708275"/>
            <a:ext cx="4316412" cy="3417888"/>
          </a:xfrm>
        </p:spPr>
        <p:txBody>
          <a:bodyPr/>
          <a:lstStyle/>
          <a:p>
            <a:pPr eaLnBrk="1" hangingPunct="1">
              <a:buFontTx/>
              <a:buNone/>
            </a:pPr>
            <a:r>
              <a:rPr lang="fr-FR" sz="2400" smtClean="0"/>
              <a:t>-Comprendre comment la culture politique républicaine va progressivement inclure les ouvriers, et les femmes</a:t>
            </a:r>
          </a:p>
          <a:p>
            <a:pPr eaLnBrk="1" hangingPunct="1">
              <a:buFontTx/>
              <a:buNone/>
            </a:pPr>
            <a:r>
              <a:rPr lang="fr-FR" sz="2400" smtClean="0"/>
              <a:t>- Définir la place de la laïcité dans le modèle républicain français.</a:t>
            </a:r>
          </a:p>
        </p:txBody>
      </p:sp>
      <p:sp>
        <p:nvSpPr>
          <p:cNvPr id="98308" name="Rectangle 4"/>
          <p:cNvSpPr>
            <a:spLocks noGrp="1" noChangeArrowheads="1"/>
          </p:cNvSpPr>
          <p:nvPr>
            <p:ph type="body" sz="half" idx="2"/>
          </p:nvPr>
        </p:nvSpPr>
        <p:spPr>
          <a:xfrm>
            <a:off x="4648200" y="2708275"/>
            <a:ext cx="4495800" cy="3417888"/>
          </a:xfrm>
        </p:spPr>
        <p:txBody>
          <a:bodyPr/>
          <a:lstStyle/>
          <a:p>
            <a:pPr eaLnBrk="1" hangingPunct="1">
              <a:buFontTx/>
              <a:buNone/>
            </a:pPr>
            <a:r>
              <a:rPr lang="fr-FR" sz="2400" smtClean="0"/>
              <a:t>Ce n’est pas:</a:t>
            </a:r>
          </a:p>
          <a:p>
            <a:pPr eaLnBrk="1" hangingPunct="1">
              <a:buFontTx/>
              <a:buChar char="-"/>
            </a:pPr>
            <a:r>
              <a:rPr lang="fr-FR" sz="2400" smtClean="0"/>
              <a:t>l’évolution éco et sociale de la France depuis la IIIème Rep.</a:t>
            </a:r>
          </a:p>
          <a:p>
            <a:pPr eaLnBrk="1" hangingPunct="1">
              <a:buFontTx/>
              <a:buChar char="-"/>
            </a:pPr>
            <a:r>
              <a:rPr lang="fr-FR" sz="2400" smtClean="0"/>
              <a:t>L’Etude du fait religieux pour lui même</a:t>
            </a:r>
          </a:p>
        </p:txBody>
      </p:sp>
      <p:pic>
        <p:nvPicPr>
          <p:cNvPr id="5125" name="Picture 2"/>
          <p:cNvPicPr>
            <a:picLocks noChangeAspect="1" noChangeArrowheads="1"/>
          </p:cNvPicPr>
          <p:nvPr/>
        </p:nvPicPr>
        <p:blipFill>
          <a:blip r:embed="rId2" cstate="print"/>
          <a:srcRect/>
          <a:stretch>
            <a:fillRect/>
          </a:stretch>
        </p:blipFill>
        <p:spPr bwMode="auto">
          <a:xfrm>
            <a:off x="0" y="1268413"/>
            <a:ext cx="8785225" cy="118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1000" fill="hold"/>
                                        <p:tgtEl>
                                          <p:spTgt spid="983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83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8308">
                                            <p:txEl>
                                              <p:pRg st="1" end="1"/>
                                            </p:txEl>
                                          </p:spTgt>
                                        </p:tgtEl>
                                        <p:attrNameLst>
                                          <p:attrName>style.visibility</p:attrName>
                                        </p:attrNameLst>
                                      </p:cBhvr>
                                      <p:to>
                                        <p:strVal val="visible"/>
                                      </p:to>
                                    </p:set>
                                    <p:anim calcmode="lin" valueType="num">
                                      <p:cBhvr>
                                        <p:cTn id="14" dur="1000" fill="hold"/>
                                        <p:tgtEl>
                                          <p:spTgt spid="98308">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8308">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8307">
                                            <p:txEl>
                                              <p:pRg st="1" end="1"/>
                                            </p:txEl>
                                          </p:spTgt>
                                        </p:tgtEl>
                                        <p:attrNameLst>
                                          <p:attrName>style.visibility</p:attrName>
                                        </p:attrNameLst>
                                      </p:cBhvr>
                                      <p:to>
                                        <p:strVal val="visible"/>
                                      </p:to>
                                    </p:set>
                                    <p:anim calcmode="lin" valueType="num">
                                      <p:cBhvr>
                                        <p:cTn id="21" dur="1000" fill="hold"/>
                                        <p:tgtEl>
                                          <p:spTgt spid="98307">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9830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983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8308">
                                            <p:txEl>
                                              <p:pRg st="2" end="2"/>
                                            </p:txEl>
                                          </p:spTgt>
                                        </p:tgtEl>
                                        <p:attrNameLst>
                                          <p:attrName>style.visibility</p:attrName>
                                        </p:attrNameLst>
                                      </p:cBhvr>
                                      <p:to>
                                        <p:strVal val="visible"/>
                                      </p:to>
                                    </p:set>
                                    <p:anim calcmode="lin" valueType="num">
                                      <p:cBhvr>
                                        <p:cTn id="28" dur="1000" fill="hold"/>
                                        <p:tgtEl>
                                          <p:spTgt spid="98308">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98308">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983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0"/>
            <a:ext cx="6858000" cy="342900"/>
          </a:xfrm>
          <a:prstGeom prst="rect">
            <a:avLst/>
          </a:prstGeom>
          <a:solidFill>
            <a:srgbClr val="FFFFCC"/>
          </a:solidFill>
          <a:ln w="9525">
            <a:solidFill>
              <a:srgbClr val="000000"/>
            </a:solidFill>
            <a:miter lim="800000"/>
            <a:headEnd/>
            <a:tailEnd/>
          </a:ln>
        </p:spPr>
        <p:txBody>
          <a:bodyPr/>
          <a:lstStyle/>
          <a:p>
            <a:r>
              <a:rPr lang="fr-FR" altLang="ja-JP" sz="1100" b="1" u="sng">
                <a:latin typeface="Times New Roman" pitchFamily="18" charset="0"/>
                <a:ea typeface="MS Mincho" pitchFamily="49" charset="-128"/>
              </a:rPr>
              <a:t>1) La prééminence de l’Assemblée durant la IIIe république</a:t>
            </a:r>
            <a:endParaRPr lang="fr-FR"/>
          </a:p>
        </p:txBody>
      </p:sp>
      <p:sp>
        <p:nvSpPr>
          <p:cNvPr id="41987" name="Text Box 3"/>
          <p:cNvSpPr txBox="1">
            <a:spLocks noChangeArrowheads="1"/>
          </p:cNvSpPr>
          <p:nvPr/>
        </p:nvSpPr>
        <p:spPr bwMode="auto">
          <a:xfrm>
            <a:off x="0" y="1125538"/>
            <a:ext cx="2987675" cy="3598862"/>
          </a:xfrm>
          <a:prstGeom prst="rect">
            <a:avLst/>
          </a:prstGeom>
          <a:solidFill>
            <a:srgbClr val="FFFFCC"/>
          </a:solidFill>
          <a:ln w="9525">
            <a:solidFill>
              <a:srgbClr val="000000"/>
            </a:solidFill>
            <a:miter lim="800000"/>
            <a:headEnd/>
            <a:tailEnd/>
          </a:ln>
        </p:spPr>
        <p:txBody>
          <a:bodyPr/>
          <a:lstStyle/>
          <a:p>
            <a:r>
              <a:rPr lang="fr-FR" altLang="ja-JP" sz="1200" b="1" u="sng">
                <a:ea typeface="MS Mincho" pitchFamily="49" charset="-128"/>
              </a:rPr>
              <a:t>A ]La « Constitution Grévy »</a:t>
            </a:r>
          </a:p>
          <a:p>
            <a:r>
              <a:rPr lang="fr-FR" altLang="ja-JP" sz="1200" i="1">
                <a:ea typeface="MS Mincho" pitchFamily="49" charset="-128"/>
              </a:rPr>
              <a:t>Ce message du nouveau président de la République impose une interprétation particulière des </a:t>
            </a:r>
            <a:r>
              <a:rPr lang="fr-FR" altLang="ja-JP" sz="1200" i="1" u="sng">
                <a:ea typeface="MS Mincho" pitchFamily="49" charset="-128"/>
              </a:rPr>
              <a:t>lois de 1875</a:t>
            </a:r>
            <a:r>
              <a:rPr lang="fr-FR" altLang="ja-JP" sz="1200" i="1">
                <a:ea typeface="MS Mincho" pitchFamily="49" charset="-128"/>
              </a:rPr>
              <a:t>.</a:t>
            </a:r>
          </a:p>
          <a:p>
            <a:pPr algn="just"/>
            <a:r>
              <a:rPr lang="fr-FR" altLang="ja-JP" sz="1200">
                <a:ea typeface="MS Mincho" pitchFamily="49" charset="-128"/>
              </a:rPr>
              <a:t>Messieurs les sénateurs,</a:t>
            </a:r>
          </a:p>
          <a:p>
            <a:pPr algn="just"/>
            <a:r>
              <a:rPr lang="fr-FR" altLang="ja-JP" sz="1200">
                <a:ea typeface="MS Mincho" pitchFamily="49" charset="-128"/>
              </a:rPr>
              <a:t>L'Assemblée Nationale</a:t>
            </a:r>
            <a:r>
              <a:rPr lang="fr-FR" altLang="ja-JP" sz="1200" baseline="30000">
                <a:ea typeface="MS Mincho" pitchFamily="49" charset="-128"/>
              </a:rPr>
              <a:t>1</a:t>
            </a:r>
            <a:r>
              <a:rPr lang="fr-FR" altLang="ja-JP" sz="1200">
                <a:ea typeface="MS Mincho" pitchFamily="49" charset="-128"/>
              </a:rPr>
              <a:t>, en m'élevant à la présidence de la République, m'a imposé de grands devoirs. Je m'appliquerai sans relâche à les accomplir, heureux si je puis, avec le concours sympathique du Sénat et de la Chambre des députés, ne pas rester au-dessous de ce que la France est en droit d'attendre de mes efforts et de mon dévouement. Soumis avec sincérité à la grande loi du régime parlementaire, </a:t>
            </a:r>
            <a:r>
              <a:rPr lang="fr-FR" altLang="ja-JP" sz="1200" i="1">
                <a:ea typeface="MS Mincho" pitchFamily="49" charset="-128"/>
              </a:rPr>
              <a:t>je n'entrerai jamais en lutte contre la volonté nationale, exprimée par ses organes constitutionnels.</a:t>
            </a:r>
            <a:endParaRPr lang="fr-FR" altLang="ja-JP" sz="1200">
              <a:ea typeface="MS Mincho" pitchFamily="49" charset="-128"/>
            </a:endParaRPr>
          </a:p>
          <a:p>
            <a:pPr algn="r"/>
            <a:r>
              <a:rPr lang="fr-FR" altLang="ja-JP" sz="1200">
                <a:ea typeface="MS Mincho" pitchFamily="49" charset="-128"/>
              </a:rPr>
              <a:t>Jules Grévy, message au Sénat, 6 février 1879. </a:t>
            </a:r>
          </a:p>
          <a:p>
            <a:r>
              <a:rPr lang="fr-FR" altLang="ja-JP" sz="1200">
                <a:ea typeface="MS Mincho" pitchFamily="49" charset="-128"/>
              </a:rPr>
              <a:t>1. Le terme désigne le Sénat et la Chambre des députés.</a:t>
            </a:r>
            <a:endParaRPr lang="fr-FR" sz="1200"/>
          </a:p>
        </p:txBody>
      </p:sp>
      <p:sp>
        <p:nvSpPr>
          <p:cNvPr id="41988" name="Text Box 4"/>
          <p:cNvSpPr txBox="1">
            <a:spLocks noChangeArrowheads="1"/>
          </p:cNvSpPr>
          <p:nvPr/>
        </p:nvSpPr>
        <p:spPr bwMode="auto">
          <a:xfrm>
            <a:off x="3132138" y="1125538"/>
            <a:ext cx="4895850" cy="3598862"/>
          </a:xfrm>
          <a:prstGeom prst="rect">
            <a:avLst/>
          </a:prstGeom>
          <a:solidFill>
            <a:srgbClr val="FFFFCC"/>
          </a:solidFill>
          <a:ln w="9525">
            <a:solidFill>
              <a:srgbClr val="000000"/>
            </a:solidFill>
            <a:miter lim="800000"/>
            <a:headEnd/>
            <a:tailEnd/>
          </a:ln>
        </p:spPr>
        <p:txBody>
          <a:bodyPr/>
          <a:lstStyle/>
          <a:p>
            <a:r>
              <a:rPr lang="fr-FR" altLang="ja-JP" sz="1200" b="1" u="sng">
                <a:ea typeface="MS Mincho" pitchFamily="49" charset="-128"/>
              </a:rPr>
              <a:t>Doc B] Les pouvoirs du président de la République</a:t>
            </a:r>
          </a:p>
          <a:p>
            <a:r>
              <a:rPr lang="fr-FR" altLang="ja-JP" sz="1200">
                <a:ea typeface="MS Mincho" pitchFamily="49" charset="-128"/>
              </a:rPr>
              <a:t>Art. 3. - Le président de la République a l’initiative des lois, concurremment avec les membres des deux Chambres. Il promulgue</a:t>
            </a:r>
            <a:r>
              <a:rPr lang="fr-FR" altLang="ja-JP" sz="1200" baseline="30000">
                <a:ea typeface="MS Mincho" pitchFamily="49" charset="-128"/>
              </a:rPr>
              <a:t>1</a:t>
            </a:r>
            <a:r>
              <a:rPr lang="fr-FR" altLang="ja-JP" sz="1200">
                <a:ea typeface="MS Mincho" pitchFamily="49" charset="-128"/>
              </a:rPr>
              <a:t> les lois nouvelles lorsqu'elles ont été votées par les deux Chambres ; il en surveille et en assure l'exécution.</a:t>
            </a:r>
          </a:p>
          <a:p>
            <a:r>
              <a:rPr lang="fr-FR" altLang="ja-JP" sz="1200">
                <a:ea typeface="MS Mincho" pitchFamily="49" charset="-128"/>
              </a:rPr>
              <a:t>- Il a le droit de faire grâce ; les amnisties ne peuvent être accordées que par une loi. </a:t>
            </a:r>
          </a:p>
          <a:p>
            <a:r>
              <a:rPr lang="fr-FR" altLang="ja-JP" sz="1200">
                <a:ea typeface="MS Mincho" pitchFamily="49" charset="-128"/>
              </a:rPr>
              <a:t>- Il dispose de la force armée. </a:t>
            </a:r>
          </a:p>
          <a:p>
            <a:r>
              <a:rPr lang="fr-FR" altLang="ja-JP" sz="1200">
                <a:ea typeface="MS Mincho" pitchFamily="49" charset="-128"/>
              </a:rPr>
              <a:t>- Il nomme à tous les emplois civils et militaires. </a:t>
            </a:r>
          </a:p>
          <a:p>
            <a:r>
              <a:rPr lang="fr-FR" altLang="ja-JP" sz="1200">
                <a:ea typeface="MS Mincho" pitchFamily="49" charset="-128"/>
              </a:rPr>
              <a:t>- Il préside aux solennités nationales ; les envoyés et les ambassadeurs des puissances étrangères sont accrédités auprès de lui.</a:t>
            </a:r>
          </a:p>
          <a:p>
            <a:r>
              <a:rPr lang="fr-FR" altLang="ja-JP" sz="1200">
                <a:ea typeface="MS Mincho" pitchFamily="49" charset="-128"/>
              </a:rPr>
              <a:t>- Chacun des actes du président de la République doit être contresigné par un ministre. […]</a:t>
            </a:r>
          </a:p>
          <a:p>
            <a:r>
              <a:rPr lang="fr-FR" altLang="ja-JP" sz="1200">
                <a:ea typeface="MS Mincho" pitchFamily="49" charset="-128"/>
              </a:rPr>
              <a:t>Art. 5. - Le président de la République peut, sur l'avis conforme du Sénat, dissoudre la Chambre des députés avant l'expiration légale de son mandat.</a:t>
            </a:r>
          </a:p>
          <a:p>
            <a:pPr algn="r"/>
            <a:r>
              <a:rPr lang="fr-FR" altLang="ja-JP" sz="1200">
                <a:ea typeface="MS Mincho" pitchFamily="49" charset="-128"/>
              </a:rPr>
              <a:t>Loi du 25 février 1875 relative à l'organisation des pouvoirs publics,</a:t>
            </a:r>
          </a:p>
          <a:p>
            <a:r>
              <a:rPr lang="fr-FR" altLang="ja-JP" sz="1200">
                <a:ea typeface="MS Mincho" pitchFamily="49" charset="-128"/>
              </a:rPr>
              <a:t>1. promulguer: publier officiellement une loi.</a:t>
            </a:r>
            <a:endParaRPr lang="fr-FR" sz="1200"/>
          </a:p>
        </p:txBody>
      </p:sp>
      <p:sp>
        <p:nvSpPr>
          <p:cNvPr id="41989" name="Text Box 5"/>
          <p:cNvSpPr txBox="1">
            <a:spLocks noChangeArrowheads="1"/>
          </p:cNvSpPr>
          <p:nvPr/>
        </p:nvSpPr>
        <p:spPr bwMode="auto">
          <a:xfrm>
            <a:off x="0" y="4724400"/>
            <a:ext cx="9144000" cy="2133600"/>
          </a:xfrm>
          <a:prstGeom prst="rect">
            <a:avLst/>
          </a:prstGeom>
          <a:solidFill>
            <a:srgbClr val="FFFFCC"/>
          </a:solidFill>
          <a:ln w="9525">
            <a:solidFill>
              <a:srgbClr val="000000"/>
            </a:solidFill>
            <a:miter lim="800000"/>
            <a:headEnd/>
            <a:tailEnd/>
          </a:ln>
        </p:spPr>
        <p:txBody>
          <a:bodyPr/>
          <a:lstStyle/>
          <a:p>
            <a:r>
              <a:rPr lang="fr-FR" altLang="ja-JP" sz="1200" b="1" u="sng">
                <a:ea typeface="MS Mincho" pitchFamily="49" charset="-128"/>
              </a:rPr>
              <a:t>Doc C La « crise du 16 mai »</a:t>
            </a:r>
          </a:p>
          <a:p>
            <a:r>
              <a:rPr lang="fr-FR" altLang="ja-JP" sz="1200">
                <a:ea typeface="MS Mincho" pitchFamily="49" charset="-128"/>
              </a:rPr>
              <a:t>29 février-5 mars 1876 : Victoire des républicains aux législatives</a:t>
            </a:r>
          </a:p>
          <a:p>
            <a:r>
              <a:rPr lang="fr-FR" altLang="ja-JP" sz="1200">
                <a:ea typeface="MS Mincho" pitchFamily="49" charset="-128"/>
              </a:rPr>
              <a:t>16 mai 1877 : Mac-Mahon (royaliste et catholique) demande au président du Conseil Jules Simon (républicain) de démissionner.</a:t>
            </a:r>
          </a:p>
          <a:p>
            <a:r>
              <a:rPr lang="fr-FR" altLang="ja-JP" sz="1200">
                <a:ea typeface="MS Mincho" pitchFamily="49" charset="-128"/>
              </a:rPr>
              <a:t>19 mai 1877 : Le nouveau président du Conseil, le duc de Broglie (royaliste), est mis en minorité par la Chambre. Un texte signé par 363 députés refuse de reconnaître un gouvernement « appelé aux Affaires contrairement à la loi des majorités qui est le principe du régime parlementaire ».</a:t>
            </a:r>
          </a:p>
          <a:p>
            <a:r>
              <a:rPr lang="fr-FR" altLang="ja-JP" sz="1200">
                <a:ea typeface="MS Mincho" pitchFamily="49" charset="-128"/>
              </a:rPr>
              <a:t>25 juin 1877 : Mac Mahon dissout la Chambre, avec l'accord du Sénat (monarchiste).</a:t>
            </a:r>
          </a:p>
          <a:p>
            <a:r>
              <a:rPr lang="fr-FR" altLang="ja-JP" sz="1200">
                <a:ea typeface="MS Mincho" pitchFamily="49" charset="-128"/>
              </a:rPr>
              <a:t>14-28 octobre 1877 : Nouvelle victoire des républicains aux législatives </a:t>
            </a:r>
          </a:p>
          <a:p>
            <a:r>
              <a:rPr lang="fr-FR" altLang="ja-JP" sz="1200">
                <a:ea typeface="MS Mincho" pitchFamily="49" charset="-128"/>
              </a:rPr>
              <a:t>13 décembre 1877 : Mac-Mahon se soumet au régime parlementaire en nommant Dufaure (républicain) président du Conseil.</a:t>
            </a:r>
          </a:p>
          <a:p>
            <a:r>
              <a:rPr lang="fr-FR" altLang="ja-JP" sz="1200">
                <a:ea typeface="MS Mincho" pitchFamily="49" charset="-128"/>
              </a:rPr>
              <a:t>5 janvier 1879 : Les républicains obtiennent la majorité des sièges au Sénat.</a:t>
            </a:r>
          </a:p>
          <a:p>
            <a:r>
              <a:rPr lang="fr-FR" altLang="ja-JP" sz="1200">
                <a:ea typeface="MS Mincho" pitchFamily="49" charset="-128"/>
              </a:rPr>
              <a:t>30 janvier 1879 : Mac-Mahon démissionne, parce qu'il refuse des mesures d'épuration de l'armée. Jules Grévy (républicain modéré) est élu président de la République par les députés et les sénateurs.</a:t>
            </a:r>
            <a:endParaRPr lang="fr-FR" sz="1200"/>
          </a:p>
        </p:txBody>
      </p:sp>
      <p:sp>
        <p:nvSpPr>
          <p:cNvPr id="41990" name="Text Box 6"/>
          <p:cNvSpPr txBox="1">
            <a:spLocks noChangeArrowheads="1"/>
          </p:cNvSpPr>
          <p:nvPr/>
        </p:nvSpPr>
        <p:spPr bwMode="auto">
          <a:xfrm>
            <a:off x="0" y="404813"/>
            <a:ext cx="8027988" cy="762000"/>
          </a:xfrm>
          <a:prstGeom prst="rect">
            <a:avLst/>
          </a:prstGeom>
          <a:solidFill>
            <a:srgbClr val="FFFFCC"/>
          </a:solidFill>
          <a:ln w="9525">
            <a:solidFill>
              <a:srgbClr val="000000"/>
            </a:solidFill>
            <a:miter lim="800000"/>
            <a:headEnd/>
            <a:tailEnd/>
          </a:ln>
        </p:spPr>
        <p:txBody>
          <a:bodyPr/>
          <a:lstStyle/>
          <a:p>
            <a:r>
              <a:rPr lang="fr-FR" altLang="ja-JP" sz="1200" u="sng">
                <a:ea typeface="MS Mincho" pitchFamily="49" charset="-128"/>
              </a:rPr>
              <a:t>Rappel : </a:t>
            </a:r>
            <a:r>
              <a:rPr lang="fr-FR" altLang="ja-JP" sz="1200">
                <a:ea typeface="MS Mincho" pitchFamily="49" charset="-128"/>
              </a:rPr>
              <a:t>Sous la IIIe république : Le pouvoir exécutif est détenu par </a:t>
            </a:r>
            <a:r>
              <a:rPr lang="fr-FR" altLang="ja-JP" sz="1200" b="1">
                <a:ea typeface="MS Mincho" pitchFamily="49" charset="-128"/>
              </a:rPr>
              <a:t>le gouvernement et le Président de la République</a:t>
            </a:r>
            <a:endParaRPr lang="fr-FR" altLang="ja-JP" sz="1200">
              <a:ea typeface="MS Mincho" pitchFamily="49" charset="-128"/>
            </a:endParaRPr>
          </a:p>
          <a:p>
            <a:r>
              <a:rPr lang="fr-FR" altLang="ja-JP" sz="1200">
                <a:ea typeface="MS Mincho" pitchFamily="49" charset="-128"/>
              </a:rPr>
              <a:t>Le pouvoir législatif appartient aux </a:t>
            </a:r>
            <a:r>
              <a:rPr lang="fr-FR" altLang="ja-JP" sz="1200" b="1">
                <a:ea typeface="MS Mincho" pitchFamily="49" charset="-128"/>
              </a:rPr>
              <a:t>Députés et Sénateurs </a:t>
            </a:r>
            <a:endParaRPr lang="fr-FR" altLang="ja-JP" sz="1200">
              <a:ea typeface="MS Mincho" pitchFamily="49" charset="-128"/>
            </a:endParaRPr>
          </a:p>
          <a:p>
            <a:r>
              <a:rPr lang="fr-FR" altLang="ja-JP" sz="1200">
                <a:ea typeface="MS Mincho" pitchFamily="49" charset="-128"/>
              </a:rPr>
              <a:t>Le président de la République est élu par les</a:t>
            </a:r>
            <a:r>
              <a:rPr lang="fr-FR" altLang="ja-JP" sz="1200" b="1">
                <a:ea typeface="MS Mincho" pitchFamily="49" charset="-128"/>
              </a:rPr>
              <a:t> Députés et Sénateurs </a:t>
            </a:r>
            <a:r>
              <a:rPr lang="fr-FR" altLang="ja-JP" sz="1200">
                <a:ea typeface="MS Mincho" pitchFamily="49" charset="-128"/>
              </a:rPr>
              <a:t> et les Députés par </a:t>
            </a:r>
            <a:r>
              <a:rPr lang="fr-FR" altLang="ja-JP" sz="1200" b="1">
                <a:ea typeface="MS Mincho" pitchFamily="49" charset="-128"/>
              </a:rPr>
              <a:t>le peuple</a:t>
            </a:r>
            <a:r>
              <a:rPr lang="fr-FR" altLang="ja-JP" sz="1200">
                <a:ea typeface="MS Mincho" pitchFamily="49" charset="-128"/>
              </a:rPr>
              <a:t> </a:t>
            </a:r>
            <a:endParaRPr lang="fr-FR" sz="12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0" y="0"/>
            <a:ext cx="9144000" cy="6858000"/>
          </a:xfrm>
          <a:prstGeom prst="rect">
            <a:avLst/>
          </a:prstGeom>
          <a:solidFill>
            <a:srgbClr val="FFFFCC"/>
          </a:solidFill>
          <a:ln w="9525">
            <a:solidFill>
              <a:srgbClr val="000000"/>
            </a:solidFill>
            <a:miter lim="800000"/>
            <a:headEnd/>
            <a:tailEnd/>
          </a:ln>
        </p:spPr>
        <p:txBody>
          <a:bodyPr/>
          <a:lstStyle/>
          <a:p>
            <a:r>
              <a:rPr lang="fr-FR" altLang="ja-JP" sz="2500" i="1">
                <a:latin typeface="Times New Roman" pitchFamily="18" charset="0"/>
                <a:ea typeface="MS Mincho" pitchFamily="49" charset="-128"/>
              </a:rPr>
              <a:t>Doc A et B: </a:t>
            </a:r>
            <a:r>
              <a:rPr lang="fr-FR" altLang="ja-JP" sz="2500">
                <a:latin typeface="Times New Roman" pitchFamily="18" charset="0"/>
                <a:ea typeface="MS Mincho" pitchFamily="49" charset="-128"/>
              </a:rPr>
              <a:t>A laquelle de ses prérogatives le président Jules Grévy renonce t’il dans le passage en italique ?</a:t>
            </a:r>
          </a:p>
          <a:p>
            <a:endParaRPr lang="fr-FR" altLang="ja-JP" sz="2500">
              <a:latin typeface="Times New Roman" pitchFamily="18" charset="0"/>
              <a:ea typeface="MS Mincho" pitchFamily="49" charset="-128"/>
            </a:endParaRPr>
          </a:p>
          <a:p>
            <a:endParaRPr lang="fr-FR" altLang="ja-JP" sz="2500">
              <a:latin typeface="Times New Roman" pitchFamily="18" charset="0"/>
              <a:ea typeface="MS Mincho" pitchFamily="49" charset="-128"/>
            </a:endParaRPr>
          </a:p>
          <a:p>
            <a:r>
              <a:rPr lang="fr-FR" altLang="ja-JP" sz="2500" i="1">
                <a:latin typeface="Times New Roman" pitchFamily="18" charset="0"/>
                <a:ea typeface="MS Mincho" pitchFamily="49" charset="-128"/>
              </a:rPr>
              <a:t>doc C : </a:t>
            </a:r>
            <a:r>
              <a:rPr lang="fr-FR" altLang="ja-JP" sz="2500">
                <a:latin typeface="Times New Roman" pitchFamily="18" charset="0"/>
                <a:ea typeface="MS Mincho" pitchFamily="49" charset="-128"/>
              </a:rPr>
              <a:t>Quelle est la raison de cette décision de Jules Grévy ?</a:t>
            </a:r>
          </a:p>
          <a:p>
            <a:r>
              <a:rPr lang="fr-FR" altLang="ja-JP" sz="2500" i="1">
                <a:latin typeface="Times New Roman" pitchFamily="18" charset="0"/>
                <a:ea typeface="MS Mincho" pitchFamily="49" charset="-128"/>
              </a:rPr>
              <a:t>Aide  Qui a le premier usé de ce pouvoir ? Qu’en ont pensé les députés républicains ? Quel en fut le résultat final ?</a:t>
            </a:r>
          </a:p>
          <a:p>
            <a:endParaRPr lang="fr-FR" altLang="ja-JP" sz="2500" i="1">
              <a:latin typeface="Times New Roman" pitchFamily="18" charset="0"/>
              <a:ea typeface="MS Mincho" pitchFamily="49" charset="-128"/>
            </a:endParaRPr>
          </a:p>
          <a:p>
            <a:endParaRPr lang="fr-FR" altLang="ja-JP" sz="2500" i="1">
              <a:latin typeface="Times New Roman" pitchFamily="18" charset="0"/>
              <a:ea typeface="MS Mincho" pitchFamily="49" charset="-128"/>
            </a:endParaRPr>
          </a:p>
          <a:p>
            <a:endParaRPr lang="fr-FR" altLang="ja-JP" sz="2500" i="1">
              <a:latin typeface="Times New Roman" pitchFamily="18" charset="0"/>
              <a:ea typeface="MS Mincho" pitchFamily="49" charset="-128"/>
            </a:endParaRPr>
          </a:p>
          <a:p>
            <a:endParaRPr lang="fr-FR" altLang="ja-JP" sz="2500" i="1">
              <a:latin typeface="Times New Roman" pitchFamily="18" charset="0"/>
              <a:ea typeface="MS Mincho" pitchFamily="49" charset="-128"/>
            </a:endParaRPr>
          </a:p>
          <a:p>
            <a:r>
              <a:rPr lang="fr-FR" altLang="ja-JP" sz="2500" u="sng">
                <a:latin typeface="Times New Roman" pitchFamily="18" charset="0"/>
                <a:ea typeface="MS Mincho" pitchFamily="49" charset="-128"/>
              </a:rPr>
              <a:t>Bilan : </a:t>
            </a:r>
          </a:p>
          <a:p>
            <a:r>
              <a:rPr lang="fr-FR" altLang="ja-JP" sz="2500" b="1">
                <a:solidFill>
                  <a:srgbClr val="FF0000"/>
                </a:solidFill>
                <a:latin typeface="Times New Roman" pitchFamily="18" charset="0"/>
                <a:ea typeface="MS Mincho" pitchFamily="49" charset="-128"/>
              </a:rPr>
              <a:t>Après la crise du 16 mai 1876, aucun  président de la IIIe république n’a ensuite osé user de son droit de dissolution. La chambre des députés a alors pris l’ascendant sur la présidence de la République, s’estimant plus légitime car élue au suffrage universel direct.</a:t>
            </a:r>
            <a:endParaRPr lang="fr-FR" sz="4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0" y="0"/>
            <a:ext cx="7596188" cy="476250"/>
          </a:xfrm>
          <a:prstGeom prst="rect">
            <a:avLst/>
          </a:prstGeom>
          <a:solidFill>
            <a:srgbClr val="FFFFCC"/>
          </a:solidFill>
          <a:ln w="9525">
            <a:solidFill>
              <a:srgbClr val="000000"/>
            </a:solidFill>
            <a:miter lim="800000"/>
            <a:headEnd/>
            <a:tailEnd/>
          </a:ln>
        </p:spPr>
        <p:txBody>
          <a:bodyPr/>
          <a:lstStyle/>
          <a:p>
            <a:r>
              <a:rPr lang="fr-FR" altLang="ja-JP" sz="2100" b="1" u="sng">
                <a:latin typeface="Times New Roman" pitchFamily="18" charset="0"/>
                <a:ea typeface="MS Mincho" pitchFamily="49" charset="-128"/>
              </a:rPr>
              <a:t>2) Les habitudes de la 3</a:t>
            </a:r>
            <a:r>
              <a:rPr lang="fr-FR" altLang="ja-JP" sz="2100" b="1" u="sng" baseline="30000">
                <a:latin typeface="Times New Roman" pitchFamily="18" charset="0"/>
                <a:ea typeface="MS Mincho" pitchFamily="49" charset="-128"/>
              </a:rPr>
              <a:t>ème</a:t>
            </a:r>
            <a:r>
              <a:rPr lang="fr-FR" altLang="ja-JP" sz="2100" b="1" u="sng">
                <a:latin typeface="Times New Roman" pitchFamily="18" charset="0"/>
                <a:ea typeface="MS Mincho" pitchFamily="49" charset="-128"/>
              </a:rPr>
              <a:t> république perdurent sous la IV</a:t>
            </a:r>
            <a:r>
              <a:rPr lang="fr-FR" altLang="ja-JP" sz="2100" b="1" u="sng" baseline="30000">
                <a:latin typeface="Times New Roman" pitchFamily="18" charset="0"/>
                <a:ea typeface="MS Mincho" pitchFamily="49" charset="-128"/>
              </a:rPr>
              <a:t>e</a:t>
            </a:r>
            <a:r>
              <a:rPr lang="fr-FR" altLang="ja-JP" sz="2100" b="1" u="sng">
                <a:latin typeface="Times New Roman" pitchFamily="18" charset="0"/>
                <a:ea typeface="MS Mincho" pitchFamily="49" charset="-128"/>
              </a:rPr>
              <a:t>…</a:t>
            </a:r>
          </a:p>
          <a:p>
            <a:endParaRPr lang="fr-FR" sz="3600"/>
          </a:p>
        </p:txBody>
      </p:sp>
      <p:sp>
        <p:nvSpPr>
          <p:cNvPr id="44035" name="Text Box 5"/>
          <p:cNvSpPr txBox="1">
            <a:spLocks noChangeArrowheads="1"/>
          </p:cNvSpPr>
          <p:nvPr/>
        </p:nvSpPr>
        <p:spPr bwMode="auto">
          <a:xfrm>
            <a:off x="4859338" y="692150"/>
            <a:ext cx="4284662" cy="5184775"/>
          </a:xfrm>
          <a:prstGeom prst="rect">
            <a:avLst/>
          </a:prstGeom>
          <a:solidFill>
            <a:srgbClr val="FFFFCC"/>
          </a:solidFill>
          <a:ln w="9525">
            <a:solidFill>
              <a:srgbClr val="000000"/>
            </a:solidFill>
            <a:miter lim="800000"/>
            <a:headEnd/>
            <a:tailEnd/>
          </a:ln>
        </p:spPr>
        <p:txBody>
          <a:bodyPr lIns="18000" tIns="10800" rIns="18000" bIns="10800"/>
          <a:lstStyle/>
          <a:p>
            <a:r>
              <a:rPr lang="fr-FR" altLang="ja-JP" sz="1900" b="1" u="sng">
                <a:ea typeface="MS Mincho" pitchFamily="49" charset="-128"/>
              </a:rPr>
              <a:t>Doc E : Le bilan de la IV</a:t>
            </a:r>
            <a:r>
              <a:rPr lang="fr-FR" altLang="ja-JP" sz="1900" b="1" u="sng" baseline="30000">
                <a:ea typeface="MS Mincho" pitchFamily="49" charset="-128"/>
              </a:rPr>
              <a:t>e</a:t>
            </a:r>
            <a:r>
              <a:rPr lang="fr-FR" altLang="ja-JP" sz="1900" b="1" u="sng">
                <a:ea typeface="MS Mincho" pitchFamily="49" charset="-128"/>
              </a:rPr>
              <a:t> République vu par un ancien ministre de la IVe République</a:t>
            </a:r>
          </a:p>
          <a:p>
            <a:pPr algn="just"/>
            <a:r>
              <a:rPr lang="fr-FR" altLang="ja-JP" sz="1900">
                <a:ea typeface="MS Mincho" pitchFamily="49" charset="-128"/>
              </a:rPr>
              <a:t>Sans doute a-t-elle pâti d'une Constitution médiocre, mais en outre cette Constitution, elle ne l'a pas respectée. Selon ses dispositions, le gouvernement n'était tenu de démissionner que sur un vote de défiance acquis à la majorité absolue des membres de l'Assemblée. Or la plupart d'entre eux sont partis dans de toutes autres conditions sur un vote à la majorité simple [...], parce que certains ministres démissionnaient ou [...] parce qu'un groupe de leur majorité annonçait son abstention dans un vote. [...]</a:t>
            </a:r>
          </a:p>
          <a:p>
            <a:pPr algn="r"/>
            <a:r>
              <a:rPr lang="fr-FR" altLang="ja-JP" sz="1900">
                <a:ea typeface="MS Mincho" pitchFamily="49" charset="-128"/>
              </a:rPr>
              <a:t> Pierre-Henri Teitgen, </a:t>
            </a:r>
            <a:r>
              <a:rPr lang="fr-FR" altLang="ja-JP" sz="1900" i="1">
                <a:ea typeface="MS Mincho" pitchFamily="49" charset="-128"/>
              </a:rPr>
              <a:t>Faites entrer le témoin suivant</a:t>
            </a:r>
            <a:r>
              <a:rPr lang="fr-FR" altLang="ja-JP" sz="1900">
                <a:ea typeface="MS Mincho" pitchFamily="49" charset="-128"/>
              </a:rPr>
              <a:t>, Éditions Ouest-France, 1988</a:t>
            </a:r>
            <a:endParaRPr lang="fr-FR" sz="3200"/>
          </a:p>
        </p:txBody>
      </p:sp>
      <p:sp>
        <p:nvSpPr>
          <p:cNvPr id="44036" name="Text Box 6"/>
          <p:cNvSpPr txBox="1">
            <a:spLocks noChangeArrowheads="1"/>
          </p:cNvSpPr>
          <p:nvPr/>
        </p:nvSpPr>
        <p:spPr bwMode="auto">
          <a:xfrm>
            <a:off x="0" y="620713"/>
            <a:ext cx="4787900" cy="6237287"/>
          </a:xfrm>
          <a:prstGeom prst="rect">
            <a:avLst/>
          </a:prstGeom>
          <a:solidFill>
            <a:srgbClr val="FFFFCC"/>
          </a:solidFill>
          <a:ln w="9525">
            <a:solidFill>
              <a:srgbClr val="000000"/>
            </a:solidFill>
            <a:miter lim="800000"/>
            <a:headEnd/>
            <a:tailEnd/>
          </a:ln>
        </p:spPr>
        <p:txBody>
          <a:bodyPr lIns="18000" tIns="10800" rIns="18000" bIns="10800"/>
          <a:lstStyle/>
          <a:p>
            <a:r>
              <a:rPr lang="fr-FR" altLang="ja-JP" sz="1600" b="1" u="sng">
                <a:ea typeface="MS Mincho" pitchFamily="49" charset="-128"/>
              </a:rPr>
              <a:t>Doc D : Le jeu des partis au cœur de la IVe République</a:t>
            </a:r>
          </a:p>
          <a:p>
            <a:r>
              <a:rPr lang="fr-FR" altLang="ja-JP" sz="1600" i="1">
                <a:ea typeface="MS Mincho" pitchFamily="49" charset="-128"/>
              </a:rPr>
              <a:t>Élu président de la République en janvier 1947, Vincent Auriol nomme Paul Ramadier, député SFIO de l’Aveyron élu pour la première fois en 1928, au poste de président du Conseil. Une fois investi par l'Assemblée nationale, celui-ci doit former son gouvernement.</a:t>
            </a:r>
          </a:p>
          <a:p>
            <a:pPr algn="just"/>
            <a:r>
              <a:rPr lang="fr-FR" altLang="ja-JP" sz="1600">
                <a:ea typeface="MS Mincho" pitchFamily="49" charset="-128"/>
              </a:rPr>
              <a:t>« Je suis très mécontent. J'apprends que Ramadier va accepter cet après-midi la discussion des interpellations concernant la composition de son gouvernement. Mais, lui dis-je au téléphone, c'est contraire à l'esprit de la Constitution. </a:t>
            </a:r>
            <a:r>
              <a:rPr lang="fr-FR" altLang="ja-JP" sz="1600" u="sng">
                <a:ea typeface="MS Mincho" pitchFamily="49" charset="-128"/>
              </a:rPr>
              <a:t>Autrefois</a:t>
            </a:r>
            <a:r>
              <a:rPr lang="fr-FR" altLang="ja-JP" sz="1600">
                <a:ea typeface="MS Mincho" pitchFamily="49" charset="-128"/>
              </a:rPr>
              <a:t>, lorsque le gouvernement prenait contact avec la Chambre, celle-ci se prononçait à la fois sur le programme et sur la composition du gouvernement. </a:t>
            </a:r>
            <a:r>
              <a:rPr lang="fr-FR" altLang="ja-JP" sz="1600" u="sng">
                <a:ea typeface="MS Mincho" pitchFamily="49" charset="-128"/>
              </a:rPr>
              <a:t>Aujourd'hui</a:t>
            </a:r>
            <a:r>
              <a:rPr lang="fr-FR" altLang="ja-JP" sz="1600">
                <a:ea typeface="MS Mincho" pitchFamily="49" charset="-128"/>
              </a:rPr>
              <a:t> tu as la confiance de l'Assemblée pour l'exécution d'un programme et l'orientation d'une politique. C'est toi, et toi seul, qui as la responsabilité des actes de tes collaborateurs, donc de leur choix. Explique cela à l’Assemblée en refusant tout débat et tout vote Ne recommençons pas les jeux de massacre. Ne sois pas si "vieux de la Troisième". [...] Peine perdue! Le doigt du mécanicien est dans l'engrenage Qu'y puis-je? Je ne peux pourtant pas le révoquer... »</a:t>
            </a:r>
          </a:p>
          <a:p>
            <a:pPr algn="r"/>
            <a:r>
              <a:rPr lang="fr-FR" altLang="ja-JP" sz="1600">
                <a:ea typeface="MS Mincho" pitchFamily="49" charset="-128"/>
              </a:rPr>
              <a:t>Vincent Auriol, </a:t>
            </a:r>
            <a:r>
              <a:rPr lang="fr-FR" altLang="ja-JP" sz="1600" i="1">
                <a:ea typeface="MS Mincho" pitchFamily="49" charset="-128"/>
              </a:rPr>
              <a:t>Journal d'un septennat</a:t>
            </a:r>
            <a:r>
              <a:rPr lang="fr-FR" altLang="ja-JP" sz="1600">
                <a:ea typeface="MS Mincho" pitchFamily="49" charset="-128"/>
              </a:rPr>
              <a:t>, Armand Colin 1971</a:t>
            </a:r>
          </a:p>
          <a:p>
            <a:endParaRPr lang="fr-FR" sz="16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0" y="0"/>
            <a:ext cx="9144000" cy="6858000"/>
          </a:xfrm>
          <a:prstGeom prst="rect">
            <a:avLst/>
          </a:prstGeom>
          <a:solidFill>
            <a:srgbClr val="FFFFCC"/>
          </a:solidFill>
          <a:ln w="9525">
            <a:solidFill>
              <a:srgbClr val="000000"/>
            </a:solidFill>
            <a:miter lim="800000"/>
            <a:headEnd/>
            <a:tailEnd/>
          </a:ln>
        </p:spPr>
        <p:txBody>
          <a:bodyPr lIns="18000" tIns="10800" rIns="18000" bIns="10800"/>
          <a:lstStyle/>
          <a:p>
            <a:r>
              <a:rPr lang="fr-FR" altLang="ja-JP" sz="1900" i="1">
                <a:latin typeface="Times New Roman" pitchFamily="18" charset="0"/>
                <a:ea typeface="MS Mincho" pitchFamily="49" charset="-128"/>
              </a:rPr>
              <a:t>1) A partir des docs D et E, compléter le tableau des différences qui auraient du exister  entre les pratiques de la IIIe et celles de la IVe république.</a:t>
            </a: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endParaRPr lang="fr-FR" altLang="ja-JP" sz="1900">
              <a:latin typeface="Times New Roman" pitchFamily="18" charset="0"/>
              <a:ea typeface="MS Mincho" pitchFamily="49" charset="-128"/>
            </a:endParaRPr>
          </a:p>
          <a:p>
            <a:r>
              <a:rPr lang="fr-FR" altLang="ja-JP" sz="1900">
                <a:latin typeface="Times New Roman" pitchFamily="18" charset="0"/>
                <a:ea typeface="MS Mincho" pitchFamily="49" charset="-128"/>
              </a:rPr>
              <a:t>2) D’après les mémoires du président Vincent Auriol, comment peut-on expliquer que les dirigeants politiques de la IVe République n’aient pas appliqué à la lettre la constitution ?</a:t>
            </a:r>
          </a:p>
          <a:p>
            <a:r>
              <a:rPr lang="fr-FR" altLang="ja-JP" sz="1900" i="1">
                <a:latin typeface="Times New Roman" pitchFamily="18" charset="0"/>
                <a:ea typeface="MS Mincho" pitchFamily="49" charset="-128"/>
              </a:rPr>
              <a:t>Aide : Prenez exemple sur la carrière politique de Paul Ramadier.</a:t>
            </a:r>
          </a:p>
          <a:p>
            <a:endParaRPr lang="fr-FR" altLang="ja-JP" sz="1900" i="1">
              <a:latin typeface="Times New Roman" pitchFamily="18" charset="0"/>
              <a:ea typeface="MS Mincho" pitchFamily="49" charset="-128"/>
            </a:endParaRPr>
          </a:p>
          <a:p>
            <a:r>
              <a:rPr lang="fr-FR" altLang="ja-JP" sz="1900" b="1">
                <a:solidFill>
                  <a:srgbClr val="FF0000"/>
                </a:solidFill>
                <a:latin typeface="Times New Roman" pitchFamily="18" charset="0"/>
                <a:ea typeface="MS Mincho" pitchFamily="49" charset="-128"/>
              </a:rPr>
              <a:t>Le personnel politique de la IV</a:t>
            </a:r>
            <a:r>
              <a:rPr lang="fr-FR" altLang="ja-JP" sz="1900" b="1" baseline="30000">
                <a:solidFill>
                  <a:srgbClr val="FF0000"/>
                </a:solidFill>
                <a:latin typeface="Times New Roman" pitchFamily="18" charset="0"/>
                <a:ea typeface="MS Mincho" pitchFamily="49" charset="-128"/>
              </a:rPr>
              <a:t>ème</a:t>
            </a:r>
            <a:r>
              <a:rPr lang="fr-FR" altLang="ja-JP" sz="1900" b="1">
                <a:solidFill>
                  <a:srgbClr val="FF0000"/>
                </a:solidFill>
                <a:latin typeface="Times New Roman" pitchFamily="18" charset="0"/>
                <a:ea typeface="MS Mincho" pitchFamily="49" charset="-128"/>
              </a:rPr>
              <a:t> république reste marqué par les 70 ans de la III</a:t>
            </a:r>
            <a:r>
              <a:rPr lang="fr-FR" altLang="ja-JP" sz="1900" b="1" baseline="30000">
                <a:solidFill>
                  <a:srgbClr val="FF0000"/>
                </a:solidFill>
                <a:latin typeface="Times New Roman" pitchFamily="18" charset="0"/>
                <a:ea typeface="MS Mincho" pitchFamily="49" charset="-128"/>
              </a:rPr>
              <a:t>ème</a:t>
            </a:r>
            <a:r>
              <a:rPr lang="fr-FR" altLang="ja-JP" sz="1900" b="1">
                <a:solidFill>
                  <a:srgbClr val="FF0000"/>
                </a:solidFill>
                <a:latin typeface="Times New Roman" pitchFamily="18" charset="0"/>
                <a:ea typeface="MS Mincho" pitchFamily="49" charset="-128"/>
              </a:rPr>
              <a:t> république durant laquelle beaucoup ont commencé leur carrière et appris les mécanismes de la vie politique. De plus, les partis y ont intérêt car ils conservent ainsi un pouvoir de contrôle sur les dirigeants qu’ils investissent.</a:t>
            </a:r>
          </a:p>
          <a:p>
            <a:r>
              <a:rPr lang="fr-FR" altLang="ja-JP" sz="1900" b="1">
                <a:solidFill>
                  <a:srgbClr val="FF0000"/>
                </a:solidFill>
                <a:latin typeface="Times New Roman" pitchFamily="18" charset="0"/>
                <a:ea typeface="MS Mincho" pitchFamily="49" charset="-128"/>
              </a:rPr>
              <a:t>Ainsi, même si la constitution a changé, les pratiques continuent.</a:t>
            </a:r>
            <a:endParaRPr lang="fr-FR" sz="3200"/>
          </a:p>
        </p:txBody>
      </p:sp>
      <p:graphicFrame>
        <p:nvGraphicFramePr>
          <p:cNvPr id="87117" name="Group 77"/>
          <p:cNvGraphicFramePr>
            <a:graphicFrameLocks noGrp="1"/>
          </p:cNvGraphicFramePr>
          <p:nvPr/>
        </p:nvGraphicFramePr>
        <p:xfrm>
          <a:off x="0" y="765175"/>
          <a:ext cx="8893175" cy="3169920"/>
        </p:xfrm>
        <a:graphic>
          <a:graphicData uri="http://schemas.openxmlformats.org/drawingml/2006/table">
            <a:tbl>
              <a:tblPr/>
              <a:tblGrid>
                <a:gridCol w="1998663"/>
                <a:gridCol w="3294062"/>
                <a:gridCol w="3600450"/>
              </a:tblGrid>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sng"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0" i="1" u="none" strike="noStrike" cap="none" normalizeH="0" baseline="0" smtClean="0">
                          <a:ln>
                            <a:noFill/>
                          </a:ln>
                          <a:solidFill>
                            <a:schemeClr val="tx1"/>
                          </a:solidFill>
                          <a:effectLst/>
                          <a:latin typeface="Garamond" pitchFamily="18" charset="0"/>
                          <a:cs typeface="Times New Roman" pitchFamily="18" charset="0"/>
                        </a:rPr>
                        <a:t>IIIe république</a:t>
                      </a:r>
                      <a:endParaRPr kumimoji="0" lang="fr-FR" sz="3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0" i="1" u="none" strike="noStrike" cap="none" normalizeH="0" baseline="0" smtClean="0">
                          <a:ln>
                            <a:noFill/>
                          </a:ln>
                          <a:solidFill>
                            <a:schemeClr val="tx1"/>
                          </a:solidFill>
                          <a:effectLst/>
                          <a:latin typeface="Garamond" pitchFamily="18" charset="0"/>
                          <a:cs typeface="Times New Roman" pitchFamily="18" charset="0"/>
                        </a:rPr>
                        <a:t>IVe république</a:t>
                      </a:r>
                      <a:endParaRPr kumimoji="0" lang="fr-FR" sz="3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smtClean="0">
                          <a:ln>
                            <a:noFill/>
                          </a:ln>
                          <a:solidFill>
                            <a:schemeClr val="tx1"/>
                          </a:solidFill>
                          <a:effectLst/>
                          <a:latin typeface="Garamond" pitchFamily="18" charset="0"/>
                          <a:cs typeface="Times New Roman" pitchFamily="18" charset="0"/>
                        </a:rPr>
                        <a:t>Rôle des députés lors de l’investiture du gouvernement</a:t>
                      </a:r>
                      <a:endParaRPr kumimoji="0" lang="fr-FR" sz="3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Garamond" pitchFamily="18" charset="0"/>
                          <a:cs typeface="Times New Roman" pitchFamily="18" charset="0"/>
                        </a:rPr>
                        <a:t>Acceptation du programme proposé et choix des membres du gouvernement</a:t>
                      </a:r>
                      <a:endParaRPr kumimoji="0" lang="fr-FR" sz="3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Garamond" pitchFamily="18" charset="0"/>
                          <a:cs typeface="Times New Roman" pitchFamily="18" charset="0"/>
                        </a:rPr>
                        <a:t>Acceptation du programme proposé, de la politique générale annoncée. </a:t>
                      </a:r>
                      <a:endParaRPr kumimoji="0" lang="fr-FR" sz="1800" b="0" i="0" u="none" strike="noStrike" cap="none" normalizeH="0" baseline="0" smtClean="0">
                        <a:ln>
                          <a:noFill/>
                        </a:ln>
                        <a:solidFill>
                          <a:schemeClr val="tx1"/>
                        </a:solidFill>
                        <a:effectLst/>
                        <a:latin typeface="Garamond"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Garamond" pitchFamily="18" charset="0"/>
                          <a:cs typeface="Times New Roman" pitchFamily="18" charset="0"/>
                        </a:rPr>
                        <a:t>Le chef du conseil choisit ses collaborateurs seul.</a:t>
                      </a:r>
                      <a:endParaRPr kumimoji="0" lang="fr-FR" sz="3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2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smtClean="0">
                          <a:ln>
                            <a:noFill/>
                          </a:ln>
                          <a:solidFill>
                            <a:schemeClr val="tx1"/>
                          </a:solidFill>
                          <a:effectLst/>
                          <a:latin typeface="Garamond" pitchFamily="18" charset="0"/>
                          <a:cs typeface="Times New Roman" pitchFamily="18" charset="0"/>
                        </a:rPr>
                        <a:t>Raison de démissionner pour le chef du gouvernement</a:t>
                      </a:r>
                      <a:endParaRPr kumimoji="0" lang="fr-FR" sz="3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Garamond" pitchFamily="18" charset="0"/>
                          <a:cs typeface="Times New Roman" pitchFamily="18" charset="0"/>
                        </a:rPr>
                        <a:t>Lorsqu’une partie des députés qui le soutiennent change d’avis, lorsqu’une partie du gouvernement démissionne</a:t>
                      </a:r>
                      <a:endParaRPr kumimoji="0" lang="fr-FR" sz="3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Garamond" pitchFamily="18" charset="0"/>
                          <a:cs typeface="Times New Roman" pitchFamily="18" charset="0"/>
                        </a:rPr>
                        <a:t>Seulement sur un vote de défiance de la majorité absolue des députés.</a:t>
                      </a:r>
                      <a:endParaRPr kumimoji="0" lang="fr-FR" sz="3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0" y="0"/>
            <a:ext cx="6948488" cy="476250"/>
          </a:xfrm>
          <a:prstGeom prst="rect">
            <a:avLst/>
          </a:prstGeom>
          <a:solidFill>
            <a:srgbClr val="FFFFCC"/>
          </a:solidFill>
          <a:ln w="9525">
            <a:solidFill>
              <a:srgbClr val="000000"/>
            </a:solidFill>
            <a:miter lim="800000"/>
            <a:headEnd/>
            <a:tailEnd/>
          </a:ln>
        </p:spPr>
        <p:txBody>
          <a:bodyPr/>
          <a:lstStyle/>
          <a:p>
            <a:r>
              <a:rPr lang="fr-FR" altLang="ja-JP" sz="1900" b="1" u="sng">
                <a:latin typeface="Times New Roman" pitchFamily="18" charset="0"/>
                <a:ea typeface="MS Mincho" pitchFamily="49" charset="-128"/>
              </a:rPr>
              <a:t>3) la V</a:t>
            </a:r>
            <a:r>
              <a:rPr lang="fr-FR" altLang="ja-JP" sz="1900" b="1" u="sng" baseline="30000">
                <a:latin typeface="Times New Roman" pitchFamily="18" charset="0"/>
                <a:ea typeface="MS Mincho" pitchFamily="49" charset="-128"/>
              </a:rPr>
              <a:t>ème </a:t>
            </a:r>
            <a:r>
              <a:rPr lang="fr-FR" altLang="ja-JP" sz="1900" b="1" u="sng">
                <a:latin typeface="Times New Roman" pitchFamily="18" charset="0"/>
                <a:ea typeface="MS Mincho" pitchFamily="49" charset="-128"/>
              </a:rPr>
              <a:t>république</a:t>
            </a:r>
          </a:p>
          <a:p>
            <a:endParaRPr lang="fr-FR"/>
          </a:p>
        </p:txBody>
      </p:sp>
      <p:sp>
        <p:nvSpPr>
          <p:cNvPr id="46083" name="Text Box 7"/>
          <p:cNvSpPr txBox="1">
            <a:spLocks noChangeArrowheads="1"/>
          </p:cNvSpPr>
          <p:nvPr/>
        </p:nvSpPr>
        <p:spPr bwMode="auto">
          <a:xfrm>
            <a:off x="0" y="476250"/>
            <a:ext cx="8820150" cy="5730875"/>
          </a:xfrm>
          <a:prstGeom prst="rect">
            <a:avLst/>
          </a:prstGeom>
          <a:noFill/>
          <a:ln w="9525">
            <a:noFill/>
            <a:miter lim="800000"/>
            <a:headEnd/>
            <a:tailEnd/>
          </a:ln>
        </p:spPr>
        <p:txBody>
          <a:bodyPr>
            <a:spAutoFit/>
          </a:bodyPr>
          <a:lstStyle/>
          <a:p>
            <a:r>
              <a:rPr lang="fr-FR" altLang="ja-JP" sz="2000" b="1" u="sng">
                <a:ea typeface="ＭＳ Ｐゴシック" pitchFamily="34" charset="-128"/>
              </a:rPr>
              <a:t>Doc F : Comment façonner les nouvelles institutions ?</a:t>
            </a:r>
          </a:p>
          <a:p>
            <a:r>
              <a:rPr lang="fr-FR" altLang="ja-JP" sz="2000" i="1">
                <a:ea typeface="ＭＳ Ｐゴシック" pitchFamily="34" charset="-128"/>
              </a:rPr>
              <a:t>Élu président de la République en décembre 1958, Charles de Gaulle va très largement utiliser la latitude d’action qui lui est ainsi consentie pour imposer sa propre lecture des institutions -. Au demeurant, principal rédacteur de la Constitution, il estime qu’il lui appartient de leur donner un contenu. Il les considère comme une pâte qu’il lui appartiendrait de modeler</a:t>
            </a:r>
            <a:r>
              <a:rPr lang="fr-FR" altLang="ja-JP" sz="2000">
                <a:ea typeface="ＭＳ Ｐゴシック" pitchFamily="34" charset="-128"/>
              </a:rPr>
              <a:t> :</a:t>
            </a:r>
          </a:p>
          <a:p>
            <a:r>
              <a:rPr lang="fr-FR" altLang="ja-JP" sz="2000">
                <a:ea typeface="ＭＳ Ｐゴシック" pitchFamily="34" charset="-128"/>
              </a:rPr>
              <a:t>«Les institutions nouvelles sont en place. Du sommet de l’État, comment vais-je les façonner ? Dans une large mesure, il m’appartient de le faire. Car les raisons qui m’y ont amené et les conditions dans lesquelles je m’y trouve ne ressortent pas des textes... </a:t>
            </a:r>
          </a:p>
          <a:p>
            <a:r>
              <a:rPr lang="fr-FR" altLang="ja-JP" sz="2000">
                <a:ea typeface="ＭＳ Ｐゴシック" pitchFamily="34" charset="-128"/>
              </a:rPr>
              <a:t>Certes, il existe un gouvernement qui détermine la politique de la nation. Mais tout le monde sait et attend qu’il procède de mon choix et n’agisse que selon ma confiance. </a:t>
            </a:r>
          </a:p>
          <a:p>
            <a:r>
              <a:rPr lang="fr-FR" altLang="ja-JP" sz="2000">
                <a:ea typeface="ＭＳ Ｐゴシック" pitchFamily="34" charset="-128"/>
              </a:rPr>
              <a:t> Certes, il y a un Parlement dont l’une des deux Chambres a la faculté de censurer les ministres. Mais la masse nationale et moi-même ne voyons rien là qui limite ma responsabilité, d’autant mieux que je suis, juridiquement, en mesure de dissoudre, le cas échéant, l’assemblée opposante, d’en appeler au pays au-dessus du Parlement par la voie du référendum et, en cas de péril public, de prendre toutes les mesures qui me paraîtraient nécessaires. »</a:t>
            </a:r>
          </a:p>
          <a:p>
            <a:r>
              <a:rPr lang="fr-FR" altLang="ja-JP" sz="2000">
                <a:ea typeface="ＭＳ Ｐゴシック" pitchFamily="34" charset="-128"/>
              </a:rPr>
              <a:t>Charles De Gaulle</a:t>
            </a:r>
            <a:r>
              <a:rPr lang="fr-FR" altLang="ja-JP" sz="2000" i="1">
                <a:ea typeface="ＭＳ Ｐゴシック" pitchFamily="34" charset="-128"/>
              </a:rPr>
              <a:t>, Mémoires d’espoir, </a:t>
            </a:r>
            <a:r>
              <a:rPr lang="fr-FR" altLang="ja-JP" sz="2000">
                <a:ea typeface="ＭＳ Ｐゴシック" pitchFamily="34" charset="-128"/>
              </a:rPr>
              <a:t>1970</a:t>
            </a:r>
            <a:endParaRPr lang="fr-FR" sz="2000"/>
          </a:p>
          <a:p>
            <a:pPr>
              <a:spcBef>
                <a:spcPct val="50000"/>
              </a:spcBef>
            </a:pPr>
            <a:endParaRPr lang="fr-FR"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0" y="0"/>
            <a:ext cx="8820150" cy="6858000"/>
          </a:xfrm>
          <a:prstGeom prst="rect">
            <a:avLst/>
          </a:prstGeom>
          <a:solidFill>
            <a:srgbClr val="FFFFCC"/>
          </a:solidFill>
          <a:ln w="9525">
            <a:solidFill>
              <a:srgbClr val="000000"/>
            </a:solidFill>
            <a:miter lim="800000"/>
            <a:headEnd/>
            <a:tailEnd/>
          </a:ln>
        </p:spPr>
        <p:txBody>
          <a:bodyPr lIns="18000" tIns="10800" rIns="18000" bIns="10800"/>
          <a:lstStyle/>
          <a:p>
            <a:r>
              <a:rPr lang="fr-FR" altLang="ja-JP" sz="1900" b="1" u="sng">
                <a:ea typeface="MS Mincho" pitchFamily="49" charset="-128"/>
              </a:rPr>
              <a:t>Doc G :</a:t>
            </a:r>
            <a:r>
              <a:rPr lang="fr-FR" altLang="ja-JP" sz="1900">
                <a:ea typeface="MS Mincho" pitchFamily="49" charset="-128"/>
              </a:rPr>
              <a:t> </a:t>
            </a:r>
            <a:r>
              <a:rPr lang="fr-FR" altLang="ja-JP" sz="1900" b="1" u="sng">
                <a:ea typeface="MS Mincho" pitchFamily="49" charset="-128"/>
              </a:rPr>
              <a:t>L’opposition des parlementaires à l’interprétation gaullienne de la Constitution.</a:t>
            </a:r>
          </a:p>
          <a:p>
            <a:r>
              <a:rPr lang="fr-FR" altLang="ja-JP" sz="1900">
                <a:ea typeface="MS Mincho" pitchFamily="49" charset="-128"/>
              </a:rPr>
              <a:t>On conçoit que les députés, et derrière eux les forces politiques, supportent impatiemment la lecture, à leurs yeux abusive, que le chef de l’État fait de « sa » Constitution. Mais tant que dure la guerre d’Algérie, ils n’ont d’autre solution que de ronger leur frein. </a:t>
            </a:r>
          </a:p>
          <a:p>
            <a:r>
              <a:rPr lang="fr-FR" altLang="ja-JP" sz="1900">
                <a:ea typeface="MS Mincho" pitchFamily="49" charset="-128"/>
              </a:rPr>
              <a:t>L’indépendance de l’Algérie acquise, entre mars et juillet 1962, le général de Gaulle va prendre l’initiative de la clarification. Précipitant la crise qui doit inévitablement surgir entre lui et les forces politiques, il propose en septembre 1962 d’organiser un référendum sur l’élection du président de la République au suffrage universel, qui prendrait effet à l’issue de son mandat. </a:t>
            </a:r>
          </a:p>
          <a:p>
            <a:r>
              <a:rPr lang="fr-FR" altLang="ja-JP" sz="1900">
                <a:ea typeface="MS Mincho" pitchFamily="49" charset="-128"/>
              </a:rPr>
              <a:t>C’est bien ainsi que l’entendent les partis politiques, qui voient dans cette proposition un </a:t>
            </a:r>
            <a:r>
              <a:rPr lang="fr-FR" altLang="ja-JP" sz="1900" i="1">
                <a:ea typeface="MS Mincho" pitchFamily="49" charset="-128"/>
              </a:rPr>
              <a:t>casus belli</a:t>
            </a:r>
            <a:r>
              <a:rPr lang="fr-FR" altLang="ja-JP" sz="1900">
                <a:ea typeface="MS Mincho" pitchFamily="49" charset="-128"/>
              </a:rPr>
              <a:t> . Décidés à relever le défi qui leur est lancé, ils votent, contre le gouvernement Pompidou, la seule motion de censure aboutie de l’histoire de la Ve République, et se rassemblent autour du vieux parlementaire Paul Reynaud dans un cartel des « non » qui n’exclut que les communistes (et, bien sûr, les gaullistes) afin d’obtenir le rejet du référendum. </a:t>
            </a:r>
          </a:p>
          <a:p>
            <a:r>
              <a:rPr lang="fr-FR" altLang="ja-JP" sz="1900">
                <a:ea typeface="MS Mincho" pitchFamily="49" charset="-128"/>
              </a:rPr>
              <a:t>Alors, République parlementaire ou République semi-présidentielle ? Le débat est tranché à l’automne 1962. Le 28 octobre, par environ 62 % des suffrages exprimés, les Français approuvent l’élection du président de la République au suffrage universel. Une page de l’histoire nationale vient ainsi de se tourner, qui met fin à trois quarts de siècle de prééminence parlementaire dans les institutions. _______________________________________</a:t>
            </a:r>
          </a:p>
          <a:p>
            <a:r>
              <a:rPr lang="fr-FR" altLang="ja-JP" sz="1900">
                <a:ea typeface="MS Mincho" pitchFamily="49" charset="-128"/>
              </a:rPr>
              <a:t>Serge Berstein , « La Constitution de 1958</a:t>
            </a:r>
            <a:r>
              <a:rPr lang="fr-FR" altLang="ja-JP" sz="1900" i="1">
                <a:ea typeface="MS Mincho" pitchFamily="49" charset="-128"/>
              </a:rPr>
              <a:t> »</a:t>
            </a:r>
            <a:r>
              <a:rPr lang="fr-FR" altLang="ja-JP" sz="1900">
                <a:ea typeface="MS Mincho" pitchFamily="49" charset="-128"/>
              </a:rPr>
              <a:t> , publié dans </a:t>
            </a:r>
            <a:r>
              <a:rPr lang="fr-FR" altLang="ja-JP" sz="1900" i="1">
                <a:ea typeface="MS Mincho" pitchFamily="49" charset="-128"/>
              </a:rPr>
              <a:t>Les Collections de L'Histoire</a:t>
            </a:r>
            <a:r>
              <a:rPr lang="fr-FR" altLang="ja-JP" sz="1900">
                <a:ea typeface="MS Mincho" pitchFamily="49" charset="-128"/>
              </a:rPr>
              <a:t> n° 1 - 02/1998</a:t>
            </a:r>
            <a:endParaRPr lang="fr-FR" sz="32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0" y="0"/>
            <a:ext cx="8316913" cy="6858000"/>
          </a:xfrm>
          <a:prstGeom prst="rect">
            <a:avLst/>
          </a:prstGeom>
          <a:solidFill>
            <a:srgbClr val="FFFFCC"/>
          </a:solidFill>
          <a:ln w="9525">
            <a:solidFill>
              <a:srgbClr val="000000"/>
            </a:solidFill>
            <a:miter lim="800000"/>
            <a:headEnd/>
            <a:tailEnd/>
          </a:ln>
        </p:spPr>
        <p:txBody>
          <a:bodyPr lIns="18000" tIns="10800" rIns="18000" bIns="10800"/>
          <a:lstStyle/>
          <a:p>
            <a:pPr algn="just"/>
            <a:r>
              <a:rPr lang="fr-FR" altLang="ja-JP" sz="2100">
                <a:latin typeface="Times New Roman" pitchFamily="18" charset="0"/>
                <a:ea typeface="MS Mincho" pitchFamily="49" charset="-128"/>
              </a:rPr>
              <a:t>Doc F : pourquoi De Gaulle pense t’il que c’est à lui d’interpréter les institutions nouvellement crées en 1958 ? Relevez les 2 arguments différents employés.</a:t>
            </a:r>
          </a:p>
          <a:p>
            <a:pPr algn="just"/>
            <a:r>
              <a:rPr lang="fr-FR" altLang="ja-JP" sz="2100" b="1">
                <a:latin typeface="Times New Roman" pitchFamily="18" charset="0"/>
                <a:ea typeface="MS Mincho" pitchFamily="49" charset="-128"/>
              </a:rPr>
              <a:t>Contexte politique de la guerre d’Algérie, menace pour la France</a:t>
            </a:r>
          </a:p>
          <a:p>
            <a:pPr algn="just"/>
            <a:r>
              <a:rPr lang="fr-FR" altLang="ja-JP" sz="2100" b="1">
                <a:latin typeface="Times New Roman" pitchFamily="18" charset="0"/>
                <a:ea typeface="MS Mincho" pitchFamily="49" charset="-128"/>
              </a:rPr>
              <a:t>Possibilité prévue de dissoudre et de consulter par référendum, donc prééminence sur le Parlement.</a:t>
            </a:r>
          </a:p>
          <a:p>
            <a:pPr algn="just"/>
            <a:r>
              <a:rPr lang="fr-FR" altLang="ja-JP" sz="2100">
                <a:latin typeface="Times New Roman" pitchFamily="18" charset="0"/>
                <a:ea typeface="MS Mincho" pitchFamily="49" charset="-128"/>
              </a:rPr>
              <a:t>Doc G : Pour quelle raison les parlementaires restent ils à l’origine peu véhément face à l’affaiblissement de leurs pouvoirs ?</a:t>
            </a:r>
            <a:r>
              <a:rPr lang="fr-FR" altLang="ja-JP" sz="2100" b="1">
                <a:latin typeface="Times New Roman" pitchFamily="18" charset="0"/>
                <a:ea typeface="MS Mincho" pitchFamily="49" charset="-128"/>
              </a:rPr>
              <a:t>Crise algérienne</a:t>
            </a:r>
          </a:p>
          <a:p>
            <a:pPr algn="just"/>
            <a:r>
              <a:rPr lang="fr-FR" altLang="ja-JP" sz="2100">
                <a:latin typeface="Times New Roman" pitchFamily="18" charset="0"/>
                <a:ea typeface="MS Mincho" pitchFamily="49" charset="-128"/>
              </a:rPr>
              <a:t>Comment réagissent les parlementaires à la proposition de référendum consacré à l’élection au SU du président ?</a:t>
            </a:r>
          </a:p>
          <a:p>
            <a:pPr algn="just"/>
            <a:r>
              <a:rPr lang="fr-FR" altLang="ja-JP" sz="2100" b="1">
                <a:latin typeface="Times New Roman" pitchFamily="18" charset="0"/>
                <a:ea typeface="MS Mincho" pitchFamily="49" charset="-128"/>
              </a:rPr>
              <a:t>Opposition, motion de censure contre le gouvernement, ce qui entraine dissolution et référendum pour trancher.</a:t>
            </a:r>
          </a:p>
          <a:p>
            <a:pPr algn="just"/>
            <a:r>
              <a:rPr lang="fr-FR" altLang="ja-JP" sz="2100">
                <a:latin typeface="Times New Roman" pitchFamily="18" charset="0"/>
                <a:ea typeface="MS Mincho" pitchFamily="49" charset="-128"/>
              </a:rPr>
              <a:t>Comment la République a-t-elle pris alors définitivement une apparence semi-présidentielle ?</a:t>
            </a:r>
          </a:p>
          <a:p>
            <a:pPr algn="just"/>
            <a:r>
              <a:rPr lang="fr-FR" altLang="ja-JP" sz="2100" b="1">
                <a:solidFill>
                  <a:srgbClr val="FF0000"/>
                </a:solidFill>
                <a:latin typeface="Times New Roman" pitchFamily="18" charset="0"/>
                <a:ea typeface="MS Mincho" pitchFamily="49" charset="-128"/>
              </a:rPr>
              <a:t>Approbation par les Français du référendum : la prééminence du président est sous-entendue de fait.</a:t>
            </a:r>
          </a:p>
          <a:p>
            <a:pPr algn="just"/>
            <a:r>
              <a:rPr lang="fr-FR" altLang="ja-JP" sz="2100" b="1">
                <a:solidFill>
                  <a:srgbClr val="FF0000"/>
                </a:solidFill>
                <a:latin typeface="Times New Roman" pitchFamily="18" charset="0"/>
                <a:ea typeface="MS Mincho" pitchFamily="49" charset="-128"/>
              </a:rPr>
              <a:t>C’est l’inverse de la situation de 1876, car cette fois, c’est le président qui a une légitimité supérieure, de par la volonté directe du peuple souverain.</a:t>
            </a:r>
          </a:p>
          <a:p>
            <a:endParaRPr lang="fr-FR" sz="3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411413" y="188913"/>
            <a:ext cx="4752975" cy="2298700"/>
          </a:xfrm>
          <a:prstGeom prst="rect">
            <a:avLst/>
          </a:prstGeom>
          <a:noFill/>
          <a:ln w="9525">
            <a:solidFill>
              <a:schemeClr val="tx1"/>
            </a:solidFill>
            <a:miter lim="800000"/>
            <a:headEnd/>
            <a:tailEnd/>
          </a:ln>
        </p:spPr>
        <p:txBody>
          <a:bodyPr>
            <a:spAutoFit/>
          </a:bodyPr>
          <a:lstStyle/>
          <a:p>
            <a:pPr algn="just"/>
            <a:r>
              <a:rPr lang="fr-FR" b="1" u="sng"/>
              <a:t>La prééminence parlementaire sous la 3</a:t>
            </a:r>
            <a:r>
              <a:rPr lang="fr-FR" b="1" u="sng" baseline="30000">
                <a:ea typeface="ＭＳ Ｐゴシック" pitchFamily="34" charset="-128"/>
              </a:rPr>
              <a:t>ème</a:t>
            </a:r>
            <a:r>
              <a:rPr lang="fr-FR" b="1" u="sng"/>
              <a:t> république</a:t>
            </a:r>
          </a:p>
          <a:p>
            <a:pPr algn="just"/>
            <a:r>
              <a:rPr lang="fr-FR" altLang="ja-JP" b="1">
                <a:solidFill>
                  <a:srgbClr val="FF0000"/>
                </a:solidFill>
                <a:ea typeface="ＭＳ Ｐゴシック" pitchFamily="34" charset="-128"/>
              </a:rPr>
              <a:t>Après la crise du 16 mai 1876, aucun  président de la IIIe république n’a ensuite osé user de son droit de dissolution. La chambre des députés a alors pris l’ascendant sur la présidence de la République, s’estimant plus légitime car élue au suffrage universel direct.</a:t>
            </a:r>
            <a:endParaRPr lang="fr-FR"/>
          </a:p>
        </p:txBody>
      </p:sp>
      <p:sp>
        <p:nvSpPr>
          <p:cNvPr id="49155" name="Text Box 3"/>
          <p:cNvSpPr txBox="1">
            <a:spLocks noChangeArrowheads="1"/>
          </p:cNvSpPr>
          <p:nvPr/>
        </p:nvSpPr>
        <p:spPr bwMode="auto">
          <a:xfrm>
            <a:off x="0" y="2636838"/>
            <a:ext cx="3779838" cy="4221162"/>
          </a:xfrm>
          <a:prstGeom prst="rect">
            <a:avLst/>
          </a:prstGeom>
          <a:noFill/>
          <a:ln w="9525">
            <a:solidFill>
              <a:schemeClr val="tx1"/>
            </a:solidFill>
            <a:miter lim="800000"/>
            <a:headEnd/>
            <a:tailEnd/>
          </a:ln>
        </p:spPr>
        <p:txBody>
          <a:bodyPr>
            <a:spAutoFit/>
          </a:bodyPr>
          <a:lstStyle/>
          <a:p>
            <a:pPr algn="just"/>
            <a:r>
              <a:rPr lang="fr-FR" altLang="ja-JP" b="1" u="sng">
                <a:ea typeface="ＭＳ Ｐゴシック" pitchFamily="34" charset="-128"/>
              </a:rPr>
              <a:t>Le retour du parlementarisme sous la IV</a:t>
            </a:r>
            <a:r>
              <a:rPr lang="fr-FR" altLang="ja-JP" b="1" u="sng" baseline="30000">
                <a:ea typeface="ＭＳ Ｐゴシック" pitchFamily="34" charset="-128"/>
              </a:rPr>
              <a:t>ème</a:t>
            </a:r>
            <a:r>
              <a:rPr lang="fr-FR" altLang="ja-JP" b="1" u="sng">
                <a:ea typeface="ＭＳ Ｐゴシック" pitchFamily="34" charset="-128"/>
              </a:rPr>
              <a:t>:</a:t>
            </a:r>
            <a:r>
              <a:rPr lang="fr-FR" altLang="ja-JP">
                <a:ea typeface="ＭＳ Ｐゴシック" pitchFamily="34" charset="-128"/>
              </a:rPr>
              <a:t> </a:t>
            </a:r>
          </a:p>
          <a:p>
            <a:pPr algn="just"/>
            <a:r>
              <a:rPr lang="fr-FR" altLang="ja-JP" b="1">
                <a:solidFill>
                  <a:srgbClr val="FF0000"/>
                </a:solidFill>
                <a:ea typeface="ＭＳ Ｐゴシック" pitchFamily="34" charset="-128"/>
              </a:rPr>
              <a:t>Le personnel politique de la IVème république reste marqué par les 70 ans de la IIIème république durant laquelle beaucoup ont commencé leur carrière et appris les mécanismes de la vie politique. De plus, les partis y ont intérêt car ils conservent ainsi un pouvoir de contrôle sur les dirigeants qu’ils investissent.</a:t>
            </a:r>
          </a:p>
          <a:p>
            <a:pPr algn="just"/>
            <a:r>
              <a:rPr lang="fr-FR" altLang="ja-JP" b="1">
                <a:solidFill>
                  <a:srgbClr val="FF0000"/>
                </a:solidFill>
                <a:ea typeface="ＭＳ Ｐゴシック" pitchFamily="34" charset="-128"/>
              </a:rPr>
              <a:t>Ainsi, même si la constitution a changé, les pratiques continuent.</a:t>
            </a:r>
            <a:endParaRPr lang="fr-FR"/>
          </a:p>
          <a:p>
            <a:pPr algn="just"/>
            <a:endParaRPr lang="fr-FR" b="1">
              <a:solidFill>
                <a:srgbClr val="FF0000"/>
              </a:solidFill>
            </a:endParaRPr>
          </a:p>
        </p:txBody>
      </p:sp>
      <p:sp>
        <p:nvSpPr>
          <p:cNvPr id="49156" name="Text Box 4"/>
          <p:cNvSpPr txBox="1">
            <a:spLocks noChangeArrowheads="1"/>
          </p:cNvSpPr>
          <p:nvPr/>
        </p:nvSpPr>
        <p:spPr bwMode="auto">
          <a:xfrm>
            <a:off x="6011863" y="2565400"/>
            <a:ext cx="3132137" cy="3122613"/>
          </a:xfrm>
          <a:prstGeom prst="rect">
            <a:avLst/>
          </a:prstGeom>
          <a:noFill/>
          <a:ln w="9525">
            <a:solidFill>
              <a:schemeClr val="tx1"/>
            </a:solidFill>
            <a:miter lim="800000"/>
            <a:headEnd/>
            <a:tailEnd/>
          </a:ln>
        </p:spPr>
        <p:txBody>
          <a:bodyPr>
            <a:spAutoFit/>
          </a:bodyPr>
          <a:lstStyle/>
          <a:p>
            <a:pPr algn="just"/>
            <a:r>
              <a:rPr lang="fr-FR" altLang="ja-JP" b="1" u="sng">
                <a:ea typeface="ＭＳ Ｐゴシック" pitchFamily="34" charset="-128"/>
              </a:rPr>
              <a:t>la présidentialisation de la V</a:t>
            </a:r>
            <a:r>
              <a:rPr lang="fr-FR" altLang="ja-JP" b="1" u="sng" baseline="30000">
                <a:ea typeface="ＭＳ Ｐゴシック" pitchFamily="34" charset="-128"/>
              </a:rPr>
              <a:t>ème</a:t>
            </a:r>
            <a:r>
              <a:rPr lang="fr-FR" altLang="ja-JP" b="1" u="sng">
                <a:ea typeface="ＭＳ Ｐゴシック" pitchFamily="34" charset="-128"/>
              </a:rPr>
              <a:t> république</a:t>
            </a:r>
          </a:p>
          <a:p>
            <a:pPr algn="just"/>
            <a:r>
              <a:rPr lang="fr-FR" altLang="ja-JP" b="1">
                <a:solidFill>
                  <a:srgbClr val="FF0000"/>
                </a:solidFill>
                <a:ea typeface="ＭＳ Ｐゴシック" pitchFamily="34" charset="-128"/>
              </a:rPr>
              <a:t>Approbation par les Français du référendum de 1962 : la prééminence du président est sous-entendue de fait.</a:t>
            </a:r>
          </a:p>
          <a:p>
            <a:pPr algn="just"/>
            <a:r>
              <a:rPr lang="fr-FR" altLang="ja-JP" b="1">
                <a:solidFill>
                  <a:srgbClr val="FF0000"/>
                </a:solidFill>
                <a:ea typeface="ＭＳ Ｐゴシック" pitchFamily="34" charset="-128"/>
              </a:rPr>
              <a:t>C’est l’inverse de la situation de 1876, car cette fois, c’est le président qui a une légitimité supérieure, de par la volonté directe du peuple souverain.</a:t>
            </a:r>
          </a:p>
        </p:txBody>
      </p:sp>
      <p:sp>
        <p:nvSpPr>
          <p:cNvPr id="49157" name="Text Box 6"/>
          <p:cNvSpPr txBox="1">
            <a:spLocks noChangeArrowheads="1"/>
          </p:cNvSpPr>
          <p:nvPr/>
        </p:nvSpPr>
        <p:spPr bwMode="auto">
          <a:xfrm>
            <a:off x="4264025" y="2882900"/>
            <a:ext cx="639763" cy="366713"/>
          </a:xfrm>
          <a:prstGeom prst="rect">
            <a:avLst/>
          </a:prstGeom>
          <a:noFill/>
          <a:ln w="9525">
            <a:noFill/>
            <a:miter lim="800000"/>
            <a:headEnd/>
            <a:tailEnd/>
          </a:ln>
        </p:spPr>
        <p:txBody>
          <a:bodyPr wrap="none">
            <a:spAutoFit/>
          </a:bodyPr>
          <a:lstStyle/>
          <a:p>
            <a:r>
              <a:rPr lang="fr-FR"/>
              <a:t>Bilan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09" name="Group 17"/>
          <p:cNvGraphicFramePr>
            <a:graphicFrameLocks noGrp="1"/>
          </p:cNvGraphicFramePr>
          <p:nvPr/>
        </p:nvGraphicFramePr>
        <p:xfrm>
          <a:off x="0" y="333375"/>
          <a:ext cx="9144000" cy="1005840"/>
        </p:xfrm>
        <a:graphic>
          <a:graphicData uri="http://schemas.openxmlformats.org/drawingml/2006/table">
            <a:tbl>
              <a:tblPr/>
              <a:tblGrid>
                <a:gridCol w="9144000"/>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2:</a:t>
                      </a:r>
                      <a:r>
                        <a:rPr kumimoji="0" lang="fr-FR" sz="3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La République et les évolutions de la société française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Group 2"/>
          <p:cNvGraphicFramePr>
            <a:graphicFrameLocks noGrp="1"/>
          </p:cNvGraphicFramePr>
          <p:nvPr/>
        </p:nvGraphicFramePr>
        <p:xfrm>
          <a:off x="0" y="333375"/>
          <a:ext cx="9144000" cy="1005840"/>
        </p:xfrm>
        <a:graphic>
          <a:graphicData uri="http://schemas.openxmlformats.org/drawingml/2006/table">
            <a:tbl>
              <a:tblPr/>
              <a:tblGrid>
                <a:gridCol w="9144000"/>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2:</a:t>
                      </a:r>
                      <a:r>
                        <a:rPr kumimoji="0" lang="fr-FR" sz="3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La République et les évolutions de la société française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4912" name="Group 96"/>
          <p:cNvGraphicFramePr>
            <a:graphicFrameLocks noGrp="1"/>
          </p:cNvGraphicFramePr>
          <p:nvPr/>
        </p:nvGraphicFramePr>
        <p:xfrm>
          <a:off x="0" y="3124200"/>
          <a:ext cx="8964613" cy="3730308"/>
        </p:xfrm>
        <a:graphic>
          <a:graphicData uri="http://schemas.openxmlformats.org/drawingml/2006/table">
            <a:tbl>
              <a:tblPr/>
              <a:tblGrid>
                <a:gridCol w="209550"/>
                <a:gridCol w="493713"/>
                <a:gridCol w="3022600"/>
                <a:gridCol w="2760662"/>
                <a:gridCol w="2478088"/>
              </a:tblGrid>
              <a:tr h="11715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 :</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 La République face à la question sociale</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la République a-t-elle répondu aux nouvelles revendications issues de la société industrielle ? En quoi le Front Populaire peut-il en être considéré comme l’aboutissement ?</a:t>
                      </a:r>
                      <a:endParaRPr kumimoji="0" lang="fr-FR" sz="3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Petite frise rappelant l’apparition de la question sociale</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Schéma définissant socialistes et communistes </a:t>
                      </a:r>
                      <a:r>
                        <a:rPr kumimoji="0" lang="fr-FR" sz="16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 comprendre Congrès de Tours.</a:t>
                      </a: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1988">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 :</a:t>
                      </a: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 1936-1938 : Le Front Populaire, le ralliement des ouvriers à la République</a:t>
                      </a: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Contrôle rapide : dates, réponses courtes et justification d’un affirmation.</a:t>
                      </a: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27" name="Rectangle 97"/>
          <p:cNvSpPr>
            <a:spLocks noChangeArrowheads="1"/>
          </p:cNvSpPr>
          <p:nvPr/>
        </p:nvSpPr>
        <p:spPr bwMode="auto">
          <a:xfrm>
            <a:off x="0" y="2492375"/>
            <a:ext cx="8820150" cy="396875"/>
          </a:xfrm>
          <a:prstGeom prst="rect">
            <a:avLst/>
          </a:prstGeom>
          <a:noFill/>
          <a:ln w="9525">
            <a:noFill/>
            <a:miter lim="800000"/>
            <a:headEnd/>
            <a:tailEnd/>
          </a:ln>
        </p:spPr>
        <p:txBody>
          <a:bodyPr>
            <a:spAutoFit/>
          </a:bodyPr>
          <a:lstStyle/>
          <a:p>
            <a:r>
              <a:rPr lang="fr-FR" sz="2000" b="1" u="sng"/>
              <a:t>Chapitre 1 : La République et la question ouvrière : le Front populaire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0"/>
            <a:ext cx="8229600" cy="633413"/>
          </a:xfrm>
        </p:spPr>
        <p:txBody>
          <a:bodyPr/>
          <a:lstStyle/>
          <a:p>
            <a:pPr eaLnBrk="1" hangingPunct="1"/>
            <a:r>
              <a:rPr lang="fr-FR" sz="4000" u="sng" smtClean="0"/>
              <a:t>2) Bibliographie et sitographie</a:t>
            </a:r>
          </a:p>
        </p:txBody>
      </p:sp>
      <p:sp>
        <p:nvSpPr>
          <p:cNvPr id="6147" name="Rectangle 3"/>
          <p:cNvSpPr>
            <a:spLocks noGrp="1" noChangeArrowheads="1"/>
          </p:cNvSpPr>
          <p:nvPr>
            <p:ph type="body" idx="1"/>
          </p:nvPr>
        </p:nvSpPr>
        <p:spPr>
          <a:xfrm>
            <a:off x="0" y="1125538"/>
            <a:ext cx="9144000" cy="5732462"/>
          </a:xfrm>
        </p:spPr>
        <p:txBody>
          <a:bodyPr/>
          <a:lstStyle/>
          <a:p>
            <a:pPr eaLnBrk="1" hangingPunct="1">
              <a:lnSpc>
                <a:spcPct val="80000"/>
              </a:lnSpc>
              <a:buFontTx/>
              <a:buNone/>
            </a:pPr>
            <a:r>
              <a:rPr lang="fr-FR" sz="2000" b="1" u="sng" smtClean="0"/>
              <a:t>Ouvrages : </a:t>
            </a:r>
            <a:endParaRPr lang="fr-FR" sz="2000" i="1" smtClean="0"/>
          </a:p>
          <a:p>
            <a:pPr eaLnBrk="1" hangingPunct="1">
              <a:lnSpc>
                <a:spcPct val="80000"/>
              </a:lnSpc>
              <a:buFontTx/>
              <a:buNone/>
            </a:pPr>
            <a:r>
              <a:rPr lang="fr-FR" sz="2000" i="1" smtClean="0"/>
              <a:t>Clair, pratique</a:t>
            </a:r>
            <a:r>
              <a:rPr lang="fr-FR" sz="2000" smtClean="0"/>
              <a:t> : Duclert V, Prochasson, C, </a:t>
            </a:r>
            <a:r>
              <a:rPr lang="fr-FR" sz="2000" i="1" smtClean="0"/>
              <a:t>Dictionnaire critique de la République, </a:t>
            </a:r>
            <a:r>
              <a:rPr lang="fr-FR" sz="2000" smtClean="0"/>
              <a:t>Flammarion, 2002 .</a:t>
            </a:r>
            <a:endParaRPr lang="fr-FR" sz="2000" i="1" smtClean="0"/>
          </a:p>
          <a:p>
            <a:pPr eaLnBrk="1" hangingPunct="1">
              <a:lnSpc>
                <a:spcPct val="80000"/>
              </a:lnSpc>
              <a:buFontTx/>
              <a:buNone/>
            </a:pPr>
            <a:r>
              <a:rPr lang="fr-FR" sz="2000" i="1" smtClean="0"/>
              <a:t>Bien illustré</a:t>
            </a:r>
            <a:r>
              <a:rPr lang="fr-FR" sz="2000" smtClean="0"/>
              <a:t> : Duclert V, </a:t>
            </a:r>
            <a:r>
              <a:rPr lang="fr-FR" sz="2000" i="1" smtClean="0"/>
              <a:t>La République imaginée, 1870-1940, </a:t>
            </a:r>
            <a:r>
              <a:rPr lang="fr-FR" sz="2000" smtClean="0"/>
              <a:t>Belin, 2010 </a:t>
            </a:r>
          </a:p>
          <a:p>
            <a:pPr eaLnBrk="1" hangingPunct="1">
              <a:lnSpc>
                <a:spcPct val="80000"/>
              </a:lnSpc>
              <a:buFontTx/>
              <a:buNone/>
            </a:pPr>
            <a:r>
              <a:rPr lang="fr-FR" sz="2000" smtClean="0"/>
              <a:t>Baubérot J., </a:t>
            </a:r>
            <a:r>
              <a:rPr lang="fr-FR" sz="2000" i="1" smtClean="0"/>
              <a:t>Histoire de la</a:t>
            </a:r>
            <a:r>
              <a:rPr lang="fr-FR" sz="2000" smtClean="0"/>
              <a:t> </a:t>
            </a:r>
            <a:r>
              <a:rPr lang="fr-FR" sz="2000" i="1" smtClean="0"/>
              <a:t>Laïcité française</a:t>
            </a:r>
            <a:r>
              <a:rPr lang="fr-FR" sz="2000" smtClean="0"/>
              <a:t>, PUF, 2003</a:t>
            </a:r>
          </a:p>
          <a:p>
            <a:pPr eaLnBrk="1" hangingPunct="1">
              <a:lnSpc>
                <a:spcPct val="80000"/>
              </a:lnSpc>
              <a:buFontTx/>
              <a:buNone/>
            </a:pPr>
            <a:r>
              <a:rPr lang="fr-FR" sz="2000" smtClean="0"/>
              <a:t>Haarscher G., </a:t>
            </a:r>
            <a:r>
              <a:rPr lang="fr-FR" sz="2000" i="1" smtClean="0"/>
              <a:t>la laïcité</a:t>
            </a:r>
            <a:r>
              <a:rPr lang="fr-FR" sz="2000" smtClean="0"/>
              <a:t>, PUF, 2011</a:t>
            </a:r>
          </a:p>
          <a:p>
            <a:pPr eaLnBrk="1" hangingPunct="1">
              <a:lnSpc>
                <a:spcPct val="80000"/>
              </a:lnSpc>
              <a:buFontTx/>
              <a:buNone/>
            </a:pPr>
            <a:r>
              <a:rPr lang="fr-FR" sz="2000" smtClean="0"/>
              <a:t>Douzou Laurent , « La démocratie sans le vote » La question de la décision dans la Résistance,</a:t>
            </a:r>
            <a:r>
              <a:rPr lang="fr-FR" sz="2000" i="1" smtClean="0"/>
              <a:t>Actes de la recherche en sciences sociales</a:t>
            </a:r>
            <a:r>
              <a:rPr lang="fr-FR" sz="2000" smtClean="0"/>
              <a:t>, 2001/5 no 140</a:t>
            </a:r>
          </a:p>
          <a:p>
            <a:pPr eaLnBrk="1" hangingPunct="1">
              <a:lnSpc>
                <a:spcPct val="80000"/>
              </a:lnSpc>
              <a:buFontTx/>
              <a:buNone/>
            </a:pPr>
            <a:r>
              <a:rPr lang="fr-FR" sz="2000" smtClean="0"/>
              <a:t>Duclert Vincent,  </a:t>
            </a:r>
            <a:r>
              <a:rPr lang="fr-FR" sz="2000" i="1" smtClean="0"/>
              <a:t>L'affaire Dreyfus</a:t>
            </a:r>
            <a:r>
              <a:rPr lang="fr-FR" sz="2000" smtClean="0"/>
              <a:t>, Paris, la Découverte, 1994</a:t>
            </a:r>
          </a:p>
          <a:p>
            <a:pPr eaLnBrk="1" hangingPunct="1">
              <a:lnSpc>
                <a:spcPct val="80000"/>
              </a:lnSpc>
              <a:buFontTx/>
              <a:buNone/>
            </a:pPr>
            <a:r>
              <a:rPr lang="fr-FR" sz="2000" smtClean="0"/>
              <a:t>Serge Berstein « La Constitution de 1958 », </a:t>
            </a:r>
            <a:r>
              <a:rPr lang="fr-FR" sz="2000" i="1" smtClean="0"/>
              <a:t>Les Collections de L'Histoire</a:t>
            </a:r>
            <a:r>
              <a:rPr lang="fr-FR" sz="2000" smtClean="0"/>
              <a:t> n° 1 - 02/1998 </a:t>
            </a:r>
            <a:endParaRPr lang="fr-FR" sz="2000" b="1" u="sng" smtClean="0"/>
          </a:p>
          <a:p>
            <a:pPr eaLnBrk="1" hangingPunct="1">
              <a:lnSpc>
                <a:spcPct val="80000"/>
              </a:lnSpc>
              <a:buFontTx/>
              <a:buNone/>
            </a:pPr>
            <a:r>
              <a:rPr lang="fr-FR" sz="2000" b="1" u="sng" smtClean="0"/>
              <a:t>Sites : </a:t>
            </a:r>
            <a:endParaRPr lang="fr-FR" sz="2000" smtClean="0"/>
          </a:p>
          <a:p>
            <a:pPr eaLnBrk="1" hangingPunct="1">
              <a:lnSpc>
                <a:spcPct val="80000"/>
              </a:lnSpc>
              <a:buFontTx/>
              <a:buNone/>
            </a:pPr>
            <a:r>
              <a:rPr lang="fr-FR" sz="2000" smtClean="0"/>
              <a:t>Le ministère de la culture a un sité dédié à l’affaire Dreyfus, clair et très complet : </a:t>
            </a:r>
            <a:r>
              <a:rPr lang="fr-FR" sz="2000" smtClean="0">
                <a:hlinkClick r:id="rId2"/>
              </a:rPr>
              <a:t>http://www.dreyfus.culture.fr/fr/</a:t>
            </a:r>
            <a:endParaRPr lang="fr-FR" sz="2000" smtClean="0"/>
          </a:p>
          <a:p>
            <a:pPr eaLnBrk="1" hangingPunct="1">
              <a:lnSpc>
                <a:spcPct val="80000"/>
              </a:lnSpc>
              <a:buFontTx/>
              <a:buNone/>
            </a:pPr>
            <a:r>
              <a:rPr lang="fr-FR" sz="2000" smtClean="0"/>
              <a:t>Le site de l’assemblée nationale fournit documents, compte-rendu de séance et mise en perspective sur de nombreux sujets du programme, de l’amendement Wallon à l’accession des femmes à la citoyenneté politique. : </a:t>
            </a:r>
          </a:p>
          <a:p>
            <a:pPr eaLnBrk="1" hangingPunct="1">
              <a:lnSpc>
                <a:spcPct val="80000"/>
              </a:lnSpc>
              <a:buFontTx/>
              <a:buNone/>
            </a:pPr>
            <a:r>
              <a:rPr lang="fr-FR" sz="2000" smtClean="0"/>
              <a:t>	</a:t>
            </a:r>
            <a:r>
              <a:rPr lang="fr-FR" sz="2000" smtClean="0">
                <a:hlinkClick r:id="rId3"/>
              </a:rPr>
              <a:t>http://www.assemblee-nationale.fr/histoire/index.asp</a:t>
            </a:r>
            <a:endParaRPr lang="fr-FR" sz="2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7162800" y="914400"/>
            <a:ext cx="1981200" cy="1066800"/>
          </a:xfrm>
          <a:prstGeom prst="rect">
            <a:avLst/>
          </a:prstGeom>
          <a:solidFill>
            <a:srgbClr val="0000FF">
              <a:alpha val="49019"/>
            </a:srgbClr>
          </a:solidFill>
          <a:ln w="9525">
            <a:solidFill>
              <a:schemeClr val="tx1"/>
            </a:solidFill>
            <a:miter lim="800000"/>
            <a:headEnd/>
            <a:tailEnd/>
          </a:ln>
        </p:spPr>
        <p:txBody>
          <a:bodyPr wrap="none" anchor="ctr"/>
          <a:lstStyle/>
          <a:p>
            <a:endParaRPr lang="fr-FR"/>
          </a:p>
        </p:txBody>
      </p:sp>
      <p:sp>
        <p:nvSpPr>
          <p:cNvPr id="52227" name="Rectangle 3"/>
          <p:cNvSpPr>
            <a:spLocks noChangeArrowheads="1"/>
          </p:cNvSpPr>
          <p:nvPr/>
        </p:nvSpPr>
        <p:spPr bwMode="auto">
          <a:xfrm>
            <a:off x="0" y="1989138"/>
            <a:ext cx="1187450" cy="647700"/>
          </a:xfrm>
          <a:prstGeom prst="rect">
            <a:avLst/>
          </a:prstGeom>
          <a:gradFill rotWithShape="1">
            <a:gsLst>
              <a:gs pos="0">
                <a:srgbClr val="005E76"/>
              </a:gs>
              <a:gs pos="100000">
                <a:srgbClr val="00CCFF"/>
              </a:gs>
            </a:gsLst>
            <a:lin ang="0" scaled="1"/>
          </a:gradFill>
          <a:ln w="9525">
            <a:solidFill>
              <a:schemeClr val="tx1"/>
            </a:solidFill>
            <a:miter lim="800000"/>
            <a:headEnd/>
            <a:tailEnd/>
          </a:ln>
        </p:spPr>
        <p:txBody>
          <a:bodyPr wrap="none" anchor="ctr"/>
          <a:lstStyle/>
          <a:p>
            <a:endParaRPr lang="fr-FR"/>
          </a:p>
        </p:txBody>
      </p:sp>
      <p:sp>
        <p:nvSpPr>
          <p:cNvPr id="52228" name="Line 4"/>
          <p:cNvSpPr>
            <a:spLocks noChangeShapeType="1"/>
          </p:cNvSpPr>
          <p:nvPr/>
        </p:nvSpPr>
        <p:spPr bwMode="auto">
          <a:xfrm>
            <a:off x="228600" y="838200"/>
            <a:ext cx="6350" cy="765175"/>
          </a:xfrm>
          <a:prstGeom prst="line">
            <a:avLst/>
          </a:prstGeom>
          <a:noFill/>
          <a:ln w="44450">
            <a:solidFill>
              <a:srgbClr val="FF0000"/>
            </a:solidFill>
            <a:round/>
            <a:headEnd/>
            <a:tailEnd/>
          </a:ln>
        </p:spPr>
        <p:txBody>
          <a:bodyPr/>
          <a:lstStyle/>
          <a:p>
            <a:endParaRPr lang="fr-FR"/>
          </a:p>
        </p:txBody>
      </p:sp>
      <p:grpSp>
        <p:nvGrpSpPr>
          <p:cNvPr id="52229" name="Group 5"/>
          <p:cNvGrpSpPr>
            <a:grpSpLocks/>
          </p:cNvGrpSpPr>
          <p:nvPr/>
        </p:nvGrpSpPr>
        <p:grpSpPr bwMode="auto">
          <a:xfrm>
            <a:off x="0" y="457200"/>
            <a:ext cx="9144000" cy="400050"/>
            <a:chOff x="1676" y="0"/>
            <a:chExt cx="4084" cy="252"/>
          </a:xfrm>
        </p:grpSpPr>
        <p:sp>
          <p:nvSpPr>
            <p:cNvPr id="52260" name="ZoneTexte 6"/>
            <p:cNvSpPr txBox="1">
              <a:spLocks noChangeArrowheads="1"/>
            </p:cNvSpPr>
            <p:nvPr/>
          </p:nvSpPr>
          <p:spPr bwMode="auto">
            <a:xfrm>
              <a:off x="1676" y="0"/>
              <a:ext cx="4025" cy="173"/>
            </a:xfrm>
            <a:prstGeom prst="rect">
              <a:avLst/>
            </a:prstGeom>
            <a:noFill/>
            <a:ln w="9525">
              <a:noFill/>
              <a:miter lim="800000"/>
              <a:headEnd/>
              <a:tailEnd/>
            </a:ln>
          </p:spPr>
          <p:txBody>
            <a:bodyPr>
              <a:spAutoFit/>
            </a:bodyPr>
            <a:lstStyle/>
            <a:p>
              <a:r>
                <a:rPr lang="fr-FR" sz="1200" b="1">
                  <a:latin typeface="Calibri" pitchFamily="34" charset="0"/>
                  <a:ea typeface="ＭＳ Ｐゴシック" pitchFamily="34" charset="-128"/>
                </a:rPr>
                <a:t>1790              1800              1810             1820            1830             1840             1850            1860              1870           1880             1890           1900</a:t>
              </a:r>
            </a:p>
          </p:txBody>
        </p:sp>
        <p:cxnSp>
          <p:nvCxnSpPr>
            <p:cNvPr id="2" name="Connecteur droit 8"/>
            <p:cNvCxnSpPr/>
            <p:nvPr/>
          </p:nvCxnSpPr>
          <p:spPr>
            <a:xfrm>
              <a:off x="1739" y="175"/>
              <a:ext cx="4021" cy="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Connecteur droit 15"/>
            <p:cNvCxnSpPr/>
            <p:nvPr/>
          </p:nvCxnSpPr>
          <p:spPr>
            <a:xfrm rot="5400000">
              <a:off x="5145"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Connecteur droit 20"/>
            <p:cNvCxnSpPr/>
            <p:nvPr/>
          </p:nvCxnSpPr>
          <p:spPr>
            <a:xfrm rot="5400000">
              <a:off x="1791"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cteur droit 21"/>
            <p:cNvCxnSpPr/>
            <p:nvPr/>
          </p:nvCxnSpPr>
          <p:spPr>
            <a:xfrm rot="5400000">
              <a:off x="212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22"/>
            <p:cNvCxnSpPr/>
            <p:nvPr/>
          </p:nvCxnSpPr>
          <p:spPr>
            <a:xfrm rot="5400000">
              <a:off x="2462"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23"/>
            <p:cNvCxnSpPr/>
            <p:nvPr/>
          </p:nvCxnSpPr>
          <p:spPr>
            <a:xfrm rot="5400000">
              <a:off x="279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24"/>
            <p:cNvCxnSpPr/>
            <p:nvPr/>
          </p:nvCxnSpPr>
          <p:spPr>
            <a:xfrm rot="5400000">
              <a:off x="3130"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25"/>
            <p:cNvCxnSpPr/>
            <p:nvPr/>
          </p:nvCxnSpPr>
          <p:spPr>
            <a:xfrm rot="5400000">
              <a:off x="3466"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26"/>
            <p:cNvCxnSpPr/>
            <p:nvPr/>
          </p:nvCxnSpPr>
          <p:spPr>
            <a:xfrm rot="5400000">
              <a:off x="380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27"/>
            <p:cNvCxnSpPr/>
            <p:nvPr/>
          </p:nvCxnSpPr>
          <p:spPr>
            <a:xfrm rot="5400000">
              <a:off x="4139"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28"/>
            <p:cNvCxnSpPr/>
            <p:nvPr/>
          </p:nvCxnSpPr>
          <p:spPr>
            <a:xfrm rot="5400000">
              <a:off x="447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29"/>
            <p:cNvCxnSpPr/>
            <p:nvPr/>
          </p:nvCxnSpPr>
          <p:spPr>
            <a:xfrm rot="5400000">
              <a:off x="4810"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30"/>
            <p:cNvCxnSpPr/>
            <p:nvPr/>
          </p:nvCxnSpPr>
          <p:spPr>
            <a:xfrm rot="5400000">
              <a:off x="5480" y="194"/>
              <a:ext cx="114"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230" name="Text Box 20"/>
          <p:cNvSpPr txBox="1">
            <a:spLocks noChangeArrowheads="1"/>
          </p:cNvSpPr>
          <p:nvPr/>
        </p:nvSpPr>
        <p:spPr bwMode="auto">
          <a:xfrm>
            <a:off x="0" y="1628775"/>
            <a:ext cx="2901950" cy="366713"/>
          </a:xfrm>
          <a:prstGeom prst="rect">
            <a:avLst/>
          </a:prstGeom>
          <a:noFill/>
          <a:ln w="9525">
            <a:noFill/>
            <a:miter lim="800000"/>
            <a:headEnd/>
            <a:tailEnd/>
          </a:ln>
        </p:spPr>
        <p:txBody>
          <a:bodyPr wrap="none">
            <a:spAutoFit/>
          </a:bodyPr>
          <a:lstStyle/>
          <a:p>
            <a:r>
              <a:rPr lang="fr-FR" b="1">
                <a:ea typeface="ＭＳ Ｐゴシック" pitchFamily="34" charset="-128"/>
              </a:rPr>
              <a:t>1789</a:t>
            </a:r>
            <a:r>
              <a:rPr lang="fr-FR">
                <a:ea typeface="ＭＳ Ｐゴシック" pitchFamily="34" charset="-128"/>
              </a:rPr>
              <a:t> : début de la RF, DDHC </a:t>
            </a:r>
          </a:p>
        </p:txBody>
      </p:sp>
      <p:sp>
        <p:nvSpPr>
          <p:cNvPr id="52231" name="Freeform 21"/>
          <p:cNvSpPr>
            <a:spLocks/>
          </p:cNvSpPr>
          <p:nvPr/>
        </p:nvSpPr>
        <p:spPr bwMode="auto">
          <a:xfrm>
            <a:off x="250825" y="908050"/>
            <a:ext cx="6934200" cy="1066800"/>
          </a:xfrm>
          <a:custGeom>
            <a:avLst/>
            <a:gdLst>
              <a:gd name="T0" fmla="*/ 120967496 w 4368"/>
              <a:gd name="T1" fmla="*/ 979736393 h 528"/>
              <a:gd name="T2" fmla="*/ 2147483647 w 4368"/>
              <a:gd name="T3" fmla="*/ 0 h 528"/>
              <a:gd name="T4" fmla="*/ 2147483647 w 4368"/>
              <a:gd name="T5" fmla="*/ 2147483647 h 528"/>
              <a:gd name="T6" fmla="*/ 0 w 4368"/>
              <a:gd name="T7" fmla="*/ 979736393 h 528"/>
              <a:gd name="T8" fmla="*/ 120967496 w 4368"/>
              <a:gd name="T9" fmla="*/ 979736393 h 528"/>
              <a:gd name="T10" fmla="*/ 0 60000 65536"/>
              <a:gd name="T11" fmla="*/ 0 60000 65536"/>
              <a:gd name="T12" fmla="*/ 0 60000 65536"/>
              <a:gd name="T13" fmla="*/ 0 60000 65536"/>
              <a:gd name="T14" fmla="*/ 0 60000 65536"/>
              <a:gd name="T15" fmla="*/ 0 w 4368"/>
              <a:gd name="T16" fmla="*/ 0 h 528"/>
              <a:gd name="T17" fmla="*/ 4368 w 4368"/>
              <a:gd name="T18" fmla="*/ 528 h 528"/>
            </a:gdLst>
            <a:ahLst/>
            <a:cxnLst>
              <a:cxn ang="T10">
                <a:pos x="T0" y="T1"/>
              </a:cxn>
              <a:cxn ang="T11">
                <a:pos x="T2" y="T3"/>
              </a:cxn>
              <a:cxn ang="T12">
                <a:pos x="T4" y="T5"/>
              </a:cxn>
              <a:cxn ang="T13">
                <a:pos x="T6" y="T7"/>
              </a:cxn>
              <a:cxn ang="T14">
                <a:pos x="T8" y="T9"/>
              </a:cxn>
            </a:cxnLst>
            <a:rect l="T15" t="T16" r="T17" b="T18"/>
            <a:pathLst>
              <a:path w="4368" h="528">
                <a:moveTo>
                  <a:pt x="48" y="240"/>
                </a:moveTo>
                <a:lnTo>
                  <a:pt x="4368" y="0"/>
                </a:lnTo>
                <a:lnTo>
                  <a:pt x="4368" y="528"/>
                </a:lnTo>
                <a:lnTo>
                  <a:pt x="0" y="240"/>
                </a:lnTo>
                <a:lnTo>
                  <a:pt x="48" y="240"/>
                </a:lnTo>
                <a:close/>
              </a:path>
            </a:pathLst>
          </a:custGeom>
          <a:gradFill rotWithShape="1">
            <a:gsLst>
              <a:gs pos="0">
                <a:srgbClr val="00003B"/>
              </a:gs>
              <a:gs pos="100000">
                <a:srgbClr val="000080">
                  <a:alpha val="32999"/>
                </a:srgbClr>
              </a:gs>
            </a:gsLst>
            <a:lin ang="0" scaled="1"/>
          </a:gradFill>
          <a:ln w="9525">
            <a:solidFill>
              <a:schemeClr val="tx1"/>
            </a:solidFill>
            <a:round/>
            <a:headEnd/>
            <a:tailEnd/>
          </a:ln>
        </p:spPr>
        <p:txBody>
          <a:bodyPr/>
          <a:lstStyle/>
          <a:p>
            <a:endParaRPr lang="fr-FR"/>
          </a:p>
        </p:txBody>
      </p:sp>
      <p:sp>
        <p:nvSpPr>
          <p:cNvPr id="52232" name="Text Box 22"/>
          <p:cNvSpPr txBox="1">
            <a:spLocks noChangeArrowheads="1"/>
          </p:cNvSpPr>
          <p:nvPr/>
        </p:nvSpPr>
        <p:spPr bwMode="auto">
          <a:xfrm>
            <a:off x="3352800" y="1143000"/>
            <a:ext cx="3856038" cy="366713"/>
          </a:xfrm>
          <a:prstGeom prst="rect">
            <a:avLst/>
          </a:prstGeom>
          <a:noFill/>
          <a:ln w="9525">
            <a:noFill/>
            <a:miter lim="800000"/>
            <a:headEnd/>
            <a:tailEnd/>
          </a:ln>
        </p:spPr>
        <p:txBody>
          <a:bodyPr wrap="none">
            <a:spAutoFit/>
          </a:bodyPr>
          <a:lstStyle/>
          <a:p>
            <a:r>
              <a:rPr lang="fr-FR">
                <a:ea typeface="ＭＳ Ｐゴシック" pitchFamily="34" charset="-128"/>
              </a:rPr>
              <a:t>Conquête progressive de droits </a:t>
            </a:r>
            <a:r>
              <a:rPr lang="fr-FR" u="sng">
                <a:ea typeface="ＭＳ Ｐゴシック" pitchFamily="34" charset="-128"/>
              </a:rPr>
              <a:t>politiques</a:t>
            </a:r>
          </a:p>
        </p:txBody>
      </p:sp>
      <p:sp>
        <p:nvSpPr>
          <p:cNvPr id="52233" name="Text Box 23"/>
          <p:cNvSpPr txBox="1">
            <a:spLocks noChangeArrowheads="1"/>
          </p:cNvSpPr>
          <p:nvPr/>
        </p:nvSpPr>
        <p:spPr bwMode="auto">
          <a:xfrm>
            <a:off x="7162800" y="990600"/>
            <a:ext cx="1981200" cy="915988"/>
          </a:xfrm>
          <a:prstGeom prst="rect">
            <a:avLst/>
          </a:prstGeom>
          <a:noFill/>
          <a:ln w="9525">
            <a:noFill/>
            <a:miter lim="800000"/>
            <a:headEnd/>
            <a:tailEnd/>
          </a:ln>
        </p:spPr>
        <p:txBody>
          <a:bodyPr>
            <a:spAutoFit/>
          </a:bodyPr>
          <a:lstStyle/>
          <a:p>
            <a:r>
              <a:rPr lang="fr-FR" b="1">
                <a:ea typeface="ＭＳ Ｐゴシック" pitchFamily="34" charset="-128"/>
              </a:rPr>
              <a:t>III</a:t>
            </a:r>
            <a:r>
              <a:rPr lang="fr-FR" b="1" baseline="30000">
                <a:ea typeface="ＭＳ Ｐゴシック" pitchFamily="34" charset="-128"/>
              </a:rPr>
              <a:t>ème </a:t>
            </a:r>
            <a:r>
              <a:rPr lang="fr-FR" b="1">
                <a:ea typeface="ＭＳ Ｐゴシック" pitchFamily="34" charset="-128"/>
              </a:rPr>
              <a:t>Rep, aboutissement de la démocratie</a:t>
            </a:r>
          </a:p>
        </p:txBody>
      </p:sp>
      <p:sp>
        <p:nvSpPr>
          <p:cNvPr id="37912" name="Rectangle 24"/>
          <p:cNvSpPr>
            <a:spLocks noChangeArrowheads="1"/>
          </p:cNvSpPr>
          <p:nvPr/>
        </p:nvSpPr>
        <p:spPr bwMode="auto">
          <a:xfrm>
            <a:off x="0" y="4038600"/>
            <a:ext cx="6324600" cy="381000"/>
          </a:xfrm>
          <a:prstGeom prst="rect">
            <a:avLst/>
          </a:prstGeom>
          <a:gradFill rotWithShape="1">
            <a:gsLst>
              <a:gs pos="0">
                <a:srgbClr val="FFCC00"/>
              </a:gs>
              <a:gs pos="100000">
                <a:srgbClr val="765E00"/>
              </a:gs>
            </a:gsLst>
            <a:lin ang="0" scaled="1"/>
          </a:gradFill>
          <a:ln w="9525">
            <a:solidFill>
              <a:schemeClr val="tx1"/>
            </a:solidFill>
            <a:miter lim="800000"/>
            <a:headEnd/>
            <a:tailEnd/>
          </a:ln>
        </p:spPr>
        <p:txBody>
          <a:bodyPr wrap="none" anchor="ctr"/>
          <a:lstStyle/>
          <a:p>
            <a:endParaRPr lang="fr-FR"/>
          </a:p>
        </p:txBody>
      </p:sp>
      <p:sp>
        <p:nvSpPr>
          <p:cNvPr id="37913" name="Text Box 25"/>
          <p:cNvSpPr txBox="1">
            <a:spLocks noChangeArrowheads="1"/>
          </p:cNvSpPr>
          <p:nvPr/>
        </p:nvSpPr>
        <p:spPr bwMode="auto">
          <a:xfrm>
            <a:off x="0" y="4005263"/>
            <a:ext cx="6019800" cy="366712"/>
          </a:xfrm>
          <a:prstGeom prst="rect">
            <a:avLst/>
          </a:prstGeom>
          <a:noFill/>
          <a:ln w="9525">
            <a:noFill/>
            <a:miter lim="800000"/>
            <a:headEnd/>
            <a:tailEnd/>
          </a:ln>
        </p:spPr>
        <p:txBody>
          <a:bodyPr>
            <a:spAutoFit/>
          </a:bodyPr>
          <a:lstStyle/>
          <a:p>
            <a:r>
              <a:rPr lang="fr-FR" b="1">
                <a:ea typeface="ＭＳ Ｐゴシック" pitchFamily="34" charset="-128"/>
              </a:rPr>
              <a:t>Révolution </a:t>
            </a:r>
            <a:r>
              <a:rPr lang="fr-FR" b="1" u="sng">
                <a:ea typeface="ＭＳ Ｐゴシック" pitchFamily="34" charset="-128"/>
              </a:rPr>
              <a:t>Industrielle</a:t>
            </a:r>
            <a:r>
              <a:rPr lang="fr-FR" b="1">
                <a:ea typeface="ＭＳ Ｐゴシック" pitchFamily="34" charset="-128"/>
              </a:rPr>
              <a:t>, apparition d’une société de </a:t>
            </a:r>
            <a:r>
              <a:rPr lang="fr-FR" b="1" u="sng">
                <a:ea typeface="ＭＳ Ｐゴシック" pitchFamily="34" charset="-128"/>
              </a:rPr>
              <a:t>classes</a:t>
            </a:r>
          </a:p>
        </p:txBody>
      </p:sp>
      <p:sp>
        <p:nvSpPr>
          <p:cNvPr id="37914" name="Freeform 26"/>
          <p:cNvSpPr>
            <a:spLocks/>
          </p:cNvSpPr>
          <p:nvPr/>
        </p:nvSpPr>
        <p:spPr bwMode="auto">
          <a:xfrm>
            <a:off x="0" y="4495800"/>
            <a:ext cx="8077200" cy="990600"/>
          </a:xfrm>
          <a:custGeom>
            <a:avLst/>
            <a:gdLst>
              <a:gd name="T0" fmla="*/ 164132831 w 4368"/>
              <a:gd name="T1" fmla="*/ 844773393 h 528"/>
              <a:gd name="T2" fmla="*/ 2147483647 w 4368"/>
              <a:gd name="T3" fmla="*/ 0 h 528"/>
              <a:gd name="T4" fmla="*/ 2147483647 w 4368"/>
              <a:gd name="T5" fmla="*/ 1858500292 h 528"/>
              <a:gd name="T6" fmla="*/ 0 w 4368"/>
              <a:gd name="T7" fmla="*/ 844773393 h 528"/>
              <a:gd name="T8" fmla="*/ 164132831 w 4368"/>
              <a:gd name="T9" fmla="*/ 844773393 h 528"/>
              <a:gd name="T10" fmla="*/ 0 60000 65536"/>
              <a:gd name="T11" fmla="*/ 0 60000 65536"/>
              <a:gd name="T12" fmla="*/ 0 60000 65536"/>
              <a:gd name="T13" fmla="*/ 0 60000 65536"/>
              <a:gd name="T14" fmla="*/ 0 60000 65536"/>
              <a:gd name="T15" fmla="*/ 0 w 4368"/>
              <a:gd name="T16" fmla="*/ 0 h 528"/>
              <a:gd name="T17" fmla="*/ 4368 w 4368"/>
              <a:gd name="T18" fmla="*/ 528 h 528"/>
            </a:gdLst>
            <a:ahLst/>
            <a:cxnLst>
              <a:cxn ang="T10">
                <a:pos x="T0" y="T1"/>
              </a:cxn>
              <a:cxn ang="T11">
                <a:pos x="T2" y="T3"/>
              </a:cxn>
              <a:cxn ang="T12">
                <a:pos x="T4" y="T5"/>
              </a:cxn>
              <a:cxn ang="T13">
                <a:pos x="T6" y="T7"/>
              </a:cxn>
              <a:cxn ang="T14">
                <a:pos x="T8" y="T9"/>
              </a:cxn>
            </a:cxnLst>
            <a:rect l="T15" t="T16" r="T17" b="T18"/>
            <a:pathLst>
              <a:path w="4368" h="528">
                <a:moveTo>
                  <a:pt x="48" y="240"/>
                </a:moveTo>
                <a:lnTo>
                  <a:pt x="4368" y="0"/>
                </a:lnTo>
                <a:lnTo>
                  <a:pt x="4368" y="528"/>
                </a:lnTo>
                <a:lnTo>
                  <a:pt x="0" y="240"/>
                </a:lnTo>
                <a:lnTo>
                  <a:pt x="48" y="240"/>
                </a:lnTo>
                <a:close/>
              </a:path>
            </a:pathLst>
          </a:custGeom>
          <a:gradFill rotWithShape="1">
            <a:gsLst>
              <a:gs pos="0">
                <a:srgbClr val="760000"/>
              </a:gs>
              <a:gs pos="100000">
                <a:srgbClr val="FF0000"/>
              </a:gs>
            </a:gsLst>
            <a:lin ang="0" scaled="1"/>
          </a:gradFill>
          <a:ln w="9525">
            <a:solidFill>
              <a:schemeClr val="tx1"/>
            </a:solidFill>
            <a:round/>
            <a:headEnd/>
            <a:tailEnd/>
          </a:ln>
        </p:spPr>
        <p:txBody>
          <a:bodyPr/>
          <a:lstStyle/>
          <a:p>
            <a:endParaRPr lang="fr-FR"/>
          </a:p>
        </p:txBody>
      </p:sp>
      <p:sp>
        <p:nvSpPr>
          <p:cNvPr id="52237" name="Line 27"/>
          <p:cNvSpPr>
            <a:spLocks noChangeShapeType="1"/>
          </p:cNvSpPr>
          <p:nvPr/>
        </p:nvSpPr>
        <p:spPr bwMode="auto">
          <a:xfrm>
            <a:off x="0" y="3500438"/>
            <a:ext cx="9448800" cy="0"/>
          </a:xfrm>
          <a:prstGeom prst="line">
            <a:avLst/>
          </a:prstGeom>
          <a:noFill/>
          <a:ln w="9525">
            <a:solidFill>
              <a:schemeClr val="tx1"/>
            </a:solidFill>
            <a:round/>
            <a:headEnd/>
            <a:tailEnd/>
          </a:ln>
        </p:spPr>
        <p:txBody>
          <a:bodyPr/>
          <a:lstStyle/>
          <a:p>
            <a:endParaRPr lang="fr-FR"/>
          </a:p>
        </p:txBody>
      </p:sp>
      <p:sp>
        <p:nvSpPr>
          <p:cNvPr id="37916" name="Rectangle 28"/>
          <p:cNvSpPr>
            <a:spLocks noChangeArrowheads="1"/>
          </p:cNvSpPr>
          <p:nvPr/>
        </p:nvSpPr>
        <p:spPr bwMode="auto">
          <a:xfrm>
            <a:off x="1828800" y="4786313"/>
            <a:ext cx="3048000" cy="274637"/>
          </a:xfrm>
          <a:prstGeom prst="rect">
            <a:avLst/>
          </a:prstGeom>
          <a:solidFill>
            <a:schemeClr val="bg1">
              <a:alpha val="50980"/>
            </a:schemeClr>
          </a:solidFill>
          <a:ln w="9525">
            <a:noFill/>
            <a:miter lim="800000"/>
            <a:headEnd/>
            <a:tailEnd/>
          </a:ln>
        </p:spPr>
        <p:txBody>
          <a:bodyPr lIns="0" tIns="0" rIns="0" bIns="0" anchor="ctr">
            <a:spAutoFit/>
          </a:bodyPr>
          <a:lstStyle/>
          <a:p>
            <a:r>
              <a:rPr lang="fr-FR"/>
              <a:t>nlle revendication : droits </a:t>
            </a:r>
            <a:r>
              <a:rPr lang="fr-FR" u="sng"/>
              <a:t>sociaux</a:t>
            </a:r>
            <a:r>
              <a:rPr lang="fr-FR"/>
              <a:t> </a:t>
            </a:r>
          </a:p>
        </p:txBody>
      </p:sp>
      <p:sp>
        <p:nvSpPr>
          <p:cNvPr id="37917" name="Line 29"/>
          <p:cNvSpPr>
            <a:spLocks noChangeShapeType="1"/>
          </p:cNvSpPr>
          <p:nvPr/>
        </p:nvSpPr>
        <p:spPr bwMode="auto">
          <a:xfrm>
            <a:off x="1676400" y="5791200"/>
            <a:ext cx="6350" cy="765175"/>
          </a:xfrm>
          <a:prstGeom prst="line">
            <a:avLst/>
          </a:prstGeom>
          <a:noFill/>
          <a:ln w="44450">
            <a:solidFill>
              <a:srgbClr val="FF0000"/>
            </a:solidFill>
            <a:round/>
            <a:headEnd/>
            <a:tailEnd/>
          </a:ln>
        </p:spPr>
        <p:txBody>
          <a:bodyPr/>
          <a:lstStyle/>
          <a:p>
            <a:endParaRPr lang="fr-FR"/>
          </a:p>
        </p:txBody>
      </p:sp>
      <p:sp>
        <p:nvSpPr>
          <p:cNvPr id="37918" name="AutoShape 30"/>
          <p:cNvSpPr>
            <a:spLocks noChangeArrowheads="1"/>
          </p:cNvSpPr>
          <p:nvPr/>
        </p:nvSpPr>
        <p:spPr bwMode="auto">
          <a:xfrm rot="20426173" flipH="1">
            <a:off x="1524000" y="5562600"/>
            <a:ext cx="309563"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37919" name="Text Box 31"/>
          <p:cNvSpPr txBox="1">
            <a:spLocks noChangeArrowheads="1"/>
          </p:cNvSpPr>
          <p:nvPr/>
        </p:nvSpPr>
        <p:spPr bwMode="auto">
          <a:xfrm>
            <a:off x="1143000" y="5334000"/>
            <a:ext cx="1828800" cy="304800"/>
          </a:xfrm>
          <a:prstGeom prst="rect">
            <a:avLst/>
          </a:prstGeom>
          <a:noFill/>
          <a:ln w="9525">
            <a:noFill/>
            <a:miter lim="800000"/>
            <a:headEnd/>
            <a:tailEnd/>
          </a:ln>
        </p:spPr>
        <p:txBody>
          <a:bodyPr>
            <a:spAutoFit/>
          </a:bodyPr>
          <a:lstStyle/>
          <a:p>
            <a:pPr>
              <a:spcBef>
                <a:spcPct val="50000"/>
              </a:spcBef>
            </a:pPr>
            <a:r>
              <a:rPr lang="fr-FR" sz="1400"/>
              <a:t>1848, 2</a:t>
            </a:r>
            <a:r>
              <a:rPr lang="fr-FR" sz="1400" baseline="30000"/>
              <a:t>nde</a:t>
            </a:r>
            <a:r>
              <a:rPr lang="fr-FR" sz="1400"/>
              <a:t> République</a:t>
            </a:r>
          </a:p>
        </p:txBody>
      </p:sp>
      <p:sp>
        <p:nvSpPr>
          <p:cNvPr id="37920" name="Rectangle 32"/>
          <p:cNvSpPr>
            <a:spLocks noChangeArrowheads="1"/>
          </p:cNvSpPr>
          <p:nvPr/>
        </p:nvSpPr>
        <p:spPr bwMode="auto">
          <a:xfrm>
            <a:off x="4614863" y="5029200"/>
            <a:ext cx="2438400" cy="274638"/>
          </a:xfrm>
          <a:prstGeom prst="rect">
            <a:avLst/>
          </a:prstGeom>
          <a:solidFill>
            <a:schemeClr val="bg1">
              <a:alpha val="50980"/>
            </a:schemeClr>
          </a:solidFill>
          <a:ln w="9525">
            <a:noFill/>
            <a:miter lim="800000"/>
            <a:headEnd/>
            <a:tailEnd/>
          </a:ln>
        </p:spPr>
        <p:txBody>
          <a:bodyPr lIns="0" tIns="0" rIns="0" bIns="0" anchor="ctr">
            <a:spAutoFit/>
          </a:bodyPr>
          <a:lstStyle/>
          <a:p>
            <a:pPr algn="r"/>
            <a:r>
              <a:rPr lang="fr-FR"/>
              <a:t>( =continuer la Révolution)</a:t>
            </a:r>
          </a:p>
        </p:txBody>
      </p:sp>
      <p:sp>
        <p:nvSpPr>
          <p:cNvPr id="52243" name="Text Box 33"/>
          <p:cNvSpPr txBox="1">
            <a:spLocks noChangeArrowheads="1"/>
          </p:cNvSpPr>
          <p:nvPr/>
        </p:nvSpPr>
        <p:spPr bwMode="auto">
          <a:xfrm>
            <a:off x="-36513" y="1989138"/>
            <a:ext cx="1258888" cy="1465262"/>
          </a:xfrm>
          <a:prstGeom prst="rect">
            <a:avLst/>
          </a:prstGeom>
          <a:noFill/>
          <a:ln w="9525">
            <a:noFill/>
            <a:miter lim="800000"/>
            <a:headEnd/>
            <a:tailEnd/>
          </a:ln>
        </p:spPr>
        <p:txBody>
          <a:bodyPr>
            <a:spAutoFit/>
          </a:bodyPr>
          <a:lstStyle/>
          <a:p>
            <a:r>
              <a:rPr lang="fr-FR" b="1">
                <a:ea typeface="ＭＳ Ｐゴシック" pitchFamily="34" charset="-128"/>
              </a:rPr>
              <a:t>Révolution </a:t>
            </a:r>
            <a:r>
              <a:rPr lang="fr-FR" b="1" u="sng">
                <a:ea typeface="ＭＳ Ｐゴシック" pitchFamily="34" charset="-128"/>
              </a:rPr>
              <a:t>Française</a:t>
            </a:r>
            <a:r>
              <a:rPr lang="fr-FR" b="1">
                <a:ea typeface="ＭＳ Ｐゴシック" pitchFamily="34" charset="-128"/>
              </a:rPr>
              <a:t>, disparition de la sté d’ordres</a:t>
            </a:r>
          </a:p>
        </p:txBody>
      </p:sp>
      <p:grpSp>
        <p:nvGrpSpPr>
          <p:cNvPr id="52244" name="Group 34"/>
          <p:cNvGrpSpPr>
            <a:grpSpLocks/>
          </p:cNvGrpSpPr>
          <p:nvPr/>
        </p:nvGrpSpPr>
        <p:grpSpPr bwMode="auto">
          <a:xfrm>
            <a:off x="0" y="6248400"/>
            <a:ext cx="9144000" cy="400050"/>
            <a:chOff x="1676" y="0"/>
            <a:chExt cx="4084" cy="252"/>
          </a:xfrm>
        </p:grpSpPr>
        <p:sp>
          <p:nvSpPr>
            <p:cNvPr id="52246" name="ZoneTexte 6"/>
            <p:cNvSpPr txBox="1">
              <a:spLocks noChangeArrowheads="1"/>
            </p:cNvSpPr>
            <p:nvPr/>
          </p:nvSpPr>
          <p:spPr bwMode="auto">
            <a:xfrm>
              <a:off x="1676" y="0"/>
              <a:ext cx="4025" cy="173"/>
            </a:xfrm>
            <a:prstGeom prst="rect">
              <a:avLst/>
            </a:prstGeom>
            <a:noFill/>
            <a:ln w="9525">
              <a:noFill/>
              <a:miter lim="800000"/>
              <a:headEnd/>
              <a:tailEnd/>
            </a:ln>
          </p:spPr>
          <p:txBody>
            <a:bodyPr>
              <a:spAutoFit/>
            </a:bodyPr>
            <a:lstStyle/>
            <a:p>
              <a:r>
                <a:rPr lang="fr-FR" sz="1200" b="1">
                  <a:latin typeface="Calibri" pitchFamily="34" charset="0"/>
                  <a:ea typeface="ＭＳ Ｐゴシック" pitchFamily="34" charset="-128"/>
                </a:rPr>
                <a:t>1830              1840              1850             1860            1870             1880             1890            1900              1910           1920             1930           1940</a:t>
              </a:r>
            </a:p>
          </p:txBody>
        </p:sp>
        <p:cxnSp>
          <p:nvCxnSpPr>
            <p:cNvPr id="9" name="Connecteur droit 8"/>
            <p:cNvCxnSpPr/>
            <p:nvPr/>
          </p:nvCxnSpPr>
          <p:spPr>
            <a:xfrm>
              <a:off x="1739" y="175"/>
              <a:ext cx="4021" cy="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5145"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1791"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212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2462"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a:off x="279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3130"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3466"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380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4139"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447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4810"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5480" y="194"/>
              <a:ext cx="114"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245" name="Rectangle 49"/>
          <p:cNvSpPr>
            <a:spLocks noChangeArrowheads="1"/>
          </p:cNvSpPr>
          <p:nvPr/>
        </p:nvSpPr>
        <p:spPr bwMode="auto">
          <a:xfrm>
            <a:off x="2268538" y="0"/>
            <a:ext cx="4090987" cy="366713"/>
          </a:xfrm>
          <a:prstGeom prst="rect">
            <a:avLst/>
          </a:prstGeom>
          <a:noFill/>
          <a:ln w="9525">
            <a:noFill/>
            <a:miter lim="800000"/>
            <a:headEnd/>
            <a:tailEnd/>
          </a:ln>
        </p:spPr>
        <p:txBody>
          <a:bodyPr wrap="none">
            <a:spAutoFit/>
          </a:bodyPr>
          <a:lstStyle/>
          <a:p>
            <a:r>
              <a:rPr lang="fr-FR" b="1" u="sng"/>
              <a:t>La République face à la question sociale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912"/>
                                        </p:tgtEl>
                                        <p:attrNameLst>
                                          <p:attrName>style.visibility</p:attrName>
                                        </p:attrNameLst>
                                      </p:cBhvr>
                                      <p:to>
                                        <p:strVal val="visible"/>
                                      </p:to>
                                    </p:set>
                                    <p:anim calcmode="lin" valueType="num">
                                      <p:cBhvr>
                                        <p:cTn id="7" dur="1000" fill="hold"/>
                                        <p:tgtEl>
                                          <p:spTgt spid="37912"/>
                                        </p:tgtEl>
                                        <p:attrNameLst>
                                          <p:attrName>ppt_w</p:attrName>
                                        </p:attrNameLst>
                                      </p:cBhvr>
                                      <p:tavLst>
                                        <p:tav tm="0">
                                          <p:val>
                                            <p:strVal val="#ppt_w*0.70"/>
                                          </p:val>
                                        </p:tav>
                                        <p:tav tm="100000">
                                          <p:val>
                                            <p:strVal val="#ppt_w"/>
                                          </p:val>
                                        </p:tav>
                                      </p:tavLst>
                                    </p:anim>
                                    <p:anim calcmode="lin" valueType="num">
                                      <p:cBhvr>
                                        <p:cTn id="8" dur="1000" fill="hold"/>
                                        <p:tgtEl>
                                          <p:spTgt spid="37912"/>
                                        </p:tgtEl>
                                        <p:attrNameLst>
                                          <p:attrName>ppt_h</p:attrName>
                                        </p:attrNameLst>
                                      </p:cBhvr>
                                      <p:tavLst>
                                        <p:tav tm="0">
                                          <p:val>
                                            <p:strVal val="#ppt_h"/>
                                          </p:val>
                                        </p:tav>
                                        <p:tav tm="100000">
                                          <p:val>
                                            <p:strVal val="#ppt_h"/>
                                          </p:val>
                                        </p:tav>
                                      </p:tavLst>
                                    </p:anim>
                                    <p:animEffect transition="in" filter="fade">
                                      <p:cBhvr>
                                        <p:cTn id="9" dur="1000"/>
                                        <p:tgtEl>
                                          <p:spTgt spid="379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7913"/>
                                        </p:tgtEl>
                                        <p:attrNameLst>
                                          <p:attrName>style.visibility</p:attrName>
                                        </p:attrNameLst>
                                      </p:cBhvr>
                                      <p:to>
                                        <p:strVal val="visible"/>
                                      </p:to>
                                    </p:set>
                                    <p:anim calcmode="lin" valueType="num">
                                      <p:cBhvr>
                                        <p:cTn id="12" dur="1000" fill="hold"/>
                                        <p:tgtEl>
                                          <p:spTgt spid="37913"/>
                                        </p:tgtEl>
                                        <p:attrNameLst>
                                          <p:attrName>ppt_w</p:attrName>
                                        </p:attrNameLst>
                                      </p:cBhvr>
                                      <p:tavLst>
                                        <p:tav tm="0">
                                          <p:val>
                                            <p:strVal val="#ppt_w*0.70"/>
                                          </p:val>
                                        </p:tav>
                                        <p:tav tm="100000">
                                          <p:val>
                                            <p:strVal val="#ppt_w"/>
                                          </p:val>
                                        </p:tav>
                                      </p:tavLst>
                                    </p:anim>
                                    <p:anim calcmode="lin" valueType="num">
                                      <p:cBhvr>
                                        <p:cTn id="13" dur="1000" fill="hold"/>
                                        <p:tgtEl>
                                          <p:spTgt spid="37913"/>
                                        </p:tgtEl>
                                        <p:attrNameLst>
                                          <p:attrName>ppt_h</p:attrName>
                                        </p:attrNameLst>
                                      </p:cBhvr>
                                      <p:tavLst>
                                        <p:tav tm="0">
                                          <p:val>
                                            <p:strVal val="#ppt_h"/>
                                          </p:val>
                                        </p:tav>
                                        <p:tav tm="100000">
                                          <p:val>
                                            <p:strVal val="#ppt_h"/>
                                          </p:val>
                                        </p:tav>
                                      </p:tavLst>
                                    </p:anim>
                                    <p:animEffect transition="in" filter="fade">
                                      <p:cBhvr>
                                        <p:cTn id="14" dur="1000"/>
                                        <p:tgtEl>
                                          <p:spTgt spid="3791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7914"/>
                                        </p:tgtEl>
                                        <p:attrNameLst>
                                          <p:attrName>style.visibility</p:attrName>
                                        </p:attrNameLst>
                                      </p:cBhvr>
                                      <p:to>
                                        <p:strVal val="visible"/>
                                      </p:to>
                                    </p:set>
                                    <p:anim calcmode="lin" valueType="num">
                                      <p:cBhvr>
                                        <p:cTn id="19" dur="1000" fill="hold"/>
                                        <p:tgtEl>
                                          <p:spTgt spid="37914"/>
                                        </p:tgtEl>
                                        <p:attrNameLst>
                                          <p:attrName>ppt_w</p:attrName>
                                        </p:attrNameLst>
                                      </p:cBhvr>
                                      <p:tavLst>
                                        <p:tav tm="0">
                                          <p:val>
                                            <p:strVal val="#ppt_w*0.70"/>
                                          </p:val>
                                        </p:tav>
                                        <p:tav tm="100000">
                                          <p:val>
                                            <p:strVal val="#ppt_w"/>
                                          </p:val>
                                        </p:tav>
                                      </p:tavLst>
                                    </p:anim>
                                    <p:anim calcmode="lin" valueType="num">
                                      <p:cBhvr>
                                        <p:cTn id="20" dur="1000" fill="hold"/>
                                        <p:tgtEl>
                                          <p:spTgt spid="37914"/>
                                        </p:tgtEl>
                                        <p:attrNameLst>
                                          <p:attrName>ppt_h</p:attrName>
                                        </p:attrNameLst>
                                      </p:cBhvr>
                                      <p:tavLst>
                                        <p:tav tm="0">
                                          <p:val>
                                            <p:strVal val="#ppt_h"/>
                                          </p:val>
                                        </p:tav>
                                        <p:tav tm="100000">
                                          <p:val>
                                            <p:strVal val="#ppt_h"/>
                                          </p:val>
                                        </p:tav>
                                      </p:tavLst>
                                    </p:anim>
                                    <p:animEffect transition="in" filter="fade">
                                      <p:cBhvr>
                                        <p:cTn id="21" dur="1000"/>
                                        <p:tgtEl>
                                          <p:spTgt spid="3791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7917"/>
                                        </p:tgtEl>
                                        <p:attrNameLst>
                                          <p:attrName>style.visibility</p:attrName>
                                        </p:attrNameLst>
                                      </p:cBhvr>
                                      <p:to>
                                        <p:strVal val="visible"/>
                                      </p:to>
                                    </p:set>
                                    <p:anim calcmode="lin" valueType="num">
                                      <p:cBhvr>
                                        <p:cTn id="26" dur="1000" fill="hold"/>
                                        <p:tgtEl>
                                          <p:spTgt spid="37917"/>
                                        </p:tgtEl>
                                        <p:attrNameLst>
                                          <p:attrName>ppt_w</p:attrName>
                                        </p:attrNameLst>
                                      </p:cBhvr>
                                      <p:tavLst>
                                        <p:tav tm="0">
                                          <p:val>
                                            <p:strVal val="#ppt_w*0.70"/>
                                          </p:val>
                                        </p:tav>
                                        <p:tav tm="100000">
                                          <p:val>
                                            <p:strVal val="#ppt_w"/>
                                          </p:val>
                                        </p:tav>
                                      </p:tavLst>
                                    </p:anim>
                                    <p:anim calcmode="lin" valueType="num">
                                      <p:cBhvr>
                                        <p:cTn id="27" dur="1000" fill="hold"/>
                                        <p:tgtEl>
                                          <p:spTgt spid="37917"/>
                                        </p:tgtEl>
                                        <p:attrNameLst>
                                          <p:attrName>ppt_h</p:attrName>
                                        </p:attrNameLst>
                                      </p:cBhvr>
                                      <p:tavLst>
                                        <p:tav tm="0">
                                          <p:val>
                                            <p:strVal val="#ppt_h"/>
                                          </p:val>
                                        </p:tav>
                                        <p:tav tm="100000">
                                          <p:val>
                                            <p:strVal val="#ppt_h"/>
                                          </p:val>
                                        </p:tav>
                                      </p:tavLst>
                                    </p:anim>
                                    <p:animEffect transition="in" filter="fade">
                                      <p:cBhvr>
                                        <p:cTn id="28" dur="1000"/>
                                        <p:tgtEl>
                                          <p:spTgt spid="37917"/>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7918"/>
                                        </p:tgtEl>
                                        <p:attrNameLst>
                                          <p:attrName>style.visibility</p:attrName>
                                        </p:attrNameLst>
                                      </p:cBhvr>
                                      <p:to>
                                        <p:strVal val="visible"/>
                                      </p:to>
                                    </p:set>
                                    <p:anim calcmode="lin" valueType="num">
                                      <p:cBhvr>
                                        <p:cTn id="31" dur="1000" fill="hold"/>
                                        <p:tgtEl>
                                          <p:spTgt spid="37918"/>
                                        </p:tgtEl>
                                        <p:attrNameLst>
                                          <p:attrName>ppt_w</p:attrName>
                                        </p:attrNameLst>
                                      </p:cBhvr>
                                      <p:tavLst>
                                        <p:tav tm="0">
                                          <p:val>
                                            <p:strVal val="#ppt_w*0.70"/>
                                          </p:val>
                                        </p:tav>
                                        <p:tav tm="100000">
                                          <p:val>
                                            <p:strVal val="#ppt_w"/>
                                          </p:val>
                                        </p:tav>
                                      </p:tavLst>
                                    </p:anim>
                                    <p:anim calcmode="lin" valueType="num">
                                      <p:cBhvr>
                                        <p:cTn id="32" dur="1000" fill="hold"/>
                                        <p:tgtEl>
                                          <p:spTgt spid="37918"/>
                                        </p:tgtEl>
                                        <p:attrNameLst>
                                          <p:attrName>ppt_h</p:attrName>
                                        </p:attrNameLst>
                                      </p:cBhvr>
                                      <p:tavLst>
                                        <p:tav tm="0">
                                          <p:val>
                                            <p:strVal val="#ppt_h"/>
                                          </p:val>
                                        </p:tav>
                                        <p:tav tm="100000">
                                          <p:val>
                                            <p:strVal val="#ppt_h"/>
                                          </p:val>
                                        </p:tav>
                                      </p:tavLst>
                                    </p:anim>
                                    <p:animEffect transition="in" filter="fade">
                                      <p:cBhvr>
                                        <p:cTn id="33" dur="1000"/>
                                        <p:tgtEl>
                                          <p:spTgt spid="37918"/>
                                        </p:tgtEl>
                                      </p:cBhvr>
                                    </p:animEffect>
                                  </p:childTnLst>
                                </p:cTn>
                              </p:par>
                            </p:childTnLst>
                          </p:cTn>
                        </p:par>
                        <p:par>
                          <p:cTn id="34" fill="hold">
                            <p:stCondLst>
                              <p:cond delay="1000"/>
                            </p:stCondLst>
                            <p:childTnLst>
                              <p:par>
                                <p:cTn id="35" presetID="55" presetClass="entr" presetSubtype="0" fill="hold" grpId="0" nodeType="afterEffect">
                                  <p:stCondLst>
                                    <p:cond delay="0"/>
                                  </p:stCondLst>
                                  <p:childTnLst>
                                    <p:set>
                                      <p:cBhvr>
                                        <p:cTn id="36" dur="1" fill="hold">
                                          <p:stCondLst>
                                            <p:cond delay="0"/>
                                          </p:stCondLst>
                                        </p:cTn>
                                        <p:tgtEl>
                                          <p:spTgt spid="37919"/>
                                        </p:tgtEl>
                                        <p:attrNameLst>
                                          <p:attrName>style.visibility</p:attrName>
                                        </p:attrNameLst>
                                      </p:cBhvr>
                                      <p:to>
                                        <p:strVal val="visible"/>
                                      </p:to>
                                    </p:set>
                                    <p:anim calcmode="lin" valueType="num">
                                      <p:cBhvr>
                                        <p:cTn id="37" dur="1000" fill="hold"/>
                                        <p:tgtEl>
                                          <p:spTgt spid="37919"/>
                                        </p:tgtEl>
                                        <p:attrNameLst>
                                          <p:attrName>ppt_w</p:attrName>
                                        </p:attrNameLst>
                                      </p:cBhvr>
                                      <p:tavLst>
                                        <p:tav tm="0">
                                          <p:val>
                                            <p:strVal val="#ppt_w*0.70"/>
                                          </p:val>
                                        </p:tav>
                                        <p:tav tm="100000">
                                          <p:val>
                                            <p:strVal val="#ppt_w"/>
                                          </p:val>
                                        </p:tav>
                                      </p:tavLst>
                                    </p:anim>
                                    <p:anim calcmode="lin" valueType="num">
                                      <p:cBhvr>
                                        <p:cTn id="38" dur="1000" fill="hold"/>
                                        <p:tgtEl>
                                          <p:spTgt spid="37919"/>
                                        </p:tgtEl>
                                        <p:attrNameLst>
                                          <p:attrName>ppt_h</p:attrName>
                                        </p:attrNameLst>
                                      </p:cBhvr>
                                      <p:tavLst>
                                        <p:tav tm="0">
                                          <p:val>
                                            <p:strVal val="#ppt_h"/>
                                          </p:val>
                                        </p:tav>
                                        <p:tav tm="100000">
                                          <p:val>
                                            <p:strVal val="#ppt_h"/>
                                          </p:val>
                                        </p:tav>
                                      </p:tavLst>
                                    </p:anim>
                                    <p:animEffect transition="in" filter="fade">
                                      <p:cBhvr>
                                        <p:cTn id="39" dur="1000"/>
                                        <p:tgtEl>
                                          <p:spTgt spid="37919"/>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7916"/>
                                        </p:tgtEl>
                                        <p:attrNameLst>
                                          <p:attrName>style.visibility</p:attrName>
                                        </p:attrNameLst>
                                      </p:cBhvr>
                                      <p:to>
                                        <p:strVal val="visible"/>
                                      </p:to>
                                    </p:set>
                                    <p:anim calcmode="lin" valueType="num">
                                      <p:cBhvr>
                                        <p:cTn id="44" dur="1000" fill="hold"/>
                                        <p:tgtEl>
                                          <p:spTgt spid="37916"/>
                                        </p:tgtEl>
                                        <p:attrNameLst>
                                          <p:attrName>ppt_w</p:attrName>
                                        </p:attrNameLst>
                                      </p:cBhvr>
                                      <p:tavLst>
                                        <p:tav tm="0">
                                          <p:val>
                                            <p:strVal val="#ppt_w*0.70"/>
                                          </p:val>
                                        </p:tav>
                                        <p:tav tm="100000">
                                          <p:val>
                                            <p:strVal val="#ppt_w"/>
                                          </p:val>
                                        </p:tav>
                                      </p:tavLst>
                                    </p:anim>
                                    <p:anim calcmode="lin" valueType="num">
                                      <p:cBhvr>
                                        <p:cTn id="45" dur="1000" fill="hold"/>
                                        <p:tgtEl>
                                          <p:spTgt spid="37916"/>
                                        </p:tgtEl>
                                        <p:attrNameLst>
                                          <p:attrName>ppt_h</p:attrName>
                                        </p:attrNameLst>
                                      </p:cBhvr>
                                      <p:tavLst>
                                        <p:tav tm="0">
                                          <p:val>
                                            <p:strVal val="#ppt_h"/>
                                          </p:val>
                                        </p:tav>
                                        <p:tav tm="100000">
                                          <p:val>
                                            <p:strVal val="#ppt_h"/>
                                          </p:val>
                                        </p:tav>
                                      </p:tavLst>
                                    </p:anim>
                                    <p:animEffect transition="in" filter="fade">
                                      <p:cBhvr>
                                        <p:cTn id="46" dur="1000"/>
                                        <p:tgtEl>
                                          <p:spTgt spid="37916"/>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37920"/>
                                        </p:tgtEl>
                                        <p:attrNameLst>
                                          <p:attrName>style.visibility</p:attrName>
                                        </p:attrNameLst>
                                      </p:cBhvr>
                                      <p:to>
                                        <p:strVal val="visible"/>
                                      </p:to>
                                    </p:set>
                                    <p:anim calcmode="lin" valueType="num">
                                      <p:cBhvr>
                                        <p:cTn id="49" dur="1000" fill="hold"/>
                                        <p:tgtEl>
                                          <p:spTgt spid="37920"/>
                                        </p:tgtEl>
                                        <p:attrNameLst>
                                          <p:attrName>ppt_w</p:attrName>
                                        </p:attrNameLst>
                                      </p:cBhvr>
                                      <p:tavLst>
                                        <p:tav tm="0">
                                          <p:val>
                                            <p:strVal val="#ppt_w*0.70"/>
                                          </p:val>
                                        </p:tav>
                                        <p:tav tm="100000">
                                          <p:val>
                                            <p:strVal val="#ppt_w"/>
                                          </p:val>
                                        </p:tav>
                                      </p:tavLst>
                                    </p:anim>
                                    <p:anim calcmode="lin" valueType="num">
                                      <p:cBhvr>
                                        <p:cTn id="50" dur="1000" fill="hold"/>
                                        <p:tgtEl>
                                          <p:spTgt spid="37920"/>
                                        </p:tgtEl>
                                        <p:attrNameLst>
                                          <p:attrName>ppt_h</p:attrName>
                                        </p:attrNameLst>
                                      </p:cBhvr>
                                      <p:tavLst>
                                        <p:tav tm="0">
                                          <p:val>
                                            <p:strVal val="#ppt_h"/>
                                          </p:val>
                                        </p:tav>
                                        <p:tav tm="100000">
                                          <p:val>
                                            <p:strVal val="#ppt_h"/>
                                          </p:val>
                                        </p:tav>
                                      </p:tavLst>
                                    </p:anim>
                                    <p:animEffect transition="in" filter="fade">
                                      <p:cBhvr>
                                        <p:cTn id="51" dur="1000"/>
                                        <p:tgtEl>
                                          <p:spTgt spid="37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2" grpId="0" animBg="1"/>
      <p:bldP spid="37913" grpId="0"/>
      <p:bldP spid="37914" grpId="0" animBg="1"/>
      <p:bldP spid="37916" grpId="0" animBg="1"/>
      <p:bldP spid="37917" grpId="0" animBg="1"/>
      <p:bldP spid="37918" grpId="0" animBg="1"/>
      <p:bldP spid="37919" grpId="0"/>
      <p:bldP spid="379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0"/>
            <a:ext cx="5148263" cy="5462588"/>
          </a:xfrm>
          <a:prstGeom prst="rect">
            <a:avLst/>
          </a:prstGeom>
          <a:solidFill>
            <a:srgbClr val="FFFFFF"/>
          </a:solidFill>
          <a:ln w="9525">
            <a:solidFill>
              <a:srgbClr val="000000"/>
            </a:solidFill>
            <a:miter lim="800000"/>
            <a:headEnd/>
            <a:tailEnd/>
          </a:ln>
        </p:spPr>
        <p:txBody>
          <a:bodyPr>
            <a:spAutoFit/>
          </a:bodyPr>
          <a:lstStyle/>
          <a:p>
            <a:r>
              <a:rPr lang="fr-FR" sz="3200" b="1" u="sng"/>
              <a:t>Le droit au travail :</a:t>
            </a:r>
          </a:p>
          <a:p>
            <a:r>
              <a:rPr lang="fr-FR" sz="3200"/>
              <a:t>Le gouvernement provisoire de la république française s'engage à garantir l'existence de l'ouvrier par le travail. Il s'engage à garantir du travail à tous les citoyens. Il reconnaît que les ouvriers doivent s'associer entre eux pour jouir du bénéfice du travail.</a:t>
            </a:r>
          </a:p>
          <a:p>
            <a:r>
              <a:rPr lang="fr-FR" sz="3200" i="1"/>
              <a:t>Décret du 25 février 1848</a:t>
            </a:r>
            <a:endParaRPr lang="fr-FR" sz="3200"/>
          </a:p>
        </p:txBody>
      </p:sp>
      <p:sp>
        <p:nvSpPr>
          <p:cNvPr id="39939" name="AutoShape 3"/>
          <p:cNvSpPr>
            <a:spLocks noChangeArrowheads="1"/>
          </p:cNvSpPr>
          <p:nvPr/>
        </p:nvSpPr>
        <p:spPr bwMode="auto">
          <a:xfrm>
            <a:off x="5938838" y="1412875"/>
            <a:ext cx="2954337" cy="2736850"/>
          </a:xfrm>
          <a:prstGeom prst="wedgeRectCallout">
            <a:avLst>
              <a:gd name="adj1" fmla="val -89440"/>
              <a:gd name="adj2" fmla="val 36370"/>
            </a:avLst>
          </a:prstGeom>
          <a:noFill/>
          <a:ln w="63500">
            <a:solidFill>
              <a:schemeClr val="tx1"/>
            </a:solidFill>
            <a:miter lim="800000"/>
            <a:headEnd/>
            <a:tailEnd/>
          </a:ln>
        </p:spPr>
        <p:txBody>
          <a:bodyPr/>
          <a:lstStyle/>
          <a:p>
            <a:pPr algn="ctr"/>
            <a:r>
              <a:rPr lang="fr-FR" sz="2800"/>
              <a:t>Ouverture des Ateliers Nationaux pour fourni du travail aux ouvriers sans emplois</a:t>
            </a:r>
          </a:p>
        </p:txBody>
      </p:sp>
      <p:sp>
        <p:nvSpPr>
          <p:cNvPr id="39940" name="Text Box 4"/>
          <p:cNvSpPr txBox="1">
            <a:spLocks noChangeArrowheads="1"/>
          </p:cNvSpPr>
          <p:nvPr/>
        </p:nvSpPr>
        <p:spPr bwMode="auto">
          <a:xfrm>
            <a:off x="4608513" y="5661025"/>
            <a:ext cx="4535487" cy="915988"/>
          </a:xfrm>
          <a:prstGeom prst="rect">
            <a:avLst/>
          </a:prstGeom>
          <a:noFill/>
          <a:ln w="9525">
            <a:noFill/>
            <a:miter lim="800000"/>
            <a:headEnd/>
            <a:tailEnd/>
          </a:ln>
        </p:spPr>
        <p:txBody>
          <a:bodyPr>
            <a:spAutoFit/>
          </a:bodyPr>
          <a:lstStyle/>
          <a:p>
            <a:r>
              <a:rPr lang="fr-FR"/>
              <a:t>Note: cette diapositive et les suivantes sont simplement commentées avec les élèves, pour comprendre la problématique du chapitre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linds(horizontal)">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 calcmode="lin" valueType="num">
                                      <p:cBhvr>
                                        <p:cTn id="12" dur="1000" fill="hold"/>
                                        <p:tgtEl>
                                          <p:spTgt spid="39940"/>
                                        </p:tgtEl>
                                        <p:attrNameLst>
                                          <p:attrName>ppt_w</p:attrName>
                                        </p:attrNameLst>
                                      </p:cBhvr>
                                      <p:tavLst>
                                        <p:tav tm="0">
                                          <p:val>
                                            <p:strVal val="#ppt_w*0.70"/>
                                          </p:val>
                                        </p:tav>
                                        <p:tav tm="100000">
                                          <p:val>
                                            <p:strVal val="#ppt_w"/>
                                          </p:val>
                                        </p:tav>
                                      </p:tavLst>
                                    </p:anim>
                                    <p:anim calcmode="lin" valueType="num">
                                      <p:cBhvr>
                                        <p:cTn id="13" dur="1000" fill="hold"/>
                                        <p:tgtEl>
                                          <p:spTgt spid="39940"/>
                                        </p:tgtEl>
                                        <p:attrNameLst>
                                          <p:attrName>ppt_h</p:attrName>
                                        </p:attrNameLst>
                                      </p:cBhvr>
                                      <p:tavLst>
                                        <p:tav tm="0">
                                          <p:val>
                                            <p:strVal val="#ppt_h"/>
                                          </p:val>
                                        </p:tav>
                                        <p:tav tm="100000">
                                          <p:val>
                                            <p:strVal val="#ppt_h"/>
                                          </p:val>
                                        </p:tav>
                                      </p:tavLst>
                                    </p:anim>
                                    <p:animEffect transition="in" filter="fade">
                                      <p:cBhvr>
                                        <p:cTn id="14"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4274" name="Picture 2" descr="anim_002"/>
          <p:cNvPicPr>
            <a:picLocks noGrp="1" noChangeAspect="1" noChangeArrowheads="1"/>
          </p:cNvPicPr>
          <p:nvPr>
            <p:ph/>
          </p:nvPr>
        </p:nvPicPr>
        <p:blipFill>
          <a:blip r:embed="rId2" cstate="print"/>
          <a:srcRect/>
          <a:stretch>
            <a:fillRect/>
          </a:stretch>
        </p:blipFill>
        <p:spPr>
          <a:xfrm>
            <a:off x="0" y="242888"/>
            <a:ext cx="8839200" cy="6615112"/>
          </a:xfrm>
          <a:noFill/>
        </p:spPr>
      </p:pic>
      <p:sp>
        <p:nvSpPr>
          <p:cNvPr id="54275"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spcBef>
                <a:spcPct val="50000"/>
              </a:spcBef>
            </a:pPr>
            <a:r>
              <a:rPr lang="fr-FR" sz="2400" b="1"/>
              <a:t>Daguerréotype de 1848</a:t>
            </a:r>
          </a:p>
        </p:txBody>
      </p:sp>
      <p:sp>
        <p:nvSpPr>
          <p:cNvPr id="46084" name="AutoShape 4"/>
          <p:cNvSpPr>
            <a:spLocks noChangeArrowheads="1"/>
          </p:cNvSpPr>
          <p:nvPr/>
        </p:nvSpPr>
        <p:spPr bwMode="auto">
          <a:xfrm>
            <a:off x="6324600" y="0"/>
            <a:ext cx="2819400" cy="2743200"/>
          </a:xfrm>
          <a:prstGeom prst="wedgeRectCallout">
            <a:avLst>
              <a:gd name="adj1" fmla="val -109685"/>
              <a:gd name="adj2" fmla="val 73208"/>
            </a:avLst>
          </a:prstGeom>
          <a:solidFill>
            <a:schemeClr val="bg1"/>
          </a:solidFill>
          <a:ln w="63500">
            <a:solidFill>
              <a:schemeClr val="bg1"/>
            </a:solidFill>
            <a:miter lim="800000"/>
            <a:headEnd/>
            <a:tailEnd/>
          </a:ln>
        </p:spPr>
        <p:txBody>
          <a:bodyPr/>
          <a:lstStyle/>
          <a:p>
            <a:pPr algn="ctr"/>
            <a:r>
              <a:rPr lang="fr-FR" sz="2800"/>
              <a:t>Juin 1848: Fermeture des Ateliers Nationaux: soulèvement ouvrier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linds(horizontal)">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p:nvPr>
        </p:nvSpPr>
        <p:spPr/>
        <p:txBody>
          <a:bodyPr/>
          <a:lstStyle/>
          <a:p>
            <a:pPr eaLnBrk="1" hangingPunct="1"/>
            <a:endParaRPr lang="fr-FR" smtClean="0"/>
          </a:p>
        </p:txBody>
      </p:sp>
      <p:pic>
        <p:nvPicPr>
          <p:cNvPr id="55299" name="Picture 3" descr="1848"/>
          <p:cNvPicPr>
            <a:picLocks noChangeAspect="1" noChangeArrowheads="1"/>
          </p:cNvPicPr>
          <p:nvPr/>
        </p:nvPicPr>
        <p:blipFill>
          <a:blip r:embed="rId2" cstate="print"/>
          <a:srcRect/>
          <a:stretch>
            <a:fillRect/>
          </a:stretch>
        </p:blipFill>
        <p:spPr bwMode="auto">
          <a:xfrm>
            <a:off x="0" y="0"/>
            <a:ext cx="9144000" cy="502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6938963"/>
          </a:xfrm>
          <a:prstGeom prst="rect">
            <a:avLst/>
          </a:prstGeom>
          <a:noFill/>
          <a:ln w="9525">
            <a:noFill/>
            <a:miter lim="800000"/>
            <a:headEnd/>
            <a:tailEnd/>
          </a:ln>
        </p:spPr>
        <p:txBody>
          <a:bodyPr anchor="ctr">
            <a:spAutoFit/>
          </a:bodyPr>
          <a:lstStyle/>
          <a:p>
            <a:pPr algn="just"/>
            <a:r>
              <a:rPr lang="fr-FR" sz="2400" b="1" u="sng"/>
              <a:t>Juin 1848, un combat de classes</a:t>
            </a:r>
            <a:endParaRPr lang="fr-FR" sz="2400"/>
          </a:p>
          <a:p>
            <a:pPr algn="just"/>
            <a:r>
              <a:rPr lang="fr-FR" sz="2400"/>
              <a:t>« L'insurrection de juin fut la plus grande et la plus singulière qu'il y ait dans notre histoire et peut-être dans aucune autre. Les insurgés y combattirent sans cri de guerre, sans chefs, sans drapeaux et pourtant avec un ensemble merveilleux et une expérience militaire qui étonna les plus vieux officiers. Elle n'eut pas pour but de changer la forme du gouvernement mais d'altérer l'ordre de la société. Elle fut un combat de classe, une sorte de guerre servile.  »</a:t>
            </a:r>
          </a:p>
          <a:p>
            <a:pPr algn="just"/>
            <a:r>
              <a:rPr lang="fr-FR" sz="2400"/>
              <a:t>Alexis de Tocqueville, </a:t>
            </a:r>
            <a:r>
              <a:rPr lang="fr-FR" sz="2400" i="1"/>
              <a:t>Souvenirs</a:t>
            </a:r>
            <a:r>
              <a:rPr lang="fr-FR" sz="2400"/>
              <a:t>, 1893.</a:t>
            </a:r>
          </a:p>
          <a:p>
            <a:pPr algn="just"/>
            <a:endParaRPr lang="fr-FR"/>
          </a:p>
          <a:p>
            <a:pPr algn="just"/>
            <a:r>
              <a:rPr lang="fr-FR" sz="2400"/>
              <a:t>« La révolution de Juin offre le spectacle d'une lutte acharnée comme Paris, comme le monde, n'en ont pas encore vu de pareille. C'est la première grande bataille entre les deux classes qui divisent la société moderne. C'est la lutte pour le maintien ou l'anéantissement de l'ordre bourgeois. La fraternité des classes antagonistes dont l'une exploite l'autre, cette fraternité proclamée en février, son expression véritable, authentique, prosaïque, c'est la guerre civile, la guerre entre le capital et le travail. »</a:t>
            </a:r>
          </a:p>
          <a:p>
            <a:pPr algn="just"/>
            <a:r>
              <a:rPr lang="fr-FR" sz="2400"/>
              <a:t>Karl Marx, </a:t>
            </a:r>
            <a:r>
              <a:rPr lang="fr-FR" sz="2400" i="1"/>
              <a:t>Les luttes de classes en France</a:t>
            </a:r>
            <a:r>
              <a:rPr lang="fr-FR" sz="2400"/>
              <a:t>, 1850.</a:t>
            </a:r>
          </a:p>
          <a:p>
            <a:pPr algn="just" eaLnBrk="0" hangingPunct="0"/>
            <a:endParaRPr lang="fr-FR" sz="2400">
              <a:latin typeface="ga"/>
            </a:endParaRPr>
          </a:p>
        </p:txBody>
      </p:sp>
      <p:sp>
        <p:nvSpPr>
          <p:cNvPr id="44035" name="Line 3"/>
          <p:cNvSpPr>
            <a:spLocks noChangeShapeType="1"/>
          </p:cNvSpPr>
          <p:nvPr/>
        </p:nvSpPr>
        <p:spPr bwMode="auto">
          <a:xfrm>
            <a:off x="0" y="2590800"/>
            <a:ext cx="2667000" cy="0"/>
          </a:xfrm>
          <a:prstGeom prst="line">
            <a:avLst/>
          </a:prstGeom>
          <a:noFill/>
          <a:ln w="47625">
            <a:solidFill>
              <a:srgbClr val="FF0000"/>
            </a:solidFill>
            <a:round/>
            <a:headEnd/>
            <a:tailEnd/>
          </a:ln>
        </p:spPr>
        <p:txBody>
          <a:bodyPr/>
          <a:lstStyle/>
          <a:p>
            <a:endParaRPr lang="fr-FR"/>
          </a:p>
        </p:txBody>
      </p:sp>
      <p:sp>
        <p:nvSpPr>
          <p:cNvPr id="44036" name="Line 4"/>
          <p:cNvSpPr>
            <a:spLocks noChangeShapeType="1"/>
          </p:cNvSpPr>
          <p:nvPr/>
        </p:nvSpPr>
        <p:spPr bwMode="auto">
          <a:xfrm>
            <a:off x="3733800" y="2590800"/>
            <a:ext cx="2667000" cy="0"/>
          </a:xfrm>
          <a:prstGeom prst="line">
            <a:avLst/>
          </a:prstGeom>
          <a:noFill/>
          <a:ln w="47625">
            <a:solidFill>
              <a:srgbClr val="FF0000"/>
            </a:solidFill>
            <a:round/>
            <a:headEnd/>
            <a:tailEnd/>
          </a:ln>
        </p:spPr>
        <p:txBody>
          <a:bodyPr/>
          <a:lstStyle/>
          <a:p>
            <a:endParaRPr lang="fr-FR"/>
          </a:p>
        </p:txBody>
      </p:sp>
      <p:sp>
        <p:nvSpPr>
          <p:cNvPr id="44037" name="Line 5"/>
          <p:cNvSpPr>
            <a:spLocks noChangeShapeType="1"/>
          </p:cNvSpPr>
          <p:nvPr/>
        </p:nvSpPr>
        <p:spPr bwMode="auto">
          <a:xfrm>
            <a:off x="1981200" y="4648200"/>
            <a:ext cx="6248400" cy="0"/>
          </a:xfrm>
          <a:prstGeom prst="line">
            <a:avLst/>
          </a:prstGeom>
          <a:noFill/>
          <a:ln w="47625">
            <a:solidFill>
              <a:srgbClr val="FF0000"/>
            </a:solidFill>
            <a:round/>
            <a:headEnd/>
            <a:tailEnd/>
          </a:ln>
        </p:spPr>
        <p:txBody>
          <a:bodyPr/>
          <a:lstStyle/>
          <a:p>
            <a:endParaRPr lang="fr-FR"/>
          </a:p>
        </p:txBody>
      </p:sp>
      <p:sp>
        <p:nvSpPr>
          <p:cNvPr id="44038" name="Line 6"/>
          <p:cNvSpPr>
            <a:spLocks noChangeShapeType="1"/>
          </p:cNvSpPr>
          <p:nvPr/>
        </p:nvSpPr>
        <p:spPr bwMode="auto">
          <a:xfrm>
            <a:off x="1905000" y="6096000"/>
            <a:ext cx="4267200" cy="0"/>
          </a:xfrm>
          <a:prstGeom prst="line">
            <a:avLst/>
          </a:prstGeom>
          <a:noFill/>
          <a:ln w="47625">
            <a:solidFill>
              <a:srgbClr val="FF0000"/>
            </a:solidFill>
            <a:round/>
            <a:headEnd/>
            <a:tailEnd/>
          </a:ln>
        </p:spPr>
        <p:txBody>
          <a:bodyPr/>
          <a:lstStyle/>
          <a:p>
            <a:endParaRPr lang="fr-FR"/>
          </a:p>
        </p:txBody>
      </p:sp>
      <p:sp>
        <p:nvSpPr>
          <p:cNvPr id="44039" name="Line 7"/>
          <p:cNvSpPr>
            <a:spLocks noChangeShapeType="1"/>
          </p:cNvSpPr>
          <p:nvPr/>
        </p:nvSpPr>
        <p:spPr bwMode="auto">
          <a:xfrm>
            <a:off x="0" y="6477000"/>
            <a:ext cx="1447800" cy="0"/>
          </a:xfrm>
          <a:prstGeom prst="line">
            <a:avLst/>
          </a:prstGeom>
          <a:noFill/>
          <a:ln w="47625">
            <a:solidFill>
              <a:srgbClr val="FF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1000" fill="hold"/>
                                        <p:tgtEl>
                                          <p:spTgt spid="44035"/>
                                        </p:tgtEl>
                                        <p:attrNameLst>
                                          <p:attrName>ppt_w</p:attrName>
                                        </p:attrNameLst>
                                      </p:cBhvr>
                                      <p:tavLst>
                                        <p:tav tm="0">
                                          <p:val>
                                            <p:strVal val="#ppt_w*0.70"/>
                                          </p:val>
                                        </p:tav>
                                        <p:tav tm="100000">
                                          <p:val>
                                            <p:strVal val="#ppt_w"/>
                                          </p:val>
                                        </p:tav>
                                      </p:tavLst>
                                    </p:anim>
                                    <p:anim calcmode="lin" valueType="num">
                                      <p:cBhvr>
                                        <p:cTn id="8" dur="1000" fill="hold"/>
                                        <p:tgtEl>
                                          <p:spTgt spid="44035"/>
                                        </p:tgtEl>
                                        <p:attrNameLst>
                                          <p:attrName>ppt_h</p:attrName>
                                        </p:attrNameLst>
                                      </p:cBhvr>
                                      <p:tavLst>
                                        <p:tav tm="0">
                                          <p:val>
                                            <p:strVal val="#ppt_h"/>
                                          </p:val>
                                        </p:tav>
                                        <p:tav tm="100000">
                                          <p:val>
                                            <p:strVal val="#ppt_h"/>
                                          </p:val>
                                        </p:tav>
                                      </p:tavLst>
                                    </p:anim>
                                    <p:animEffect transition="in" filter="fade">
                                      <p:cBhvr>
                                        <p:cTn id="9" dur="1000"/>
                                        <p:tgtEl>
                                          <p:spTgt spid="4403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4036"/>
                                        </p:tgtEl>
                                        <p:attrNameLst>
                                          <p:attrName>style.visibility</p:attrName>
                                        </p:attrNameLst>
                                      </p:cBhvr>
                                      <p:to>
                                        <p:strVal val="visible"/>
                                      </p:to>
                                    </p:set>
                                    <p:anim calcmode="lin" valueType="num">
                                      <p:cBhvr>
                                        <p:cTn id="14" dur="1000" fill="hold"/>
                                        <p:tgtEl>
                                          <p:spTgt spid="44036"/>
                                        </p:tgtEl>
                                        <p:attrNameLst>
                                          <p:attrName>ppt_w</p:attrName>
                                        </p:attrNameLst>
                                      </p:cBhvr>
                                      <p:tavLst>
                                        <p:tav tm="0">
                                          <p:val>
                                            <p:strVal val="#ppt_w*0.70"/>
                                          </p:val>
                                        </p:tav>
                                        <p:tav tm="100000">
                                          <p:val>
                                            <p:strVal val="#ppt_w"/>
                                          </p:val>
                                        </p:tav>
                                      </p:tavLst>
                                    </p:anim>
                                    <p:anim calcmode="lin" valueType="num">
                                      <p:cBhvr>
                                        <p:cTn id="15" dur="1000" fill="hold"/>
                                        <p:tgtEl>
                                          <p:spTgt spid="44036"/>
                                        </p:tgtEl>
                                        <p:attrNameLst>
                                          <p:attrName>ppt_h</p:attrName>
                                        </p:attrNameLst>
                                      </p:cBhvr>
                                      <p:tavLst>
                                        <p:tav tm="0">
                                          <p:val>
                                            <p:strVal val="#ppt_h"/>
                                          </p:val>
                                        </p:tav>
                                        <p:tav tm="100000">
                                          <p:val>
                                            <p:strVal val="#ppt_h"/>
                                          </p:val>
                                        </p:tav>
                                      </p:tavLst>
                                    </p:anim>
                                    <p:animEffect transition="in" filter="fade">
                                      <p:cBhvr>
                                        <p:cTn id="16" dur="1000"/>
                                        <p:tgtEl>
                                          <p:spTgt spid="4403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4037"/>
                                        </p:tgtEl>
                                        <p:attrNameLst>
                                          <p:attrName>style.visibility</p:attrName>
                                        </p:attrNameLst>
                                      </p:cBhvr>
                                      <p:to>
                                        <p:strVal val="visible"/>
                                      </p:to>
                                    </p:set>
                                    <p:anim calcmode="lin" valueType="num">
                                      <p:cBhvr>
                                        <p:cTn id="21" dur="1000" fill="hold"/>
                                        <p:tgtEl>
                                          <p:spTgt spid="44037"/>
                                        </p:tgtEl>
                                        <p:attrNameLst>
                                          <p:attrName>ppt_w</p:attrName>
                                        </p:attrNameLst>
                                      </p:cBhvr>
                                      <p:tavLst>
                                        <p:tav tm="0">
                                          <p:val>
                                            <p:strVal val="#ppt_w*0.70"/>
                                          </p:val>
                                        </p:tav>
                                        <p:tav tm="100000">
                                          <p:val>
                                            <p:strVal val="#ppt_w"/>
                                          </p:val>
                                        </p:tav>
                                      </p:tavLst>
                                    </p:anim>
                                    <p:anim calcmode="lin" valueType="num">
                                      <p:cBhvr>
                                        <p:cTn id="22" dur="1000" fill="hold"/>
                                        <p:tgtEl>
                                          <p:spTgt spid="44037"/>
                                        </p:tgtEl>
                                        <p:attrNameLst>
                                          <p:attrName>ppt_h</p:attrName>
                                        </p:attrNameLst>
                                      </p:cBhvr>
                                      <p:tavLst>
                                        <p:tav tm="0">
                                          <p:val>
                                            <p:strVal val="#ppt_h"/>
                                          </p:val>
                                        </p:tav>
                                        <p:tav tm="100000">
                                          <p:val>
                                            <p:strVal val="#ppt_h"/>
                                          </p:val>
                                        </p:tav>
                                      </p:tavLst>
                                    </p:anim>
                                    <p:animEffect transition="in" filter="fade">
                                      <p:cBhvr>
                                        <p:cTn id="23" dur="1000"/>
                                        <p:tgtEl>
                                          <p:spTgt spid="4403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4038"/>
                                        </p:tgtEl>
                                        <p:attrNameLst>
                                          <p:attrName>style.visibility</p:attrName>
                                        </p:attrNameLst>
                                      </p:cBhvr>
                                      <p:to>
                                        <p:strVal val="visible"/>
                                      </p:to>
                                    </p:set>
                                    <p:anim calcmode="lin" valueType="num">
                                      <p:cBhvr>
                                        <p:cTn id="28" dur="1000" fill="hold"/>
                                        <p:tgtEl>
                                          <p:spTgt spid="44038"/>
                                        </p:tgtEl>
                                        <p:attrNameLst>
                                          <p:attrName>ppt_w</p:attrName>
                                        </p:attrNameLst>
                                      </p:cBhvr>
                                      <p:tavLst>
                                        <p:tav tm="0">
                                          <p:val>
                                            <p:strVal val="#ppt_w*0.70"/>
                                          </p:val>
                                        </p:tav>
                                        <p:tav tm="100000">
                                          <p:val>
                                            <p:strVal val="#ppt_w"/>
                                          </p:val>
                                        </p:tav>
                                      </p:tavLst>
                                    </p:anim>
                                    <p:anim calcmode="lin" valueType="num">
                                      <p:cBhvr>
                                        <p:cTn id="29" dur="1000" fill="hold"/>
                                        <p:tgtEl>
                                          <p:spTgt spid="44038"/>
                                        </p:tgtEl>
                                        <p:attrNameLst>
                                          <p:attrName>ppt_h</p:attrName>
                                        </p:attrNameLst>
                                      </p:cBhvr>
                                      <p:tavLst>
                                        <p:tav tm="0">
                                          <p:val>
                                            <p:strVal val="#ppt_h"/>
                                          </p:val>
                                        </p:tav>
                                        <p:tav tm="100000">
                                          <p:val>
                                            <p:strVal val="#ppt_h"/>
                                          </p:val>
                                        </p:tav>
                                      </p:tavLst>
                                    </p:anim>
                                    <p:animEffect transition="in" filter="fade">
                                      <p:cBhvr>
                                        <p:cTn id="30" dur="1000"/>
                                        <p:tgtEl>
                                          <p:spTgt spid="4403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4039"/>
                                        </p:tgtEl>
                                        <p:attrNameLst>
                                          <p:attrName>style.visibility</p:attrName>
                                        </p:attrNameLst>
                                      </p:cBhvr>
                                      <p:to>
                                        <p:strVal val="visible"/>
                                      </p:to>
                                    </p:set>
                                    <p:anim calcmode="lin" valueType="num">
                                      <p:cBhvr>
                                        <p:cTn id="35" dur="1000" fill="hold"/>
                                        <p:tgtEl>
                                          <p:spTgt spid="44039"/>
                                        </p:tgtEl>
                                        <p:attrNameLst>
                                          <p:attrName>ppt_w</p:attrName>
                                        </p:attrNameLst>
                                      </p:cBhvr>
                                      <p:tavLst>
                                        <p:tav tm="0">
                                          <p:val>
                                            <p:strVal val="#ppt_w*0.70"/>
                                          </p:val>
                                        </p:tav>
                                        <p:tav tm="100000">
                                          <p:val>
                                            <p:strVal val="#ppt_w"/>
                                          </p:val>
                                        </p:tav>
                                      </p:tavLst>
                                    </p:anim>
                                    <p:anim calcmode="lin" valueType="num">
                                      <p:cBhvr>
                                        <p:cTn id="36" dur="1000" fill="hold"/>
                                        <p:tgtEl>
                                          <p:spTgt spid="44039"/>
                                        </p:tgtEl>
                                        <p:attrNameLst>
                                          <p:attrName>ppt_h</p:attrName>
                                        </p:attrNameLst>
                                      </p:cBhvr>
                                      <p:tavLst>
                                        <p:tav tm="0">
                                          <p:val>
                                            <p:strVal val="#ppt_h"/>
                                          </p:val>
                                        </p:tav>
                                        <p:tav tm="100000">
                                          <p:val>
                                            <p:strVal val="#ppt_h"/>
                                          </p:val>
                                        </p:tav>
                                      </p:tavLst>
                                    </p:anim>
                                    <p:animEffect transition="in" filter="fade">
                                      <p:cBhvr>
                                        <p:cTn id="37" dur="10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animBg="1"/>
      <p:bldP spid="44037" grpId="0" animBg="1"/>
      <p:bldP spid="44038" grpId="0" animBg="1"/>
      <p:bldP spid="4403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7346" name="Picture 2" descr="photo commune"/>
          <p:cNvPicPr>
            <a:picLocks noGrp="1" noChangeAspect="1" noChangeArrowheads="1"/>
          </p:cNvPicPr>
          <p:nvPr>
            <p:ph/>
          </p:nvPr>
        </p:nvPicPr>
        <p:blipFill>
          <a:blip r:embed="rId2" cstate="print"/>
          <a:srcRect/>
          <a:stretch>
            <a:fillRect/>
          </a:stretch>
        </p:blipFill>
        <p:spPr>
          <a:xfrm>
            <a:off x="0" y="0"/>
            <a:ext cx="5383213" cy="6858000"/>
          </a:xfrm>
          <a:noFill/>
        </p:spPr>
      </p:pic>
      <p:sp>
        <p:nvSpPr>
          <p:cNvPr id="57347" name="Text Box 3"/>
          <p:cNvSpPr txBox="1">
            <a:spLocks noChangeArrowheads="1"/>
          </p:cNvSpPr>
          <p:nvPr/>
        </p:nvSpPr>
        <p:spPr bwMode="auto">
          <a:xfrm>
            <a:off x="5435600" y="0"/>
            <a:ext cx="1512888" cy="366713"/>
          </a:xfrm>
          <a:prstGeom prst="rect">
            <a:avLst/>
          </a:prstGeom>
          <a:noFill/>
          <a:ln w="9525">
            <a:noFill/>
            <a:miter lim="800000"/>
            <a:headEnd/>
            <a:tailEnd/>
          </a:ln>
        </p:spPr>
        <p:txBody>
          <a:bodyPr>
            <a:spAutoFit/>
          </a:bodyPr>
          <a:lstStyle/>
          <a:p>
            <a:r>
              <a:rPr lang="fr-FR"/>
              <a:t>Doc 1 p. 310: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7162800" y="914400"/>
            <a:ext cx="1981200" cy="1066800"/>
          </a:xfrm>
          <a:prstGeom prst="rect">
            <a:avLst/>
          </a:prstGeom>
          <a:solidFill>
            <a:srgbClr val="0000FF">
              <a:alpha val="49019"/>
            </a:srgbClr>
          </a:solidFill>
          <a:ln w="9525">
            <a:solidFill>
              <a:schemeClr val="tx1"/>
            </a:solidFill>
            <a:miter lim="800000"/>
            <a:headEnd/>
            <a:tailEnd/>
          </a:ln>
        </p:spPr>
        <p:txBody>
          <a:bodyPr wrap="none" anchor="ctr"/>
          <a:lstStyle/>
          <a:p>
            <a:endParaRPr lang="fr-FR"/>
          </a:p>
        </p:txBody>
      </p:sp>
      <p:sp>
        <p:nvSpPr>
          <p:cNvPr id="58371" name="Rectangle 3"/>
          <p:cNvSpPr>
            <a:spLocks noChangeArrowheads="1"/>
          </p:cNvSpPr>
          <p:nvPr/>
        </p:nvSpPr>
        <p:spPr bwMode="auto">
          <a:xfrm>
            <a:off x="0" y="1981200"/>
            <a:ext cx="5334000" cy="381000"/>
          </a:xfrm>
          <a:prstGeom prst="rect">
            <a:avLst/>
          </a:prstGeom>
          <a:gradFill rotWithShape="1">
            <a:gsLst>
              <a:gs pos="0">
                <a:srgbClr val="005E76"/>
              </a:gs>
              <a:gs pos="100000">
                <a:srgbClr val="00CCFF"/>
              </a:gs>
            </a:gsLst>
            <a:lin ang="0" scaled="1"/>
          </a:gradFill>
          <a:ln w="9525">
            <a:solidFill>
              <a:schemeClr val="tx1"/>
            </a:solidFill>
            <a:miter lim="800000"/>
            <a:headEnd/>
            <a:tailEnd/>
          </a:ln>
        </p:spPr>
        <p:txBody>
          <a:bodyPr wrap="none" anchor="ctr"/>
          <a:lstStyle/>
          <a:p>
            <a:endParaRPr lang="fr-FR"/>
          </a:p>
        </p:txBody>
      </p:sp>
      <p:sp>
        <p:nvSpPr>
          <p:cNvPr id="58372" name="Line 4"/>
          <p:cNvSpPr>
            <a:spLocks noChangeShapeType="1"/>
          </p:cNvSpPr>
          <p:nvPr/>
        </p:nvSpPr>
        <p:spPr bwMode="auto">
          <a:xfrm>
            <a:off x="228600" y="838200"/>
            <a:ext cx="6350" cy="765175"/>
          </a:xfrm>
          <a:prstGeom prst="line">
            <a:avLst/>
          </a:prstGeom>
          <a:noFill/>
          <a:ln w="44450">
            <a:solidFill>
              <a:srgbClr val="FF0000"/>
            </a:solidFill>
            <a:round/>
            <a:headEnd/>
            <a:tailEnd/>
          </a:ln>
        </p:spPr>
        <p:txBody>
          <a:bodyPr/>
          <a:lstStyle/>
          <a:p>
            <a:endParaRPr lang="fr-FR"/>
          </a:p>
        </p:txBody>
      </p:sp>
      <p:grpSp>
        <p:nvGrpSpPr>
          <p:cNvPr id="58373" name="Group 5"/>
          <p:cNvGrpSpPr>
            <a:grpSpLocks/>
          </p:cNvGrpSpPr>
          <p:nvPr/>
        </p:nvGrpSpPr>
        <p:grpSpPr bwMode="auto">
          <a:xfrm>
            <a:off x="0" y="457200"/>
            <a:ext cx="9144000" cy="400050"/>
            <a:chOff x="1676" y="0"/>
            <a:chExt cx="4084" cy="252"/>
          </a:xfrm>
        </p:grpSpPr>
        <p:sp>
          <p:nvSpPr>
            <p:cNvPr id="58408" name="ZoneTexte 6"/>
            <p:cNvSpPr txBox="1">
              <a:spLocks noChangeArrowheads="1"/>
            </p:cNvSpPr>
            <p:nvPr/>
          </p:nvSpPr>
          <p:spPr bwMode="auto">
            <a:xfrm>
              <a:off x="1676" y="0"/>
              <a:ext cx="4025" cy="173"/>
            </a:xfrm>
            <a:prstGeom prst="rect">
              <a:avLst/>
            </a:prstGeom>
            <a:noFill/>
            <a:ln w="9525">
              <a:noFill/>
              <a:miter lim="800000"/>
              <a:headEnd/>
              <a:tailEnd/>
            </a:ln>
          </p:spPr>
          <p:txBody>
            <a:bodyPr>
              <a:spAutoFit/>
            </a:bodyPr>
            <a:lstStyle/>
            <a:p>
              <a:r>
                <a:rPr lang="fr-FR" sz="1200" b="1">
                  <a:latin typeface="Calibri" pitchFamily="34" charset="0"/>
                  <a:ea typeface="ＭＳ Ｐゴシック" pitchFamily="34" charset="-128"/>
                </a:rPr>
                <a:t>1790              1800              1810             1820            1830             1840             1850            1860              1870           1880             1890           1900</a:t>
              </a:r>
            </a:p>
          </p:txBody>
        </p:sp>
        <p:cxnSp>
          <p:nvCxnSpPr>
            <p:cNvPr id="2" name="Connecteur droit 8"/>
            <p:cNvCxnSpPr/>
            <p:nvPr/>
          </p:nvCxnSpPr>
          <p:spPr>
            <a:xfrm>
              <a:off x="1739" y="175"/>
              <a:ext cx="4021" cy="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Connecteur droit 15"/>
            <p:cNvCxnSpPr/>
            <p:nvPr/>
          </p:nvCxnSpPr>
          <p:spPr>
            <a:xfrm rot="5400000">
              <a:off x="5145"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Connecteur droit 20"/>
            <p:cNvCxnSpPr/>
            <p:nvPr/>
          </p:nvCxnSpPr>
          <p:spPr>
            <a:xfrm rot="5400000">
              <a:off x="1791"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cteur droit 21"/>
            <p:cNvCxnSpPr/>
            <p:nvPr/>
          </p:nvCxnSpPr>
          <p:spPr>
            <a:xfrm rot="5400000">
              <a:off x="212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22"/>
            <p:cNvCxnSpPr/>
            <p:nvPr/>
          </p:nvCxnSpPr>
          <p:spPr>
            <a:xfrm rot="5400000">
              <a:off x="2462"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23"/>
            <p:cNvCxnSpPr/>
            <p:nvPr/>
          </p:nvCxnSpPr>
          <p:spPr>
            <a:xfrm rot="5400000">
              <a:off x="279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24"/>
            <p:cNvCxnSpPr/>
            <p:nvPr/>
          </p:nvCxnSpPr>
          <p:spPr>
            <a:xfrm rot="5400000">
              <a:off x="3130"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25"/>
            <p:cNvCxnSpPr/>
            <p:nvPr/>
          </p:nvCxnSpPr>
          <p:spPr>
            <a:xfrm rot="5400000">
              <a:off x="3466"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26"/>
            <p:cNvCxnSpPr/>
            <p:nvPr/>
          </p:nvCxnSpPr>
          <p:spPr>
            <a:xfrm rot="5400000">
              <a:off x="380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27"/>
            <p:cNvCxnSpPr/>
            <p:nvPr/>
          </p:nvCxnSpPr>
          <p:spPr>
            <a:xfrm rot="5400000">
              <a:off x="4139"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28"/>
            <p:cNvCxnSpPr/>
            <p:nvPr/>
          </p:nvCxnSpPr>
          <p:spPr>
            <a:xfrm rot="5400000">
              <a:off x="447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29"/>
            <p:cNvCxnSpPr/>
            <p:nvPr/>
          </p:nvCxnSpPr>
          <p:spPr>
            <a:xfrm rot="5400000">
              <a:off x="4810"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30"/>
            <p:cNvCxnSpPr/>
            <p:nvPr/>
          </p:nvCxnSpPr>
          <p:spPr>
            <a:xfrm rot="5400000">
              <a:off x="5480" y="194"/>
              <a:ext cx="114"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374" name="Text Box 20"/>
          <p:cNvSpPr txBox="1">
            <a:spLocks noChangeArrowheads="1"/>
          </p:cNvSpPr>
          <p:nvPr/>
        </p:nvSpPr>
        <p:spPr bwMode="auto">
          <a:xfrm>
            <a:off x="0" y="1600200"/>
            <a:ext cx="2901950" cy="366713"/>
          </a:xfrm>
          <a:prstGeom prst="rect">
            <a:avLst/>
          </a:prstGeom>
          <a:noFill/>
          <a:ln w="9525">
            <a:noFill/>
            <a:miter lim="800000"/>
            <a:headEnd/>
            <a:tailEnd/>
          </a:ln>
        </p:spPr>
        <p:txBody>
          <a:bodyPr wrap="none">
            <a:spAutoFit/>
          </a:bodyPr>
          <a:lstStyle/>
          <a:p>
            <a:r>
              <a:rPr lang="fr-FR" b="1">
                <a:ea typeface="ＭＳ Ｐゴシック" pitchFamily="34" charset="-128"/>
              </a:rPr>
              <a:t>1789</a:t>
            </a:r>
            <a:r>
              <a:rPr lang="fr-FR">
                <a:ea typeface="ＭＳ Ｐゴシック" pitchFamily="34" charset="-128"/>
              </a:rPr>
              <a:t> : début de la RF, DDHC </a:t>
            </a:r>
          </a:p>
        </p:txBody>
      </p:sp>
      <p:sp>
        <p:nvSpPr>
          <p:cNvPr id="58375" name="Freeform 21"/>
          <p:cNvSpPr>
            <a:spLocks/>
          </p:cNvSpPr>
          <p:nvPr/>
        </p:nvSpPr>
        <p:spPr bwMode="auto">
          <a:xfrm>
            <a:off x="228600" y="914400"/>
            <a:ext cx="6934200" cy="1066800"/>
          </a:xfrm>
          <a:custGeom>
            <a:avLst/>
            <a:gdLst>
              <a:gd name="T0" fmla="*/ 120967496 w 4368"/>
              <a:gd name="T1" fmla="*/ 979736393 h 528"/>
              <a:gd name="T2" fmla="*/ 2147483647 w 4368"/>
              <a:gd name="T3" fmla="*/ 0 h 528"/>
              <a:gd name="T4" fmla="*/ 2147483647 w 4368"/>
              <a:gd name="T5" fmla="*/ 2147483647 h 528"/>
              <a:gd name="T6" fmla="*/ 0 w 4368"/>
              <a:gd name="T7" fmla="*/ 979736393 h 528"/>
              <a:gd name="T8" fmla="*/ 120967496 w 4368"/>
              <a:gd name="T9" fmla="*/ 979736393 h 528"/>
              <a:gd name="T10" fmla="*/ 0 60000 65536"/>
              <a:gd name="T11" fmla="*/ 0 60000 65536"/>
              <a:gd name="T12" fmla="*/ 0 60000 65536"/>
              <a:gd name="T13" fmla="*/ 0 60000 65536"/>
              <a:gd name="T14" fmla="*/ 0 60000 65536"/>
              <a:gd name="T15" fmla="*/ 0 w 4368"/>
              <a:gd name="T16" fmla="*/ 0 h 528"/>
              <a:gd name="T17" fmla="*/ 4368 w 4368"/>
              <a:gd name="T18" fmla="*/ 528 h 528"/>
            </a:gdLst>
            <a:ahLst/>
            <a:cxnLst>
              <a:cxn ang="T10">
                <a:pos x="T0" y="T1"/>
              </a:cxn>
              <a:cxn ang="T11">
                <a:pos x="T2" y="T3"/>
              </a:cxn>
              <a:cxn ang="T12">
                <a:pos x="T4" y="T5"/>
              </a:cxn>
              <a:cxn ang="T13">
                <a:pos x="T6" y="T7"/>
              </a:cxn>
              <a:cxn ang="T14">
                <a:pos x="T8" y="T9"/>
              </a:cxn>
            </a:cxnLst>
            <a:rect l="T15" t="T16" r="T17" b="T18"/>
            <a:pathLst>
              <a:path w="4368" h="528">
                <a:moveTo>
                  <a:pt x="48" y="240"/>
                </a:moveTo>
                <a:lnTo>
                  <a:pt x="4368" y="0"/>
                </a:lnTo>
                <a:lnTo>
                  <a:pt x="4368" y="528"/>
                </a:lnTo>
                <a:lnTo>
                  <a:pt x="0" y="240"/>
                </a:lnTo>
                <a:lnTo>
                  <a:pt x="48" y="240"/>
                </a:lnTo>
                <a:close/>
              </a:path>
            </a:pathLst>
          </a:custGeom>
          <a:gradFill rotWithShape="1">
            <a:gsLst>
              <a:gs pos="0">
                <a:srgbClr val="00003B"/>
              </a:gs>
              <a:gs pos="100000">
                <a:srgbClr val="000080">
                  <a:alpha val="32999"/>
                </a:srgbClr>
              </a:gs>
            </a:gsLst>
            <a:lin ang="0" scaled="1"/>
          </a:gradFill>
          <a:ln w="9525">
            <a:solidFill>
              <a:schemeClr val="tx1"/>
            </a:solidFill>
            <a:round/>
            <a:headEnd/>
            <a:tailEnd/>
          </a:ln>
        </p:spPr>
        <p:txBody>
          <a:bodyPr/>
          <a:lstStyle/>
          <a:p>
            <a:endParaRPr lang="fr-FR"/>
          </a:p>
        </p:txBody>
      </p:sp>
      <p:sp>
        <p:nvSpPr>
          <p:cNvPr id="58376" name="Text Box 22"/>
          <p:cNvSpPr txBox="1">
            <a:spLocks noChangeArrowheads="1"/>
          </p:cNvSpPr>
          <p:nvPr/>
        </p:nvSpPr>
        <p:spPr bwMode="auto">
          <a:xfrm>
            <a:off x="3352800" y="1143000"/>
            <a:ext cx="3856038" cy="366713"/>
          </a:xfrm>
          <a:prstGeom prst="rect">
            <a:avLst/>
          </a:prstGeom>
          <a:noFill/>
          <a:ln w="9525">
            <a:noFill/>
            <a:miter lim="800000"/>
            <a:headEnd/>
            <a:tailEnd/>
          </a:ln>
        </p:spPr>
        <p:txBody>
          <a:bodyPr wrap="none">
            <a:spAutoFit/>
          </a:bodyPr>
          <a:lstStyle/>
          <a:p>
            <a:r>
              <a:rPr lang="fr-FR">
                <a:ea typeface="ＭＳ Ｐゴシック" pitchFamily="34" charset="-128"/>
              </a:rPr>
              <a:t>Conquête progressive de droits </a:t>
            </a:r>
            <a:r>
              <a:rPr lang="fr-FR" u="sng">
                <a:ea typeface="ＭＳ Ｐゴシック" pitchFamily="34" charset="-128"/>
              </a:rPr>
              <a:t>politiques</a:t>
            </a:r>
          </a:p>
        </p:txBody>
      </p:sp>
      <p:sp>
        <p:nvSpPr>
          <p:cNvPr id="58377" name="Text Box 23"/>
          <p:cNvSpPr txBox="1">
            <a:spLocks noChangeArrowheads="1"/>
          </p:cNvSpPr>
          <p:nvPr/>
        </p:nvSpPr>
        <p:spPr bwMode="auto">
          <a:xfrm>
            <a:off x="7162800" y="990600"/>
            <a:ext cx="1981200" cy="915988"/>
          </a:xfrm>
          <a:prstGeom prst="rect">
            <a:avLst/>
          </a:prstGeom>
          <a:noFill/>
          <a:ln w="9525">
            <a:noFill/>
            <a:miter lim="800000"/>
            <a:headEnd/>
            <a:tailEnd/>
          </a:ln>
        </p:spPr>
        <p:txBody>
          <a:bodyPr>
            <a:spAutoFit/>
          </a:bodyPr>
          <a:lstStyle/>
          <a:p>
            <a:r>
              <a:rPr lang="fr-FR" b="1">
                <a:ea typeface="ＭＳ Ｐゴシック" pitchFamily="34" charset="-128"/>
              </a:rPr>
              <a:t>III</a:t>
            </a:r>
            <a:r>
              <a:rPr lang="fr-FR" b="1" baseline="30000">
                <a:ea typeface="ＭＳ Ｐゴシック" pitchFamily="34" charset="-128"/>
              </a:rPr>
              <a:t>ème </a:t>
            </a:r>
            <a:r>
              <a:rPr lang="fr-FR" b="1">
                <a:ea typeface="ＭＳ Ｐゴシック" pitchFamily="34" charset="-128"/>
              </a:rPr>
              <a:t>Rep, aboutissement de la démocratie</a:t>
            </a:r>
          </a:p>
        </p:txBody>
      </p:sp>
      <p:sp>
        <p:nvSpPr>
          <p:cNvPr id="58378" name="Rectangle 24"/>
          <p:cNvSpPr>
            <a:spLocks noChangeArrowheads="1"/>
          </p:cNvSpPr>
          <p:nvPr/>
        </p:nvSpPr>
        <p:spPr bwMode="auto">
          <a:xfrm>
            <a:off x="0" y="4038600"/>
            <a:ext cx="6324600" cy="381000"/>
          </a:xfrm>
          <a:prstGeom prst="rect">
            <a:avLst/>
          </a:prstGeom>
          <a:gradFill rotWithShape="1">
            <a:gsLst>
              <a:gs pos="0">
                <a:srgbClr val="FFCC00"/>
              </a:gs>
              <a:gs pos="100000">
                <a:srgbClr val="765E00"/>
              </a:gs>
            </a:gsLst>
            <a:lin ang="0" scaled="1"/>
          </a:gradFill>
          <a:ln w="9525">
            <a:solidFill>
              <a:schemeClr val="tx1"/>
            </a:solidFill>
            <a:miter lim="800000"/>
            <a:headEnd/>
            <a:tailEnd/>
          </a:ln>
        </p:spPr>
        <p:txBody>
          <a:bodyPr wrap="none" anchor="ctr"/>
          <a:lstStyle/>
          <a:p>
            <a:endParaRPr lang="fr-FR"/>
          </a:p>
        </p:txBody>
      </p:sp>
      <p:sp>
        <p:nvSpPr>
          <p:cNvPr id="58379" name="Text Box 25"/>
          <p:cNvSpPr txBox="1">
            <a:spLocks noChangeArrowheads="1"/>
          </p:cNvSpPr>
          <p:nvPr/>
        </p:nvSpPr>
        <p:spPr bwMode="auto">
          <a:xfrm>
            <a:off x="0" y="4038600"/>
            <a:ext cx="6019800" cy="366713"/>
          </a:xfrm>
          <a:prstGeom prst="rect">
            <a:avLst/>
          </a:prstGeom>
          <a:noFill/>
          <a:ln w="9525">
            <a:noFill/>
            <a:miter lim="800000"/>
            <a:headEnd/>
            <a:tailEnd/>
          </a:ln>
        </p:spPr>
        <p:txBody>
          <a:bodyPr>
            <a:spAutoFit/>
          </a:bodyPr>
          <a:lstStyle/>
          <a:p>
            <a:r>
              <a:rPr lang="fr-FR" b="1">
                <a:ea typeface="ＭＳ Ｐゴシック" pitchFamily="34" charset="-128"/>
              </a:rPr>
              <a:t>Révolution </a:t>
            </a:r>
            <a:r>
              <a:rPr lang="fr-FR" b="1" u="sng">
                <a:ea typeface="ＭＳ Ｐゴシック" pitchFamily="34" charset="-128"/>
              </a:rPr>
              <a:t>Industrielle</a:t>
            </a:r>
            <a:r>
              <a:rPr lang="fr-FR" b="1">
                <a:ea typeface="ＭＳ Ｐゴシック" pitchFamily="34" charset="-128"/>
              </a:rPr>
              <a:t>, apparition d’une société de classe</a:t>
            </a:r>
          </a:p>
        </p:txBody>
      </p:sp>
      <p:sp>
        <p:nvSpPr>
          <p:cNvPr id="58380" name="Freeform 26"/>
          <p:cNvSpPr>
            <a:spLocks/>
          </p:cNvSpPr>
          <p:nvPr/>
        </p:nvSpPr>
        <p:spPr bwMode="auto">
          <a:xfrm>
            <a:off x="0" y="4495800"/>
            <a:ext cx="8077200" cy="990600"/>
          </a:xfrm>
          <a:custGeom>
            <a:avLst/>
            <a:gdLst>
              <a:gd name="T0" fmla="*/ 164132831 w 4368"/>
              <a:gd name="T1" fmla="*/ 844773393 h 528"/>
              <a:gd name="T2" fmla="*/ 2147483647 w 4368"/>
              <a:gd name="T3" fmla="*/ 0 h 528"/>
              <a:gd name="T4" fmla="*/ 2147483647 w 4368"/>
              <a:gd name="T5" fmla="*/ 1858500292 h 528"/>
              <a:gd name="T6" fmla="*/ 0 w 4368"/>
              <a:gd name="T7" fmla="*/ 844773393 h 528"/>
              <a:gd name="T8" fmla="*/ 164132831 w 4368"/>
              <a:gd name="T9" fmla="*/ 844773393 h 528"/>
              <a:gd name="T10" fmla="*/ 0 60000 65536"/>
              <a:gd name="T11" fmla="*/ 0 60000 65536"/>
              <a:gd name="T12" fmla="*/ 0 60000 65536"/>
              <a:gd name="T13" fmla="*/ 0 60000 65536"/>
              <a:gd name="T14" fmla="*/ 0 60000 65536"/>
              <a:gd name="T15" fmla="*/ 0 w 4368"/>
              <a:gd name="T16" fmla="*/ 0 h 528"/>
              <a:gd name="T17" fmla="*/ 4368 w 4368"/>
              <a:gd name="T18" fmla="*/ 528 h 528"/>
            </a:gdLst>
            <a:ahLst/>
            <a:cxnLst>
              <a:cxn ang="T10">
                <a:pos x="T0" y="T1"/>
              </a:cxn>
              <a:cxn ang="T11">
                <a:pos x="T2" y="T3"/>
              </a:cxn>
              <a:cxn ang="T12">
                <a:pos x="T4" y="T5"/>
              </a:cxn>
              <a:cxn ang="T13">
                <a:pos x="T6" y="T7"/>
              </a:cxn>
              <a:cxn ang="T14">
                <a:pos x="T8" y="T9"/>
              </a:cxn>
            </a:cxnLst>
            <a:rect l="T15" t="T16" r="T17" b="T18"/>
            <a:pathLst>
              <a:path w="4368" h="528">
                <a:moveTo>
                  <a:pt x="48" y="240"/>
                </a:moveTo>
                <a:lnTo>
                  <a:pt x="4368" y="0"/>
                </a:lnTo>
                <a:lnTo>
                  <a:pt x="4368" y="528"/>
                </a:lnTo>
                <a:lnTo>
                  <a:pt x="0" y="240"/>
                </a:lnTo>
                <a:lnTo>
                  <a:pt x="48" y="240"/>
                </a:lnTo>
                <a:close/>
              </a:path>
            </a:pathLst>
          </a:custGeom>
          <a:gradFill rotWithShape="1">
            <a:gsLst>
              <a:gs pos="0">
                <a:srgbClr val="760000"/>
              </a:gs>
              <a:gs pos="100000">
                <a:srgbClr val="FF0000"/>
              </a:gs>
            </a:gsLst>
            <a:lin ang="0" scaled="1"/>
          </a:gradFill>
          <a:ln w="9525">
            <a:solidFill>
              <a:schemeClr val="tx1"/>
            </a:solidFill>
            <a:round/>
            <a:headEnd/>
            <a:tailEnd/>
          </a:ln>
        </p:spPr>
        <p:txBody>
          <a:bodyPr/>
          <a:lstStyle/>
          <a:p>
            <a:endParaRPr lang="fr-FR"/>
          </a:p>
        </p:txBody>
      </p:sp>
      <p:sp>
        <p:nvSpPr>
          <p:cNvPr id="58381" name="Line 27"/>
          <p:cNvSpPr>
            <a:spLocks noChangeShapeType="1"/>
          </p:cNvSpPr>
          <p:nvPr/>
        </p:nvSpPr>
        <p:spPr bwMode="auto">
          <a:xfrm>
            <a:off x="0" y="3505200"/>
            <a:ext cx="9448800" cy="0"/>
          </a:xfrm>
          <a:prstGeom prst="line">
            <a:avLst/>
          </a:prstGeom>
          <a:noFill/>
          <a:ln w="9525">
            <a:solidFill>
              <a:schemeClr val="tx1"/>
            </a:solidFill>
            <a:round/>
            <a:headEnd/>
            <a:tailEnd/>
          </a:ln>
        </p:spPr>
        <p:txBody>
          <a:bodyPr/>
          <a:lstStyle/>
          <a:p>
            <a:endParaRPr lang="fr-FR"/>
          </a:p>
        </p:txBody>
      </p:sp>
      <p:sp>
        <p:nvSpPr>
          <p:cNvPr id="58382" name="Rectangle 28"/>
          <p:cNvSpPr>
            <a:spLocks noChangeArrowheads="1"/>
          </p:cNvSpPr>
          <p:nvPr/>
        </p:nvSpPr>
        <p:spPr bwMode="auto">
          <a:xfrm>
            <a:off x="1828800" y="4786313"/>
            <a:ext cx="3048000" cy="274637"/>
          </a:xfrm>
          <a:prstGeom prst="rect">
            <a:avLst/>
          </a:prstGeom>
          <a:solidFill>
            <a:schemeClr val="bg1">
              <a:alpha val="50980"/>
            </a:schemeClr>
          </a:solidFill>
          <a:ln w="9525">
            <a:noFill/>
            <a:miter lim="800000"/>
            <a:headEnd/>
            <a:tailEnd/>
          </a:ln>
        </p:spPr>
        <p:txBody>
          <a:bodyPr lIns="0" tIns="0" rIns="0" bIns="0" anchor="ctr">
            <a:spAutoFit/>
          </a:bodyPr>
          <a:lstStyle/>
          <a:p>
            <a:r>
              <a:rPr lang="fr-FR"/>
              <a:t>nlle revendication : droits </a:t>
            </a:r>
            <a:r>
              <a:rPr lang="fr-FR" u="sng"/>
              <a:t>sociaux</a:t>
            </a:r>
            <a:r>
              <a:rPr lang="fr-FR"/>
              <a:t> </a:t>
            </a:r>
          </a:p>
        </p:txBody>
      </p:sp>
      <p:sp>
        <p:nvSpPr>
          <p:cNvPr id="58383" name="Line 29"/>
          <p:cNvSpPr>
            <a:spLocks noChangeShapeType="1"/>
          </p:cNvSpPr>
          <p:nvPr/>
        </p:nvSpPr>
        <p:spPr bwMode="auto">
          <a:xfrm>
            <a:off x="1676400" y="5791200"/>
            <a:ext cx="6350" cy="765175"/>
          </a:xfrm>
          <a:prstGeom prst="line">
            <a:avLst/>
          </a:prstGeom>
          <a:noFill/>
          <a:ln w="44450">
            <a:solidFill>
              <a:srgbClr val="FF0000"/>
            </a:solidFill>
            <a:round/>
            <a:headEnd/>
            <a:tailEnd/>
          </a:ln>
        </p:spPr>
        <p:txBody>
          <a:bodyPr/>
          <a:lstStyle/>
          <a:p>
            <a:endParaRPr lang="fr-FR"/>
          </a:p>
        </p:txBody>
      </p:sp>
      <p:sp>
        <p:nvSpPr>
          <p:cNvPr id="58384" name="AutoShape 30"/>
          <p:cNvSpPr>
            <a:spLocks noChangeArrowheads="1"/>
          </p:cNvSpPr>
          <p:nvPr/>
        </p:nvSpPr>
        <p:spPr bwMode="auto">
          <a:xfrm rot="20426173" flipH="1">
            <a:off x="1524000" y="5562600"/>
            <a:ext cx="309563"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58385" name="Text Box 31"/>
          <p:cNvSpPr txBox="1">
            <a:spLocks noChangeArrowheads="1"/>
          </p:cNvSpPr>
          <p:nvPr/>
        </p:nvSpPr>
        <p:spPr bwMode="auto">
          <a:xfrm>
            <a:off x="1143000" y="5334000"/>
            <a:ext cx="1828800" cy="304800"/>
          </a:xfrm>
          <a:prstGeom prst="rect">
            <a:avLst/>
          </a:prstGeom>
          <a:noFill/>
          <a:ln w="9525">
            <a:noFill/>
            <a:miter lim="800000"/>
            <a:headEnd/>
            <a:tailEnd/>
          </a:ln>
        </p:spPr>
        <p:txBody>
          <a:bodyPr>
            <a:spAutoFit/>
          </a:bodyPr>
          <a:lstStyle/>
          <a:p>
            <a:pPr>
              <a:spcBef>
                <a:spcPct val="50000"/>
              </a:spcBef>
            </a:pPr>
            <a:r>
              <a:rPr lang="fr-FR" sz="1400"/>
              <a:t>1848, 2</a:t>
            </a:r>
            <a:r>
              <a:rPr lang="fr-FR" sz="1400" baseline="30000"/>
              <a:t>nde</a:t>
            </a:r>
            <a:r>
              <a:rPr lang="fr-FR" sz="1400"/>
              <a:t> République</a:t>
            </a:r>
          </a:p>
        </p:txBody>
      </p:sp>
      <p:sp>
        <p:nvSpPr>
          <p:cNvPr id="38944" name="Line 32"/>
          <p:cNvSpPr>
            <a:spLocks noChangeShapeType="1"/>
          </p:cNvSpPr>
          <p:nvPr/>
        </p:nvSpPr>
        <p:spPr bwMode="auto">
          <a:xfrm>
            <a:off x="3429000" y="5791200"/>
            <a:ext cx="6350" cy="765175"/>
          </a:xfrm>
          <a:prstGeom prst="line">
            <a:avLst/>
          </a:prstGeom>
          <a:noFill/>
          <a:ln w="44450">
            <a:solidFill>
              <a:srgbClr val="FF0000"/>
            </a:solidFill>
            <a:round/>
            <a:headEnd/>
            <a:tailEnd/>
          </a:ln>
        </p:spPr>
        <p:txBody>
          <a:bodyPr/>
          <a:lstStyle/>
          <a:p>
            <a:endParaRPr lang="fr-FR"/>
          </a:p>
        </p:txBody>
      </p:sp>
      <p:sp>
        <p:nvSpPr>
          <p:cNvPr id="38945" name="AutoShape 33"/>
          <p:cNvSpPr>
            <a:spLocks noChangeArrowheads="1"/>
          </p:cNvSpPr>
          <p:nvPr/>
        </p:nvSpPr>
        <p:spPr bwMode="auto">
          <a:xfrm rot="20426173" flipH="1">
            <a:off x="3276600" y="5562600"/>
            <a:ext cx="309563"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38946" name="Text Box 34"/>
          <p:cNvSpPr txBox="1">
            <a:spLocks noChangeArrowheads="1"/>
          </p:cNvSpPr>
          <p:nvPr/>
        </p:nvSpPr>
        <p:spPr bwMode="auto">
          <a:xfrm>
            <a:off x="2895600" y="5334000"/>
            <a:ext cx="1981200" cy="304800"/>
          </a:xfrm>
          <a:prstGeom prst="rect">
            <a:avLst/>
          </a:prstGeom>
          <a:noFill/>
          <a:ln w="9525">
            <a:noFill/>
            <a:miter lim="800000"/>
            <a:headEnd/>
            <a:tailEnd/>
          </a:ln>
        </p:spPr>
        <p:txBody>
          <a:bodyPr>
            <a:spAutoFit/>
          </a:bodyPr>
          <a:lstStyle/>
          <a:p>
            <a:pPr>
              <a:spcBef>
                <a:spcPct val="50000"/>
              </a:spcBef>
            </a:pPr>
            <a:r>
              <a:rPr lang="fr-FR" sz="1400"/>
              <a:t>1870 Commune de Paris</a:t>
            </a:r>
          </a:p>
        </p:txBody>
      </p:sp>
      <p:sp>
        <p:nvSpPr>
          <p:cNvPr id="58389" name="Rectangle 35"/>
          <p:cNvSpPr>
            <a:spLocks noChangeArrowheads="1"/>
          </p:cNvSpPr>
          <p:nvPr/>
        </p:nvSpPr>
        <p:spPr bwMode="auto">
          <a:xfrm>
            <a:off x="4614863" y="5029200"/>
            <a:ext cx="2438400" cy="274638"/>
          </a:xfrm>
          <a:prstGeom prst="rect">
            <a:avLst/>
          </a:prstGeom>
          <a:solidFill>
            <a:schemeClr val="bg1">
              <a:alpha val="50980"/>
            </a:schemeClr>
          </a:solidFill>
          <a:ln w="9525">
            <a:noFill/>
            <a:miter lim="800000"/>
            <a:headEnd/>
            <a:tailEnd/>
          </a:ln>
        </p:spPr>
        <p:txBody>
          <a:bodyPr lIns="0" tIns="0" rIns="0" bIns="0" anchor="ctr">
            <a:spAutoFit/>
          </a:bodyPr>
          <a:lstStyle/>
          <a:p>
            <a:pPr algn="r"/>
            <a:r>
              <a:rPr lang="fr-FR"/>
              <a:t>( =continuer la Révolution)</a:t>
            </a:r>
          </a:p>
        </p:txBody>
      </p:sp>
      <p:sp>
        <p:nvSpPr>
          <p:cNvPr id="58390" name="Text Box 36"/>
          <p:cNvSpPr txBox="1">
            <a:spLocks noChangeArrowheads="1"/>
          </p:cNvSpPr>
          <p:nvPr/>
        </p:nvSpPr>
        <p:spPr bwMode="auto">
          <a:xfrm>
            <a:off x="0" y="1981200"/>
            <a:ext cx="5334000" cy="366713"/>
          </a:xfrm>
          <a:prstGeom prst="rect">
            <a:avLst/>
          </a:prstGeom>
          <a:noFill/>
          <a:ln w="9525">
            <a:noFill/>
            <a:miter lim="800000"/>
            <a:headEnd/>
            <a:tailEnd/>
          </a:ln>
        </p:spPr>
        <p:txBody>
          <a:bodyPr>
            <a:spAutoFit/>
          </a:bodyPr>
          <a:lstStyle/>
          <a:p>
            <a:r>
              <a:rPr lang="fr-FR" b="1">
                <a:ea typeface="ＭＳ Ｐゴシック" pitchFamily="34" charset="-128"/>
              </a:rPr>
              <a:t>Révolution </a:t>
            </a:r>
            <a:r>
              <a:rPr lang="fr-FR" b="1" u="sng">
                <a:ea typeface="ＭＳ Ｐゴシック" pitchFamily="34" charset="-128"/>
              </a:rPr>
              <a:t>Française</a:t>
            </a:r>
            <a:r>
              <a:rPr lang="fr-FR" b="1">
                <a:ea typeface="ＭＳ Ｐゴシック" pitchFamily="34" charset="-128"/>
              </a:rPr>
              <a:t>, disparition de la sté d’ordres</a:t>
            </a:r>
          </a:p>
        </p:txBody>
      </p:sp>
      <p:grpSp>
        <p:nvGrpSpPr>
          <p:cNvPr id="58391" name="Group 37"/>
          <p:cNvGrpSpPr>
            <a:grpSpLocks/>
          </p:cNvGrpSpPr>
          <p:nvPr/>
        </p:nvGrpSpPr>
        <p:grpSpPr bwMode="auto">
          <a:xfrm>
            <a:off x="0" y="6248400"/>
            <a:ext cx="9144000" cy="400050"/>
            <a:chOff x="1676" y="0"/>
            <a:chExt cx="4084" cy="252"/>
          </a:xfrm>
        </p:grpSpPr>
        <p:sp>
          <p:nvSpPr>
            <p:cNvPr id="58394" name="ZoneTexte 6"/>
            <p:cNvSpPr txBox="1">
              <a:spLocks noChangeArrowheads="1"/>
            </p:cNvSpPr>
            <p:nvPr/>
          </p:nvSpPr>
          <p:spPr bwMode="auto">
            <a:xfrm>
              <a:off x="1676" y="0"/>
              <a:ext cx="4025" cy="173"/>
            </a:xfrm>
            <a:prstGeom prst="rect">
              <a:avLst/>
            </a:prstGeom>
            <a:noFill/>
            <a:ln w="9525">
              <a:noFill/>
              <a:miter lim="800000"/>
              <a:headEnd/>
              <a:tailEnd/>
            </a:ln>
          </p:spPr>
          <p:txBody>
            <a:bodyPr>
              <a:spAutoFit/>
            </a:bodyPr>
            <a:lstStyle/>
            <a:p>
              <a:r>
                <a:rPr lang="fr-FR" sz="1200" b="1">
                  <a:latin typeface="Calibri" pitchFamily="34" charset="0"/>
                  <a:ea typeface="ＭＳ Ｐゴシック" pitchFamily="34" charset="-128"/>
                </a:rPr>
                <a:t>1830              1840              1850             1860            1870             1880             1890            1900              1910           1920             1930           1940</a:t>
              </a:r>
            </a:p>
          </p:txBody>
        </p:sp>
        <p:cxnSp>
          <p:nvCxnSpPr>
            <p:cNvPr id="9" name="Connecteur droit 8"/>
            <p:cNvCxnSpPr/>
            <p:nvPr/>
          </p:nvCxnSpPr>
          <p:spPr>
            <a:xfrm>
              <a:off x="1739" y="175"/>
              <a:ext cx="4021" cy="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5145"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1791"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212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2462"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a:off x="279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3130"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3466"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380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4139"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447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4810"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5480" y="194"/>
              <a:ext cx="114"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392" name="Rectangle 52"/>
          <p:cNvSpPr>
            <a:spLocks noChangeArrowheads="1"/>
          </p:cNvSpPr>
          <p:nvPr/>
        </p:nvSpPr>
        <p:spPr bwMode="auto">
          <a:xfrm>
            <a:off x="2268538" y="0"/>
            <a:ext cx="4090987" cy="366713"/>
          </a:xfrm>
          <a:prstGeom prst="rect">
            <a:avLst/>
          </a:prstGeom>
          <a:noFill/>
          <a:ln w="9525">
            <a:noFill/>
            <a:miter lim="800000"/>
            <a:headEnd/>
            <a:tailEnd/>
          </a:ln>
        </p:spPr>
        <p:txBody>
          <a:bodyPr wrap="none">
            <a:spAutoFit/>
          </a:bodyPr>
          <a:lstStyle/>
          <a:p>
            <a:r>
              <a:rPr lang="fr-FR" b="1" u="sng"/>
              <a:t>La République face à la question sociale</a:t>
            </a:r>
          </a:p>
        </p:txBody>
      </p:sp>
      <p:sp>
        <p:nvSpPr>
          <p:cNvPr id="38965" name="Rectangle 53"/>
          <p:cNvSpPr>
            <a:spLocks noChangeArrowheads="1"/>
          </p:cNvSpPr>
          <p:nvPr/>
        </p:nvSpPr>
        <p:spPr bwMode="auto">
          <a:xfrm>
            <a:off x="3492500" y="3429000"/>
            <a:ext cx="5335588" cy="641350"/>
          </a:xfrm>
          <a:prstGeom prst="rect">
            <a:avLst/>
          </a:prstGeom>
          <a:noFill/>
          <a:ln w="9525">
            <a:noFill/>
            <a:miter lim="800000"/>
            <a:headEnd/>
            <a:tailEnd/>
          </a:ln>
        </p:spPr>
        <p:txBody>
          <a:bodyPr>
            <a:spAutoFit/>
          </a:bodyPr>
          <a:lstStyle/>
          <a:p>
            <a:r>
              <a:rPr lang="fr-FR" i="1"/>
              <a:t>Comment la République a-t-elle répondu aux nouvelles revendications issues de la société industrielle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44"/>
                                        </p:tgtEl>
                                        <p:attrNameLst>
                                          <p:attrName>style.visibility</p:attrName>
                                        </p:attrNameLst>
                                      </p:cBhvr>
                                      <p:to>
                                        <p:strVal val="visible"/>
                                      </p:to>
                                    </p:set>
                                    <p:anim calcmode="lin" valueType="num">
                                      <p:cBhvr additive="base">
                                        <p:cTn id="7" dur="500" fill="hold"/>
                                        <p:tgtEl>
                                          <p:spTgt spid="38944"/>
                                        </p:tgtEl>
                                        <p:attrNameLst>
                                          <p:attrName>ppt_x</p:attrName>
                                        </p:attrNameLst>
                                      </p:cBhvr>
                                      <p:tavLst>
                                        <p:tav tm="0">
                                          <p:val>
                                            <p:strVal val="#ppt_x"/>
                                          </p:val>
                                        </p:tav>
                                        <p:tav tm="100000">
                                          <p:val>
                                            <p:strVal val="#ppt_x"/>
                                          </p:val>
                                        </p:tav>
                                      </p:tavLst>
                                    </p:anim>
                                    <p:anim calcmode="lin" valueType="num">
                                      <p:cBhvr additive="base">
                                        <p:cTn id="8" dur="500" fill="hold"/>
                                        <p:tgtEl>
                                          <p:spTgt spid="389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45"/>
                                        </p:tgtEl>
                                        <p:attrNameLst>
                                          <p:attrName>style.visibility</p:attrName>
                                        </p:attrNameLst>
                                      </p:cBhvr>
                                      <p:to>
                                        <p:strVal val="visible"/>
                                      </p:to>
                                    </p:set>
                                    <p:anim calcmode="lin" valueType="num">
                                      <p:cBhvr additive="base">
                                        <p:cTn id="11" dur="500" fill="hold"/>
                                        <p:tgtEl>
                                          <p:spTgt spid="38945"/>
                                        </p:tgtEl>
                                        <p:attrNameLst>
                                          <p:attrName>ppt_x</p:attrName>
                                        </p:attrNameLst>
                                      </p:cBhvr>
                                      <p:tavLst>
                                        <p:tav tm="0">
                                          <p:val>
                                            <p:strVal val="#ppt_x"/>
                                          </p:val>
                                        </p:tav>
                                        <p:tav tm="100000">
                                          <p:val>
                                            <p:strVal val="#ppt_x"/>
                                          </p:val>
                                        </p:tav>
                                      </p:tavLst>
                                    </p:anim>
                                    <p:anim calcmode="lin" valueType="num">
                                      <p:cBhvr additive="base">
                                        <p:cTn id="12" dur="500" fill="hold"/>
                                        <p:tgtEl>
                                          <p:spTgt spid="389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46"/>
                                        </p:tgtEl>
                                        <p:attrNameLst>
                                          <p:attrName>style.visibility</p:attrName>
                                        </p:attrNameLst>
                                      </p:cBhvr>
                                      <p:to>
                                        <p:strVal val="visible"/>
                                      </p:to>
                                    </p:set>
                                    <p:anim calcmode="lin" valueType="num">
                                      <p:cBhvr additive="base">
                                        <p:cTn id="15" dur="500" fill="hold"/>
                                        <p:tgtEl>
                                          <p:spTgt spid="38946"/>
                                        </p:tgtEl>
                                        <p:attrNameLst>
                                          <p:attrName>ppt_x</p:attrName>
                                        </p:attrNameLst>
                                      </p:cBhvr>
                                      <p:tavLst>
                                        <p:tav tm="0">
                                          <p:val>
                                            <p:strVal val="#ppt_x"/>
                                          </p:val>
                                        </p:tav>
                                        <p:tav tm="100000">
                                          <p:val>
                                            <p:strVal val="#ppt_x"/>
                                          </p:val>
                                        </p:tav>
                                      </p:tavLst>
                                    </p:anim>
                                    <p:anim calcmode="lin" valueType="num">
                                      <p:cBhvr additive="base">
                                        <p:cTn id="16" dur="500" fill="hold"/>
                                        <p:tgtEl>
                                          <p:spTgt spid="389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8965"/>
                                        </p:tgtEl>
                                        <p:attrNameLst>
                                          <p:attrName>style.visibility</p:attrName>
                                        </p:attrNameLst>
                                      </p:cBhvr>
                                      <p:to>
                                        <p:strVal val="visible"/>
                                      </p:to>
                                    </p:set>
                                    <p:anim calcmode="lin" valueType="num">
                                      <p:cBhvr>
                                        <p:cTn id="21" dur="1000" fill="hold"/>
                                        <p:tgtEl>
                                          <p:spTgt spid="38965"/>
                                        </p:tgtEl>
                                        <p:attrNameLst>
                                          <p:attrName>ppt_w</p:attrName>
                                        </p:attrNameLst>
                                      </p:cBhvr>
                                      <p:tavLst>
                                        <p:tav tm="0">
                                          <p:val>
                                            <p:strVal val="#ppt_w*0.70"/>
                                          </p:val>
                                        </p:tav>
                                        <p:tav tm="100000">
                                          <p:val>
                                            <p:strVal val="#ppt_w"/>
                                          </p:val>
                                        </p:tav>
                                      </p:tavLst>
                                    </p:anim>
                                    <p:anim calcmode="lin" valueType="num">
                                      <p:cBhvr>
                                        <p:cTn id="22" dur="1000" fill="hold"/>
                                        <p:tgtEl>
                                          <p:spTgt spid="38965"/>
                                        </p:tgtEl>
                                        <p:attrNameLst>
                                          <p:attrName>ppt_h</p:attrName>
                                        </p:attrNameLst>
                                      </p:cBhvr>
                                      <p:tavLst>
                                        <p:tav tm="0">
                                          <p:val>
                                            <p:strVal val="#ppt_h"/>
                                          </p:val>
                                        </p:tav>
                                        <p:tav tm="100000">
                                          <p:val>
                                            <p:strVal val="#ppt_h"/>
                                          </p:val>
                                        </p:tav>
                                      </p:tavLst>
                                    </p:anim>
                                    <p:animEffect transition="in" filter="fade">
                                      <p:cBhvr>
                                        <p:cTn id="23" dur="1000"/>
                                        <p:tgtEl>
                                          <p:spTgt spid="38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4" grpId="0" animBg="1"/>
      <p:bldP spid="38945" grpId="0" animBg="1"/>
      <p:bldP spid="38946" grpId="0"/>
      <p:bldP spid="3896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0" y="0"/>
            <a:ext cx="7308850" cy="6797675"/>
          </a:xfrm>
          <a:prstGeom prst="rect">
            <a:avLst/>
          </a:prstGeom>
          <a:solidFill>
            <a:srgbClr val="FFFFFF"/>
          </a:solidFill>
          <a:ln w="9525">
            <a:solidFill>
              <a:srgbClr val="000000"/>
            </a:solidFill>
            <a:miter lim="800000"/>
            <a:headEnd/>
            <a:tailEnd/>
          </a:ln>
        </p:spPr>
        <p:txBody>
          <a:bodyPr>
            <a:spAutoFit/>
          </a:bodyPr>
          <a:lstStyle/>
          <a:p>
            <a:pPr algn="just"/>
            <a:r>
              <a:rPr lang="fr-FR" altLang="ja-JP" sz="2500" u="sng">
                <a:latin typeface="Times New Roman" pitchFamily="18" charset="0"/>
                <a:ea typeface="MS Mincho" pitchFamily="49" charset="-128"/>
              </a:rPr>
              <a:t>Jean Jaurès revendique la démocratie </a:t>
            </a:r>
          </a:p>
          <a:p>
            <a:pPr algn="just"/>
            <a:r>
              <a:rPr lang="fr-FR" altLang="ja-JP" sz="2300">
                <a:latin typeface="Times New Roman" pitchFamily="18" charset="0"/>
                <a:ea typeface="MS Mincho" pitchFamily="49" charset="-128"/>
              </a:rPr>
              <a:t>C'est par sa complexité sociale et par la diversité de ses éléments, toujours manifestée au plein jour de l'action publique et sur l'écran lumineux du suffrage universel, que la démocratie a cette vertu régulatrice et cette fonction arbitrale. </a:t>
            </a:r>
          </a:p>
          <a:p>
            <a:pPr algn="just"/>
            <a:r>
              <a:rPr lang="fr-FR" altLang="ja-JP" sz="2300">
                <a:latin typeface="Times New Roman" pitchFamily="18" charset="0"/>
                <a:ea typeface="MS Mincho" pitchFamily="49" charset="-128"/>
              </a:rPr>
              <a:t>Le monde économique moderne a deux pôles : la bourgeoisie capitaliste et le prolétariat ; ce sont là les deux grandes forces actives, dont les rapports variables déterminent le mouvement social. C'est de ces deux classes que viennent les grandes impulsions, les grandes initiatives ; c'est de ces deux pôles que viennent les courants magnétiques, qui s'opposent ou se combinent, et qui animent, en quelque sorte, toute la planète.</a:t>
            </a:r>
          </a:p>
          <a:p>
            <a:pPr algn="just"/>
            <a:r>
              <a:rPr lang="fr-FR" altLang="ja-JP" sz="2300">
                <a:latin typeface="Times New Roman" pitchFamily="18" charset="0"/>
                <a:ea typeface="MS Mincho" pitchFamily="49" charset="-128"/>
              </a:rPr>
              <a:t>Mais entre les pôles sociaux sont distribuées et échelonnées bien des forces intermédiaires. De la grande bourgeoisie capitaliste à la modeste bourgeoisie et à l'artisanerie, il y a des degrés sans nombre.</a:t>
            </a:r>
          </a:p>
          <a:p>
            <a:pPr algn="just"/>
            <a:r>
              <a:rPr lang="fr-FR" altLang="ja-JP" sz="2300">
                <a:latin typeface="Times New Roman" pitchFamily="18" charset="0"/>
                <a:ea typeface="MS Mincho" pitchFamily="49" charset="-128"/>
              </a:rPr>
              <a:t>Jean JAURÈS, </a:t>
            </a:r>
            <a:r>
              <a:rPr lang="fr-FR" altLang="ja-JP" sz="2300" i="1">
                <a:latin typeface="Times New Roman" pitchFamily="18" charset="0"/>
                <a:ea typeface="MS Mincho" pitchFamily="49" charset="-128"/>
              </a:rPr>
              <a:t>L’armée nouvelle</a:t>
            </a:r>
            <a:r>
              <a:rPr lang="fr-FR" altLang="ja-JP" sz="2300">
                <a:latin typeface="Times New Roman" pitchFamily="18" charset="0"/>
                <a:ea typeface="MS Mincho" pitchFamily="49" charset="-128"/>
              </a:rPr>
              <a:t>, 1913</a:t>
            </a:r>
            <a:endParaRPr lang="fr-FR" sz="2300"/>
          </a:p>
        </p:txBody>
      </p:sp>
      <p:sp>
        <p:nvSpPr>
          <p:cNvPr id="80901" name="AutoShape 5"/>
          <p:cNvSpPr>
            <a:spLocks noChangeArrowheads="1"/>
          </p:cNvSpPr>
          <p:nvPr/>
        </p:nvSpPr>
        <p:spPr bwMode="auto">
          <a:xfrm>
            <a:off x="6516688" y="0"/>
            <a:ext cx="976312"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fr-FR"/>
          </a:p>
        </p:txBody>
      </p:sp>
      <p:sp>
        <p:nvSpPr>
          <p:cNvPr id="80902" name="Text Box 6"/>
          <p:cNvSpPr txBox="1">
            <a:spLocks noChangeArrowheads="1"/>
          </p:cNvSpPr>
          <p:nvPr/>
        </p:nvSpPr>
        <p:spPr bwMode="auto">
          <a:xfrm>
            <a:off x="7524750" y="0"/>
            <a:ext cx="1295400" cy="641350"/>
          </a:xfrm>
          <a:prstGeom prst="rect">
            <a:avLst/>
          </a:prstGeom>
          <a:noFill/>
          <a:ln w="9525">
            <a:noFill/>
            <a:miter lim="800000"/>
            <a:headEnd/>
            <a:tailEnd/>
          </a:ln>
        </p:spPr>
        <p:txBody>
          <a:bodyPr>
            <a:spAutoFit/>
          </a:bodyPr>
          <a:lstStyle/>
          <a:p>
            <a:pPr>
              <a:spcBef>
                <a:spcPct val="50000"/>
              </a:spcBef>
            </a:pPr>
            <a:r>
              <a:rPr lang="fr-FR"/>
              <a:t>Dirigeant socialiste</a:t>
            </a:r>
          </a:p>
        </p:txBody>
      </p:sp>
      <p:sp>
        <p:nvSpPr>
          <p:cNvPr id="80904" name="AutoShape 8"/>
          <p:cNvSpPr>
            <a:spLocks noChangeArrowheads="1"/>
          </p:cNvSpPr>
          <p:nvPr/>
        </p:nvSpPr>
        <p:spPr bwMode="auto">
          <a:xfrm>
            <a:off x="7308850" y="1412875"/>
            <a:ext cx="328613" cy="485775"/>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fr-FR"/>
          </a:p>
        </p:txBody>
      </p:sp>
      <p:sp>
        <p:nvSpPr>
          <p:cNvPr id="80905" name="Text Box 9"/>
          <p:cNvSpPr txBox="1">
            <a:spLocks noChangeArrowheads="1"/>
          </p:cNvSpPr>
          <p:nvPr/>
        </p:nvSpPr>
        <p:spPr bwMode="auto">
          <a:xfrm>
            <a:off x="7667625" y="1341438"/>
            <a:ext cx="1476375" cy="1465262"/>
          </a:xfrm>
          <a:prstGeom prst="rect">
            <a:avLst/>
          </a:prstGeom>
          <a:noFill/>
          <a:ln w="9525">
            <a:noFill/>
            <a:miter lim="800000"/>
            <a:headEnd/>
            <a:tailEnd/>
          </a:ln>
        </p:spPr>
        <p:txBody>
          <a:bodyPr>
            <a:spAutoFit/>
          </a:bodyPr>
          <a:lstStyle/>
          <a:p>
            <a:pPr>
              <a:spcBef>
                <a:spcPct val="50000"/>
              </a:spcBef>
            </a:pPr>
            <a:r>
              <a:rPr lang="fr-FR"/>
              <a:t>Démocratie permet de résoudre la question sociale </a:t>
            </a:r>
          </a:p>
        </p:txBody>
      </p:sp>
      <p:sp>
        <p:nvSpPr>
          <p:cNvPr id="80906" name="AutoShape 10"/>
          <p:cNvSpPr>
            <a:spLocks noChangeArrowheads="1"/>
          </p:cNvSpPr>
          <p:nvPr/>
        </p:nvSpPr>
        <p:spPr bwMode="auto">
          <a:xfrm>
            <a:off x="7308850" y="5373688"/>
            <a:ext cx="328613" cy="485775"/>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fr-FR"/>
          </a:p>
        </p:txBody>
      </p:sp>
      <p:sp>
        <p:nvSpPr>
          <p:cNvPr id="80907" name="Text Box 11"/>
          <p:cNvSpPr txBox="1">
            <a:spLocks noChangeArrowheads="1"/>
          </p:cNvSpPr>
          <p:nvPr/>
        </p:nvSpPr>
        <p:spPr bwMode="auto">
          <a:xfrm>
            <a:off x="7667625" y="4868863"/>
            <a:ext cx="1476375" cy="1190625"/>
          </a:xfrm>
          <a:prstGeom prst="rect">
            <a:avLst/>
          </a:prstGeom>
          <a:noFill/>
          <a:ln w="9525">
            <a:noFill/>
            <a:miter lim="800000"/>
            <a:headEnd/>
            <a:tailEnd/>
          </a:ln>
        </p:spPr>
        <p:txBody>
          <a:bodyPr>
            <a:spAutoFit/>
          </a:bodyPr>
          <a:lstStyle/>
          <a:p>
            <a:pPr>
              <a:spcBef>
                <a:spcPct val="50000"/>
              </a:spcBef>
            </a:pPr>
            <a:r>
              <a:rPr lang="fr-FR"/>
              <a:t>Diversité de la société, qui rend le SU nécessaire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1000" fill="hold"/>
                                        <p:tgtEl>
                                          <p:spTgt spid="80901"/>
                                        </p:tgtEl>
                                        <p:attrNameLst>
                                          <p:attrName>ppt_w</p:attrName>
                                        </p:attrNameLst>
                                      </p:cBhvr>
                                      <p:tavLst>
                                        <p:tav tm="0">
                                          <p:val>
                                            <p:strVal val="#ppt_w*0.70"/>
                                          </p:val>
                                        </p:tav>
                                        <p:tav tm="100000">
                                          <p:val>
                                            <p:strVal val="#ppt_w"/>
                                          </p:val>
                                        </p:tav>
                                      </p:tavLst>
                                    </p:anim>
                                    <p:anim calcmode="lin" valueType="num">
                                      <p:cBhvr>
                                        <p:cTn id="8" dur="1000" fill="hold"/>
                                        <p:tgtEl>
                                          <p:spTgt spid="80901"/>
                                        </p:tgtEl>
                                        <p:attrNameLst>
                                          <p:attrName>ppt_h</p:attrName>
                                        </p:attrNameLst>
                                      </p:cBhvr>
                                      <p:tavLst>
                                        <p:tav tm="0">
                                          <p:val>
                                            <p:strVal val="#ppt_h"/>
                                          </p:val>
                                        </p:tav>
                                        <p:tav tm="100000">
                                          <p:val>
                                            <p:strVal val="#ppt_h"/>
                                          </p:val>
                                        </p:tav>
                                      </p:tavLst>
                                    </p:anim>
                                    <p:animEffect transition="in" filter="fade">
                                      <p:cBhvr>
                                        <p:cTn id="9" dur="1000"/>
                                        <p:tgtEl>
                                          <p:spTgt spid="8090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0902"/>
                                        </p:tgtEl>
                                        <p:attrNameLst>
                                          <p:attrName>style.visibility</p:attrName>
                                        </p:attrNameLst>
                                      </p:cBhvr>
                                      <p:to>
                                        <p:strVal val="visible"/>
                                      </p:to>
                                    </p:set>
                                    <p:anim calcmode="lin" valueType="num">
                                      <p:cBhvr>
                                        <p:cTn id="12" dur="1000" fill="hold"/>
                                        <p:tgtEl>
                                          <p:spTgt spid="80902"/>
                                        </p:tgtEl>
                                        <p:attrNameLst>
                                          <p:attrName>ppt_w</p:attrName>
                                        </p:attrNameLst>
                                      </p:cBhvr>
                                      <p:tavLst>
                                        <p:tav tm="0">
                                          <p:val>
                                            <p:strVal val="#ppt_w*0.70"/>
                                          </p:val>
                                        </p:tav>
                                        <p:tav tm="100000">
                                          <p:val>
                                            <p:strVal val="#ppt_w"/>
                                          </p:val>
                                        </p:tav>
                                      </p:tavLst>
                                    </p:anim>
                                    <p:anim calcmode="lin" valueType="num">
                                      <p:cBhvr>
                                        <p:cTn id="13" dur="1000" fill="hold"/>
                                        <p:tgtEl>
                                          <p:spTgt spid="80902"/>
                                        </p:tgtEl>
                                        <p:attrNameLst>
                                          <p:attrName>ppt_h</p:attrName>
                                        </p:attrNameLst>
                                      </p:cBhvr>
                                      <p:tavLst>
                                        <p:tav tm="0">
                                          <p:val>
                                            <p:strVal val="#ppt_h"/>
                                          </p:val>
                                        </p:tav>
                                        <p:tav tm="100000">
                                          <p:val>
                                            <p:strVal val="#ppt_h"/>
                                          </p:val>
                                        </p:tav>
                                      </p:tavLst>
                                    </p:anim>
                                    <p:animEffect transition="in" filter="fade">
                                      <p:cBhvr>
                                        <p:cTn id="14" dur="1000"/>
                                        <p:tgtEl>
                                          <p:spTgt spid="8090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0904"/>
                                        </p:tgtEl>
                                        <p:attrNameLst>
                                          <p:attrName>style.visibility</p:attrName>
                                        </p:attrNameLst>
                                      </p:cBhvr>
                                      <p:to>
                                        <p:strVal val="visible"/>
                                      </p:to>
                                    </p:set>
                                    <p:anim calcmode="lin" valueType="num">
                                      <p:cBhvr>
                                        <p:cTn id="19" dur="1000" fill="hold"/>
                                        <p:tgtEl>
                                          <p:spTgt spid="80904"/>
                                        </p:tgtEl>
                                        <p:attrNameLst>
                                          <p:attrName>ppt_w</p:attrName>
                                        </p:attrNameLst>
                                      </p:cBhvr>
                                      <p:tavLst>
                                        <p:tav tm="0">
                                          <p:val>
                                            <p:strVal val="#ppt_w*0.70"/>
                                          </p:val>
                                        </p:tav>
                                        <p:tav tm="100000">
                                          <p:val>
                                            <p:strVal val="#ppt_w"/>
                                          </p:val>
                                        </p:tav>
                                      </p:tavLst>
                                    </p:anim>
                                    <p:anim calcmode="lin" valueType="num">
                                      <p:cBhvr>
                                        <p:cTn id="20" dur="1000" fill="hold"/>
                                        <p:tgtEl>
                                          <p:spTgt spid="80904"/>
                                        </p:tgtEl>
                                        <p:attrNameLst>
                                          <p:attrName>ppt_h</p:attrName>
                                        </p:attrNameLst>
                                      </p:cBhvr>
                                      <p:tavLst>
                                        <p:tav tm="0">
                                          <p:val>
                                            <p:strVal val="#ppt_h"/>
                                          </p:val>
                                        </p:tav>
                                        <p:tav tm="100000">
                                          <p:val>
                                            <p:strVal val="#ppt_h"/>
                                          </p:val>
                                        </p:tav>
                                      </p:tavLst>
                                    </p:anim>
                                    <p:animEffect transition="in" filter="fade">
                                      <p:cBhvr>
                                        <p:cTn id="21" dur="1000"/>
                                        <p:tgtEl>
                                          <p:spTgt spid="8090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80905"/>
                                        </p:tgtEl>
                                        <p:attrNameLst>
                                          <p:attrName>style.visibility</p:attrName>
                                        </p:attrNameLst>
                                      </p:cBhvr>
                                      <p:to>
                                        <p:strVal val="visible"/>
                                      </p:to>
                                    </p:set>
                                    <p:anim calcmode="lin" valueType="num">
                                      <p:cBhvr>
                                        <p:cTn id="24" dur="1000" fill="hold"/>
                                        <p:tgtEl>
                                          <p:spTgt spid="80905"/>
                                        </p:tgtEl>
                                        <p:attrNameLst>
                                          <p:attrName>ppt_w</p:attrName>
                                        </p:attrNameLst>
                                      </p:cBhvr>
                                      <p:tavLst>
                                        <p:tav tm="0">
                                          <p:val>
                                            <p:strVal val="#ppt_w*0.70"/>
                                          </p:val>
                                        </p:tav>
                                        <p:tav tm="100000">
                                          <p:val>
                                            <p:strVal val="#ppt_w"/>
                                          </p:val>
                                        </p:tav>
                                      </p:tavLst>
                                    </p:anim>
                                    <p:anim calcmode="lin" valueType="num">
                                      <p:cBhvr>
                                        <p:cTn id="25" dur="1000" fill="hold"/>
                                        <p:tgtEl>
                                          <p:spTgt spid="80905"/>
                                        </p:tgtEl>
                                        <p:attrNameLst>
                                          <p:attrName>ppt_h</p:attrName>
                                        </p:attrNameLst>
                                      </p:cBhvr>
                                      <p:tavLst>
                                        <p:tav tm="0">
                                          <p:val>
                                            <p:strVal val="#ppt_h"/>
                                          </p:val>
                                        </p:tav>
                                        <p:tav tm="100000">
                                          <p:val>
                                            <p:strVal val="#ppt_h"/>
                                          </p:val>
                                        </p:tav>
                                      </p:tavLst>
                                    </p:anim>
                                    <p:animEffect transition="in" filter="fade">
                                      <p:cBhvr>
                                        <p:cTn id="26" dur="1000"/>
                                        <p:tgtEl>
                                          <p:spTgt spid="8090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80906"/>
                                        </p:tgtEl>
                                        <p:attrNameLst>
                                          <p:attrName>style.visibility</p:attrName>
                                        </p:attrNameLst>
                                      </p:cBhvr>
                                      <p:to>
                                        <p:strVal val="visible"/>
                                      </p:to>
                                    </p:set>
                                    <p:anim calcmode="lin" valueType="num">
                                      <p:cBhvr>
                                        <p:cTn id="31" dur="1000" fill="hold"/>
                                        <p:tgtEl>
                                          <p:spTgt spid="80906"/>
                                        </p:tgtEl>
                                        <p:attrNameLst>
                                          <p:attrName>ppt_w</p:attrName>
                                        </p:attrNameLst>
                                      </p:cBhvr>
                                      <p:tavLst>
                                        <p:tav tm="0">
                                          <p:val>
                                            <p:strVal val="#ppt_w*0.70"/>
                                          </p:val>
                                        </p:tav>
                                        <p:tav tm="100000">
                                          <p:val>
                                            <p:strVal val="#ppt_w"/>
                                          </p:val>
                                        </p:tav>
                                      </p:tavLst>
                                    </p:anim>
                                    <p:anim calcmode="lin" valueType="num">
                                      <p:cBhvr>
                                        <p:cTn id="32" dur="1000" fill="hold"/>
                                        <p:tgtEl>
                                          <p:spTgt spid="80906"/>
                                        </p:tgtEl>
                                        <p:attrNameLst>
                                          <p:attrName>ppt_h</p:attrName>
                                        </p:attrNameLst>
                                      </p:cBhvr>
                                      <p:tavLst>
                                        <p:tav tm="0">
                                          <p:val>
                                            <p:strVal val="#ppt_h"/>
                                          </p:val>
                                        </p:tav>
                                        <p:tav tm="100000">
                                          <p:val>
                                            <p:strVal val="#ppt_h"/>
                                          </p:val>
                                        </p:tav>
                                      </p:tavLst>
                                    </p:anim>
                                    <p:animEffect transition="in" filter="fade">
                                      <p:cBhvr>
                                        <p:cTn id="33" dur="1000"/>
                                        <p:tgtEl>
                                          <p:spTgt spid="8090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0907"/>
                                        </p:tgtEl>
                                        <p:attrNameLst>
                                          <p:attrName>style.visibility</p:attrName>
                                        </p:attrNameLst>
                                      </p:cBhvr>
                                      <p:to>
                                        <p:strVal val="visible"/>
                                      </p:to>
                                    </p:set>
                                    <p:anim calcmode="lin" valueType="num">
                                      <p:cBhvr>
                                        <p:cTn id="36" dur="1000" fill="hold"/>
                                        <p:tgtEl>
                                          <p:spTgt spid="80907"/>
                                        </p:tgtEl>
                                        <p:attrNameLst>
                                          <p:attrName>ppt_w</p:attrName>
                                        </p:attrNameLst>
                                      </p:cBhvr>
                                      <p:tavLst>
                                        <p:tav tm="0">
                                          <p:val>
                                            <p:strVal val="#ppt_w*0.70"/>
                                          </p:val>
                                        </p:tav>
                                        <p:tav tm="100000">
                                          <p:val>
                                            <p:strVal val="#ppt_w"/>
                                          </p:val>
                                        </p:tav>
                                      </p:tavLst>
                                    </p:anim>
                                    <p:anim calcmode="lin" valueType="num">
                                      <p:cBhvr>
                                        <p:cTn id="37" dur="1000" fill="hold"/>
                                        <p:tgtEl>
                                          <p:spTgt spid="80907"/>
                                        </p:tgtEl>
                                        <p:attrNameLst>
                                          <p:attrName>ppt_h</p:attrName>
                                        </p:attrNameLst>
                                      </p:cBhvr>
                                      <p:tavLst>
                                        <p:tav tm="0">
                                          <p:val>
                                            <p:strVal val="#ppt_h"/>
                                          </p:val>
                                        </p:tav>
                                        <p:tav tm="100000">
                                          <p:val>
                                            <p:strVal val="#ppt_h"/>
                                          </p:val>
                                        </p:tav>
                                      </p:tavLst>
                                    </p:anim>
                                    <p:animEffect transition="in" filter="fade">
                                      <p:cBhvr>
                                        <p:cTn id="38" dur="10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p:bldP spid="80904" grpId="0" animBg="1"/>
      <p:bldP spid="80905" grpId="0"/>
      <p:bldP spid="80906" grpId="0" animBg="1"/>
      <p:bldP spid="8090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cstate="print"/>
          <a:srcRect/>
          <a:stretch>
            <a:fillRect/>
          </a:stretch>
        </p:blipFill>
        <p:spPr bwMode="auto">
          <a:xfrm>
            <a:off x="0" y="765175"/>
            <a:ext cx="9144000" cy="744538"/>
          </a:xfrm>
          <a:prstGeom prst="rect">
            <a:avLst/>
          </a:prstGeom>
          <a:noFill/>
          <a:ln w="9525">
            <a:noFill/>
            <a:miter lim="800000"/>
            <a:headEnd/>
            <a:tailEnd/>
          </a:ln>
        </p:spPr>
      </p:pic>
      <p:pic>
        <p:nvPicPr>
          <p:cNvPr id="60419" name="Picture 5"/>
          <p:cNvPicPr>
            <a:picLocks noChangeAspect="1" noChangeArrowheads="1"/>
          </p:cNvPicPr>
          <p:nvPr/>
        </p:nvPicPr>
        <p:blipFill>
          <a:blip r:embed="rId3" cstate="print"/>
          <a:srcRect/>
          <a:stretch>
            <a:fillRect/>
          </a:stretch>
        </p:blipFill>
        <p:spPr bwMode="auto">
          <a:xfrm>
            <a:off x="50800" y="1412875"/>
            <a:ext cx="8604250" cy="720725"/>
          </a:xfrm>
          <a:prstGeom prst="rect">
            <a:avLst/>
          </a:prstGeom>
          <a:noFill/>
          <a:ln w="9525">
            <a:noFill/>
            <a:miter lim="800000"/>
            <a:headEnd/>
            <a:tailEnd/>
          </a:ln>
        </p:spPr>
      </p:pic>
      <p:sp>
        <p:nvSpPr>
          <p:cNvPr id="60420" name="Rectangle 6"/>
          <p:cNvSpPr>
            <a:spLocks noChangeArrowheads="1"/>
          </p:cNvSpPr>
          <p:nvPr/>
        </p:nvSpPr>
        <p:spPr bwMode="auto">
          <a:xfrm>
            <a:off x="0" y="476250"/>
            <a:ext cx="7777163" cy="396875"/>
          </a:xfrm>
          <a:prstGeom prst="rect">
            <a:avLst/>
          </a:prstGeom>
          <a:noFill/>
          <a:ln w="9525">
            <a:noFill/>
            <a:miter lim="800000"/>
            <a:headEnd/>
            <a:tailEnd/>
          </a:ln>
        </p:spPr>
        <p:txBody>
          <a:bodyPr>
            <a:spAutoFit/>
          </a:bodyPr>
          <a:lstStyle/>
          <a:p>
            <a:r>
              <a:rPr lang="fr-FR" sz="2000" b="1" u="sng"/>
              <a:t>Chapitre 1 : La République et la question ouvrière : le Front populaire</a:t>
            </a:r>
          </a:p>
        </p:txBody>
      </p:sp>
      <p:sp>
        <p:nvSpPr>
          <p:cNvPr id="81928" name="Rectangle 8"/>
          <p:cNvSpPr>
            <a:spLocks noChangeArrowheads="1"/>
          </p:cNvSpPr>
          <p:nvPr/>
        </p:nvSpPr>
        <p:spPr bwMode="auto">
          <a:xfrm>
            <a:off x="4067175" y="1412875"/>
            <a:ext cx="4321175" cy="360363"/>
          </a:xfrm>
          <a:prstGeom prst="rect">
            <a:avLst/>
          </a:prstGeom>
          <a:solidFill>
            <a:srgbClr val="00FF00">
              <a:alpha val="14902"/>
            </a:srgbClr>
          </a:solidFill>
          <a:ln w="9525">
            <a:noFill/>
            <a:miter lim="800000"/>
            <a:headEnd/>
            <a:tailEnd/>
          </a:ln>
        </p:spPr>
        <p:txBody>
          <a:bodyPr wrap="none" anchor="ctr"/>
          <a:lstStyle/>
          <a:p>
            <a:endParaRPr lang="fr-FR"/>
          </a:p>
        </p:txBody>
      </p:sp>
      <p:sp>
        <p:nvSpPr>
          <p:cNvPr id="81929" name="Rectangle 9"/>
          <p:cNvSpPr>
            <a:spLocks noChangeArrowheads="1"/>
          </p:cNvSpPr>
          <p:nvPr/>
        </p:nvSpPr>
        <p:spPr bwMode="auto">
          <a:xfrm>
            <a:off x="250825" y="1773238"/>
            <a:ext cx="1657350" cy="360362"/>
          </a:xfrm>
          <a:prstGeom prst="rect">
            <a:avLst/>
          </a:prstGeom>
          <a:solidFill>
            <a:srgbClr val="00FF00">
              <a:alpha val="14902"/>
            </a:srgbClr>
          </a:solidFill>
          <a:ln w="9525">
            <a:noFill/>
            <a:miter lim="800000"/>
            <a:headEnd/>
            <a:tailEnd/>
          </a:ln>
        </p:spPr>
        <p:txBody>
          <a:bodyPr wrap="none" anchor="ctr"/>
          <a:lstStyle/>
          <a:p>
            <a:endParaRPr lang="fr-FR"/>
          </a:p>
        </p:txBody>
      </p:sp>
      <p:sp>
        <p:nvSpPr>
          <p:cNvPr id="81932" name="Rectangle 12"/>
          <p:cNvSpPr>
            <a:spLocks noChangeArrowheads="1"/>
          </p:cNvSpPr>
          <p:nvPr/>
        </p:nvSpPr>
        <p:spPr bwMode="auto">
          <a:xfrm>
            <a:off x="2916238" y="1773238"/>
            <a:ext cx="2879725" cy="360362"/>
          </a:xfrm>
          <a:prstGeom prst="rect">
            <a:avLst/>
          </a:prstGeom>
          <a:solidFill>
            <a:srgbClr val="00FF00">
              <a:alpha val="14902"/>
            </a:srgbClr>
          </a:solidFill>
          <a:ln w="9525">
            <a:noFill/>
            <a:miter lim="800000"/>
            <a:headEnd/>
            <a:tailEnd/>
          </a:ln>
        </p:spPr>
        <p:txBody>
          <a:bodyPr wrap="none" anchor="ctr"/>
          <a:lstStyle/>
          <a:p>
            <a:endParaRPr lang="fr-FR"/>
          </a:p>
        </p:txBody>
      </p:sp>
      <p:sp>
        <p:nvSpPr>
          <p:cNvPr id="60424" name="Rectangle 13"/>
          <p:cNvSpPr>
            <a:spLocks noGrp="1" noChangeArrowheads="1"/>
          </p:cNvSpPr>
          <p:nvPr>
            <p:ph type="title"/>
          </p:nvPr>
        </p:nvSpPr>
        <p:spPr/>
        <p:txBody>
          <a:bodyPr/>
          <a:lstStyle/>
          <a:p>
            <a:pPr eaLnBrk="1" hangingPunct="1"/>
            <a:endParaRPr lang="fr-FR" smtClean="0"/>
          </a:p>
        </p:txBody>
      </p:sp>
      <p:sp>
        <p:nvSpPr>
          <p:cNvPr id="60425" name="Rectangle 14"/>
          <p:cNvSpPr>
            <a:spLocks noGrp="1" noChangeArrowheads="1"/>
          </p:cNvSpPr>
          <p:nvPr>
            <p:ph type="body" idx="1"/>
          </p:nvPr>
        </p:nvSpPr>
        <p:spPr>
          <a:xfrm>
            <a:off x="457200" y="2492375"/>
            <a:ext cx="8229600" cy="3633788"/>
          </a:xfrm>
        </p:spPr>
        <p:txBody>
          <a:bodyPr/>
          <a:lstStyle/>
          <a:p>
            <a:pPr eaLnBrk="1" hangingPunct="1">
              <a:buFontTx/>
              <a:buNone/>
            </a:pPr>
            <a:r>
              <a:rPr lang="fr-FR" smtClean="0"/>
              <a:t>1: rappel nécessaire sur le PCF et la SFIO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 calcmode="lin" valueType="num">
                                      <p:cBhvr>
                                        <p:cTn id="7" dur="1000" fill="hold"/>
                                        <p:tgtEl>
                                          <p:spTgt spid="81928"/>
                                        </p:tgtEl>
                                        <p:attrNameLst>
                                          <p:attrName>ppt_w</p:attrName>
                                        </p:attrNameLst>
                                      </p:cBhvr>
                                      <p:tavLst>
                                        <p:tav tm="0">
                                          <p:val>
                                            <p:strVal val="#ppt_w*0.70"/>
                                          </p:val>
                                        </p:tav>
                                        <p:tav tm="100000">
                                          <p:val>
                                            <p:strVal val="#ppt_w"/>
                                          </p:val>
                                        </p:tav>
                                      </p:tavLst>
                                    </p:anim>
                                    <p:anim calcmode="lin" valueType="num">
                                      <p:cBhvr>
                                        <p:cTn id="8" dur="1000" fill="hold"/>
                                        <p:tgtEl>
                                          <p:spTgt spid="81928"/>
                                        </p:tgtEl>
                                        <p:attrNameLst>
                                          <p:attrName>ppt_h</p:attrName>
                                        </p:attrNameLst>
                                      </p:cBhvr>
                                      <p:tavLst>
                                        <p:tav tm="0">
                                          <p:val>
                                            <p:strVal val="#ppt_h"/>
                                          </p:val>
                                        </p:tav>
                                        <p:tav tm="100000">
                                          <p:val>
                                            <p:strVal val="#ppt_h"/>
                                          </p:val>
                                        </p:tav>
                                      </p:tavLst>
                                    </p:anim>
                                    <p:animEffect transition="in" filter="fade">
                                      <p:cBhvr>
                                        <p:cTn id="9" dur="1000"/>
                                        <p:tgtEl>
                                          <p:spTgt spid="8192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1929"/>
                                        </p:tgtEl>
                                        <p:attrNameLst>
                                          <p:attrName>style.visibility</p:attrName>
                                        </p:attrNameLst>
                                      </p:cBhvr>
                                      <p:to>
                                        <p:strVal val="visible"/>
                                      </p:to>
                                    </p:set>
                                    <p:anim calcmode="lin" valueType="num">
                                      <p:cBhvr>
                                        <p:cTn id="12" dur="1000" fill="hold"/>
                                        <p:tgtEl>
                                          <p:spTgt spid="81929"/>
                                        </p:tgtEl>
                                        <p:attrNameLst>
                                          <p:attrName>ppt_w</p:attrName>
                                        </p:attrNameLst>
                                      </p:cBhvr>
                                      <p:tavLst>
                                        <p:tav tm="0">
                                          <p:val>
                                            <p:strVal val="#ppt_w*0.70"/>
                                          </p:val>
                                        </p:tav>
                                        <p:tav tm="100000">
                                          <p:val>
                                            <p:strVal val="#ppt_w"/>
                                          </p:val>
                                        </p:tav>
                                      </p:tavLst>
                                    </p:anim>
                                    <p:anim calcmode="lin" valueType="num">
                                      <p:cBhvr>
                                        <p:cTn id="13" dur="1000" fill="hold"/>
                                        <p:tgtEl>
                                          <p:spTgt spid="81929"/>
                                        </p:tgtEl>
                                        <p:attrNameLst>
                                          <p:attrName>ppt_h</p:attrName>
                                        </p:attrNameLst>
                                      </p:cBhvr>
                                      <p:tavLst>
                                        <p:tav tm="0">
                                          <p:val>
                                            <p:strVal val="#ppt_h"/>
                                          </p:val>
                                        </p:tav>
                                        <p:tav tm="100000">
                                          <p:val>
                                            <p:strVal val="#ppt_h"/>
                                          </p:val>
                                        </p:tav>
                                      </p:tavLst>
                                    </p:anim>
                                    <p:animEffect transition="in" filter="fade">
                                      <p:cBhvr>
                                        <p:cTn id="14" dur="1000"/>
                                        <p:tgtEl>
                                          <p:spTgt spid="8192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1932"/>
                                        </p:tgtEl>
                                        <p:attrNameLst>
                                          <p:attrName>style.visibility</p:attrName>
                                        </p:attrNameLst>
                                      </p:cBhvr>
                                      <p:to>
                                        <p:strVal val="visible"/>
                                      </p:to>
                                    </p:set>
                                    <p:anim calcmode="lin" valueType="num">
                                      <p:cBhvr>
                                        <p:cTn id="19" dur="1000" fill="hold"/>
                                        <p:tgtEl>
                                          <p:spTgt spid="81932"/>
                                        </p:tgtEl>
                                        <p:attrNameLst>
                                          <p:attrName>ppt_w</p:attrName>
                                        </p:attrNameLst>
                                      </p:cBhvr>
                                      <p:tavLst>
                                        <p:tav tm="0">
                                          <p:val>
                                            <p:strVal val="#ppt_w*0.70"/>
                                          </p:val>
                                        </p:tav>
                                        <p:tav tm="100000">
                                          <p:val>
                                            <p:strVal val="#ppt_w"/>
                                          </p:val>
                                        </p:tav>
                                      </p:tavLst>
                                    </p:anim>
                                    <p:anim calcmode="lin" valueType="num">
                                      <p:cBhvr>
                                        <p:cTn id="20" dur="1000" fill="hold"/>
                                        <p:tgtEl>
                                          <p:spTgt spid="81932"/>
                                        </p:tgtEl>
                                        <p:attrNameLst>
                                          <p:attrName>ppt_h</p:attrName>
                                        </p:attrNameLst>
                                      </p:cBhvr>
                                      <p:tavLst>
                                        <p:tav tm="0">
                                          <p:val>
                                            <p:strVal val="#ppt_h"/>
                                          </p:val>
                                        </p:tav>
                                        <p:tav tm="100000">
                                          <p:val>
                                            <p:strVal val="#ppt_h"/>
                                          </p:val>
                                        </p:tav>
                                      </p:tavLst>
                                    </p:anim>
                                    <p:animEffect transition="in" filter="fade">
                                      <p:cBhvr>
                                        <p:cTn id="21" dur="1000"/>
                                        <p:tgtEl>
                                          <p:spTgt spid="81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P spid="81929" grpId="0" animBg="1"/>
      <p:bldP spid="8193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487362"/>
          </a:xfrm>
        </p:spPr>
        <p:txBody>
          <a:bodyPr/>
          <a:lstStyle/>
          <a:p>
            <a:pPr algn="r" eaLnBrk="1" hangingPunct="1"/>
            <a:r>
              <a:rPr lang="fr-FR" sz="4000" smtClean="0"/>
              <a:t>Doc 2 p. 306</a:t>
            </a:r>
          </a:p>
        </p:txBody>
      </p:sp>
      <p:pic>
        <p:nvPicPr>
          <p:cNvPr id="61443" name="Picture 3" descr="congrés de Tours et thorez"/>
          <p:cNvPicPr>
            <a:picLocks noChangeAspect="1" noChangeArrowheads="1"/>
          </p:cNvPicPr>
          <p:nvPr/>
        </p:nvPicPr>
        <p:blipFill>
          <a:blip r:embed="rId2" cstate="print"/>
          <a:srcRect/>
          <a:stretch>
            <a:fillRect/>
          </a:stretch>
        </p:blipFill>
        <p:spPr bwMode="auto">
          <a:xfrm>
            <a:off x="0" y="0"/>
            <a:ext cx="5964238"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sz="4000" u="sng" smtClean="0"/>
              <a:t>3) Programmation proposée (et testée)</a:t>
            </a:r>
          </a:p>
        </p:txBody>
      </p:sp>
      <p:sp>
        <p:nvSpPr>
          <p:cNvPr id="7171" name="Rectangle 3"/>
          <p:cNvSpPr>
            <a:spLocks noGrp="1" noChangeArrowheads="1"/>
          </p:cNvSpPr>
          <p:nvPr>
            <p:ph type="body" idx="1"/>
          </p:nvPr>
        </p:nvSpPr>
        <p:spPr/>
        <p:txBody>
          <a:bodyPr/>
          <a:lstStyle/>
          <a:p>
            <a:pPr eaLnBrk="1" hangingPunct="1">
              <a:buFontTx/>
              <a:buNone/>
            </a:pPr>
            <a:r>
              <a:rPr lang="fr-FR" smtClean="0">
                <a:sym typeface="Wingdings" pitchFamily="2" charset="2"/>
              </a:rPr>
              <a:t> </a:t>
            </a:r>
            <a:r>
              <a:rPr lang="fr-FR" smtClean="0"/>
              <a:t>15h</a:t>
            </a:r>
          </a:p>
          <a:p>
            <a:pPr eaLnBrk="1" hangingPunct="1">
              <a:buFontTx/>
              <a:buNone/>
            </a:pPr>
            <a:r>
              <a:rPr lang="fr-FR" smtClean="0">
                <a:sym typeface="Wingdings" pitchFamily="2" charset="2"/>
              </a:rPr>
              <a:t></a:t>
            </a:r>
            <a:r>
              <a:rPr lang="fr-FR" smtClean="0"/>
              <a:t> 2 tests + un contrôle d’1 heure</a:t>
            </a:r>
          </a:p>
          <a:p>
            <a:pPr eaLnBrk="1" hangingPunct="1">
              <a:buFontTx/>
              <a:buNone/>
            </a:pPr>
            <a:r>
              <a:rPr lang="fr-FR" smtClean="0">
                <a:sym typeface="Wingdings" pitchFamily="2" charset="2"/>
              </a:rPr>
              <a:t></a:t>
            </a:r>
            <a:r>
              <a:rPr lang="fr-FR" smtClean="0"/>
              <a:t> Beaucoup de travail personnel des élèves.</a:t>
            </a:r>
          </a:p>
          <a:p>
            <a:pPr eaLnBrk="1" hangingPunct="1"/>
            <a:endParaRPr lang="fr-FR" smtClean="0"/>
          </a:p>
          <a:p>
            <a:pPr eaLnBrk="1" hangingPunct="1">
              <a:buFontTx/>
              <a:buNone/>
            </a:pPr>
            <a:endParaRPr lang="fr-FR"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3657600" y="3733800"/>
            <a:ext cx="1981200" cy="1223963"/>
          </a:xfrm>
          <a:prstGeom prst="irregularSeal1">
            <a:avLst/>
          </a:prstGeom>
          <a:solidFill>
            <a:srgbClr val="FF0000"/>
          </a:solidFill>
          <a:ln w="9525">
            <a:solidFill>
              <a:schemeClr val="tx1"/>
            </a:solidFill>
            <a:miter lim="800000"/>
            <a:headEnd/>
            <a:tailEnd/>
          </a:ln>
        </p:spPr>
        <p:txBody>
          <a:bodyPr wrap="none" anchor="ctr"/>
          <a:lstStyle/>
          <a:p>
            <a:endParaRPr lang="fr-FR"/>
          </a:p>
        </p:txBody>
      </p:sp>
      <p:sp>
        <p:nvSpPr>
          <p:cNvPr id="52227" name="Rectangle 3"/>
          <p:cNvSpPr>
            <a:spLocks noGrp="1" noChangeArrowheads="1"/>
          </p:cNvSpPr>
          <p:nvPr>
            <p:ph type="title"/>
          </p:nvPr>
        </p:nvSpPr>
        <p:spPr>
          <a:xfrm>
            <a:off x="762000" y="914400"/>
            <a:ext cx="8229600" cy="1143000"/>
          </a:xfrm>
        </p:spPr>
        <p:txBody>
          <a:bodyPr/>
          <a:lstStyle/>
          <a:p>
            <a:pPr eaLnBrk="1" hangingPunct="1"/>
            <a:r>
              <a:rPr lang="fr-FR" sz="2800" b="1" u="sng" smtClean="0"/>
              <a:t>Le socialisme</a:t>
            </a:r>
          </a:p>
        </p:txBody>
      </p:sp>
      <p:cxnSp>
        <p:nvCxnSpPr>
          <p:cNvPr id="52228" name="AutoShape 4"/>
          <p:cNvCxnSpPr>
            <a:cxnSpLocks noChangeShapeType="1"/>
          </p:cNvCxnSpPr>
          <p:nvPr/>
        </p:nvCxnSpPr>
        <p:spPr bwMode="auto">
          <a:xfrm>
            <a:off x="2743200" y="2286000"/>
            <a:ext cx="6215063" cy="17463"/>
          </a:xfrm>
          <a:prstGeom prst="straightConnector1">
            <a:avLst/>
          </a:prstGeom>
          <a:noFill/>
          <a:ln w="76200">
            <a:solidFill>
              <a:schemeClr val="tx1"/>
            </a:solidFill>
            <a:round/>
            <a:headEnd/>
            <a:tailEnd type="stealth" w="med" len="med"/>
          </a:ln>
        </p:spPr>
      </p:cxnSp>
      <p:grpSp>
        <p:nvGrpSpPr>
          <p:cNvPr id="2" name="Group 5"/>
          <p:cNvGrpSpPr>
            <a:grpSpLocks/>
          </p:cNvGrpSpPr>
          <p:nvPr/>
        </p:nvGrpSpPr>
        <p:grpSpPr bwMode="auto">
          <a:xfrm>
            <a:off x="3124200" y="1828800"/>
            <a:ext cx="4327525" cy="936625"/>
            <a:chOff x="1968" y="1152"/>
            <a:chExt cx="2726" cy="590"/>
          </a:xfrm>
        </p:grpSpPr>
        <p:sp>
          <p:nvSpPr>
            <p:cNvPr id="62491" name="Rectangle 6"/>
            <p:cNvSpPr>
              <a:spLocks noChangeArrowheads="1"/>
            </p:cNvSpPr>
            <p:nvPr/>
          </p:nvSpPr>
          <p:spPr bwMode="auto">
            <a:xfrm>
              <a:off x="1968" y="1152"/>
              <a:ext cx="2246" cy="590"/>
            </a:xfrm>
            <a:prstGeom prst="rect">
              <a:avLst/>
            </a:prstGeom>
            <a:solidFill>
              <a:srgbClr val="00FF00">
                <a:alpha val="61960"/>
              </a:srgbClr>
            </a:solidFill>
            <a:ln w="9525">
              <a:solidFill>
                <a:schemeClr val="tx1"/>
              </a:solidFill>
              <a:miter lim="800000"/>
              <a:headEnd/>
              <a:tailEnd/>
            </a:ln>
          </p:spPr>
          <p:txBody>
            <a:bodyPr wrap="none" anchor="ctr"/>
            <a:lstStyle/>
            <a:p>
              <a:endParaRPr lang="fr-FR"/>
            </a:p>
          </p:txBody>
        </p:sp>
        <p:sp>
          <p:nvSpPr>
            <p:cNvPr id="62492" name="Text Box 7"/>
            <p:cNvSpPr txBox="1">
              <a:spLocks noChangeArrowheads="1"/>
            </p:cNvSpPr>
            <p:nvPr/>
          </p:nvSpPr>
          <p:spPr bwMode="auto">
            <a:xfrm>
              <a:off x="2064" y="1200"/>
              <a:ext cx="2630" cy="491"/>
            </a:xfrm>
            <a:prstGeom prst="rect">
              <a:avLst/>
            </a:prstGeom>
            <a:noFill/>
            <a:ln w="9525">
              <a:noFill/>
              <a:miter lim="800000"/>
              <a:headEnd/>
              <a:tailEnd/>
            </a:ln>
          </p:spPr>
          <p:txBody>
            <a:bodyPr>
              <a:spAutoFit/>
            </a:bodyPr>
            <a:lstStyle/>
            <a:p>
              <a:pPr>
                <a:spcBef>
                  <a:spcPct val="50000"/>
                </a:spcBef>
              </a:pPr>
              <a:r>
                <a:rPr lang="fr-FR" b="1"/>
                <a:t>Réformes sociales</a:t>
              </a:r>
              <a:r>
                <a:rPr lang="fr-FR"/>
                <a:t> en utilisant</a:t>
              </a:r>
            </a:p>
            <a:p>
              <a:pPr>
                <a:spcBef>
                  <a:spcPct val="50000"/>
                </a:spcBef>
              </a:pPr>
              <a:r>
                <a:rPr lang="fr-FR"/>
                <a:t>la </a:t>
              </a:r>
              <a:r>
                <a:rPr lang="fr-FR" b="1"/>
                <a:t>démocratie</a:t>
              </a:r>
            </a:p>
          </p:txBody>
        </p:sp>
      </p:grpSp>
      <p:sp>
        <p:nvSpPr>
          <p:cNvPr id="52232" name="Text Box 8"/>
          <p:cNvSpPr txBox="1">
            <a:spLocks noChangeArrowheads="1"/>
          </p:cNvSpPr>
          <p:nvPr/>
        </p:nvSpPr>
        <p:spPr bwMode="auto">
          <a:xfrm>
            <a:off x="7229475" y="2492375"/>
            <a:ext cx="1914525" cy="2438400"/>
          </a:xfrm>
          <a:prstGeom prst="rect">
            <a:avLst/>
          </a:prstGeom>
          <a:noFill/>
          <a:ln w="9525">
            <a:solidFill>
              <a:schemeClr val="tx1"/>
            </a:solidFill>
            <a:miter lim="800000"/>
            <a:headEnd/>
            <a:tailEnd/>
          </a:ln>
        </p:spPr>
        <p:txBody>
          <a:bodyPr>
            <a:spAutoFit/>
          </a:bodyPr>
          <a:lstStyle/>
          <a:p>
            <a:pPr>
              <a:spcBef>
                <a:spcPct val="50000"/>
              </a:spcBef>
            </a:pPr>
            <a:r>
              <a:rPr lang="fr-FR" b="1"/>
              <a:t>Société communiste, </a:t>
            </a:r>
          </a:p>
          <a:p>
            <a:pPr>
              <a:spcBef>
                <a:spcPct val="50000"/>
              </a:spcBef>
            </a:pPr>
            <a:r>
              <a:rPr lang="fr-FR" b="1"/>
              <a:t>Sans classe</a:t>
            </a:r>
          </a:p>
          <a:p>
            <a:pPr>
              <a:spcBef>
                <a:spcPct val="50000"/>
              </a:spcBef>
            </a:pPr>
            <a:r>
              <a:rPr lang="fr-FR" b="1"/>
              <a:t>Démocratie complète…</a:t>
            </a:r>
          </a:p>
          <a:p>
            <a:pPr>
              <a:spcBef>
                <a:spcPct val="50000"/>
              </a:spcBef>
            </a:pPr>
            <a:r>
              <a:rPr lang="fr-FR" b="1"/>
              <a:t>Révo fr. achevée : liberté et égalité</a:t>
            </a:r>
          </a:p>
        </p:txBody>
      </p:sp>
      <p:sp>
        <p:nvSpPr>
          <p:cNvPr id="52233" name="Rectangle 9"/>
          <p:cNvSpPr>
            <a:spLocks noChangeArrowheads="1"/>
          </p:cNvSpPr>
          <p:nvPr/>
        </p:nvSpPr>
        <p:spPr bwMode="auto">
          <a:xfrm>
            <a:off x="685800" y="5943600"/>
            <a:ext cx="8229600" cy="1143000"/>
          </a:xfrm>
          <a:prstGeom prst="rect">
            <a:avLst/>
          </a:prstGeom>
          <a:noFill/>
          <a:ln w="9525">
            <a:noFill/>
            <a:miter lim="800000"/>
            <a:headEnd/>
            <a:tailEnd/>
          </a:ln>
        </p:spPr>
        <p:txBody>
          <a:bodyPr anchor="ctr"/>
          <a:lstStyle/>
          <a:p>
            <a:pPr algn="ctr"/>
            <a:r>
              <a:rPr lang="fr-FR" sz="2800" b="1" u="sng">
                <a:solidFill>
                  <a:schemeClr val="tx2"/>
                </a:solidFill>
              </a:rPr>
              <a:t>le communisme</a:t>
            </a:r>
          </a:p>
        </p:txBody>
      </p:sp>
      <p:grpSp>
        <p:nvGrpSpPr>
          <p:cNvPr id="3" name="Group 10"/>
          <p:cNvGrpSpPr>
            <a:grpSpLocks/>
          </p:cNvGrpSpPr>
          <p:nvPr/>
        </p:nvGrpSpPr>
        <p:grpSpPr bwMode="auto">
          <a:xfrm>
            <a:off x="2667000" y="4800600"/>
            <a:ext cx="5956300" cy="431800"/>
            <a:chOff x="612" y="2704"/>
            <a:chExt cx="4808" cy="272"/>
          </a:xfrm>
        </p:grpSpPr>
        <p:cxnSp>
          <p:nvCxnSpPr>
            <p:cNvPr id="62489" name="AutoShape 11"/>
            <p:cNvCxnSpPr>
              <a:cxnSpLocks noChangeShapeType="1"/>
            </p:cNvCxnSpPr>
            <p:nvPr/>
          </p:nvCxnSpPr>
          <p:spPr bwMode="auto">
            <a:xfrm>
              <a:off x="612" y="2840"/>
              <a:ext cx="4808" cy="0"/>
            </a:xfrm>
            <a:prstGeom prst="straightConnector1">
              <a:avLst/>
            </a:prstGeom>
            <a:noFill/>
            <a:ln w="76200">
              <a:solidFill>
                <a:schemeClr val="tx1"/>
              </a:solidFill>
              <a:round/>
              <a:headEnd/>
              <a:tailEnd type="stealth" w="med" len="med"/>
            </a:ln>
          </p:spPr>
        </p:cxnSp>
        <p:sp>
          <p:nvSpPr>
            <p:cNvPr id="62490" name="Line 12"/>
            <p:cNvSpPr>
              <a:spLocks noChangeShapeType="1"/>
            </p:cNvSpPr>
            <p:nvPr/>
          </p:nvSpPr>
          <p:spPr bwMode="auto">
            <a:xfrm>
              <a:off x="2381" y="2704"/>
              <a:ext cx="0" cy="272"/>
            </a:xfrm>
            <a:prstGeom prst="line">
              <a:avLst/>
            </a:prstGeom>
            <a:noFill/>
            <a:ln w="38100">
              <a:solidFill>
                <a:schemeClr val="tx1"/>
              </a:solidFill>
              <a:round/>
              <a:headEnd/>
              <a:tailEnd/>
            </a:ln>
          </p:spPr>
          <p:txBody>
            <a:bodyPr/>
            <a:lstStyle/>
            <a:p>
              <a:endParaRPr lang="fr-FR"/>
            </a:p>
          </p:txBody>
        </p:sp>
      </p:grpSp>
      <p:grpSp>
        <p:nvGrpSpPr>
          <p:cNvPr id="4" name="Group 13"/>
          <p:cNvGrpSpPr>
            <a:grpSpLocks/>
          </p:cNvGrpSpPr>
          <p:nvPr/>
        </p:nvGrpSpPr>
        <p:grpSpPr bwMode="auto">
          <a:xfrm>
            <a:off x="4876800" y="4648200"/>
            <a:ext cx="2376488" cy="1603375"/>
            <a:chOff x="2400" y="2926"/>
            <a:chExt cx="1497" cy="1010"/>
          </a:xfrm>
        </p:grpSpPr>
        <p:sp>
          <p:nvSpPr>
            <p:cNvPr id="62487" name="Rectangle 14"/>
            <p:cNvSpPr>
              <a:spLocks noChangeArrowheads="1"/>
            </p:cNvSpPr>
            <p:nvPr/>
          </p:nvSpPr>
          <p:spPr bwMode="auto">
            <a:xfrm>
              <a:off x="2400" y="2928"/>
              <a:ext cx="1361" cy="362"/>
            </a:xfrm>
            <a:prstGeom prst="rect">
              <a:avLst/>
            </a:prstGeom>
            <a:solidFill>
              <a:srgbClr val="FF0000">
                <a:alpha val="50980"/>
              </a:srgbClr>
            </a:solidFill>
            <a:ln w="9525">
              <a:solidFill>
                <a:schemeClr val="tx1"/>
              </a:solidFill>
              <a:miter lim="800000"/>
              <a:headEnd/>
              <a:tailEnd/>
            </a:ln>
          </p:spPr>
          <p:txBody>
            <a:bodyPr wrap="none" anchor="ctr"/>
            <a:lstStyle/>
            <a:p>
              <a:endParaRPr lang="fr-FR"/>
            </a:p>
          </p:txBody>
        </p:sp>
        <p:sp>
          <p:nvSpPr>
            <p:cNvPr id="62488" name="Text Box 15"/>
            <p:cNvSpPr txBox="1">
              <a:spLocks noChangeArrowheads="1"/>
            </p:cNvSpPr>
            <p:nvPr/>
          </p:nvSpPr>
          <p:spPr bwMode="auto">
            <a:xfrm>
              <a:off x="2536" y="2926"/>
              <a:ext cx="1361" cy="1010"/>
            </a:xfrm>
            <a:prstGeom prst="rect">
              <a:avLst/>
            </a:prstGeom>
            <a:noFill/>
            <a:ln w="9525">
              <a:noFill/>
              <a:miter lim="800000"/>
              <a:headEnd/>
              <a:tailEnd/>
            </a:ln>
          </p:spPr>
          <p:txBody>
            <a:bodyPr>
              <a:spAutoFit/>
            </a:bodyPr>
            <a:lstStyle/>
            <a:p>
              <a:pPr>
                <a:spcBef>
                  <a:spcPct val="50000"/>
                </a:spcBef>
              </a:pPr>
              <a:r>
                <a:rPr lang="fr-FR" b="1"/>
                <a:t>Dictature du prolétariat</a:t>
              </a:r>
            </a:p>
            <a:p>
              <a:pPr>
                <a:spcBef>
                  <a:spcPct val="50000"/>
                </a:spcBef>
              </a:pPr>
              <a:r>
                <a:rPr lang="fr-FR"/>
                <a:t>Suppression des libertés pour transformer la société</a:t>
              </a:r>
            </a:p>
          </p:txBody>
        </p:sp>
      </p:grpSp>
      <p:sp>
        <p:nvSpPr>
          <p:cNvPr id="52240" name="Text Box 16"/>
          <p:cNvSpPr txBox="1">
            <a:spLocks noChangeArrowheads="1"/>
          </p:cNvSpPr>
          <p:nvPr/>
        </p:nvSpPr>
        <p:spPr bwMode="auto">
          <a:xfrm>
            <a:off x="4038600" y="4114800"/>
            <a:ext cx="1370013" cy="366713"/>
          </a:xfrm>
          <a:prstGeom prst="rect">
            <a:avLst/>
          </a:prstGeom>
          <a:noFill/>
          <a:ln w="9525">
            <a:noFill/>
            <a:miter lim="800000"/>
            <a:headEnd/>
            <a:tailEnd/>
          </a:ln>
        </p:spPr>
        <p:txBody>
          <a:bodyPr>
            <a:spAutoFit/>
          </a:bodyPr>
          <a:lstStyle/>
          <a:p>
            <a:pPr>
              <a:spcBef>
                <a:spcPct val="50000"/>
              </a:spcBef>
            </a:pPr>
            <a:r>
              <a:rPr lang="fr-FR" b="1"/>
              <a:t>Révolution</a:t>
            </a:r>
          </a:p>
        </p:txBody>
      </p:sp>
      <p:sp>
        <p:nvSpPr>
          <p:cNvPr id="52241" name="Text Box 17"/>
          <p:cNvSpPr txBox="1">
            <a:spLocks noChangeArrowheads="1"/>
          </p:cNvSpPr>
          <p:nvPr/>
        </p:nvSpPr>
        <p:spPr bwMode="auto">
          <a:xfrm>
            <a:off x="0" y="2895600"/>
            <a:ext cx="1219200" cy="1476375"/>
          </a:xfrm>
          <a:prstGeom prst="rect">
            <a:avLst/>
          </a:prstGeom>
          <a:noFill/>
          <a:ln w="9525">
            <a:solidFill>
              <a:schemeClr val="tx1"/>
            </a:solidFill>
            <a:miter lim="800000"/>
            <a:headEnd/>
            <a:tailEnd/>
          </a:ln>
        </p:spPr>
        <p:txBody>
          <a:bodyPr>
            <a:spAutoFit/>
          </a:bodyPr>
          <a:lstStyle/>
          <a:p>
            <a:pPr>
              <a:spcBef>
                <a:spcPct val="50000"/>
              </a:spcBef>
            </a:pPr>
            <a:r>
              <a:rPr lang="fr-FR" b="1"/>
              <a:t>Société </a:t>
            </a:r>
          </a:p>
          <a:p>
            <a:pPr>
              <a:spcBef>
                <a:spcPct val="50000"/>
              </a:spcBef>
            </a:pPr>
            <a:r>
              <a:rPr lang="fr-FR" b="1"/>
              <a:t>capitaliste</a:t>
            </a:r>
          </a:p>
          <a:p>
            <a:pPr>
              <a:spcBef>
                <a:spcPct val="50000"/>
              </a:spcBef>
            </a:pPr>
            <a:r>
              <a:rPr lang="fr-FR" b="1"/>
              <a:t>Classes en lutte</a:t>
            </a:r>
          </a:p>
        </p:txBody>
      </p:sp>
      <p:sp>
        <p:nvSpPr>
          <p:cNvPr id="52242" name="Line 18"/>
          <p:cNvSpPr>
            <a:spLocks noChangeShapeType="1"/>
          </p:cNvSpPr>
          <p:nvPr/>
        </p:nvSpPr>
        <p:spPr bwMode="auto">
          <a:xfrm>
            <a:off x="1219200" y="3581400"/>
            <a:ext cx="533400" cy="0"/>
          </a:xfrm>
          <a:prstGeom prst="line">
            <a:avLst/>
          </a:prstGeom>
          <a:noFill/>
          <a:ln w="76200">
            <a:solidFill>
              <a:schemeClr val="tx1"/>
            </a:solidFill>
            <a:round/>
            <a:headEnd/>
            <a:tailEnd/>
          </a:ln>
        </p:spPr>
        <p:txBody>
          <a:bodyPr/>
          <a:lstStyle/>
          <a:p>
            <a:endParaRPr lang="fr-FR"/>
          </a:p>
        </p:txBody>
      </p:sp>
      <p:sp>
        <p:nvSpPr>
          <p:cNvPr id="52243" name="Line 19"/>
          <p:cNvSpPr>
            <a:spLocks noChangeShapeType="1"/>
          </p:cNvSpPr>
          <p:nvPr/>
        </p:nvSpPr>
        <p:spPr bwMode="auto">
          <a:xfrm flipV="1">
            <a:off x="1752600" y="2286000"/>
            <a:ext cx="1066800" cy="1295400"/>
          </a:xfrm>
          <a:prstGeom prst="line">
            <a:avLst/>
          </a:prstGeom>
          <a:noFill/>
          <a:ln w="76200">
            <a:solidFill>
              <a:schemeClr val="tx1"/>
            </a:solidFill>
            <a:round/>
            <a:headEnd/>
            <a:tailEnd/>
          </a:ln>
        </p:spPr>
        <p:txBody>
          <a:bodyPr/>
          <a:lstStyle/>
          <a:p>
            <a:endParaRPr lang="fr-FR"/>
          </a:p>
        </p:txBody>
      </p:sp>
      <p:sp>
        <p:nvSpPr>
          <p:cNvPr id="52244" name="Line 20"/>
          <p:cNvSpPr>
            <a:spLocks noChangeShapeType="1"/>
          </p:cNvSpPr>
          <p:nvPr/>
        </p:nvSpPr>
        <p:spPr bwMode="auto">
          <a:xfrm>
            <a:off x="1752600" y="3581400"/>
            <a:ext cx="914400" cy="1447800"/>
          </a:xfrm>
          <a:prstGeom prst="line">
            <a:avLst/>
          </a:prstGeom>
          <a:noFill/>
          <a:ln w="76200">
            <a:solidFill>
              <a:schemeClr val="tx1"/>
            </a:solidFill>
            <a:round/>
            <a:headEnd/>
            <a:tailEnd/>
          </a:ln>
        </p:spPr>
        <p:txBody>
          <a:bodyPr/>
          <a:lstStyle/>
          <a:p>
            <a:endParaRPr lang="fr-FR"/>
          </a:p>
        </p:txBody>
      </p:sp>
      <p:sp>
        <p:nvSpPr>
          <p:cNvPr id="52245" name="Line 21"/>
          <p:cNvSpPr>
            <a:spLocks noChangeShapeType="1"/>
          </p:cNvSpPr>
          <p:nvPr/>
        </p:nvSpPr>
        <p:spPr bwMode="auto">
          <a:xfrm flipV="1">
            <a:off x="1752600" y="1066800"/>
            <a:ext cx="0" cy="2438400"/>
          </a:xfrm>
          <a:prstGeom prst="line">
            <a:avLst/>
          </a:prstGeom>
          <a:noFill/>
          <a:ln w="9525">
            <a:solidFill>
              <a:srgbClr val="FF0000"/>
            </a:solidFill>
            <a:prstDash val="dash"/>
            <a:round/>
            <a:headEnd/>
            <a:tailEnd type="triangle" w="med" len="med"/>
          </a:ln>
        </p:spPr>
        <p:txBody>
          <a:bodyPr/>
          <a:lstStyle/>
          <a:p>
            <a:endParaRPr lang="fr-FR"/>
          </a:p>
        </p:txBody>
      </p:sp>
      <p:sp>
        <p:nvSpPr>
          <p:cNvPr id="52246" name="AutoShape 22"/>
          <p:cNvSpPr>
            <a:spLocks noChangeArrowheads="1"/>
          </p:cNvSpPr>
          <p:nvPr/>
        </p:nvSpPr>
        <p:spPr bwMode="auto">
          <a:xfrm rot="20426173" flipH="1">
            <a:off x="1600200" y="3352800"/>
            <a:ext cx="309563"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52247" name="Text Box 23"/>
          <p:cNvSpPr txBox="1">
            <a:spLocks noChangeArrowheads="1"/>
          </p:cNvSpPr>
          <p:nvPr/>
        </p:nvSpPr>
        <p:spPr bwMode="auto">
          <a:xfrm>
            <a:off x="609600" y="0"/>
            <a:ext cx="2743200" cy="1016000"/>
          </a:xfrm>
          <a:prstGeom prst="rect">
            <a:avLst/>
          </a:prstGeom>
          <a:noFill/>
          <a:ln w="9525">
            <a:solidFill>
              <a:srgbClr val="FF0000"/>
            </a:solidFill>
            <a:miter lim="800000"/>
            <a:headEnd/>
            <a:tailEnd/>
          </a:ln>
        </p:spPr>
        <p:txBody>
          <a:bodyPr>
            <a:spAutoFit/>
          </a:bodyPr>
          <a:lstStyle/>
          <a:p>
            <a:pPr>
              <a:spcBef>
                <a:spcPct val="50000"/>
              </a:spcBef>
            </a:pPr>
            <a:r>
              <a:rPr lang="fr-FR" sz="2000"/>
              <a:t>1920 Congrès de Tours, séparation du PCF et de la SFIO (socialiste)</a:t>
            </a:r>
          </a:p>
        </p:txBody>
      </p:sp>
      <p:sp>
        <p:nvSpPr>
          <p:cNvPr id="52248" name="Line 24"/>
          <p:cNvSpPr>
            <a:spLocks noChangeShapeType="1"/>
          </p:cNvSpPr>
          <p:nvPr/>
        </p:nvSpPr>
        <p:spPr bwMode="auto">
          <a:xfrm>
            <a:off x="1295400" y="3581400"/>
            <a:ext cx="0" cy="1676400"/>
          </a:xfrm>
          <a:prstGeom prst="line">
            <a:avLst/>
          </a:prstGeom>
          <a:noFill/>
          <a:ln w="9525">
            <a:solidFill>
              <a:srgbClr val="FF0000"/>
            </a:solidFill>
            <a:prstDash val="dash"/>
            <a:round/>
            <a:headEnd/>
            <a:tailEnd type="triangle" w="med" len="med"/>
          </a:ln>
        </p:spPr>
        <p:txBody>
          <a:bodyPr/>
          <a:lstStyle/>
          <a:p>
            <a:endParaRPr lang="fr-FR"/>
          </a:p>
        </p:txBody>
      </p:sp>
      <p:sp>
        <p:nvSpPr>
          <p:cNvPr id="52249" name="Text Box 25"/>
          <p:cNvSpPr txBox="1">
            <a:spLocks noChangeArrowheads="1"/>
          </p:cNvSpPr>
          <p:nvPr/>
        </p:nvSpPr>
        <p:spPr bwMode="auto">
          <a:xfrm>
            <a:off x="0" y="5257800"/>
            <a:ext cx="2743200" cy="1016000"/>
          </a:xfrm>
          <a:prstGeom prst="rect">
            <a:avLst/>
          </a:prstGeom>
          <a:noFill/>
          <a:ln w="9525">
            <a:solidFill>
              <a:srgbClr val="FF0000"/>
            </a:solidFill>
            <a:miter lim="800000"/>
            <a:headEnd/>
            <a:tailEnd/>
          </a:ln>
        </p:spPr>
        <p:txBody>
          <a:bodyPr>
            <a:spAutoFit/>
          </a:bodyPr>
          <a:lstStyle/>
          <a:p>
            <a:pPr>
              <a:spcBef>
                <a:spcPct val="50000"/>
              </a:spcBef>
            </a:pPr>
            <a:r>
              <a:rPr lang="fr-FR" sz="2000"/>
              <a:t>1917: La révolution russe devient un modèle pour certains.</a:t>
            </a:r>
          </a:p>
        </p:txBody>
      </p:sp>
      <p:sp>
        <p:nvSpPr>
          <p:cNvPr id="62484" name="Text Box 26"/>
          <p:cNvSpPr txBox="1">
            <a:spLocks noChangeArrowheads="1"/>
          </p:cNvSpPr>
          <p:nvPr/>
        </p:nvSpPr>
        <p:spPr bwMode="auto">
          <a:xfrm>
            <a:off x="0" y="1700213"/>
            <a:ext cx="1757363" cy="366712"/>
          </a:xfrm>
          <a:prstGeom prst="rect">
            <a:avLst/>
          </a:prstGeom>
          <a:noFill/>
          <a:ln w="9525">
            <a:noFill/>
            <a:miter lim="800000"/>
            <a:headEnd/>
            <a:tailEnd/>
          </a:ln>
        </p:spPr>
        <p:txBody>
          <a:bodyPr wrap="none">
            <a:spAutoFit/>
          </a:bodyPr>
          <a:lstStyle/>
          <a:p>
            <a:r>
              <a:rPr lang="fr-FR"/>
              <a:t>Un même constat</a:t>
            </a:r>
          </a:p>
        </p:txBody>
      </p:sp>
      <p:sp>
        <p:nvSpPr>
          <p:cNvPr id="62485" name="Text Box 27"/>
          <p:cNvSpPr txBox="1">
            <a:spLocks noChangeArrowheads="1"/>
          </p:cNvSpPr>
          <p:nvPr/>
        </p:nvSpPr>
        <p:spPr bwMode="auto">
          <a:xfrm>
            <a:off x="7616825" y="1628775"/>
            <a:ext cx="1527175" cy="366713"/>
          </a:xfrm>
          <a:prstGeom prst="rect">
            <a:avLst/>
          </a:prstGeom>
          <a:noFill/>
          <a:ln w="9525">
            <a:noFill/>
            <a:miter lim="800000"/>
            <a:headEnd/>
            <a:tailEnd/>
          </a:ln>
        </p:spPr>
        <p:txBody>
          <a:bodyPr wrap="none">
            <a:spAutoFit/>
          </a:bodyPr>
          <a:lstStyle/>
          <a:p>
            <a:r>
              <a:rPr lang="fr-FR"/>
              <a:t>Un même idéal</a:t>
            </a:r>
          </a:p>
        </p:txBody>
      </p:sp>
      <p:sp>
        <p:nvSpPr>
          <p:cNvPr id="62486" name="Text Box 28"/>
          <p:cNvSpPr txBox="1">
            <a:spLocks noChangeArrowheads="1"/>
          </p:cNvSpPr>
          <p:nvPr/>
        </p:nvSpPr>
        <p:spPr bwMode="auto">
          <a:xfrm>
            <a:off x="3419475" y="0"/>
            <a:ext cx="4992688" cy="641350"/>
          </a:xfrm>
          <a:prstGeom prst="rect">
            <a:avLst/>
          </a:prstGeom>
          <a:noFill/>
          <a:ln w="9525">
            <a:noFill/>
            <a:miter lim="800000"/>
            <a:headEnd/>
            <a:tailEnd/>
          </a:ln>
        </p:spPr>
        <p:txBody>
          <a:bodyPr wrap="none">
            <a:spAutoFit/>
          </a:bodyPr>
          <a:lstStyle/>
          <a:p>
            <a:r>
              <a:rPr lang="fr-FR" b="1" u="sng"/>
              <a:t>Les divergences entre socialisme et communisme</a:t>
            </a:r>
          </a:p>
          <a:p>
            <a:r>
              <a:rPr lang="fr-FR" b="1" u="sng"/>
              <a:t> au moment du Front populaire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241"/>
                                        </p:tgtEl>
                                        <p:attrNameLst>
                                          <p:attrName>style.visibility</p:attrName>
                                        </p:attrNameLst>
                                      </p:cBhvr>
                                      <p:to>
                                        <p:strVal val="visible"/>
                                      </p:to>
                                    </p:set>
                                    <p:anim calcmode="lin" valueType="num">
                                      <p:cBhvr>
                                        <p:cTn id="7" dur="1000" fill="hold"/>
                                        <p:tgtEl>
                                          <p:spTgt spid="52241"/>
                                        </p:tgtEl>
                                        <p:attrNameLst>
                                          <p:attrName>ppt_w</p:attrName>
                                        </p:attrNameLst>
                                      </p:cBhvr>
                                      <p:tavLst>
                                        <p:tav tm="0">
                                          <p:val>
                                            <p:strVal val="#ppt_w*0.70"/>
                                          </p:val>
                                        </p:tav>
                                        <p:tav tm="100000">
                                          <p:val>
                                            <p:strVal val="#ppt_w"/>
                                          </p:val>
                                        </p:tav>
                                      </p:tavLst>
                                    </p:anim>
                                    <p:anim calcmode="lin" valueType="num">
                                      <p:cBhvr>
                                        <p:cTn id="8" dur="1000" fill="hold"/>
                                        <p:tgtEl>
                                          <p:spTgt spid="52241"/>
                                        </p:tgtEl>
                                        <p:attrNameLst>
                                          <p:attrName>ppt_h</p:attrName>
                                        </p:attrNameLst>
                                      </p:cBhvr>
                                      <p:tavLst>
                                        <p:tav tm="0">
                                          <p:val>
                                            <p:strVal val="#ppt_h"/>
                                          </p:val>
                                        </p:tav>
                                        <p:tav tm="100000">
                                          <p:val>
                                            <p:strVal val="#ppt_h"/>
                                          </p:val>
                                        </p:tav>
                                      </p:tavLst>
                                    </p:anim>
                                    <p:animEffect transition="in" filter="fade">
                                      <p:cBhvr>
                                        <p:cTn id="9" dur="1000"/>
                                        <p:tgtEl>
                                          <p:spTgt spid="5224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2232"/>
                                        </p:tgtEl>
                                        <p:attrNameLst>
                                          <p:attrName>style.visibility</p:attrName>
                                        </p:attrNameLst>
                                      </p:cBhvr>
                                      <p:to>
                                        <p:strVal val="visible"/>
                                      </p:to>
                                    </p:set>
                                    <p:anim calcmode="lin" valueType="num">
                                      <p:cBhvr>
                                        <p:cTn id="14" dur="1000" fill="hold"/>
                                        <p:tgtEl>
                                          <p:spTgt spid="52232"/>
                                        </p:tgtEl>
                                        <p:attrNameLst>
                                          <p:attrName>ppt_w</p:attrName>
                                        </p:attrNameLst>
                                      </p:cBhvr>
                                      <p:tavLst>
                                        <p:tav tm="0">
                                          <p:val>
                                            <p:strVal val="#ppt_w*0.70"/>
                                          </p:val>
                                        </p:tav>
                                        <p:tav tm="100000">
                                          <p:val>
                                            <p:strVal val="#ppt_w"/>
                                          </p:val>
                                        </p:tav>
                                      </p:tavLst>
                                    </p:anim>
                                    <p:anim calcmode="lin" valueType="num">
                                      <p:cBhvr>
                                        <p:cTn id="15" dur="1000" fill="hold"/>
                                        <p:tgtEl>
                                          <p:spTgt spid="52232"/>
                                        </p:tgtEl>
                                        <p:attrNameLst>
                                          <p:attrName>ppt_h</p:attrName>
                                        </p:attrNameLst>
                                      </p:cBhvr>
                                      <p:tavLst>
                                        <p:tav tm="0">
                                          <p:val>
                                            <p:strVal val="#ppt_h"/>
                                          </p:val>
                                        </p:tav>
                                        <p:tav tm="100000">
                                          <p:val>
                                            <p:strVal val="#ppt_h"/>
                                          </p:val>
                                        </p:tav>
                                      </p:tavLst>
                                    </p:anim>
                                    <p:animEffect transition="in" filter="fade">
                                      <p:cBhvr>
                                        <p:cTn id="16" dur="1000"/>
                                        <p:tgtEl>
                                          <p:spTgt spid="5223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2242"/>
                                        </p:tgtEl>
                                        <p:attrNameLst>
                                          <p:attrName>style.visibility</p:attrName>
                                        </p:attrNameLst>
                                      </p:cBhvr>
                                      <p:to>
                                        <p:strVal val="visible"/>
                                      </p:to>
                                    </p:set>
                                    <p:anim calcmode="lin" valueType="num">
                                      <p:cBhvr>
                                        <p:cTn id="21" dur="1000" fill="hold"/>
                                        <p:tgtEl>
                                          <p:spTgt spid="52242"/>
                                        </p:tgtEl>
                                        <p:attrNameLst>
                                          <p:attrName>ppt_w</p:attrName>
                                        </p:attrNameLst>
                                      </p:cBhvr>
                                      <p:tavLst>
                                        <p:tav tm="0">
                                          <p:val>
                                            <p:strVal val="#ppt_w*0.70"/>
                                          </p:val>
                                        </p:tav>
                                        <p:tav tm="100000">
                                          <p:val>
                                            <p:strVal val="#ppt_w"/>
                                          </p:val>
                                        </p:tav>
                                      </p:tavLst>
                                    </p:anim>
                                    <p:anim calcmode="lin" valueType="num">
                                      <p:cBhvr>
                                        <p:cTn id="22" dur="1000" fill="hold"/>
                                        <p:tgtEl>
                                          <p:spTgt spid="52242"/>
                                        </p:tgtEl>
                                        <p:attrNameLst>
                                          <p:attrName>ppt_h</p:attrName>
                                        </p:attrNameLst>
                                      </p:cBhvr>
                                      <p:tavLst>
                                        <p:tav tm="0">
                                          <p:val>
                                            <p:strVal val="#ppt_h"/>
                                          </p:val>
                                        </p:tav>
                                        <p:tav tm="100000">
                                          <p:val>
                                            <p:strVal val="#ppt_h"/>
                                          </p:val>
                                        </p:tav>
                                      </p:tavLst>
                                    </p:anim>
                                    <p:animEffect transition="in" filter="fade">
                                      <p:cBhvr>
                                        <p:cTn id="23" dur="1000"/>
                                        <p:tgtEl>
                                          <p:spTgt spid="5224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2248"/>
                                        </p:tgtEl>
                                        <p:attrNameLst>
                                          <p:attrName>style.visibility</p:attrName>
                                        </p:attrNameLst>
                                      </p:cBhvr>
                                      <p:to>
                                        <p:strVal val="visible"/>
                                      </p:to>
                                    </p:set>
                                    <p:anim calcmode="lin" valueType="num">
                                      <p:cBhvr>
                                        <p:cTn id="28" dur="1000" fill="hold"/>
                                        <p:tgtEl>
                                          <p:spTgt spid="52248"/>
                                        </p:tgtEl>
                                        <p:attrNameLst>
                                          <p:attrName>ppt_w</p:attrName>
                                        </p:attrNameLst>
                                      </p:cBhvr>
                                      <p:tavLst>
                                        <p:tav tm="0">
                                          <p:val>
                                            <p:strVal val="#ppt_w*0.70"/>
                                          </p:val>
                                        </p:tav>
                                        <p:tav tm="100000">
                                          <p:val>
                                            <p:strVal val="#ppt_w"/>
                                          </p:val>
                                        </p:tav>
                                      </p:tavLst>
                                    </p:anim>
                                    <p:anim calcmode="lin" valueType="num">
                                      <p:cBhvr>
                                        <p:cTn id="29" dur="1000" fill="hold"/>
                                        <p:tgtEl>
                                          <p:spTgt spid="52248"/>
                                        </p:tgtEl>
                                        <p:attrNameLst>
                                          <p:attrName>ppt_h</p:attrName>
                                        </p:attrNameLst>
                                      </p:cBhvr>
                                      <p:tavLst>
                                        <p:tav tm="0">
                                          <p:val>
                                            <p:strVal val="#ppt_h"/>
                                          </p:val>
                                        </p:tav>
                                        <p:tav tm="100000">
                                          <p:val>
                                            <p:strVal val="#ppt_h"/>
                                          </p:val>
                                        </p:tav>
                                      </p:tavLst>
                                    </p:anim>
                                    <p:animEffect transition="in" filter="fade">
                                      <p:cBhvr>
                                        <p:cTn id="30" dur="1000"/>
                                        <p:tgtEl>
                                          <p:spTgt spid="52248"/>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2249"/>
                                        </p:tgtEl>
                                        <p:attrNameLst>
                                          <p:attrName>style.visibility</p:attrName>
                                        </p:attrNameLst>
                                      </p:cBhvr>
                                      <p:to>
                                        <p:strVal val="visible"/>
                                      </p:to>
                                    </p:set>
                                    <p:anim calcmode="lin" valueType="num">
                                      <p:cBhvr>
                                        <p:cTn id="33" dur="1000" fill="hold"/>
                                        <p:tgtEl>
                                          <p:spTgt spid="52249"/>
                                        </p:tgtEl>
                                        <p:attrNameLst>
                                          <p:attrName>ppt_w</p:attrName>
                                        </p:attrNameLst>
                                      </p:cBhvr>
                                      <p:tavLst>
                                        <p:tav tm="0">
                                          <p:val>
                                            <p:strVal val="#ppt_w*0.70"/>
                                          </p:val>
                                        </p:tav>
                                        <p:tav tm="100000">
                                          <p:val>
                                            <p:strVal val="#ppt_w"/>
                                          </p:val>
                                        </p:tav>
                                      </p:tavLst>
                                    </p:anim>
                                    <p:anim calcmode="lin" valueType="num">
                                      <p:cBhvr>
                                        <p:cTn id="34" dur="1000" fill="hold"/>
                                        <p:tgtEl>
                                          <p:spTgt spid="52249"/>
                                        </p:tgtEl>
                                        <p:attrNameLst>
                                          <p:attrName>ppt_h</p:attrName>
                                        </p:attrNameLst>
                                      </p:cBhvr>
                                      <p:tavLst>
                                        <p:tav tm="0">
                                          <p:val>
                                            <p:strVal val="#ppt_h"/>
                                          </p:val>
                                        </p:tav>
                                        <p:tav tm="100000">
                                          <p:val>
                                            <p:strVal val="#ppt_h"/>
                                          </p:val>
                                        </p:tav>
                                      </p:tavLst>
                                    </p:anim>
                                    <p:animEffect transition="in" filter="fade">
                                      <p:cBhvr>
                                        <p:cTn id="35" dur="1000"/>
                                        <p:tgtEl>
                                          <p:spTgt spid="52249"/>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52246"/>
                                        </p:tgtEl>
                                        <p:attrNameLst>
                                          <p:attrName>style.visibility</p:attrName>
                                        </p:attrNameLst>
                                      </p:cBhvr>
                                      <p:to>
                                        <p:strVal val="visible"/>
                                      </p:to>
                                    </p:set>
                                    <p:anim calcmode="lin" valueType="num">
                                      <p:cBhvr>
                                        <p:cTn id="40" dur="1000" fill="hold"/>
                                        <p:tgtEl>
                                          <p:spTgt spid="52246"/>
                                        </p:tgtEl>
                                        <p:attrNameLst>
                                          <p:attrName>ppt_w</p:attrName>
                                        </p:attrNameLst>
                                      </p:cBhvr>
                                      <p:tavLst>
                                        <p:tav tm="0">
                                          <p:val>
                                            <p:strVal val="#ppt_w*0.70"/>
                                          </p:val>
                                        </p:tav>
                                        <p:tav tm="100000">
                                          <p:val>
                                            <p:strVal val="#ppt_w"/>
                                          </p:val>
                                        </p:tav>
                                      </p:tavLst>
                                    </p:anim>
                                    <p:anim calcmode="lin" valueType="num">
                                      <p:cBhvr>
                                        <p:cTn id="41" dur="1000" fill="hold"/>
                                        <p:tgtEl>
                                          <p:spTgt spid="52246"/>
                                        </p:tgtEl>
                                        <p:attrNameLst>
                                          <p:attrName>ppt_h</p:attrName>
                                        </p:attrNameLst>
                                      </p:cBhvr>
                                      <p:tavLst>
                                        <p:tav tm="0">
                                          <p:val>
                                            <p:strVal val="#ppt_h"/>
                                          </p:val>
                                        </p:tav>
                                        <p:tav tm="100000">
                                          <p:val>
                                            <p:strVal val="#ppt_h"/>
                                          </p:val>
                                        </p:tav>
                                      </p:tavLst>
                                    </p:anim>
                                    <p:animEffect transition="in" filter="fade">
                                      <p:cBhvr>
                                        <p:cTn id="42" dur="1000"/>
                                        <p:tgtEl>
                                          <p:spTgt spid="52246"/>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52245"/>
                                        </p:tgtEl>
                                        <p:attrNameLst>
                                          <p:attrName>style.visibility</p:attrName>
                                        </p:attrNameLst>
                                      </p:cBhvr>
                                      <p:to>
                                        <p:strVal val="visible"/>
                                      </p:to>
                                    </p:set>
                                    <p:anim calcmode="lin" valueType="num">
                                      <p:cBhvr>
                                        <p:cTn id="47" dur="1000" fill="hold"/>
                                        <p:tgtEl>
                                          <p:spTgt spid="52245"/>
                                        </p:tgtEl>
                                        <p:attrNameLst>
                                          <p:attrName>ppt_w</p:attrName>
                                        </p:attrNameLst>
                                      </p:cBhvr>
                                      <p:tavLst>
                                        <p:tav tm="0">
                                          <p:val>
                                            <p:strVal val="#ppt_w*0.70"/>
                                          </p:val>
                                        </p:tav>
                                        <p:tav tm="100000">
                                          <p:val>
                                            <p:strVal val="#ppt_w"/>
                                          </p:val>
                                        </p:tav>
                                      </p:tavLst>
                                    </p:anim>
                                    <p:anim calcmode="lin" valueType="num">
                                      <p:cBhvr>
                                        <p:cTn id="48" dur="1000" fill="hold"/>
                                        <p:tgtEl>
                                          <p:spTgt spid="52245"/>
                                        </p:tgtEl>
                                        <p:attrNameLst>
                                          <p:attrName>ppt_h</p:attrName>
                                        </p:attrNameLst>
                                      </p:cBhvr>
                                      <p:tavLst>
                                        <p:tav tm="0">
                                          <p:val>
                                            <p:strVal val="#ppt_h"/>
                                          </p:val>
                                        </p:tav>
                                        <p:tav tm="100000">
                                          <p:val>
                                            <p:strVal val="#ppt_h"/>
                                          </p:val>
                                        </p:tav>
                                      </p:tavLst>
                                    </p:anim>
                                    <p:animEffect transition="in" filter="fade">
                                      <p:cBhvr>
                                        <p:cTn id="49" dur="1000"/>
                                        <p:tgtEl>
                                          <p:spTgt spid="52245"/>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52247"/>
                                        </p:tgtEl>
                                        <p:attrNameLst>
                                          <p:attrName>style.visibility</p:attrName>
                                        </p:attrNameLst>
                                      </p:cBhvr>
                                      <p:to>
                                        <p:strVal val="visible"/>
                                      </p:to>
                                    </p:set>
                                    <p:anim calcmode="lin" valueType="num">
                                      <p:cBhvr>
                                        <p:cTn id="54" dur="1000" fill="hold"/>
                                        <p:tgtEl>
                                          <p:spTgt spid="52247"/>
                                        </p:tgtEl>
                                        <p:attrNameLst>
                                          <p:attrName>ppt_w</p:attrName>
                                        </p:attrNameLst>
                                      </p:cBhvr>
                                      <p:tavLst>
                                        <p:tav tm="0">
                                          <p:val>
                                            <p:strVal val="#ppt_w*0.70"/>
                                          </p:val>
                                        </p:tav>
                                        <p:tav tm="100000">
                                          <p:val>
                                            <p:strVal val="#ppt_w"/>
                                          </p:val>
                                        </p:tav>
                                      </p:tavLst>
                                    </p:anim>
                                    <p:anim calcmode="lin" valueType="num">
                                      <p:cBhvr>
                                        <p:cTn id="55" dur="1000" fill="hold"/>
                                        <p:tgtEl>
                                          <p:spTgt spid="52247"/>
                                        </p:tgtEl>
                                        <p:attrNameLst>
                                          <p:attrName>ppt_h</p:attrName>
                                        </p:attrNameLst>
                                      </p:cBhvr>
                                      <p:tavLst>
                                        <p:tav tm="0">
                                          <p:val>
                                            <p:strVal val="#ppt_h"/>
                                          </p:val>
                                        </p:tav>
                                        <p:tav tm="100000">
                                          <p:val>
                                            <p:strVal val="#ppt_h"/>
                                          </p:val>
                                        </p:tav>
                                      </p:tavLst>
                                    </p:anim>
                                    <p:animEffect transition="in" filter="fade">
                                      <p:cBhvr>
                                        <p:cTn id="56" dur="1000"/>
                                        <p:tgtEl>
                                          <p:spTgt spid="52247"/>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52243"/>
                                        </p:tgtEl>
                                        <p:attrNameLst>
                                          <p:attrName>style.visibility</p:attrName>
                                        </p:attrNameLst>
                                      </p:cBhvr>
                                      <p:to>
                                        <p:strVal val="visible"/>
                                      </p:to>
                                    </p:set>
                                    <p:anim calcmode="lin" valueType="num">
                                      <p:cBhvr>
                                        <p:cTn id="61" dur="1000" fill="hold"/>
                                        <p:tgtEl>
                                          <p:spTgt spid="52243"/>
                                        </p:tgtEl>
                                        <p:attrNameLst>
                                          <p:attrName>ppt_w</p:attrName>
                                        </p:attrNameLst>
                                      </p:cBhvr>
                                      <p:tavLst>
                                        <p:tav tm="0">
                                          <p:val>
                                            <p:strVal val="#ppt_w*0.70"/>
                                          </p:val>
                                        </p:tav>
                                        <p:tav tm="100000">
                                          <p:val>
                                            <p:strVal val="#ppt_w"/>
                                          </p:val>
                                        </p:tav>
                                      </p:tavLst>
                                    </p:anim>
                                    <p:anim calcmode="lin" valueType="num">
                                      <p:cBhvr>
                                        <p:cTn id="62" dur="1000" fill="hold"/>
                                        <p:tgtEl>
                                          <p:spTgt spid="52243"/>
                                        </p:tgtEl>
                                        <p:attrNameLst>
                                          <p:attrName>ppt_h</p:attrName>
                                        </p:attrNameLst>
                                      </p:cBhvr>
                                      <p:tavLst>
                                        <p:tav tm="0">
                                          <p:val>
                                            <p:strVal val="#ppt_h"/>
                                          </p:val>
                                        </p:tav>
                                        <p:tav tm="100000">
                                          <p:val>
                                            <p:strVal val="#ppt_h"/>
                                          </p:val>
                                        </p:tav>
                                      </p:tavLst>
                                    </p:anim>
                                    <p:animEffect transition="in" filter="fade">
                                      <p:cBhvr>
                                        <p:cTn id="63" dur="1000"/>
                                        <p:tgtEl>
                                          <p:spTgt spid="52243"/>
                                        </p:tgtEl>
                                      </p:cBhvr>
                                    </p:animEffect>
                                  </p:childTnLst>
                                </p:cTn>
                              </p:par>
                              <p:par>
                                <p:cTn id="64" presetID="55" presetClass="entr" presetSubtype="0" fill="hold" nodeType="withEffect">
                                  <p:stCondLst>
                                    <p:cond delay="0"/>
                                  </p:stCondLst>
                                  <p:childTnLst>
                                    <p:set>
                                      <p:cBhvr>
                                        <p:cTn id="65" dur="1" fill="hold">
                                          <p:stCondLst>
                                            <p:cond delay="0"/>
                                          </p:stCondLst>
                                        </p:cTn>
                                        <p:tgtEl>
                                          <p:spTgt spid="52228"/>
                                        </p:tgtEl>
                                        <p:attrNameLst>
                                          <p:attrName>style.visibility</p:attrName>
                                        </p:attrNameLst>
                                      </p:cBhvr>
                                      <p:to>
                                        <p:strVal val="visible"/>
                                      </p:to>
                                    </p:set>
                                    <p:anim calcmode="lin" valueType="num">
                                      <p:cBhvr>
                                        <p:cTn id="66" dur="1000" fill="hold"/>
                                        <p:tgtEl>
                                          <p:spTgt spid="52228"/>
                                        </p:tgtEl>
                                        <p:attrNameLst>
                                          <p:attrName>ppt_w</p:attrName>
                                        </p:attrNameLst>
                                      </p:cBhvr>
                                      <p:tavLst>
                                        <p:tav tm="0">
                                          <p:val>
                                            <p:strVal val="#ppt_w*0.70"/>
                                          </p:val>
                                        </p:tav>
                                        <p:tav tm="100000">
                                          <p:val>
                                            <p:strVal val="#ppt_w"/>
                                          </p:val>
                                        </p:tav>
                                      </p:tavLst>
                                    </p:anim>
                                    <p:anim calcmode="lin" valueType="num">
                                      <p:cBhvr>
                                        <p:cTn id="67" dur="1000" fill="hold"/>
                                        <p:tgtEl>
                                          <p:spTgt spid="52228"/>
                                        </p:tgtEl>
                                        <p:attrNameLst>
                                          <p:attrName>ppt_h</p:attrName>
                                        </p:attrNameLst>
                                      </p:cBhvr>
                                      <p:tavLst>
                                        <p:tav tm="0">
                                          <p:val>
                                            <p:strVal val="#ppt_h"/>
                                          </p:val>
                                        </p:tav>
                                        <p:tav tm="100000">
                                          <p:val>
                                            <p:strVal val="#ppt_h"/>
                                          </p:val>
                                        </p:tav>
                                      </p:tavLst>
                                    </p:anim>
                                    <p:animEffect transition="in" filter="fade">
                                      <p:cBhvr>
                                        <p:cTn id="68" dur="1000"/>
                                        <p:tgtEl>
                                          <p:spTgt spid="52228"/>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52227"/>
                                        </p:tgtEl>
                                        <p:attrNameLst>
                                          <p:attrName>style.visibility</p:attrName>
                                        </p:attrNameLst>
                                      </p:cBhvr>
                                      <p:to>
                                        <p:strVal val="visible"/>
                                      </p:to>
                                    </p:set>
                                    <p:anim calcmode="lin" valueType="num">
                                      <p:cBhvr>
                                        <p:cTn id="73" dur="1000" fill="hold"/>
                                        <p:tgtEl>
                                          <p:spTgt spid="52227"/>
                                        </p:tgtEl>
                                        <p:attrNameLst>
                                          <p:attrName>ppt_w</p:attrName>
                                        </p:attrNameLst>
                                      </p:cBhvr>
                                      <p:tavLst>
                                        <p:tav tm="0">
                                          <p:val>
                                            <p:strVal val="#ppt_w*0.70"/>
                                          </p:val>
                                        </p:tav>
                                        <p:tav tm="100000">
                                          <p:val>
                                            <p:strVal val="#ppt_w"/>
                                          </p:val>
                                        </p:tav>
                                      </p:tavLst>
                                    </p:anim>
                                    <p:anim calcmode="lin" valueType="num">
                                      <p:cBhvr>
                                        <p:cTn id="74" dur="1000" fill="hold"/>
                                        <p:tgtEl>
                                          <p:spTgt spid="52227"/>
                                        </p:tgtEl>
                                        <p:attrNameLst>
                                          <p:attrName>ppt_h</p:attrName>
                                        </p:attrNameLst>
                                      </p:cBhvr>
                                      <p:tavLst>
                                        <p:tav tm="0">
                                          <p:val>
                                            <p:strVal val="#ppt_h"/>
                                          </p:val>
                                        </p:tav>
                                        <p:tav tm="100000">
                                          <p:val>
                                            <p:strVal val="#ppt_h"/>
                                          </p:val>
                                        </p:tav>
                                      </p:tavLst>
                                    </p:anim>
                                    <p:animEffect transition="in" filter="fade">
                                      <p:cBhvr>
                                        <p:cTn id="75" dur="1000"/>
                                        <p:tgtEl>
                                          <p:spTgt spid="52227"/>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1000" fill="hold"/>
                                        <p:tgtEl>
                                          <p:spTgt spid="2"/>
                                        </p:tgtEl>
                                        <p:attrNameLst>
                                          <p:attrName>ppt_w</p:attrName>
                                        </p:attrNameLst>
                                      </p:cBhvr>
                                      <p:tavLst>
                                        <p:tav tm="0">
                                          <p:val>
                                            <p:strVal val="#ppt_w*0.70"/>
                                          </p:val>
                                        </p:tav>
                                        <p:tav tm="100000">
                                          <p:val>
                                            <p:strVal val="#ppt_w"/>
                                          </p:val>
                                        </p:tav>
                                      </p:tavLst>
                                    </p:anim>
                                    <p:anim calcmode="lin" valueType="num">
                                      <p:cBhvr>
                                        <p:cTn id="81" dur="1000" fill="hold"/>
                                        <p:tgtEl>
                                          <p:spTgt spid="2"/>
                                        </p:tgtEl>
                                        <p:attrNameLst>
                                          <p:attrName>ppt_h</p:attrName>
                                        </p:attrNameLst>
                                      </p:cBhvr>
                                      <p:tavLst>
                                        <p:tav tm="0">
                                          <p:val>
                                            <p:strVal val="#ppt_h"/>
                                          </p:val>
                                        </p:tav>
                                        <p:tav tm="100000">
                                          <p:val>
                                            <p:strVal val="#ppt_h"/>
                                          </p:val>
                                        </p:tav>
                                      </p:tavLst>
                                    </p:anim>
                                    <p:animEffect transition="in" filter="fade">
                                      <p:cBhvr>
                                        <p:cTn id="82" dur="1000"/>
                                        <p:tgtEl>
                                          <p:spTgt spid="2"/>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1000" fill="hold"/>
                                        <p:tgtEl>
                                          <p:spTgt spid="3"/>
                                        </p:tgtEl>
                                        <p:attrNameLst>
                                          <p:attrName>ppt_w</p:attrName>
                                        </p:attrNameLst>
                                      </p:cBhvr>
                                      <p:tavLst>
                                        <p:tav tm="0">
                                          <p:val>
                                            <p:strVal val="#ppt_w*0.70"/>
                                          </p:val>
                                        </p:tav>
                                        <p:tav tm="100000">
                                          <p:val>
                                            <p:strVal val="#ppt_w"/>
                                          </p:val>
                                        </p:tav>
                                      </p:tavLst>
                                    </p:anim>
                                    <p:anim calcmode="lin" valueType="num">
                                      <p:cBhvr>
                                        <p:cTn id="88" dur="1000" fill="hold"/>
                                        <p:tgtEl>
                                          <p:spTgt spid="3"/>
                                        </p:tgtEl>
                                        <p:attrNameLst>
                                          <p:attrName>ppt_h</p:attrName>
                                        </p:attrNameLst>
                                      </p:cBhvr>
                                      <p:tavLst>
                                        <p:tav tm="0">
                                          <p:val>
                                            <p:strVal val="#ppt_h"/>
                                          </p:val>
                                        </p:tav>
                                        <p:tav tm="100000">
                                          <p:val>
                                            <p:strVal val="#ppt_h"/>
                                          </p:val>
                                        </p:tav>
                                      </p:tavLst>
                                    </p:anim>
                                    <p:animEffect transition="in" filter="fade">
                                      <p:cBhvr>
                                        <p:cTn id="89" dur="1000"/>
                                        <p:tgtEl>
                                          <p:spTgt spid="3"/>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52244"/>
                                        </p:tgtEl>
                                        <p:attrNameLst>
                                          <p:attrName>style.visibility</p:attrName>
                                        </p:attrNameLst>
                                      </p:cBhvr>
                                      <p:to>
                                        <p:strVal val="visible"/>
                                      </p:to>
                                    </p:set>
                                    <p:anim calcmode="lin" valueType="num">
                                      <p:cBhvr>
                                        <p:cTn id="92" dur="1000" fill="hold"/>
                                        <p:tgtEl>
                                          <p:spTgt spid="52244"/>
                                        </p:tgtEl>
                                        <p:attrNameLst>
                                          <p:attrName>ppt_w</p:attrName>
                                        </p:attrNameLst>
                                      </p:cBhvr>
                                      <p:tavLst>
                                        <p:tav tm="0">
                                          <p:val>
                                            <p:strVal val="#ppt_w*0.70"/>
                                          </p:val>
                                        </p:tav>
                                        <p:tav tm="100000">
                                          <p:val>
                                            <p:strVal val="#ppt_w"/>
                                          </p:val>
                                        </p:tav>
                                      </p:tavLst>
                                    </p:anim>
                                    <p:anim calcmode="lin" valueType="num">
                                      <p:cBhvr>
                                        <p:cTn id="93" dur="1000" fill="hold"/>
                                        <p:tgtEl>
                                          <p:spTgt spid="52244"/>
                                        </p:tgtEl>
                                        <p:attrNameLst>
                                          <p:attrName>ppt_h</p:attrName>
                                        </p:attrNameLst>
                                      </p:cBhvr>
                                      <p:tavLst>
                                        <p:tav tm="0">
                                          <p:val>
                                            <p:strVal val="#ppt_h"/>
                                          </p:val>
                                        </p:tav>
                                        <p:tav tm="100000">
                                          <p:val>
                                            <p:strVal val="#ppt_h"/>
                                          </p:val>
                                        </p:tav>
                                      </p:tavLst>
                                    </p:anim>
                                    <p:animEffect transition="in" filter="fade">
                                      <p:cBhvr>
                                        <p:cTn id="94" dur="1000"/>
                                        <p:tgtEl>
                                          <p:spTgt spid="52244"/>
                                        </p:tgtEl>
                                      </p:cBhvr>
                                    </p:animEffect>
                                  </p:childTnLst>
                                </p:cTn>
                              </p:par>
                            </p:childTnLst>
                          </p:cTn>
                        </p:par>
                      </p:childTnLst>
                    </p:cTn>
                  </p:par>
                  <p:par>
                    <p:cTn id="95" fill="hold">
                      <p:stCondLst>
                        <p:cond delay="indefinite"/>
                      </p:stCondLst>
                      <p:childTnLst>
                        <p:par>
                          <p:cTn id="96" fill="hold">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52233"/>
                                        </p:tgtEl>
                                        <p:attrNameLst>
                                          <p:attrName>style.visibility</p:attrName>
                                        </p:attrNameLst>
                                      </p:cBhvr>
                                      <p:to>
                                        <p:strVal val="visible"/>
                                      </p:to>
                                    </p:set>
                                    <p:anim calcmode="lin" valueType="num">
                                      <p:cBhvr>
                                        <p:cTn id="99" dur="1000" fill="hold"/>
                                        <p:tgtEl>
                                          <p:spTgt spid="52233"/>
                                        </p:tgtEl>
                                        <p:attrNameLst>
                                          <p:attrName>ppt_w</p:attrName>
                                        </p:attrNameLst>
                                      </p:cBhvr>
                                      <p:tavLst>
                                        <p:tav tm="0">
                                          <p:val>
                                            <p:strVal val="#ppt_w*0.70"/>
                                          </p:val>
                                        </p:tav>
                                        <p:tav tm="100000">
                                          <p:val>
                                            <p:strVal val="#ppt_w"/>
                                          </p:val>
                                        </p:tav>
                                      </p:tavLst>
                                    </p:anim>
                                    <p:anim calcmode="lin" valueType="num">
                                      <p:cBhvr>
                                        <p:cTn id="100" dur="1000" fill="hold"/>
                                        <p:tgtEl>
                                          <p:spTgt spid="52233"/>
                                        </p:tgtEl>
                                        <p:attrNameLst>
                                          <p:attrName>ppt_h</p:attrName>
                                        </p:attrNameLst>
                                      </p:cBhvr>
                                      <p:tavLst>
                                        <p:tav tm="0">
                                          <p:val>
                                            <p:strVal val="#ppt_h"/>
                                          </p:val>
                                        </p:tav>
                                        <p:tav tm="100000">
                                          <p:val>
                                            <p:strVal val="#ppt_h"/>
                                          </p:val>
                                        </p:tav>
                                      </p:tavLst>
                                    </p:anim>
                                    <p:animEffect transition="in" filter="fade">
                                      <p:cBhvr>
                                        <p:cTn id="101" dur="1000"/>
                                        <p:tgtEl>
                                          <p:spTgt spid="52233"/>
                                        </p:tgtEl>
                                      </p:cBhvr>
                                    </p:animEffect>
                                  </p:childTnLst>
                                </p:cTn>
                              </p:par>
                            </p:childTnLst>
                          </p:cTn>
                        </p:par>
                      </p:childTnLst>
                    </p:cTn>
                  </p:par>
                  <p:par>
                    <p:cTn id="102" fill="hold">
                      <p:stCondLst>
                        <p:cond delay="indefinite"/>
                      </p:stCondLst>
                      <p:childTnLst>
                        <p:par>
                          <p:cTn id="103" fill="hold">
                            <p:stCondLst>
                              <p:cond delay="0"/>
                            </p:stCondLst>
                            <p:childTnLst>
                              <p:par>
                                <p:cTn id="104" presetID="55" presetClass="entr" presetSubtype="0" fill="hold" grpId="0" nodeType="clickEffect">
                                  <p:stCondLst>
                                    <p:cond delay="0"/>
                                  </p:stCondLst>
                                  <p:childTnLst>
                                    <p:set>
                                      <p:cBhvr>
                                        <p:cTn id="105" dur="1" fill="hold">
                                          <p:stCondLst>
                                            <p:cond delay="0"/>
                                          </p:stCondLst>
                                        </p:cTn>
                                        <p:tgtEl>
                                          <p:spTgt spid="52226"/>
                                        </p:tgtEl>
                                        <p:attrNameLst>
                                          <p:attrName>style.visibility</p:attrName>
                                        </p:attrNameLst>
                                      </p:cBhvr>
                                      <p:to>
                                        <p:strVal val="visible"/>
                                      </p:to>
                                    </p:set>
                                    <p:anim calcmode="lin" valueType="num">
                                      <p:cBhvr>
                                        <p:cTn id="106" dur="1000" fill="hold"/>
                                        <p:tgtEl>
                                          <p:spTgt spid="52226"/>
                                        </p:tgtEl>
                                        <p:attrNameLst>
                                          <p:attrName>ppt_w</p:attrName>
                                        </p:attrNameLst>
                                      </p:cBhvr>
                                      <p:tavLst>
                                        <p:tav tm="0">
                                          <p:val>
                                            <p:strVal val="#ppt_w*0.70"/>
                                          </p:val>
                                        </p:tav>
                                        <p:tav tm="100000">
                                          <p:val>
                                            <p:strVal val="#ppt_w"/>
                                          </p:val>
                                        </p:tav>
                                      </p:tavLst>
                                    </p:anim>
                                    <p:anim calcmode="lin" valueType="num">
                                      <p:cBhvr>
                                        <p:cTn id="107" dur="1000" fill="hold"/>
                                        <p:tgtEl>
                                          <p:spTgt spid="52226"/>
                                        </p:tgtEl>
                                        <p:attrNameLst>
                                          <p:attrName>ppt_h</p:attrName>
                                        </p:attrNameLst>
                                      </p:cBhvr>
                                      <p:tavLst>
                                        <p:tav tm="0">
                                          <p:val>
                                            <p:strVal val="#ppt_h"/>
                                          </p:val>
                                        </p:tav>
                                        <p:tav tm="100000">
                                          <p:val>
                                            <p:strVal val="#ppt_h"/>
                                          </p:val>
                                        </p:tav>
                                      </p:tavLst>
                                    </p:anim>
                                    <p:animEffect transition="in" filter="fade">
                                      <p:cBhvr>
                                        <p:cTn id="108" dur="1000"/>
                                        <p:tgtEl>
                                          <p:spTgt spid="52226"/>
                                        </p:tgtEl>
                                      </p:cBhvr>
                                    </p:animEffect>
                                  </p:childTnLst>
                                </p:cTn>
                              </p:par>
                              <p:par>
                                <p:cTn id="109" presetID="55" presetClass="entr" presetSubtype="0" fill="hold" grpId="0" nodeType="withEffect">
                                  <p:stCondLst>
                                    <p:cond delay="0"/>
                                  </p:stCondLst>
                                  <p:childTnLst>
                                    <p:set>
                                      <p:cBhvr>
                                        <p:cTn id="110" dur="1" fill="hold">
                                          <p:stCondLst>
                                            <p:cond delay="0"/>
                                          </p:stCondLst>
                                        </p:cTn>
                                        <p:tgtEl>
                                          <p:spTgt spid="52240"/>
                                        </p:tgtEl>
                                        <p:attrNameLst>
                                          <p:attrName>style.visibility</p:attrName>
                                        </p:attrNameLst>
                                      </p:cBhvr>
                                      <p:to>
                                        <p:strVal val="visible"/>
                                      </p:to>
                                    </p:set>
                                    <p:anim calcmode="lin" valueType="num">
                                      <p:cBhvr>
                                        <p:cTn id="111" dur="1000" fill="hold"/>
                                        <p:tgtEl>
                                          <p:spTgt spid="52240"/>
                                        </p:tgtEl>
                                        <p:attrNameLst>
                                          <p:attrName>ppt_w</p:attrName>
                                        </p:attrNameLst>
                                      </p:cBhvr>
                                      <p:tavLst>
                                        <p:tav tm="0">
                                          <p:val>
                                            <p:strVal val="#ppt_w*0.70"/>
                                          </p:val>
                                        </p:tav>
                                        <p:tav tm="100000">
                                          <p:val>
                                            <p:strVal val="#ppt_w"/>
                                          </p:val>
                                        </p:tav>
                                      </p:tavLst>
                                    </p:anim>
                                    <p:anim calcmode="lin" valueType="num">
                                      <p:cBhvr>
                                        <p:cTn id="112" dur="1000" fill="hold"/>
                                        <p:tgtEl>
                                          <p:spTgt spid="52240"/>
                                        </p:tgtEl>
                                        <p:attrNameLst>
                                          <p:attrName>ppt_h</p:attrName>
                                        </p:attrNameLst>
                                      </p:cBhvr>
                                      <p:tavLst>
                                        <p:tav tm="0">
                                          <p:val>
                                            <p:strVal val="#ppt_h"/>
                                          </p:val>
                                        </p:tav>
                                        <p:tav tm="100000">
                                          <p:val>
                                            <p:strVal val="#ppt_h"/>
                                          </p:val>
                                        </p:tav>
                                      </p:tavLst>
                                    </p:anim>
                                    <p:animEffect transition="in" filter="fade">
                                      <p:cBhvr>
                                        <p:cTn id="113" dur="1000"/>
                                        <p:tgtEl>
                                          <p:spTgt spid="52240"/>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ntr" presetSubtype="0" fill="hold" nodeType="clickEffect">
                                  <p:stCondLst>
                                    <p:cond delay="0"/>
                                  </p:stCondLst>
                                  <p:childTnLst>
                                    <p:set>
                                      <p:cBhvr>
                                        <p:cTn id="117" dur="1" fill="hold">
                                          <p:stCondLst>
                                            <p:cond delay="0"/>
                                          </p:stCondLst>
                                        </p:cTn>
                                        <p:tgtEl>
                                          <p:spTgt spid="4"/>
                                        </p:tgtEl>
                                        <p:attrNameLst>
                                          <p:attrName>style.visibility</p:attrName>
                                        </p:attrNameLst>
                                      </p:cBhvr>
                                      <p:to>
                                        <p:strVal val="visible"/>
                                      </p:to>
                                    </p:set>
                                    <p:anim calcmode="lin" valueType="num">
                                      <p:cBhvr>
                                        <p:cTn id="118" dur="1000" fill="hold"/>
                                        <p:tgtEl>
                                          <p:spTgt spid="4"/>
                                        </p:tgtEl>
                                        <p:attrNameLst>
                                          <p:attrName>ppt_w</p:attrName>
                                        </p:attrNameLst>
                                      </p:cBhvr>
                                      <p:tavLst>
                                        <p:tav tm="0">
                                          <p:val>
                                            <p:strVal val="#ppt_w*0.70"/>
                                          </p:val>
                                        </p:tav>
                                        <p:tav tm="100000">
                                          <p:val>
                                            <p:strVal val="#ppt_w"/>
                                          </p:val>
                                        </p:tav>
                                      </p:tavLst>
                                    </p:anim>
                                    <p:anim calcmode="lin" valueType="num">
                                      <p:cBhvr>
                                        <p:cTn id="119" dur="1000" fill="hold"/>
                                        <p:tgtEl>
                                          <p:spTgt spid="4"/>
                                        </p:tgtEl>
                                        <p:attrNameLst>
                                          <p:attrName>ppt_h</p:attrName>
                                        </p:attrNameLst>
                                      </p:cBhvr>
                                      <p:tavLst>
                                        <p:tav tm="0">
                                          <p:val>
                                            <p:strVal val="#ppt_h"/>
                                          </p:val>
                                        </p:tav>
                                        <p:tav tm="100000">
                                          <p:val>
                                            <p:strVal val="#ppt_h"/>
                                          </p:val>
                                        </p:tav>
                                      </p:tavLst>
                                    </p:anim>
                                    <p:animEffect transition="in" filter="fade">
                                      <p:cBhvr>
                                        <p:cTn id="1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p:bldP spid="52232" grpId="0" animBg="1"/>
      <p:bldP spid="52233" grpId="0"/>
      <p:bldP spid="52240" grpId="0"/>
      <p:bldP spid="52241" grpId="0" animBg="1"/>
      <p:bldP spid="52242" grpId="0" animBg="1"/>
      <p:bldP spid="52243" grpId="0" animBg="1"/>
      <p:bldP spid="52244" grpId="0" animBg="1"/>
      <p:bldP spid="52245" grpId="0" animBg="1"/>
      <p:bldP spid="52246" grpId="0" animBg="1"/>
      <p:bldP spid="52247" grpId="0" animBg="1"/>
      <p:bldP spid="52248" grpId="0" animBg="1"/>
      <p:bldP spid="5224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0" y="765175"/>
            <a:ext cx="9144000" cy="744538"/>
          </a:xfrm>
          <a:prstGeom prst="rect">
            <a:avLst/>
          </a:prstGeom>
          <a:noFill/>
          <a:ln w="9525">
            <a:noFill/>
            <a:miter lim="800000"/>
            <a:headEnd/>
            <a:tailEnd/>
          </a:ln>
        </p:spPr>
      </p:pic>
      <p:pic>
        <p:nvPicPr>
          <p:cNvPr id="63491" name="Picture 3"/>
          <p:cNvPicPr>
            <a:picLocks noChangeAspect="1" noChangeArrowheads="1"/>
          </p:cNvPicPr>
          <p:nvPr/>
        </p:nvPicPr>
        <p:blipFill>
          <a:blip r:embed="rId3" cstate="print"/>
          <a:srcRect/>
          <a:stretch>
            <a:fillRect/>
          </a:stretch>
        </p:blipFill>
        <p:spPr bwMode="auto">
          <a:xfrm>
            <a:off x="50800" y="1412875"/>
            <a:ext cx="8604250" cy="720725"/>
          </a:xfrm>
          <a:prstGeom prst="rect">
            <a:avLst/>
          </a:prstGeom>
          <a:noFill/>
          <a:ln w="9525">
            <a:noFill/>
            <a:miter lim="800000"/>
            <a:headEnd/>
            <a:tailEnd/>
          </a:ln>
        </p:spPr>
      </p:pic>
      <p:sp>
        <p:nvSpPr>
          <p:cNvPr id="63492" name="Rectangle 4"/>
          <p:cNvSpPr>
            <a:spLocks noChangeArrowheads="1"/>
          </p:cNvSpPr>
          <p:nvPr/>
        </p:nvSpPr>
        <p:spPr bwMode="auto">
          <a:xfrm>
            <a:off x="0" y="476250"/>
            <a:ext cx="7777163" cy="396875"/>
          </a:xfrm>
          <a:prstGeom prst="rect">
            <a:avLst/>
          </a:prstGeom>
          <a:noFill/>
          <a:ln w="9525">
            <a:noFill/>
            <a:miter lim="800000"/>
            <a:headEnd/>
            <a:tailEnd/>
          </a:ln>
        </p:spPr>
        <p:txBody>
          <a:bodyPr>
            <a:spAutoFit/>
          </a:bodyPr>
          <a:lstStyle/>
          <a:p>
            <a:r>
              <a:rPr lang="fr-FR" sz="2000" b="1" u="sng"/>
              <a:t>Chapitre 1 : La République et la question ouvrière : le Front populaire</a:t>
            </a:r>
          </a:p>
        </p:txBody>
      </p:sp>
      <p:sp>
        <p:nvSpPr>
          <p:cNvPr id="63493" name="Rectangle 5"/>
          <p:cNvSpPr>
            <a:spLocks noChangeArrowheads="1"/>
          </p:cNvSpPr>
          <p:nvPr/>
        </p:nvSpPr>
        <p:spPr bwMode="auto">
          <a:xfrm>
            <a:off x="4067175" y="1412875"/>
            <a:ext cx="4321175" cy="360363"/>
          </a:xfrm>
          <a:prstGeom prst="rect">
            <a:avLst/>
          </a:prstGeom>
          <a:solidFill>
            <a:srgbClr val="00FF00">
              <a:alpha val="14902"/>
            </a:srgbClr>
          </a:solidFill>
          <a:ln w="9525">
            <a:noFill/>
            <a:miter lim="800000"/>
            <a:headEnd/>
            <a:tailEnd/>
          </a:ln>
        </p:spPr>
        <p:txBody>
          <a:bodyPr wrap="none" anchor="ctr"/>
          <a:lstStyle/>
          <a:p>
            <a:endParaRPr lang="fr-FR"/>
          </a:p>
        </p:txBody>
      </p:sp>
      <p:sp>
        <p:nvSpPr>
          <p:cNvPr id="63494" name="Rectangle 6"/>
          <p:cNvSpPr>
            <a:spLocks noChangeArrowheads="1"/>
          </p:cNvSpPr>
          <p:nvPr/>
        </p:nvSpPr>
        <p:spPr bwMode="auto">
          <a:xfrm>
            <a:off x="250825" y="1773238"/>
            <a:ext cx="1657350" cy="360362"/>
          </a:xfrm>
          <a:prstGeom prst="rect">
            <a:avLst/>
          </a:prstGeom>
          <a:solidFill>
            <a:srgbClr val="00FF00">
              <a:alpha val="14902"/>
            </a:srgbClr>
          </a:solidFill>
          <a:ln w="9525">
            <a:noFill/>
            <a:miter lim="800000"/>
            <a:headEnd/>
            <a:tailEnd/>
          </a:ln>
        </p:spPr>
        <p:txBody>
          <a:bodyPr wrap="none" anchor="ctr"/>
          <a:lstStyle/>
          <a:p>
            <a:endParaRPr lang="fr-FR"/>
          </a:p>
        </p:txBody>
      </p:sp>
      <p:sp>
        <p:nvSpPr>
          <p:cNvPr id="63495" name="Rectangle 7"/>
          <p:cNvSpPr>
            <a:spLocks noChangeArrowheads="1"/>
          </p:cNvSpPr>
          <p:nvPr/>
        </p:nvSpPr>
        <p:spPr bwMode="auto">
          <a:xfrm>
            <a:off x="2916238" y="1773238"/>
            <a:ext cx="2879725" cy="360362"/>
          </a:xfrm>
          <a:prstGeom prst="rect">
            <a:avLst/>
          </a:prstGeom>
          <a:solidFill>
            <a:srgbClr val="00FF00">
              <a:alpha val="14902"/>
            </a:srgbClr>
          </a:solidFill>
          <a:ln w="9525">
            <a:noFill/>
            <a:miter lim="800000"/>
            <a:headEnd/>
            <a:tailEnd/>
          </a:ln>
        </p:spPr>
        <p:txBody>
          <a:bodyPr wrap="none" anchor="ctr"/>
          <a:lstStyle/>
          <a:p>
            <a:endParaRPr lang="fr-FR"/>
          </a:p>
        </p:txBody>
      </p:sp>
      <p:sp>
        <p:nvSpPr>
          <p:cNvPr id="63496" name="Rectangle 8"/>
          <p:cNvSpPr>
            <a:spLocks noGrp="1" noChangeArrowheads="1"/>
          </p:cNvSpPr>
          <p:nvPr>
            <p:ph type="title"/>
          </p:nvPr>
        </p:nvSpPr>
        <p:spPr/>
        <p:txBody>
          <a:bodyPr/>
          <a:lstStyle/>
          <a:p>
            <a:pPr eaLnBrk="1" hangingPunct="1"/>
            <a:endParaRPr lang="fr-FR" smtClean="0"/>
          </a:p>
        </p:txBody>
      </p:sp>
      <p:sp>
        <p:nvSpPr>
          <p:cNvPr id="63497" name="Rectangle 9"/>
          <p:cNvSpPr>
            <a:spLocks noGrp="1" noChangeArrowheads="1"/>
          </p:cNvSpPr>
          <p:nvPr>
            <p:ph type="body" idx="1"/>
          </p:nvPr>
        </p:nvSpPr>
        <p:spPr>
          <a:xfrm>
            <a:off x="457200" y="2492375"/>
            <a:ext cx="8229600" cy="3633788"/>
          </a:xfrm>
        </p:spPr>
        <p:txBody>
          <a:bodyPr/>
          <a:lstStyle/>
          <a:p>
            <a:pPr eaLnBrk="1" hangingPunct="1">
              <a:buFontTx/>
              <a:buNone/>
            </a:pPr>
            <a:r>
              <a:rPr lang="fr-FR" smtClean="0"/>
              <a:t>1: rappel nécessaire sur le PCF et la SFIO</a:t>
            </a:r>
          </a:p>
          <a:p>
            <a:pPr eaLnBrk="1" hangingPunct="1">
              <a:buFontTx/>
              <a:buNone/>
            </a:pPr>
            <a:r>
              <a:rPr lang="fr-FR" smtClean="0"/>
              <a:t>2: présentation rapide du contexte du Front Populaire: crise éco, déstabilisation de la République, alliance électorale.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4514" name="Picture 2" descr="marche de la faim"/>
          <p:cNvPicPr>
            <a:picLocks noChangeAspect="1" noChangeArrowheads="1"/>
          </p:cNvPicPr>
          <p:nvPr/>
        </p:nvPicPr>
        <p:blipFill>
          <a:blip r:embed="rId2" cstate="print"/>
          <a:srcRect/>
          <a:stretch>
            <a:fillRect/>
          </a:stretch>
        </p:blipFill>
        <p:spPr bwMode="auto">
          <a:xfrm>
            <a:off x="539750" y="0"/>
            <a:ext cx="4029075" cy="664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5538" name="Picture 2" descr="photo 6 fevrier"/>
          <p:cNvPicPr>
            <a:picLocks noGrp="1" noChangeAspect="1" noChangeArrowheads="1"/>
          </p:cNvPicPr>
          <p:nvPr>
            <p:ph/>
          </p:nvPr>
        </p:nvPicPr>
        <p:blipFill>
          <a:blip r:embed="rId2" cstate="print"/>
          <a:srcRect/>
          <a:stretch>
            <a:fillRect/>
          </a:stretch>
        </p:blipFill>
        <p:spPr>
          <a:xfrm>
            <a:off x="611188" y="0"/>
            <a:ext cx="8101012" cy="6113463"/>
          </a:xfr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6562" name="Picture 2" descr="manif 12 fev 34"/>
          <p:cNvPicPr>
            <a:picLocks noGrp="1" noChangeAspect="1" noChangeArrowheads="1"/>
          </p:cNvPicPr>
          <p:nvPr>
            <p:ph/>
          </p:nvPr>
        </p:nvPicPr>
        <p:blipFill>
          <a:blip r:embed="rId2" cstate="print"/>
          <a:srcRect/>
          <a:stretch>
            <a:fillRect/>
          </a:stretch>
        </p:blipFill>
        <p:spPr>
          <a:xfrm>
            <a:off x="0" y="260350"/>
            <a:ext cx="9144000" cy="5880100"/>
          </a:xfr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0" y="765175"/>
            <a:ext cx="9144000" cy="744538"/>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50800" y="1412875"/>
            <a:ext cx="8604250" cy="720725"/>
          </a:xfrm>
          <a:prstGeom prst="rect">
            <a:avLst/>
          </a:prstGeom>
          <a:noFill/>
          <a:ln w="9525">
            <a:noFill/>
            <a:miter lim="800000"/>
            <a:headEnd/>
            <a:tailEnd/>
          </a:ln>
        </p:spPr>
      </p:pic>
      <p:sp>
        <p:nvSpPr>
          <p:cNvPr id="67588" name="Rectangle 4"/>
          <p:cNvSpPr>
            <a:spLocks noChangeArrowheads="1"/>
          </p:cNvSpPr>
          <p:nvPr/>
        </p:nvSpPr>
        <p:spPr bwMode="auto">
          <a:xfrm>
            <a:off x="0" y="476250"/>
            <a:ext cx="7777163" cy="396875"/>
          </a:xfrm>
          <a:prstGeom prst="rect">
            <a:avLst/>
          </a:prstGeom>
          <a:noFill/>
          <a:ln w="9525">
            <a:noFill/>
            <a:miter lim="800000"/>
            <a:headEnd/>
            <a:tailEnd/>
          </a:ln>
        </p:spPr>
        <p:txBody>
          <a:bodyPr>
            <a:spAutoFit/>
          </a:bodyPr>
          <a:lstStyle/>
          <a:p>
            <a:r>
              <a:rPr lang="fr-FR" sz="2000" b="1" u="sng"/>
              <a:t>Chapitre 1 : La République et la question ouvrière : le Front populaire</a:t>
            </a:r>
          </a:p>
        </p:txBody>
      </p:sp>
      <p:sp>
        <p:nvSpPr>
          <p:cNvPr id="67589" name="Rectangle 5"/>
          <p:cNvSpPr>
            <a:spLocks noChangeArrowheads="1"/>
          </p:cNvSpPr>
          <p:nvPr/>
        </p:nvSpPr>
        <p:spPr bwMode="auto">
          <a:xfrm>
            <a:off x="4067175" y="1412875"/>
            <a:ext cx="4321175" cy="360363"/>
          </a:xfrm>
          <a:prstGeom prst="rect">
            <a:avLst/>
          </a:prstGeom>
          <a:solidFill>
            <a:srgbClr val="00FF00">
              <a:alpha val="14902"/>
            </a:srgbClr>
          </a:solidFill>
          <a:ln w="9525">
            <a:noFill/>
            <a:miter lim="800000"/>
            <a:headEnd/>
            <a:tailEnd/>
          </a:ln>
        </p:spPr>
        <p:txBody>
          <a:bodyPr wrap="none" anchor="ctr"/>
          <a:lstStyle/>
          <a:p>
            <a:endParaRPr lang="fr-FR"/>
          </a:p>
        </p:txBody>
      </p:sp>
      <p:sp>
        <p:nvSpPr>
          <p:cNvPr id="67590" name="Rectangle 6"/>
          <p:cNvSpPr>
            <a:spLocks noChangeArrowheads="1"/>
          </p:cNvSpPr>
          <p:nvPr/>
        </p:nvSpPr>
        <p:spPr bwMode="auto">
          <a:xfrm>
            <a:off x="250825" y="1773238"/>
            <a:ext cx="1657350" cy="360362"/>
          </a:xfrm>
          <a:prstGeom prst="rect">
            <a:avLst/>
          </a:prstGeom>
          <a:solidFill>
            <a:srgbClr val="00FF00">
              <a:alpha val="14902"/>
            </a:srgbClr>
          </a:solidFill>
          <a:ln w="9525">
            <a:noFill/>
            <a:miter lim="800000"/>
            <a:headEnd/>
            <a:tailEnd/>
          </a:ln>
        </p:spPr>
        <p:txBody>
          <a:bodyPr wrap="none" anchor="ctr"/>
          <a:lstStyle/>
          <a:p>
            <a:endParaRPr lang="fr-FR"/>
          </a:p>
        </p:txBody>
      </p:sp>
      <p:sp>
        <p:nvSpPr>
          <p:cNvPr id="67591" name="Rectangle 7"/>
          <p:cNvSpPr>
            <a:spLocks noChangeArrowheads="1"/>
          </p:cNvSpPr>
          <p:nvPr/>
        </p:nvSpPr>
        <p:spPr bwMode="auto">
          <a:xfrm>
            <a:off x="2916238" y="1773238"/>
            <a:ext cx="2879725" cy="360362"/>
          </a:xfrm>
          <a:prstGeom prst="rect">
            <a:avLst/>
          </a:prstGeom>
          <a:solidFill>
            <a:srgbClr val="00FF00">
              <a:alpha val="14902"/>
            </a:srgbClr>
          </a:solidFill>
          <a:ln w="9525">
            <a:noFill/>
            <a:miter lim="800000"/>
            <a:headEnd/>
            <a:tailEnd/>
          </a:ln>
        </p:spPr>
        <p:txBody>
          <a:bodyPr wrap="none" anchor="ctr"/>
          <a:lstStyle/>
          <a:p>
            <a:endParaRPr lang="fr-FR"/>
          </a:p>
        </p:txBody>
      </p:sp>
      <p:sp>
        <p:nvSpPr>
          <p:cNvPr id="67592" name="Rectangle 8"/>
          <p:cNvSpPr>
            <a:spLocks noGrp="1" noChangeArrowheads="1"/>
          </p:cNvSpPr>
          <p:nvPr>
            <p:ph type="title"/>
          </p:nvPr>
        </p:nvSpPr>
        <p:spPr/>
        <p:txBody>
          <a:bodyPr/>
          <a:lstStyle/>
          <a:p>
            <a:pPr eaLnBrk="1" hangingPunct="1"/>
            <a:endParaRPr lang="fr-FR" smtClean="0"/>
          </a:p>
        </p:txBody>
      </p:sp>
      <p:sp>
        <p:nvSpPr>
          <p:cNvPr id="67593" name="Rectangle 9"/>
          <p:cNvSpPr>
            <a:spLocks noGrp="1" noChangeArrowheads="1"/>
          </p:cNvSpPr>
          <p:nvPr>
            <p:ph type="body" idx="1"/>
          </p:nvPr>
        </p:nvSpPr>
        <p:spPr>
          <a:xfrm>
            <a:off x="457200" y="2492375"/>
            <a:ext cx="8229600" cy="3633788"/>
          </a:xfrm>
        </p:spPr>
        <p:txBody>
          <a:bodyPr/>
          <a:lstStyle/>
          <a:p>
            <a:pPr eaLnBrk="1" hangingPunct="1">
              <a:buFontTx/>
              <a:buNone/>
            </a:pPr>
            <a:r>
              <a:rPr lang="fr-FR" smtClean="0"/>
              <a:t>1: rappel nécessaire sur le PCF et la SFIO</a:t>
            </a:r>
          </a:p>
          <a:p>
            <a:pPr eaLnBrk="1" hangingPunct="1">
              <a:buFontTx/>
              <a:buNone/>
            </a:pPr>
            <a:r>
              <a:rPr lang="fr-FR" smtClean="0"/>
              <a:t>2: présentation rapide du contexte du Front Populaire: crise éco, déstabilisation de la République, alliance électorale.</a:t>
            </a:r>
          </a:p>
          <a:p>
            <a:pPr eaLnBrk="1" hangingPunct="1">
              <a:buFontTx/>
              <a:buNone/>
            </a:pPr>
            <a:r>
              <a:rPr lang="fr-FR" smtClean="0"/>
              <a:t>3: Enfin, montrer la formation du gouvernement, le soutien du PCF et les mesures prises.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8610" name="Picture 2" descr="chambre des députés de 1936"/>
          <p:cNvPicPr>
            <a:picLocks noChangeAspect="1" noChangeArrowheads="1"/>
          </p:cNvPicPr>
          <p:nvPr/>
        </p:nvPicPr>
        <p:blipFill>
          <a:blip r:embed="rId2" cstate="print"/>
          <a:srcRect/>
          <a:stretch>
            <a:fillRect/>
          </a:stretch>
        </p:blipFill>
        <p:spPr bwMode="auto">
          <a:xfrm>
            <a:off x="1143000" y="0"/>
            <a:ext cx="4143375" cy="6324600"/>
          </a:xfrm>
          <a:prstGeom prst="rect">
            <a:avLst/>
          </a:prstGeom>
          <a:noFill/>
          <a:ln w="9525">
            <a:noFill/>
            <a:miter lim="800000"/>
            <a:headEnd/>
            <a:tailEnd/>
          </a:ln>
        </p:spPr>
      </p:pic>
      <p:sp>
        <p:nvSpPr>
          <p:cNvPr id="50179" name="Freeform 3"/>
          <p:cNvSpPr>
            <a:spLocks/>
          </p:cNvSpPr>
          <p:nvPr/>
        </p:nvSpPr>
        <p:spPr bwMode="auto">
          <a:xfrm>
            <a:off x="1447800" y="600075"/>
            <a:ext cx="2514600" cy="1838325"/>
          </a:xfrm>
          <a:custGeom>
            <a:avLst/>
            <a:gdLst>
              <a:gd name="T0" fmla="*/ 0 w 1584"/>
              <a:gd name="T1" fmla="*/ 2147483647 h 1158"/>
              <a:gd name="T2" fmla="*/ 214214108 w 1584"/>
              <a:gd name="T3" fmla="*/ 1857354373 h 1158"/>
              <a:gd name="T4" fmla="*/ 967740099 w 1584"/>
              <a:gd name="T5" fmla="*/ 740925824 h 1158"/>
              <a:gd name="T6" fmla="*/ 1895157710 w 1584"/>
              <a:gd name="T7" fmla="*/ 221773756 h 1158"/>
              <a:gd name="T8" fmla="*/ 2147483647 w 1584"/>
              <a:gd name="T9" fmla="*/ 15120937 h 1158"/>
              <a:gd name="T10" fmla="*/ 2147483647 w 1584"/>
              <a:gd name="T11" fmla="*/ 136088430 h 1158"/>
              <a:gd name="T12" fmla="*/ 0 60000 65536"/>
              <a:gd name="T13" fmla="*/ 0 60000 65536"/>
              <a:gd name="T14" fmla="*/ 0 60000 65536"/>
              <a:gd name="T15" fmla="*/ 0 60000 65536"/>
              <a:gd name="T16" fmla="*/ 0 60000 65536"/>
              <a:gd name="T17" fmla="*/ 0 60000 65536"/>
              <a:gd name="T18" fmla="*/ 0 w 1584"/>
              <a:gd name="T19" fmla="*/ 0 h 1158"/>
              <a:gd name="T20" fmla="*/ 1584 w 1584"/>
              <a:gd name="T21" fmla="*/ 1158 h 1158"/>
            </a:gdLst>
            <a:ahLst/>
            <a:cxnLst>
              <a:cxn ang="T12">
                <a:pos x="T0" y="T1"/>
              </a:cxn>
              <a:cxn ang="T13">
                <a:pos x="T2" y="T3"/>
              </a:cxn>
              <a:cxn ang="T14">
                <a:pos x="T4" y="T5"/>
              </a:cxn>
              <a:cxn ang="T15">
                <a:pos x="T6" y="T7"/>
              </a:cxn>
              <a:cxn ang="T16">
                <a:pos x="T8" y="T9"/>
              </a:cxn>
              <a:cxn ang="T17">
                <a:pos x="T10" y="T11"/>
              </a:cxn>
            </a:cxnLst>
            <a:rect l="T18" t="T19" r="T20" b="T21"/>
            <a:pathLst>
              <a:path w="1584" h="1158">
                <a:moveTo>
                  <a:pt x="0" y="1158"/>
                </a:moveTo>
                <a:cubicBezTo>
                  <a:pt x="14" y="1088"/>
                  <a:pt x="21" y="881"/>
                  <a:pt x="85" y="737"/>
                </a:cubicBezTo>
                <a:cubicBezTo>
                  <a:pt x="149" y="593"/>
                  <a:pt x="273" y="402"/>
                  <a:pt x="384" y="294"/>
                </a:cubicBezTo>
                <a:cubicBezTo>
                  <a:pt x="495" y="186"/>
                  <a:pt x="632" y="136"/>
                  <a:pt x="752" y="88"/>
                </a:cubicBezTo>
                <a:cubicBezTo>
                  <a:pt x="872" y="40"/>
                  <a:pt x="965" y="12"/>
                  <a:pt x="1104" y="6"/>
                </a:cubicBezTo>
                <a:cubicBezTo>
                  <a:pt x="1243" y="0"/>
                  <a:pt x="1444" y="10"/>
                  <a:pt x="1584" y="54"/>
                </a:cubicBezTo>
              </a:path>
            </a:pathLst>
          </a:custGeom>
          <a:noFill/>
          <a:ln w="73025">
            <a:solidFill>
              <a:srgbClr val="FF0000"/>
            </a:solidFill>
            <a:round/>
            <a:headEnd/>
            <a:tailEnd/>
          </a:ln>
        </p:spPr>
        <p:txBody>
          <a:bodyPr/>
          <a:lstStyle/>
          <a:p>
            <a:endParaRPr lang="fr-FR"/>
          </a:p>
        </p:txBody>
      </p:sp>
      <p:sp>
        <p:nvSpPr>
          <p:cNvPr id="50180" name="Rectangle 4"/>
          <p:cNvSpPr>
            <a:spLocks noChangeArrowheads="1"/>
          </p:cNvSpPr>
          <p:nvPr/>
        </p:nvSpPr>
        <p:spPr bwMode="auto">
          <a:xfrm>
            <a:off x="1524000" y="2895600"/>
            <a:ext cx="3276600" cy="1524000"/>
          </a:xfrm>
          <a:prstGeom prst="rect">
            <a:avLst/>
          </a:prstGeom>
          <a:noFill/>
          <a:ln w="6032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1000" fill="hold"/>
                                        <p:tgtEl>
                                          <p:spTgt spid="50179"/>
                                        </p:tgtEl>
                                        <p:attrNameLst>
                                          <p:attrName>ppt_w</p:attrName>
                                        </p:attrNameLst>
                                      </p:cBhvr>
                                      <p:tavLst>
                                        <p:tav tm="0">
                                          <p:val>
                                            <p:strVal val="#ppt_w*0.70"/>
                                          </p:val>
                                        </p:tav>
                                        <p:tav tm="100000">
                                          <p:val>
                                            <p:strVal val="#ppt_w"/>
                                          </p:val>
                                        </p:tav>
                                      </p:tavLst>
                                    </p:anim>
                                    <p:anim calcmode="lin" valueType="num">
                                      <p:cBhvr>
                                        <p:cTn id="8" dur="1000" fill="hold"/>
                                        <p:tgtEl>
                                          <p:spTgt spid="50179"/>
                                        </p:tgtEl>
                                        <p:attrNameLst>
                                          <p:attrName>ppt_h</p:attrName>
                                        </p:attrNameLst>
                                      </p:cBhvr>
                                      <p:tavLst>
                                        <p:tav tm="0">
                                          <p:val>
                                            <p:strVal val="#ppt_h"/>
                                          </p:val>
                                        </p:tav>
                                        <p:tav tm="100000">
                                          <p:val>
                                            <p:strVal val="#ppt_h"/>
                                          </p:val>
                                        </p:tav>
                                      </p:tavLst>
                                    </p:anim>
                                    <p:animEffect transition="in" filter="fade">
                                      <p:cBhvr>
                                        <p:cTn id="9" dur="1000"/>
                                        <p:tgtEl>
                                          <p:spTgt spid="5017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p:cTn id="13" dur="1000" fill="hold"/>
                                        <p:tgtEl>
                                          <p:spTgt spid="50180"/>
                                        </p:tgtEl>
                                        <p:attrNameLst>
                                          <p:attrName>ppt_w</p:attrName>
                                        </p:attrNameLst>
                                      </p:cBhvr>
                                      <p:tavLst>
                                        <p:tav tm="0">
                                          <p:val>
                                            <p:strVal val="#ppt_w*0.70"/>
                                          </p:val>
                                        </p:tav>
                                        <p:tav tm="100000">
                                          <p:val>
                                            <p:strVal val="#ppt_w"/>
                                          </p:val>
                                        </p:tav>
                                      </p:tavLst>
                                    </p:anim>
                                    <p:anim calcmode="lin" valueType="num">
                                      <p:cBhvr>
                                        <p:cTn id="14" dur="1000" fill="hold"/>
                                        <p:tgtEl>
                                          <p:spTgt spid="50180"/>
                                        </p:tgtEl>
                                        <p:attrNameLst>
                                          <p:attrName>ppt_h</p:attrName>
                                        </p:attrNameLst>
                                      </p:cBhvr>
                                      <p:tavLst>
                                        <p:tav tm="0">
                                          <p:val>
                                            <p:strVal val="#ppt_h"/>
                                          </p:val>
                                        </p:tav>
                                        <p:tav tm="100000">
                                          <p:val>
                                            <p:strVal val="#ppt_h"/>
                                          </p:val>
                                        </p:tav>
                                      </p:tavLst>
                                    </p:anim>
                                    <p:animEffect transition="in" filter="fade">
                                      <p:cBhvr>
                                        <p:cTn id="15" dur="1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P spid="5018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9634" name="Picture 5" descr="congrés de Tours et thorez"/>
          <p:cNvPicPr>
            <a:picLocks noGrp="1" noChangeAspect="1" noChangeArrowheads="1"/>
          </p:cNvPicPr>
          <p:nvPr>
            <p:ph/>
          </p:nvPr>
        </p:nvPicPr>
        <p:blipFill>
          <a:blip r:embed="rId2" cstate="print">
            <a:lum contrast="18000"/>
            <a:grayscl/>
          </a:blip>
          <a:srcRect/>
          <a:stretch>
            <a:fillRect/>
          </a:stretch>
        </p:blipFill>
        <p:spPr>
          <a:xfrm rot="21480000">
            <a:off x="754063" y="0"/>
            <a:ext cx="8389937" cy="6453188"/>
          </a:xfrm>
          <a:noFill/>
        </p:spPr>
      </p:pic>
      <p:sp>
        <p:nvSpPr>
          <p:cNvPr id="69635" name="Rectangle 6"/>
          <p:cNvSpPr>
            <a:spLocks noChangeArrowheads="1"/>
          </p:cNvSpPr>
          <p:nvPr/>
        </p:nvSpPr>
        <p:spPr bwMode="auto">
          <a:xfrm>
            <a:off x="1042988" y="4005263"/>
            <a:ext cx="8101012" cy="1368425"/>
          </a:xfrm>
          <a:prstGeom prst="rect">
            <a:avLst/>
          </a:prstGeom>
          <a:noFill/>
          <a:ln w="47625">
            <a:solidFill>
              <a:srgbClr val="00FF00"/>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639762"/>
          </a:xfrm>
        </p:spPr>
        <p:txBody>
          <a:bodyPr/>
          <a:lstStyle/>
          <a:p>
            <a:pPr eaLnBrk="1" hangingPunct="1"/>
            <a:r>
              <a:rPr lang="fr-FR" sz="2800" b="1" u="sng" smtClean="0"/>
              <a:t>les réalisations du Front populaire</a:t>
            </a:r>
          </a:p>
        </p:txBody>
      </p:sp>
      <p:sp>
        <p:nvSpPr>
          <p:cNvPr id="70659" name="Rectangle 3"/>
          <p:cNvSpPr>
            <a:spLocks noChangeArrowheads="1"/>
          </p:cNvSpPr>
          <p:nvPr/>
        </p:nvSpPr>
        <p:spPr bwMode="auto">
          <a:xfrm>
            <a:off x="0" y="2073275"/>
            <a:ext cx="3276600" cy="946150"/>
          </a:xfrm>
          <a:prstGeom prst="rect">
            <a:avLst/>
          </a:prstGeom>
          <a:noFill/>
          <a:ln w="9525">
            <a:noFill/>
            <a:miter lim="800000"/>
            <a:headEnd/>
            <a:tailEnd/>
          </a:ln>
        </p:spPr>
        <p:txBody>
          <a:bodyPr anchor="ctr">
            <a:spAutoFit/>
          </a:bodyPr>
          <a:lstStyle/>
          <a:p>
            <a:pPr algn="ctr"/>
            <a:r>
              <a:rPr lang="fr-FR" sz="2800"/>
              <a:t>améliorer la condition ouvrière </a:t>
            </a:r>
          </a:p>
        </p:txBody>
      </p:sp>
      <p:sp>
        <p:nvSpPr>
          <p:cNvPr id="70660" name="Rectangle 4"/>
          <p:cNvSpPr>
            <a:spLocks noChangeArrowheads="1"/>
          </p:cNvSpPr>
          <p:nvPr/>
        </p:nvSpPr>
        <p:spPr bwMode="auto">
          <a:xfrm>
            <a:off x="3048000" y="2027238"/>
            <a:ext cx="3276600" cy="1373187"/>
          </a:xfrm>
          <a:prstGeom prst="rect">
            <a:avLst/>
          </a:prstGeom>
          <a:noFill/>
          <a:ln w="9525">
            <a:noFill/>
            <a:miter lim="800000"/>
            <a:headEnd/>
            <a:tailEnd/>
          </a:ln>
        </p:spPr>
        <p:txBody>
          <a:bodyPr anchor="ctr">
            <a:spAutoFit/>
          </a:bodyPr>
          <a:lstStyle/>
          <a:p>
            <a:pPr algn="ctr"/>
            <a:r>
              <a:rPr lang="fr-FR" sz="2800"/>
              <a:t>arbitrer le conflit social entre capital et travail</a:t>
            </a:r>
          </a:p>
        </p:txBody>
      </p:sp>
      <p:sp>
        <p:nvSpPr>
          <p:cNvPr id="70661" name="Rectangle 5"/>
          <p:cNvSpPr>
            <a:spLocks noChangeArrowheads="1"/>
          </p:cNvSpPr>
          <p:nvPr/>
        </p:nvSpPr>
        <p:spPr bwMode="auto">
          <a:xfrm>
            <a:off x="5867400" y="2239963"/>
            <a:ext cx="3276600" cy="946150"/>
          </a:xfrm>
          <a:prstGeom prst="rect">
            <a:avLst/>
          </a:prstGeom>
          <a:noFill/>
          <a:ln w="9525">
            <a:noFill/>
            <a:miter lim="800000"/>
            <a:headEnd/>
            <a:tailEnd/>
          </a:ln>
        </p:spPr>
        <p:txBody>
          <a:bodyPr anchor="ctr">
            <a:spAutoFit/>
          </a:bodyPr>
          <a:lstStyle/>
          <a:p>
            <a:pPr algn="ctr"/>
            <a:r>
              <a:rPr lang="fr-FR" sz="2800"/>
              <a:t> démocratiser la culture et l’éducation</a:t>
            </a:r>
          </a:p>
        </p:txBody>
      </p:sp>
      <p:sp>
        <p:nvSpPr>
          <p:cNvPr id="70662" name="Line 6"/>
          <p:cNvSpPr>
            <a:spLocks noChangeShapeType="1"/>
          </p:cNvSpPr>
          <p:nvPr/>
        </p:nvSpPr>
        <p:spPr bwMode="auto">
          <a:xfrm>
            <a:off x="3200400" y="2057400"/>
            <a:ext cx="0" cy="4800600"/>
          </a:xfrm>
          <a:prstGeom prst="line">
            <a:avLst/>
          </a:prstGeom>
          <a:noFill/>
          <a:ln w="9525">
            <a:solidFill>
              <a:schemeClr val="tx1"/>
            </a:solidFill>
            <a:round/>
            <a:headEnd/>
            <a:tailEnd/>
          </a:ln>
        </p:spPr>
        <p:txBody>
          <a:bodyPr/>
          <a:lstStyle/>
          <a:p>
            <a:endParaRPr lang="fr-FR"/>
          </a:p>
        </p:txBody>
      </p:sp>
      <p:sp>
        <p:nvSpPr>
          <p:cNvPr id="70663" name="Line 7"/>
          <p:cNvSpPr>
            <a:spLocks noChangeShapeType="1"/>
          </p:cNvSpPr>
          <p:nvPr/>
        </p:nvSpPr>
        <p:spPr bwMode="auto">
          <a:xfrm>
            <a:off x="6096000" y="2133600"/>
            <a:ext cx="0" cy="4724400"/>
          </a:xfrm>
          <a:prstGeom prst="line">
            <a:avLst/>
          </a:prstGeom>
          <a:noFill/>
          <a:ln w="9525">
            <a:solidFill>
              <a:schemeClr val="tx1"/>
            </a:solidFill>
            <a:round/>
            <a:headEnd/>
            <a:tailEnd/>
          </a:ln>
        </p:spPr>
        <p:txBody>
          <a:bodyPr/>
          <a:lstStyle/>
          <a:p>
            <a:endParaRPr lang="fr-FR"/>
          </a:p>
        </p:txBody>
      </p:sp>
      <p:sp>
        <p:nvSpPr>
          <p:cNvPr id="70664" name="Text Box 8"/>
          <p:cNvSpPr txBox="1">
            <a:spLocks noChangeArrowheads="1"/>
          </p:cNvSpPr>
          <p:nvPr/>
        </p:nvSpPr>
        <p:spPr bwMode="auto">
          <a:xfrm>
            <a:off x="0" y="981075"/>
            <a:ext cx="9144000" cy="946150"/>
          </a:xfrm>
          <a:prstGeom prst="rect">
            <a:avLst/>
          </a:prstGeom>
          <a:noFill/>
          <a:ln w="9525">
            <a:noFill/>
            <a:miter lim="800000"/>
            <a:headEnd/>
            <a:tailEnd/>
          </a:ln>
        </p:spPr>
        <p:txBody>
          <a:bodyPr>
            <a:spAutoFit/>
          </a:bodyPr>
          <a:lstStyle/>
          <a:p>
            <a:r>
              <a:rPr lang="fr-FR" sz="2800"/>
              <a:t>Lisez attentivement les doc 2 et 3 p. 309 et complétez les 3 colonnes en triant les mesures prises.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7162800" y="914400"/>
            <a:ext cx="1981200" cy="1066800"/>
          </a:xfrm>
          <a:prstGeom prst="rect">
            <a:avLst/>
          </a:prstGeom>
          <a:solidFill>
            <a:srgbClr val="0000FF">
              <a:alpha val="49019"/>
            </a:srgbClr>
          </a:solidFill>
          <a:ln w="9525">
            <a:solidFill>
              <a:schemeClr val="tx1"/>
            </a:solidFill>
            <a:miter lim="800000"/>
            <a:headEnd/>
            <a:tailEnd/>
          </a:ln>
        </p:spPr>
        <p:txBody>
          <a:bodyPr wrap="none" anchor="ctr"/>
          <a:lstStyle/>
          <a:p>
            <a:endParaRPr lang="fr-FR"/>
          </a:p>
        </p:txBody>
      </p:sp>
      <p:sp>
        <p:nvSpPr>
          <p:cNvPr id="71683" name="Rectangle 3"/>
          <p:cNvSpPr>
            <a:spLocks noChangeArrowheads="1"/>
          </p:cNvSpPr>
          <p:nvPr/>
        </p:nvSpPr>
        <p:spPr bwMode="auto">
          <a:xfrm>
            <a:off x="0" y="1981200"/>
            <a:ext cx="5334000" cy="381000"/>
          </a:xfrm>
          <a:prstGeom prst="rect">
            <a:avLst/>
          </a:prstGeom>
          <a:gradFill rotWithShape="1">
            <a:gsLst>
              <a:gs pos="0">
                <a:srgbClr val="005E76"/>
              </a:gs>
              <a:gs pos="100000">
                <a:srgbClr val="00CCFF"/>
              </a:gs>
            </a:gsLst>
            <a:lin ang="0" scaled="1"/>
          </a:gradFill>
          <a:ln w="9525">
            <a:solidFill>
              <a:schemeClr val="tx1"/>
            </a:solidFill>
            <a:miter lim="800000"/>
            <a:headEnd/>
            <a:tailEnd/>
          </a:ln>
        </p:spPr>
        <p:txBody>
          <a:bodyPr wrap="none" anchor="ctr"/>
          <a:lstStyle/>
          <a:p>
            <a:endParaRPr lang="fr-FR"/>
          </a:p>
        </p:txBody>
      </p:sp>
      <p:sp>
        <p:nvSpPr>
          <p:cNvPr id="71684" name="Line 4"/>
          <p:cNvSpPr>
            <a:spLocks noChangeShapeType="1"/>
          </p:cNvSpPr>
          <p:nvPr/>
        </p:nvSpPr>
        <p:spPr bwMode="auto">
          <a:xfrm>
            <a:off x="228600" y="838200"/>
            <a:ext cx="6350" cy="765175"/>
          </a:xfrm>
          <a:prstGeom prst="line">
            <a:avLst/>
          </a:prstGeom>
          <a:noFill/>
          <a:ln w="44450">
            <a:solidFill>
              <a:srgbClr val="FF0000"/>
            </a:solidFill>
            <a:round/>
            <a:headEnd/>
            <a:tailEnd/>
          </a:ln>
        </p:spPr>
        <p:txBody>
          <a:bodyPr/>
          <a:lstStyle/>
          <a:p>
            <a:endParaRPr lang="fr-FR"/>
          </a:p>
        </p:txBody>
      </p:sp>
      <p:grpSp>
        <p:nvGrpSpPr>
          <p:cNvPr id="71685" name="Group 5"/>
          <p:cNvGrpSpPr>
            <a:grpSpLocks/>
          </p:cNvGrpSpPr>
          <p:nvPr/>
        </p:nvGrpSpPr>
        <p:grpSpPr bwMode="auto">
          <a:xfrm>
            <a:off x="0" y="457200"/>
            <a:ext cx="9144000" cy="400050"/>
            <a:chOff x="1676" y="0"/>
            <a:chExt cx="4084" cy="252"/>
          </a:xfrm>
        </p:grpSpPr>
        <p:sp>
          <p:nvSpPr>
            <p:cNvPr id="71724" name="ZoneTexte 6"/>
            <p:cNvSpPr txBox="1">
              <a:spLocks noChangeArrowheads="1"/>
            </p:cNvSpPr>
            <p:nvPr/>
          </p:nvSpPr>
          <p:spPr bwMode="auto">
            <a:xfrm>
              <a:off x="1676" y="0"/>
              <a:ext cx="4025" cy="173"/>
            </a:xfrm>
            <a:prstGeom prst="rect">
              <a:avLst/>
            </a:prstGeom>
            <a:noFill/>
            <a:ln w="9525">
              <a:noFill/>
              <a:miter lim="800000"/>
              <a:headEnd/>
              <a:tailEnd/>
            </a:ln>
          </p:spPr>
          <p:txBody>
            <a:bodyPr>
              <a:spAutoFit/>
            </a:bodyPr>
            <a:lstStyle/>
            <a:p>
              <a:r>
                <a:rPr lang="fr-FR" sz="1200" b="1">
                  <a:latin typeface="Calibri" pitchFamily="34" charset="0"/>
                  <a:ea typeface="ＭＳ Ｐゴシック" pitchFamily="34" charset="-128"/>
                </a:rPr>
                <a:t>1790              1800              1810             1820            1830             1840             1850            1860              1870           1880             1890           1900</a:t>
              </a:r>
            </a:p>
          </p:txBody>
        </p:sp>
        <p:cxnSp>
          <p:nvCxnSpPr>
            <p:cNvPr id="2" name="Connecteur droit 8"/>
            <p:cNvCxnSpPr/>
            <p:nvPr/>
          </p:nvCxnSpPr>
          <p:spPr>
            <a:xfrm>
              <a:off x="1739" y="175"/>
              <a:ext cx="4021" cy="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Connecteur droit 15"/>
            <p:cNvCxnSpPr/>
            <p:nvPr/>
          </p:nvCxnSpPr>
          <p:spPr>
            <a:xfrm rot="5400000">
              <a:off x="5145"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Connecteur droit 20"/>
            <p:cNvCxnSpPr/>
            <p:nvPr/>
          </p:nvCxnSpPr>
          <p:spPr>
            <a:xfrm rot="5400000">
              <a:off x="1791"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cteur droit 21"/>
            <p:cNvCxnSpPr/>
            <p:nvPr/>
          </p:nvCxnSpPr>
          <p:spPr>
            <a:xfrm rot="5400000">
              <a:off x="212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22"/>
            <p:cNvCxnSpPr/>
            <p:nvPr/>
          </p:nvCxnSpPr>
          <p:spPr>
            <a:xfrm rot="5400000">
              <a:off x="2462"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23"/>
            <p:cNvCxnSpPr/>
            <p:nvPr/>
          </p:nvCxnSpPr>
          <p:spPr>
            <a:xfrm rot="5400000">
              <a:off x="279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24"/>
            <p:cNvCxnSpPr/>
            <p:nvPr/>
          </p:nvCxnSpPr>
          <p:spPr>
            <a:xfrm rot="5400000">
              <a:off x="3130"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25"/>
            <p:cNvCxnSpPr/>
            <p:nvPr/>
          </p:nvCxnSpPr>
          <p:spPr>
            <a:xfrm rot="5400000">
              <a:off x="3466"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26"/>
            <p:cNvCxnSpPr/>
            <p:nvPr/>
          </p:nvCxnSpPr>
          <p:spPr>
            <a:xfrm rot="5400000">
              <a:off x="380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27"/>
            <p:cNvCxnSpPr/>
            <p:nvPr/>
          </p:nvCxnSpPr>
          <p:spPr>
            <a:xfrm rot="5400000">
              <a:off x="4139"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28"/>
            <p:cNvCxnSpPr/>
            <p:nvPr/>
          </p:nvCxnSpPr>
          <p:spPr>
            <a:xfrm rot="5400000">
              <a:off x="447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29"/>
            <p:cNvCxnSpPr/>
            <p:nvPr/>
          </p:nvCxnSpPr>
          <p:spPr>
            <a:xfrm rot="5400000">
              <a:off x="4810"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30"/>
            <p:cNvCxnSpPr/>
            <p:nvPr/>
          </p:nvCxnSpPr>
          <p:spPr>
            <a:xfrm rot="5400000">
              <a:off x="5480" y="194"/>
              <a:ext cx="114"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686" name="Text Box 20"/>
          <p:cNvSpPr txBox="1">
            <a:spLocks noChangeArrowheads="1"/>
          </p:cNvSpPr>
          <p:nvPr/>
        </p:nvSpPr>
        <p:spPr bwMode="auto">
          <a:xfrm>
            <a:off x="0" y="1600200"/>
            <a:ext cx="2901950" cy="366713"/>
          </a:xfrm>
          <a:prstGeom prst="rect">
            <a:avLst/>
          </a:prstGeom>
          <a:noFill/>
          <a:ln w="9525">
            <a:noFill/>
            <a:miter lim="800000"/>
            <a:headEnd/>
            <a:tailEnd/>
          </a:ln>
        </p:spPr>
        <p:txBody>
          <a:bodyPr wrap="none">
            <a:spAutoFit/>
          </a:bodyPr>
          <a:lstStyle/>
          <a:p>
            <a:r>
              <a:rPr lang="fr-FR" b="1">
                <a:ea typeface="ＭＳ Ｐゴシック" pitchFamily="34" charset="-128"/>
              </a:rPr>
              <a:t>1789</a:t>
            </a:r>
            <a:r>
              <a:rPr lang="fr-FR">
                <a:ea typeface="ＭＳ Ｐゴシック" pitchFamily="34" charset="-128"/>
              </a:rPr>
              <a:t> : début de la RF, DDHC </a:t>
            </a:r>
          </a:p>
        </p:txBody>
      </p:sp>
      <p:sp>
        <p:nvSpPr>
          <p:cNvPr id="71687" name="Freeform 21"/>
          <p:cNvSpPr>
            <a:spLocks/>
          </p:cNvSpPr>
          <p:nvPr/>
        </p:nvSpPr>
        <p:spPr bwMode="auto">
          <a:xfrm>
            <a:off x="228600" y="914400"/>
            <a:ext cx="6934200" cy="1066800"/>
          </a:xfrm>
          <a:custGeom>
            <a:avLst/>
            <a:gdLst>
              <a:gd name="T0" fmla="*/ 120967496 w 4368"/>
              <a:gd name="T1" fmla="*/ 979736393 h 528"/>
              <a:gd name="T2" fmla="*/ 2147483647 w 4368"/>
              <a:gd name="T3" fmla="*/ 0 h 528"/>
              <a:gd name="T4" fmla="*/ 2147483647 w 4368"/>
              <a:gd name="T5" fmla="*/ 2147483647 h 528"/>
              <a:gd name="T6" fmla="*/ 0 w 4368"/>
              <a:gd name="T7" fmla="*/ 979736393 h 528"/>
              <a:gd name="T8" fmla="*/ 120967496 w 4368"/>
              <a:gd name="T9" fmla="*/ 979736393 h 528"/>
              <a:gd name="T10" fmla="*/ 0 60000 65536"/>
              <a:gd name="T11" fmla="*/ 0 60000 65536"/>
              <a:gd name="T12" fmla="*/ 0 60000 65536"/>
              <a:gd name="T13" fmla="*/ 0 60000 65536"/>
              <a:gd name="T14" fmla="*/ 0 60000 65536"/>
              <a:gd name="T15" fmla="*/ 0 w 4368"/>
              <a:gd name="T16" fmla="*/ 0 h 528"/>
              <a:gd name="T17" fmla="*/ 4368 w 4368"/>
              <a:gd name="T18" fmla="*/ 528 h 528"/>
            </a:gdLst>
            <a:ahLst/>
            <a:cxnLst>
              <a:cxn ang="T10">
                <a:pos x="T0" y="T1"/>
              </a:cxn>
              <a:cxn ang="T11">
                <a:pos x="T2" y="T3"/>
              </a:cxn>
              <a:cxn ang="T12">
                <a:pos x="T4" y="T5"/>
              </a:cxn>
              <a:cxn ang="T13">
                <a:pos x="T6" y="T7"/>
              </a:cxn>
              <a:cxn ang="T14">
                <a:pos x="T8" y="T9"/>
              </a:cxn>
            </a:cxnLst>
            <a:rect l="T15" t="T16" r="T17" b="T18"/>
            <a:pathLst>
              <a:path w="4368" h="528">
                <a:moveTo>
                  <a:pt x="48" y="240"/>
                </a:moveTo>
                <a:lnTo>
                  <a:pt x="4368" y="0"/>
                </a:lnTo>
                <a:lnTo>
                  <a:pt x="4368" y="528"/>
                </a:lnTo>
                <a:lnTo>
                  <a:pt x="0" y="240"/>
                </a:lnTo>
                <a:lnTo>
                  <a:pt x="48" y="240"/>
                </a:lnTo>
                <a:close/>
              </a:path>
            </a:pathLst>
          </a:custGeom>
          <a:gradFill rotWithShape="1">
            <a:gsLst>
              <a:gs pos="0">
                <a:srgbClr val="00003B"/>
              </a:gs>
              <a:gs pos="100000">
                <a:srgbClr val="000080">
                  <a:alpha val="32999"/>
                </a:srgbClr>
              </a:gs>
            </a:gsLst>
            <a:lin ang="0" scaled="1"/>
          </a:gradFill>
          <a:ln w="9525">
            <a:solidFill>
              <a:schemeClr val="tx1"/>
            </a:solidFill>
            <a:round/>
            <a:headEnd/>
            <a:tailEnd/>
          </a:ln>
        </p:spPr>
        <p:txBody>
          <a:bodyPr/>
          <a:lstStyle/>
          <a:p>
            <a:endParaRPr lang="fr-FR"/>
          </a:p>
        </p:txBody>
      </p:sp>
      <p:sp>
        <p:nvSpPr>
          <p:cNvPr id="71688" name="Text Box 22"/>
          <p:cNvSpPr txBox="1">
            <a:spLocks noChangeArrowheads="1"/>
          </p:cNvSpPr>
          <p:nvPr/>
        </p:nvSpPr>
        <p:spPr bwMode="auto">
          <a:xfrm>
            <a:off x="3352800" y="1143000"/>
            <a:ext cx="3856038" cy="366713"/>
          </a:xfrm>
          <a:prstGeom prst="rect">
            <a:avLst/>
          </a:prstGeom>
          <a:noFill/>
          <a:ln w="9525">
            <a:noFill/>
            <a:miter lim="800000"/>
            <a:headEnd/>
            <a:tailEnd/>
          </a:ln>
        </p:spPr>
        <p:txBody>
          <a:bodyPr wrap="none">
            <a:spAutoFit/>
          </a:bodyPr>
          <a:lstStyle/>
          <a:p>
            <a:r>
              <a:rPr lang="fr-FR">
                <a:ea typeface="ＭＳ Ｐゴシック" pitchFamily="34" charset="-128"/>
              </a:rPr>
              <a:t>Conquête progressive de droits </a:t>
            </a:r>
            <a:r>
              <a:rPr lang="fr-FR" u="sng">
                <a:ea typeface="ＭＳ Ｐゴシック" pitchFamily="34" charset="-128"/>
              </a:rPr>
              <a:t>politiques</a:t>
            </a:r>
          </a:p>
        </p:txBody>
      </p:sp>
      <p:sp>
        <p:nvSpPr>
          <p:cNvPr id="71689" name="Text Box 23"/>
          <p:cNvSpPr txBox="1">
            <a:spLocks noChangeArrowheads="1"/>
          </p:cNvSpPr>
          <p:nvPr/>
        </p:nvSpPr>
        <p:spPr bwMode="auto">
          <a:xfrm>
            <a:off x="7162800" y="990600"/>
            <a:ext cx="1981200" cy="915988"/>
          </a:xfrm>
          <a:prstGeom prst="rect">
            <a:avLst/>
          </a:prstGeom>
          <a:noFill/>
          <a:ln w="9525">
            <a:noFill/>
            <a:miter lim="800000"/>
            <a:headEnd/>
            <a:tailEnd/>
          </a:ln>
        </p:spPr>
        <p:txBody>
          <a:bodyPr>
            <a:spAutoFit/>
          </a:bodyPr>
          <a:lstStyle/>
          <a:p>
            <a:r>
              <a:rPr lang="fr-FR" b="1">
                <a:ea typeface="ＭＳ Ｐゴシック" pitchFamily="34" charset="-128"/>
              </a:rPr>
              <a:t>III</a:t>
            </a:r>
            <a:r>
              <a:rPr lang="fr-FR" b="1" baseline="30000">
                <a:ea typeface="ＭＳ Ｐゴシック" pitchFamily="34" charset="-128"/>
              </a:rPr>
              <a:t>ème </a:t>
            </a:r>
            <a:r>
              <a:rPr lang="fr-FR" b="1">
                <a:ea typeface="ＭＳ Ｐゴシック" pitchFamily="34" charset="-128"/>
              </a:rPr>
              <a:t>Rep, aboutissement de la démocratie</a:t>
            </a:r>
          </a:p>
        </p:txBody>
      </p:sp>
      <p:sp>
        <p:nvSpPr>
          <p:cNvPr id="71690" name="Rectangle 24"/>
          <p:cNvSpPr>
            <a:spLocks noChangeArrowheads="1"/>
          </p:cNvSpPr>
          <p:nvPr/>
        </p:nvSpPr>
        <p:spPr bwMode="auto">
          <a:xfrm>
            <a:off x="0" y="4038600"/>
            <a:ext cx="6324600" cy="381000"/>
          </a:xfrm>
          <a:prstGeom prst="rect">
            <a:avLst/>
          </a:prstGeom>
          <a:gradFill rotWithShape="1">
            <a:gsLst>
              <a:gs pos="0">
                <a:srgbClr val="FFCC00"/>
              </a:gs>
              <a:gs pos="100000">
                <a:srgbClr val="765E00"/>
              </a:gs>
            </a:gsLst>
            <a:lin ang="0" scaled="1"/>
          </a:gradFill>
          <a:ln w="9525">
            <a:solidFill>
              <a:schemeClr val="tx1"/>
            </a:solidFill>
            <a:miter lim="800000"/>
            <a:headEnd/>
            <a:tailEnd/>
          </a:ln>
        </p:spPr>
        <p:txBody>
          <a:bodyPr wrap="none" anchor="ctr"/>
          <a:lstStyle/>
          <a:p>
            <a:endParaRPr lang="fr-FR"/>
          </a:p>
        </p:txBody>
      </p:sp>
      <p:sp>
        <p:nvSpPr>
          <p:cNvPr id="71691" name="Text Box 25"/>
          <p:cNvSpPr txBox="1">
            <a:spLocks noChangeArrowheads="1"/>
          </p:cNvSpPr>
          <p:nvPr/>
        </p:nvSpPr>
        <p:spPr bwMode="auto">
          <a:xfrm>
            <a:off x="0" y="4038600"/>
            <a:ext cx="6019800" cy="366713"/>
          </a:xfrm>
          <a:prstGeom prst="rect">
            <a:avLst/>
          </a:prstGeom>
          <a:noFill/>
          <a:ln w="9525">
            <a:noFill/>
            <a:miter lim="800000"/>
            <a:headEnd/>
            <a:tailEnd/>
          </a:ln>
        </p:spPr>
        <p:txBody>
          <a:bodyPr>
            <a:spAutoFit/>
          </a:bodyPr>
          <a:lstStyle/>
          <a:p>
            <a:r>
              <a:rPr lang="fr-FR" b="1">
                <a:ea typeface="ＭＳ Ｐゴシック" pitchFamily="34" charset="-128"/>
              </a:rPr>
              <a:t>Révolution </a:t>
            </a:r>
            <a:r>
              <a:rPr lang="fr-FR" b="1" u="sng">
                <a:ea typeface="ＭＳ Ｐゴシック" pitchFamily="34" charset="-128"/>
              </a:rPr>
              <a:t>Industrielle</a:t>
            </a:r>
            <a:r>
              <a:rPr lang="fr-FR" b="1">
                <a:ea typeface="ＭＳ Ｐゴシック" pitchFamily="34" charset="-128"/>
              </a:rPr>
              <a:t>, apparition d’une société de classe</a:t>
            </a:r>
          </a:p>
        </p:txBody>
      </p:sp>
      <p:sp>
        <p:nvSpPr>
          <p:cNvPr id="71692" name="Freeform 26"/>
          <p:cNvSpPr>
            <a:spLocks/>
          </p:cNvSpPr>
          <p:nvPr/>
        </p:nvSpPr>
        <p:spPr bwMode="auto">
          <a:xfrm>
            <a:off x="0" y="4495800"/>
            <a:ext cx="8077200" cy="990600"/>
          </a:xfrm>
          <a:custGeom>
            <a:avLst/>
            <a:gdLst>
              <a:gd name="T0" fmla="*/ 164132831 w 4368"/>
              <a:gd name="T1" fmla="*/ 844773393 h 528"/>
              <a:gd name="T2" fmla="*/ 2147483647 w 4368"/>
              <a:gd name="T3" fmla="*/ 0 h 528"/>
              <a:gd name="T4" fmla="*/ 2147483647 w 4368"/>
              <a:gd name="T5" fmla="*/ 1858500292 h 528"/>
              <a:gd name="T6" fmla="*/ 0 w 4368"/>
              <a:gd name="T7" fmla="*/ 844773393 h 528"/>
              <a:gd name="T8" fmla="*/ 164132831 w 4368"/>
              <a:gd name="T9" fmla="*/ 844773393 h 528"/>
              <a:gd name="T10" fmla="*/ 0 60000 65536"/>
              <a:gd name="T11" fmla="*/ 0 60000 65536"/>
              <a:gd name="T12" fmla="*/ 0 60000 65536"/>
              <a:gd name="T13" fmla="*/ 0 60000 65536"/>
              <a:gd name="T14" fmla="*/ 0 60000 65536"/>
              <a:gd name="T15" fmla="*/ 0 w 4368"/>
              <a:gd name="T16" fmla="*/ 0 h 528"/>
              <a:gd name="T17" fmla="*/ 4368 w 4368"/>
              <a:gd name="T18" fmla="*/ 528 h 528"/>
            </a:gdLst>
            <a:ahLst/>
            <a:cxnLst>
              <a:cxn ang="T10">
                <a:pos x="T0" y="T1"/>
              </a:cxn>
              <a:cxn ang="T11">
                <a:pos x="T2" y="T3"/>
              </a:cxn>
              <a:cxn ang="T12">
                <a:pos x="T4" y="T5"/>
              </a:cxn>
              <a:cxn ang="T13">
                <a:pos x="T6" y="T7"/>
              </a:cxn>
              <a:cxn ang="T14">
                <a:pos x="T8" y="T9"/>
              </a:cxn>
            </a:cxnLst>
            <a:rect l="T15" t="T16" r="T17" b="T18"/>
            <a:pathLst>
              <a:path w="4368" h="528">
                <a:moveTo>
                  <a:pt x="48" y="240"/>
                </a:moveTo>
                <a:lnTo>
                  <a:pt x="4368" y="0"/>
                </a:lnTo>
                <a:lnTo>
                  <a:pt x="4368" y="528"/>
                </a:lnTo>
                <a:lnTo>
                  <a:pt x="0" y="240"/>
                </a:lnTo>
                <a:lnTo>
                  <a:pt x="48" y="240"/>
                </a:lnTo>
                <a:close/>
              </a:path>
            </a:pathLst>
          </a:custGeom>
          <a:gradFill rotWithShape="1">
            <a:gsLst>
              <a:gs pos="0">
                <a:srgbClr val="760000"/>
              </a:gs>
              <a:gs pos="100000">
                <a:srgbClr val="FF0000"/>
              </a:gs>
            </a:gsLst>
            <a:lin ang="0" scaled="1"/>
          </a:gradFill>
          <a:ln w="9525">
            <a:solidFill>
              <a:schemeClr val="tx1"/>
            </a:solidFill>
            <a:round/>
            <a:headEnd/>
            <a:tailEnd/>
          </a:ln>
        </p:spPr>
        <p:txBody>
          <a:bodyPr/>
          <a:lstStyle/>
          <a:p>
            <a:endParaRPr lang="fr-FR"/>
          </a:p>
        </p:txBody>
      </p:sp>
      <p:sp>
        <p:nvSpPr>
          <p:cNvPr id="71693" name="Line 27"/>
          <p:cNvSpPr>
            <a:spLocks noChangeShapeType="1"/>
          </p:cNvSpPr>
          <p:nvPr/>
        </p:nvSpPr>
        <p:spPr bwMode="auto">
          <a:xfrm>
            <a:off x="0" y="3505200"/>
            <a:ext cx="9448800" cy="0"/>
          </a:xfrm>
          <a:prstGeom prst="line">
            <a:avLst/>
          </a:prstGeom>
          <a:noFill/>
          <a:ln w="9525">
            <a:solidFill>
              <a:schemeClr val="tx1"/>
            </a:solidFill>
            <a:round/>
            <a:headEnd/>
            <a:tailEnd/>
          </a:ln>
        </p:spPr>
        <p:txBody>
          <a:bodyPr/>
          <a:lstStyle/>
          <a:p>
            <a:endParaRPr lang="fr-FR"/>
          </a:p>
        </p:txBody>
      </p:sp>
      <p:sp>
        <p:nvSpPr>
          <p:cNvPr id="71694" name="Rectangle 28"/>
          <p:cNvSpPr>
            <a:spLocks noChangeArrowheads="1"/>
          </p:cNvSpPr>
          <p:nvPr/>
        </p:nvSpPr>
        <p:spPr bwMode="auto">
          <a:xfrm>
            <a:off x="1828800" y="4786313"/>
            <a:ext cx="3048000" cy="274637"/>
          </a:xfrm>
          <a:prstGeom prst="rect">
            <a:avLst/>
          </a:prstGeom>
          <a:solidFill>
            <a:schemeClr val="bg1">
              <a:alpha val="50980"/>
            </a:schemeClr>
          </a:solidFill>
          <a:ln w="9525">
            <a:noFill/>
            <a:miter lim="800000"/>
            <a:headEnd/>
            <a:tailEnd/>
          </a:ln>
        </p:spPr>
        <p:txBody>
          <a:bodyPr lIns="0" tIns="0" rIns="0" bIns="0" anchor="ctr">
            <a:spAutoFit/>
          </a:bodyPr>
          <a:lstStyle/>
          <a:p>
            <a:r>
              <a:rPr lang="fr-FR"/>
              <a:t>nlle revendication : droits </a:t>
            </a:r>
            <a:r>
              <a:rPr lang="fr-FR" u="sng"/>
              <a:t>sociaux</a:t>
            </a:r>
            <a:r>
              <a:rPr lang="fr-FR"/>
              <a:t> </a:t>
            </a:r>
          </a:p>
        </p:txBody>
      </p:sp>
      <p:sp>
        <p:nvSpPr>
          <p:cNvPr id="71695" name="Line 29"/>
          <p:cNvSpPr>
            <a:spLocks noChangeShapeType="1"/>
          </p:cNvSpPr>
          <p:nvPr/>
        </p:nvSpPr>
        <p:spPr bwMode="auto">
          <a:xfrm>
            <a:off x="1676400" y="5791200"/>
            <a:ext cx="6350" cy="765175"/>
          </a:xfrm>
          <a:prstGeom prst="line">
            <a:avLst/>
          </a:prstGeom>
          <a:noFill/>
          <a:ln w="44450">
            <a:solidFill>
              <a:srgbClr val="FF0000"/>
            </a:solidFill>
            <a:round/>
            <a:headEnd/>
            <a:tailEnd/>
          </a:ln>
        </p:spPr>
        <p:txBody>
          <a:bodyPr/>
          <a:lstStyle/>
          <a:p>
            <a:endParaRPr lang="fr-FR"/>
          </a:p>
        </p:txBody>
      </p:sp>
      <p:sp>
        <p:nvSpPr>
          <p:cNvPr id="71696" name="AutoShape 30"/>
          <p:cNvSpPr>
            <a:spLocks noChangeArrowheads="1"/>
          </p:cNvSpPr>
          <p:nvPr/>
        </p:nvSpPr>
        <p:spPr bwMode="auto">
          <a:xfrm rot="20426173" flipH="1">
            <a:off x="1524000" y="5562600"/>
            <a:ext cx="309563"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71697" name="Text Box 31"/>
          <p:cNvSpPr txBox="1">
            <a:spLocks noChangeArrowheads="1"/>
          </p:cNvSpPr>
          <p:nvPr/>
        </p:nvSpPr>
        <p:spPr bwMode="auto">
          <a:xfrm>
            <a:off x="1143000" y="5334000"/>
            <a:ext cx="1828800" cy="304800"/>
          </a:xfrm>
          <a:prstGeom prst="rect">
            <a:avLst/>
          </a:prstGeom>
          <a:noFill/>
          <a:ln w="9525">
            <a:noFill/>
            <a:miter lim="800000"/>
            <a:headEnd/>
            <a:tailEnd/>
          </a:ln>
        </p:spPr>
        <p:txBody>
          <a:bodyPr>
            <a:spAutoFit/>
          </a:bodyPr>
          <a:lstStyle/>
          <a:p>
            <a:pPr>
              <a:spcBef>
                <a:spcPct val="50000"/>
              </a:spcBef>
            </a:pPr>
            <a:r>
              <a:rPr lang="fr-FR" sz="1400"/>
              <a:t>1848, 2</a:t>
            </a:r>
            <a:r>
              <a:rPr lang="fr-FR" sz="1400" baseline="30000"/>
              <a:t>nde</a:t>
            </a:r>
            <a:r>
              <a:rPr lang="fr-FR" sz="1400"/>
              <a:t> République</a:t>
            </a:r>
          </a:p>
        </p:txBody>
      </p:sp>
      <p:sp>
        <p:nvSpPr>
          <p:cNvPr id="71698" name="Line 32"/>
          <p:cNvSpPr>
            <a:spLocks noChangeShapeType="1"/>
          </p:cNvSpPr>
          <p:nvPr/>
        </p:nvSpPr>
        <p:spPr bwMode="auto">
          <a:xfrm>
            <a:off x="3429000" y="5791200"/>
            <a:ext cx="6350" cy="765175"/>
          </a:xfrm>
          <a:prstGeom prst="line">
            <a:avLst/>
          </a:prstGeom>
          <a:noFill/>
          <a:ln w="44450">
            <a:solidFill>
              <a:srgbClr val="FF0000"/>
            </a:solidFill>
            <a:round/>
            <a:headEnd/>
            <a:tailEnd/>
          </a:ln>
        </p:spPr>
        <p:txBody>
          <a:bodyPr/>
          <a:lstStyle/>
          <a:p>
            <a:endParaRPr lang="fr-FR"/>
          </a:p>
        </p:txBody>
      </p:sp>
      <p:sp>
        <p:nvSpPr>
          <p:cNvPr id="71699" name="AutoShape 33"/>
          <p:cNvSpPr>
            <a:spLocks noChangeArrowheads="1"/>
          </p:cNvSpPr>
          <p:nvPr/>
        </p:nvSpPr>
        <p:spPr bwMode="auto">
          <a:xfrm rot="20426173" flipH="1">
            <a:off x="3276600" y="5562600"/>
            <a:ext cx="309563" cy="382588"/>
          </a:xfrm>
          <a:prstGeom prst="lightningBolt">
            <a:avLst/>
          </a:prstGeom>
          <a:solidFill>
            <a:srgbClr val="FF0000"/>
          </a:solidFill>
          <a:ln w="9525">
            <a:solidFill>
              <a:schemeClr val="tx1"/>
            </a:solidFill>
            <a:miter lim="800000"/>
            <a:headEnd/>
            <a:tailEnd/>
          </a:ln>
        </p:spPr>
        <p:txBody>
          <a:bodyPr wrap="none" anchor="ctr"/>
          <a:lstStyle/>
          <a:p>
            <a:endParaRPr lang="fr-FR"/>
          </a:p>
        </p:txBody>
      </p:sp>
      <p:sp>
        <p:nvSpPr>
          <p:cNvPr id="71700" name="Text Box 34"/>
          <p:cNvSpPr txBox="1">
            <a:spLocks noChangeArrowheads="1"/>
          </p:cNvSpPr>
          <p:nvPr/>
        </p:nvSpPr>
        <p:spPr bwMode="auto">
          <a:xfrm>
            <a:off x="2895600" y="5334000"/>
            <a:ext cx="1981200" cy="304800"/>
          </a:xfrm>
          <a:prstGeom prst="rect">
            <a:avLst/>
          </a:prstGeom>
          <a:noFill/>
          <a:ln w="9525">
            <a:noFill/>
            <a:miter lim="800000"/>
            <a:headEnd/>
            <a:tailEnd/>
          </a:ln>
        </p:spPr>
        <p:txBody>
          <a:bodyPr>
            <a:spAutoFit/>
          </a:bodyPr>
          <a:lstStyle/>
          <a:p>
            <a:pPr>
              <a:spcBef>
                <a:spcPct val="50000"/>
              </a:spcBef>
            </a:pPr>
            <a:r>
              <a:rPr lang="fr-FR" sz="1400"/>
              <a:t>1870 Commune de Paris</a:t>
            </a:r>
          </a:p>
        </p:txBody>
      </p:sp>
      <p:sp>
        <p:nvSpPr>
          <p:cNvPr id="71701" name="Rectangle 35"/>
          <p:cNvSpPr>
            <a:spLocks noChangeArrowheads="1"/>
          </p:cNvSpPr>
          <p:nvPr/>
        </p:nvSpPr>
        <p:spPr bwMode="auto">
          <a:xfrm>
            <a:off x="4614863" y="5029200"/>
            <a:ext cx="2438400" cy="274638"/>
          </a:xfrm>
          <a:prstGeom prst="rect">
            <a:avLst/>
          </a:prstGeom>
          <a:solidFill>
            <a:schemeClr val="bg1">
              <a:alpha val="50980"/>
            </a:schemeClr>
          </a:solidFill>
          <a:ln w="9525">
            <a:noFill/>
            <a:miter lim="800000"/>
            <a:headEnd/>
            <a:tailEnd/>
          </a:ln>
        </p:spPr>
        <p:txBody>
          <a:bodyPr lIns="0" tIns="0" rIns="0" bIns="0" anchor="ctr">
            <a:spAutoFit/>
          </a:bodyPr>
          <a:lstStyle/>
          <a:p>
            <a:pPr algn="r"/>
            <a:r>
              <a:rPr lang="fr-FR"/>
              <a:t>( =continuer la Révolution)</a:t>
            </a:r>
          </a:p>
        </p:txBody>
      </p:sp>
      <p:sp>
        <p:nvSpPr>
          <p:cNvPr id="71702" name="Text Box 36"/>
          <p:cNvSpPr txBox="1">
            <a:spLocks noChangeArrowheads="1"/>
          </p:cNvSpPr>
          <p:nvPr/>
        </p:nvSpPr>
        <p:spPr bwMode="auto">
          <a:xfrm>
            <a:off x="0" y="1981200"/>
            <a:ext cx="5334000" cy="366713"/>
          </a:xfrm>
          <a:prstGeom prst="rect">
            <a:avLst/>
          </a:prstGeom>
          <a:noFill/>
          <a:ln w="9525">
            <a:noFill/>
            <a:miter lim="800000"/>
            <a:headEnd/>
            <a:tailEnd/>
          </a:ln>
        </p:spPr>
        <p:txBody>
          <a:bodyPr>
            <a:spAutoFit/>
          </a:bodyPr>
          <a:lstStyle/>
          <a:p>
            <a:r>
              <a:rPr lang="fr-FR" b="1">
                <a:ea typeface="ＭＳ Ｐゴシック" pitchFamily="34" charset="-128"/>
              </a:rPr>
              <a:t>Révolution </a:t>
            </a:r>
            <a:r>
              <a:rPr lang="fr-FR" b="1" u="sng">
                <a:ea typeface="ＭＳ Ｐゴシック" pitchFamily="34" charset="-128"/>
              </a:rPr>
              <a:t>Française</a:t>
            </a:r>
            <a:r>
              <a:rPr lang="fr-FR" b="1">
                <a:ea typeface="ＭＳ Ｐゴシック" pitchFamily="34" charset="-128"/>
              </a:rPr>
              <a:t>, disparition de la sté d’ordres</a:t>
            </a:r>
          </a:p>
        </p:txBody>
      </p:sp>
      <p:grpSp>
        <p:nvGrpSpPr>
          <p:cNvPr id="71703" name="Group 37"/>
          <p:cNvGrpSpPr>
            <a:grpSpLocks/>
          </p:cNvGrpSpPr>
          <p:nvPr/>
        </p:nvGrpSpPr>
        <p:grpSpPr bwMode="auto">
          <a:xfrm>
            <a:off x="0" y="6248400"/>
            <a:ext cx="9144000" cy="400050"/>
            <a:chOff x="1676" y="0"/>
            <a:chExt cx="4084" cy="252"/>
          </a:xfrm>
        </p:grpSpPr>
        <p:sp>
          <p:nvSpPr>
            <p:cNvPr id="71710" name="ZoneTexte 6"/>
            <p:cNvSpPr txBox="1">
              <a:spLocks noChangeArrowheads="1"/>
            </p:cNvSpPr>
            <p:nvPr/>
          </p:nvSpPr>
          <p:spPr bwMode="auto">
            <a:xfrm>
              <a:off x="1676" y="0"/>
              <a:ext cx="4025" cy="173"/>
            </a:xfrm>
            <a:prstGeom prst="rect">
              <a:avLst/>
            </a:prstGeom>
            <a:noFill/>
            <a:ln w="9525">
              <a:noFill/>
              <a:miter lim="800000"/>
              <a:headEnd/>
              <a:tailEnd/>
            </a:ln>
          </p:spPr>
          <p:txBody>
            <a:bodyPr>
              <a:spAutoFit/>
            </a:bodyPr>
            <a:lstStyle/>
            <a:p>
              <a:r>
                <a:rPr lang="fr-FR" sz="1200" b="1">
                  <a:latin typeface="Calibri" pitchFamily="34" charset="0"/>
                  <a:ea typeface="ＭＳ Ｐゴシック" pitchFamily="34" charset="-128"/>
                </a:rPr>
                <a:t>1830              1840              1850             1860            1870             1880             1890            1900              1910           1920             1930           1940</a:t>
              </a:r>
            </a:p>
          </p:txBody>
        </p:sp>
        <p:cxnSp>
          <p:nvCxnSpPr>
            <p:cNvPr id="9" name="Connecteur droit 8"/>
            <p:cNvCxnSpPr/>
            <p:nvPr/>
          </p:nvCxnSpPr>
          <p:spPr>
            <a:xfrm>
              <a:off x="1739" y="175"/>
              <a:ext cx="4021" cy="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5145"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1791"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212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2462"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a:off x="2796"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3130"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3466" y="197"/>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380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4139" y="198"/>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4474"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4810" y="194"/>
              <a:ext cx="11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5480" y="194"/>
              <a:ext cx="114"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916" name="Rectangle 52"/>
          <p:cNvSpPr>
            <a:spLocks noChangeArrowheads="1"/>
          </p:cNvSpPr>
          <p:nvPr/>
        </p:nvSpPr>
        <p:spPr bwMode="auto">
          <a:xfrm>
            <a:off x="8077200" y="4495800"/>
            <a:ext cx="1066800" cy="990600"/>
          </a:xfrm>
          <a:prstGeom prst="rect">
            <a:avLst/>
          </a:prstGeom>
          <a:solidFill>
            <a:srgbClr val="FF0000">
              <a:alpha val="49019"/>
            </a:srgbClr>
          </a:solidFill>
          <a:ln w="9525">
            <a:solidFill>
              <a:schemeClr val="tx1"/>
            </a:solidFill>
            <a:miter lim="800000"/>
            <a:headEnd/>
            <a:tailEnd/>
          </a:ln>
        </p:spPr>
        <p:txBody>
          <a:bodyPr wrap="none" anchor="ctr"/>
          <a:lstStyle/>
          <a:p>
            <a:endParaRPr lang="fr-FR"/>
          </a:p>
        </p:txBody>
      </p:sp>
      <p:sp>
        <p:nvSpPr>
          <p:cNvPr id="36917" name="Rectangle 53"/>
          <p:cNvSpPr>
            <a:spLocks noChangeArrowheads="1"/>
          </p:cNvSpPr>
          <p:nvPr/>
        </p:nvSpPr>
        <p:spPr bwMode="auto">
          <a:xfrm>
            <a:off x="8077200" y="4708525"/>
            <a:ext cx="1066800" cy="549275"/>
          </a:xfrm>
          <a:prstGeom prst="rect">
            <a:avLst/>
          </a:prstGeom>
          <a:solidFill>
            <a:schemeClr val="bg1">
              <a:alpha val="50980"/>
            </a:schemeClr>
          </a:solidFill>
          <a:ln w="9525">
            <a:noFill/>
            <a:miter lim="800000"/>
            <a:headEnd/>
            <a:tailEnd/>
          </a:ln>
        </p:spPr>
        <p:txBody>
          <a:bodyPr lIns="0" tIns="0" rIns="0" bIns="0" anchor="ctr">
            <a:spAutoFit/>
          </a:bodyPr>
          <a:lstStyle/>
          <a:p>
            <a:pPr algn="ctr"/>
            <a:r>
              <a:rPr lang="fr-FR" b="1"/>
              <a:t>Front Populaire</a:t>
            </a:r>
          </a:p>
        </p:txBody>
      </p:sp>
      <p:sp>
        <p:nvSpPr>
          <p:cNvPr id="36918" name="Line 54"/>
          <p:cNvSpPr>
            <a:spLocks noChangeShapeType="1"/>
          </p:cNvSpPr>
          <p:nvPr/>
        </p:nvSpPr>
        <p:spPr bwMode="auto">
          <a:xfrm>
            <a:off x="8153400" y="5715000"/>
            <a:ext cx="6350" cy="765175"/>
          </a:xfrm>
          <a:prstGeom prst="line">
            <a:avLst/>
          </a:prstGeom>
          <a:noFill/>
          <a:ln w="44450">
            <a:solidFill>
              <a:srgbClr val="FF0000"/>
            </a:solidFill>
            <a:round/>
            <a:headEnd/>
            <a:tailEnd/>
          </a:ln>
        </p:spPr>
        <p:txBody>
          <a:bodyPr/>
          <a:lstStyle/>
          <a:p>
            <a:endParaRPr lang="fr-FR"/>
          </a:p>
        </p:txBody>
      </p:sp>
      <p:sp>
        <p:nvSpPr>
          <p:cNvPr id="36919" name="Text Box 55"/>
          <p:cNvSpPr txBox="1">
            <a:spLocks noChangeArrowheads="1"/>
          </p:cNvSpPr>
          <p:nvPr/>
        </p:nvSpPr>
        <p:spPr bwMode="auto">
          <a:xfrm>
            <a:off x="8001000" y="5486400"/>
            <a:ext cx="685800" cy="304800"/>
          </a:xfrm>
          <a:prstGeom prst="rect">
            <a:avLst/>
          </a:prstGeom>
          <a:noFill/>
          <a:ln w="9525">
            <a:noFill/>
            <a:miter lim="800000"/>
            <a:headEnd/>
            <a:tailEnd/>
          </a:ln>
        </p:spPr>
        <p:txBody>
          <a:bodyPr>
            <a:spAutoFit/>
          </a:bodyPr>
          <a:lstStyle/>
          <a:p>
            <a:pPr>
              <a:spcBef>
                <a:spcPct val="50000"/>
              </a:spcBef>
            </a:pPr>
            <a:r>
              <a:rPr lang="fr-FR" sz="1400"/>
              <a:t>1936</a:t>
            </a:r>
          </a:p>
        </p:txBody>
      </p:sp>
      <p:sp>
        <p:nvSpPr>
          <p:cNvPr id="71708" name="AutoShape 56"/>
          <p:cNvSpPr>
            <a:spLocks noChangeArrowheads="1"/>
          </p:cNvSpPr>
          <p:nvPr/>
        </p:nvSpPr>
        <p:spPr bwMode="auto">
          <a:xfrm rot="-5400000">
            <a:off x="7443788" y="2995612"/>
            <a:ext cx="2362200" cy="485775"/>
          </a:xfrm>
          <a:prstGeom prst="leftRightArrow">
            <a:avLst>
              <a:gd name="adj1" fmla="val 50000"/>
              <a:gd name="adj2" fmla="val 97255"/>
            </a:avLst>
          </a:prstGeom>
          <a:gradFill rotWithShape="1">
            <a:gsLst>
              <a:gs pos="0">
                <a:srgbClr val="FF0000"/>
              </a:gs>
              <a:gs pos="100000">
                <a:schemeClr val="accent2"/>
              </a:gs>
            </a:gsLst>
            <a:lin ang="0" scaled="1"/>
          </a:gradFill>
          <a:ln w="9525">
            <a:solidFill>
              <a:schemeClr val="tx1"/>
            </a:solidFill>
            <a:miter lim="800000"/>
            <a:headEnd/>
            <a:tailEnd/>
          </a:ln>
        </p:spPr>
        <p:txBody>
          <a:bodyPr wrap="none" anchor="ctr"/>
          <a:lstStyle/>
          <a:p>
            <a:endParaRPr lang="fr-FR"/>
          </a:p>
        </p:txBody>
      </p:sp>
      <p:sp>
        <p:nvSpPr>
          <p:cNvPr id="71709" name="Rectangle 57"/>
          <p:cNvSpPr>
            <a:spLocks noChangeArrowheads="1"/>
          </p:cNvSpPr>
          <p:nvPr/>
        </p:nvSpPr>
        <p:spPr bwMode="auto">
          <a:xfrm>
            <a:off x="2268538" y="0"/>
            <a:ext cx="4090987" cy="366713"/>
          </a:xfrm>
          <a:prstGeom prst="rect">
            <a:avLst/>
          </a:prstGeom>
          <a:noFill/>
          <a:ln w="9525">
            <a:noFill/>
            <a:miter lim="800000"/>
            <a:headEnd/>
            <a:tailEnd/>
          </a:ln>
        </p:spPr>
        <p:txBody>
          <a:bodyPr wrap="none">
            <a:spAutoFit/>
          </a:bodyPr>
          <a:lstStyle/>
          <a:p>
            <a:r>
              <a:rPr lang="fr-FR" b="1" u="sng"/>
              <a:t>La République face à la question sociale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916"/>
                                        </p:tgtEl>
                                        <p:attrNameLst>
                                          <p:attrName>style.visibility</p:attrName>
                                        </p:attrNameLst>
                                      </p:cBhvr>
                                      <p:to>
                                        <p:strVal val="visible"/>
                                      </p:to>
                                    </p:set>
                                    <p:anim calcmode="lin" valueType="num">
                                      <p:cBhvr>
                                        <p:cTn id="7" dur="1000" fill="hold"/>
                                        <p:tgtEl>
                                          <p:spTgt spid="36916"/>
                                        </p:tgtEl>
                                        <p:attrNameLst>
                                          <p:attrName>ppt_w</p:attrName>
                                        </p:attrNameLst>
                                      </p:cBhvr>
                                      <p:tavLst>
                                        <p:tav tm="0">
                                          <p:val>
                                            <p:strVal val="#ppt_w*0.70"/>
                                          </p:val>
                                        </p:tav>
                                        <p:tav tm="100000">
                                          <p:val>
                                            <p:strVal val="#ppt_w"/>
                                          </p:val>
                                        </p:tav>
                                      </p:tavLst>
                                    </p:anim>
                                    <p:anim calcmode="lin" valueType="num">
                                      <p:cBhvr>
                                        <p:cTn id="8" dur="1000" fill="hold"/>
                                        <p:tgtEl>
                                          <p:spTgt spid="36916"/>
                                        </p:tgtEl>
                                        <p:attrNameLst>
                                          <p:attrName>ppt_h</p:attrName>
                                        </p:attrNameLst>
                                      </p:cBhvr>
                                      <p:tavLst>
                                        <p:tav tm="0">
                                          <p:val>
                                            <p:strVal val="#ppt_h"/>
                                          </p:val>
                                        </p:tav>
                                        <p:tav tm="100000">
                                          <p:val>
                                            <p:strVal val="#ppt_h"/>
                                          </p:val>
                                        </p:tav>
                                      </p:tavLst>
                                    </p:anim>
                                    <p:animEffect transition="in" filter="fade">
                                      <p:cBhvr>
                                        <p:cTn id="9" dur="1000"/>
                                        <p:tgtEl>
                                          <p:spTgt spid="3691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6917"/>
                                        </p:tgtEl>
                                        <p:attrNameLst>
                                          <p:attrName>style.visibility</p:attrName>
                                        </p:attrNameLst>
                                      </p:cBhvr>
                                      <p:to>
                                        <p:strVal val="visible"/>
                                      </p:to>
                                    </p:set>
                                    <p:anim calcmode="lin" valueType="num">
                                      <p:cBhvr>
                                        <p:cTn id="12" dur="1000" fill="hold"/>
                                        <p:tgtEl>
                                          <p:spTgt spid="36917"/>
                                        </p:tgtEl>
                                        <p:attrNameLst>
                                          <p:attrName>ppt_w</p:attrName>
                                        </p:attrNameLst>
                                      </p:cBhvr>
                                      <p:tavLst>
                                        <p:tav tm="0">
                                          <p:val>
                                            <p:strVal val="#ppt_w*0.70"/>
                                          </p:val>
                                        </p:tav>
                                        <p:tav tm="100000">
                                          <p:val>
                                            <p:strVal val="#ppt_w"/>
                                          </p:val>
                                        </p:tav>
                                      </p:tavLst>
                                    </p:anim>
                                    <p:anim calcmode="lin" valueType="num">
                                      <p:cBhvr>
                                        <p:cTn id="13" dur="1000" fill="hold"/>
                                        <p:tgtEl>
                                          <p:spTgt spid="36917"/>
                                        </p:tgtEl>
                                        <p:attrNameLst>
                                          <p:attrName>ppt_h</p:attrName>
                                        </p:attrNameLst>
                                      </p:cBhvr>
                                      <p:tavLst>
                                        <p:tav tm="0">
                                          <p:val>
                                            <p:strVal val="#ppt_h"/>
                                          </p:val>
                                        </p:tav>
                                        <p:tav tm="100000">
                                          <p:val>
                                            <p:strVal val="#ppt_h"/>
                                          </p:val>
                                        </p:tav>
                                      </p:tavLst>
                                    </p:anim>
                                    <p:animEffect transition="in" filter="fade">
                                      <p:cBhvr>
                                        <p:cTn id="14" dur="1000"/>
                                        <p:tgtEl>
                                          <p:spTgt spid="3691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6918"/>
                                        </p:tgtEl>
                                        <p:attrNameLst>
                                          <p:attrName>style.visibility</p:attrName>
                                        </p:attrNameLst>
                                      </p:cBhvr>
                                      <p:to>
                                        <p:strVal val="visible"/>
                                      </p:to>
                                    </p:set>
                                    <p:anim calcmode="lin" valueType="num">
                                      <p:cBhvr>
                                        <p:cTn id="17" dur="1000" fill="hold"/>
                                        <p:tgtEl>
                                          <p:spTgt spid="36918"/>
                                        </p:tgtEl>
                                        <p:attrNameLst>
                                          <p:attrName>ppt_w</p:attrName>
                                        </p:attrNameLst>
                                      </p:cBhvr>
                                      <p:tavLst>
                                        <p:tav tm="0">
                                          <p:val>
                                            <p:strVal val="#ppt_w*0.70"/>
                                          </p:val>
                                        </p:tav>
                                        <p:tav tm="100000">
                                          <p:val>
                                            <p:strVal val="#ppt_w"/>
                                          </p:val>
                                        </p:tav>
                                      </p:tavLst>
                                    </p:anim>
                                    <p:anim calcmode="lin" valueType="num">
                                      <p:cBhvr>
                                        <p:cTn id="18" dur="1000" fill="hold"/>
                                        <p:tgtEl>
                                          <p:spTgt spid="36918"/>
                                        </p:tgtEl>
                                        <p:attrNameLst>
                                          <p:attrName>ppt_h</p:attrName>
                                        </p:attrNameLst>
                                      </p:cBhvr>
                                      <p:tavLst>
                                        <p:tav tm="0">
                                          <p:val>
                                            <p:strVal val="#ppt_h"/>
                                          </p:val>
                                        </p:tav>
                                        <p:tav tm="100000">
                                          <p:val>
                                            <p:strVal val="#ppt_h"/>
                                          </p:val>
                                        </p:tav>
                                      </p:tavLst>
                                    </p:anim>
                                    <p:animEffect transition="in" filter="fade">
                                      <p:cBhvr>
                                        <p:cTn id="19" dur="1000"/>
                                        <p:tgtEl>
                                          <p:spTgt spid="369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6919"/>
                                        </p:tgtEl>
                                        <p:attrNameLst>
                                          <p:attrName>style.visibility</p:attrName>
                                        </p:attrNameLst>
                                      </p:cBhvr>
                                      <p:to>
                                        <p:strVal val="visible"/>
                                      </p:to>
                                    </p:set>
                                    <p:anim calcmode="lin" valueType="num">
                                      <p:cBhvr>
                                        <p:cTn id="22" dur="1000" fill="hold"/>
                                        <p:tgtEl>
                                          <p:spTgt spid="36919"/>
                                        </p:tgtEl>
                                        <p:attrNameLst>
                                          <p:attrName>ppt_w</p:attrName>
                                        </p:attrNameLst>
                                      </p:cBhvr>
                                      <p:tavLst>
                                        <p:tav tm="0">
                                          <p:val>
                                            <p:strVal val="#ppt_w*0.70"/>
                                          </p:val>
                                        </p:tav>
                                        <p:tav tm="100000">
                                          <p:val>
                                            <p:strVal val="#ppt_w"/>
                                          </p:val>
                                        </p:tav>
                                      </p:tavLst>
                                    </p:anim>
                                    <p:anim calcmode="lin" valueType="num">
                                      <p:cBhvr>
                                        <p:cTn id="23" dur="1000" fill="hold"/>
                                        <p:tgtEl>
                                          <p:spTgt spid="36919"/>
                                        </p:tgtEl>
                                        <p:attrNameLst>
                                          <p:attrName>ppt_h</p:attrName>
                                        </p:attrNameLst>
                                      </p:cBhvr>
                                      <p:tavLst>
                                        <p:tav tm="0">
                                          <p:val>
                                            <p:strVal val="#ppt_h"/>
                                          </p:val>
                                        </p:tav>
                                        <p:tav tm="100000">
                                          <p:val>
                                            <p:strVal val="#ppt_h"/>
                                          </p:val>
                                        </p:tav>
                                      </p:tavLst>
                                    </p:anim>
                                    <p:animEffect transition="in" filter="fade">
                                      <p:cBhvr>
                                        <p:cTn id="24" dur="1000"/>
                                        <p:tgtEl>
                                          <p:spTgt spid="3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6" grpId="0" animBg="1"/>
      <p:bldP spid="36917" grpId="0" animBg="1"/>
      <p:bldP spid="36918" grpId="0" animBg="1"/>
      <p:bldP spid="369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055" name="Group 399"/>
          <p:cNvGraphicFramePr>
            <a:graphicFrameLocks noGrp="1"/>
          </p:cNvGraphicFramePr>
          <p:nvPr/>
        </p:nvGraphicFramePr>
        <p:xfrm>
          <a:off x="1588" y="0"/>
          <a:ext cx="8682037" cy="6461760"/>
        </p:xfrm>
        <a:graphic>
          <a:graphicData uri="http://schemas.openxmlformats.org/drawingml/2006/table">
            <a:tbl>
              <a:tblPr/>
              <a:tblGrid>
                <a:gridCol w="825500"/>
                <a:gridCol w="1025525"/>
                <a:gridCol w="347662"/>
                <a:gridCol w="2300288"/>
                <a:gridCol w="2303462"/>
                <a:gridCol w="1879600"/>
              </a:tblGrid>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a:t>
                      </a:r>
                      <a:endPar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Chapitre</a:t>
                      </a:r>
                      <a:endPar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Plan général</a:t>
                      </a:r>
                      <a:endPar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problématique</a:t>
                      </a:r>
                      <a:endPar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Divers : travaux personnels, </a:t>
                      </a:r>
                      <a:endPar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6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 La République, trois républiques</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Chapitre 1 : L'enracinement de la culture républicaine (les décennies 1880 et 1890)</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 La IIIe République apparaît dans un contexte difficile.</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et dans quel contexte la République s’est elle imposée comme le régime politique idéal pour la France entre les années 1880 et 1900</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Frise de rappel du 19</a:t>
                      </a:r>
                      <a:r>
                        <a:rPr kumimoji="0" lang="fr-FR" sz="1200" b="0" i="0" u="none" strike="noStrike" cap="none" normalizeH="0" baseline="30000" smtClean="0">
                          <a:ln>
                            <a:noFill/>
                          </a:ln>
                          <a:solidFill>
                            <a:schemeClr val="tx1"/>
                          </a:solidFill>
                          <a:effectLst/>
                          <a:latin typeface="Garamond" pitchFamily="18" charset="0"/>
                          <a:ea typeface="MS Mincho" pitchFamily="49" charset="-128"/>
                          <a:cs typeface="Times New Roman" pitchFamily="18" charset="0"/>
                        </a:rPr>
                        <a:t>e</a:t>
                      </a: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 siècle</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 La culture politique républicaine  sous la III République </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 quels moyens les Républicains au pouvoir à partir de  1879 vont-ils progressivement faire adhérer la majorité des Français à ce nouveau régime ?</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Analyse de gravure : le triomphe de la République</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III] L’Affaire Dreyfus révèle les divisions et la fragilité de la République</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Pourquoi cette affaire d’espionnage a-t-elle été l’occasion de définir et de renforcer les valeurs de la République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Dossier documentaire à la maison sur Dreyfus. </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5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2 La République et les évolutions de la société française</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Chapitre 2 : La République, les religions et la laïcité depuis les années 1880</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I</a:t>
                      </a: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 EDC : L’école, enjeu de la laïcité en France de 1880 à nos jours</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ja-JP" sz="1200" b="0" i="1" u="none" strike="noStrike" cap="none" normalizeH="0" baseline="0" smtClean="0">
                          <a:ln>
                            <a:noFill/>
                          </a:ln>
                          <a:solidFill>
                            <a:schemeClr val="tx1"/>
                          </a:solidFill>
                          <a:effectLst/>
                          <a:latin typeface="Garamond" pitchFamily="18" charset="0"/>
                          <a:ea typeface="ＭＳ Ｐゴシック" pitchFamily="34" charset="-128"/>
                          <a:cs typeface="Arial" pitchFamily="34" charset="0"/>
                        </a:rPr>
                        <a:t>Pourquoi l’École est elle depuis les années 1880 un enjeu de la laïcité en France ?</a:t>
                      </a:r>
                      <a:r>
                        <a:rPr kumimoji="0" lang="fr-FR" altLang="ja-JP" sz="2800" b="0" i="0" u="none" strike="noStrike" cap="none" normalizeH="0" baseline="0" smtClean="0">
                          <a:ln>
                            <a:noFill/>
                          </a:ln>
                          <a:solidFill>
                            <a:schemeClr val="tx1"/>
                          </a:solidFill>
                          <a:effectLst/>
                          <a:latin typeface="Garamond" pitchFamily="18" charset="0"/>
                          <a:ea typeface="ＭＳ Ｐゴシック" pitchFamily="34" charset="-128"/>
                          <a:cs typeface="Arial" pitchFamily="34" charset="0"/>
                        </a:rPr>
                        <a:t> </a:t>
                      </a:r>
                      <a:endParaRPr kumimoji="0" lang="fr-FR" sz="28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Feuille de travail commencée à la maison</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 MEP : La mise en place progressive d’une République laïque des années 1880 à nos jours</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ja-JP" sz="1200" b="0" i="1" u="none" strike="noStrike" cap="none" normalizeH="0" baseline="0" smtClean="0">
                          <a:ln>
                            <a:noFill/>
                          </a:ln>
                          <a:solidFill>
                            <a:schemeClr val="tx1"/>
                          </a:solidFill>
                          <a:effectLst/>
                          <a:latin typeface="Garamond" pitchFamily="18" charset="0"/>
                          <a:ea typeface="ＭＳ Ｐゴシック" pitchFamily="34" charset="-128"/>
                          <a:cs typeface="Arial" pitchFamily="34" charset="0"/>
                        </a:rPr>
                        <a:t>Comment la laïcité est elle progressivement devenue un patrimoine politique français massivement accepté ?</a:t>
                      </a:r>
                      <a:r>
                        <a:rPr kumimoji="0" lang="fr-FR" altLang="ja-JP" sz="1200" b="0" i="0" u="none" strike="noStrike" cap="none" normalizeH="0" baseline="0" smtClean="0">
                          <a:ln>
                            <a:noFill/>
                          </a:ln>
                          <a:solidFill>
                            <a:schemeClr val="tx1"/>
                          </a:solidFill>
                          <a:effectLst/>
                          <a:latin typeface="Garamond" pitchFamily="18" charset="0"/>
                          <a:ea typeface="ＭＳ Ｐゴシック" pitchFamily="34" charset="-128"/>
                          <a:cs typeface="Arial" pitchFamily="34" charset="0"/>
                        </a:rPr>
                        <a:t> </a:t>
                      </a:r>
                      <a:endParaRPr kumimoji="0" lang="fr-FR" sz="1200" b="0" i="0" u="none" strike="noStrike" cap="none" normalizeH="0" baseline="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Discours de Gambetta à préparer à la maison</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2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2</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Chapitre 1 : La République et la question ouvrière : le Front populaire</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 :</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 La République face à la question sociale</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la République a-t-elle répondu aux nouvelles revendications issues de la société industrielle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En quoi le Front Populaire peut il être l’aboutissement de ces réponses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Petite frise rappelant l’apparition de la question sociale</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Schéma définissant socialistes et communistes </a:t>
                      </a: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 comprendre Congrès de Tours.</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825">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 1936-1938 : Le Front Populaire, le ralliement des ouvriers à la République</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Contrôle rapide : dates, réponses courtes et justification d’un affirmation.</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400" name="Group 128"/>
          <p:cNvGraphicFramePr>
            <a:graphicFrameLocks noGrp="1"/>
          </p:cNvGraphicFramePr>
          <p:nvPr/>
        </p:nvGraphicFramePr>
        <p:xfrm>
          <a:off x="0" y="0"/>
          <a:ext cx="9144000" cy="719138"/>
        </p:xfrm>
        <a:graphic>
          <a:graphicData uri="http://schemas.openxmlformats.org/drawingml/2006/table">
            <a:tbl>
              <a:tblPr/>
              <a:tblGrid>
                <a:gridCol w="9144000"/>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2:</a:t>
                      </a:r>
                      <a:r>
                        <a:rPr kumimoji="0" lang="fr-FR" sz="2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 </a:t>
                      </a:r>
                      <a:r>
                        <a:rPr kumimoji="0" lang="fr-FR" sz="24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La République et les évolutions de la société française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712" name="Picture 118"/>
          <p:cNvPicPr>
            <a:picLocks noChangeAspect="1" noChangeArrowheads="1"/>
          </p:cNvPicPr>
          <p:nvPr/>
        </p:nvPicPr>
        <p:blipFill>
          <a:blip r:embed="rId2" cstate="print"/>
          <a:srcRect l="16539" t="14311" r="10753" b="6760"/>
          <a:stretch>
            <a:fillRect/>
          </a:stretch>
        </p:blipFill>
        <p:spPr bwMode="auto">
          <a:xfrm>
            <a:off x="73025" y="1438275"/>
            <a:ext cx="7812088" cy="5300663"/>
          </a:xfrm>
          <a:prstGeom prst="rect">
            <a:avLst/>
          </a:prstGeom>
          <a:noFill/>
          <a:ln w="9525">
            <a:noFill/>
            <a:miter lim="800000"/>
            <a:headEnd/>
            <a:tailEnd/>
          </a:ln>
        </p:spPr>
      </p:pic>
      <p:sp>
        <p:nvSpPr>
          <p:cNvPr id="54391" name="Rectangle 119"/>
          <p:cNvSpPr>
            <a:spLocks noChangeArrowheads="1"/>
          </p:cNvSpPr>
          <p:nvPr/>
        </p:nvSpPr>
        <p:spPr bwMode="auto">
          <a:xfrm>
            <a:off x="1835150" y="5516563"/>
            <a:ext cx="3313113" cy="288925"/>
          </a:xfrm>
          <a:prstGeom prst="rect">
            <a:avLst/>
          </a:prstGeom>
          <a:solidFill>
            <a:srgbClr val="00FF00">
              <a:alpha val="14902"/>
            </a:srgbClr>
          </a:solidFill>
          <a:ln w="9525">
            <a:noFill/>
            <a:miter lim="800000"/>
            <a:headEnd/>
            <a:tailEnd/>
          </a:ln>
        </p:spPr>
        <p:txBody>
          <a:bodyPr wrap="none" anchor="ctr"/>
          <a:lstStyle/>
          <a:p>
            <a:endParaRPr lang="fr-FR"/>
          </a:p>
        </p:txBody>
      </p:sp>
      <p:sp>
        <p:nvSpPr>
          <p:cNvPr id="54392" name="Rectangle 120"/>
          <p:cNvSpPr>
            <a:spLocks noChangeArrowheads="1"/>
          </p:cNvSpPr>
          <p:nvPr/>
        </p:nvSpPr>
        <p:spPr bwMode="auto">
          <a:xfrm>
            <a:off x="1042988" y="5805488"/>
            <a:ext cx="3384550" cy="288925"/>
          </a:xfrm>
          <a:prstGeom prst="rect">
            <a:avLst/>
          </a:prstGeom>
          <a:solidFill>
            <a:srgbClr val="00FF00">
              <a:alpha val="14902"/>
            </a:srgbClr>
          </a:solidFill>
          <a:ln w="9525">
            <a:noFill/>
            <a:miter lim="800000"/>
            <a:headEnd/>
            <a:tailEnd/>
          </a:ln>
        </p:spPr>
        <p:txBody>
          <a:bodyPr wrap="none" anchor="ctr"/>
          <a:lstStyle/>
          <a:p>
            <a:endParaRPr lang="fr-FR"/>
          </a:p>
        </p:txBody>
      </p:sp>
      <p:sp>
        <p:nvSpPr>
          <p:cNvPr id="54393" name="Rectangle 121"/>
          <p:cNvSpPr>
            <a:spLocks noChangeArrowheads="1"/>
          </p:cNvSpPr>
          <p:nvPr/>
        </p:nvSpPr>
        <p:spPr bwMode="auto">
          <a:xfrm>
            <a:off x="5076825" y="6021388"/>
            <a:ext cx="1943100" cy="288925"/>
          </a:xfrm>
          <a:prstGeom prst="rect">
            <a:avLst/>
          </a:prstGeom>
          <a:solidFill>
            <a:srgbClr val="00FF00">
              <a:alpha val="14902"/>
            </a:srgbClr>
          </a:solidFill>
          <a:ln w="9525">
            <a:noFill/>
            <a:miter lim="800000"/>
            <a:headEnd/>
            <a:tailEnd/>
          </a:ln>
        </p:spPr>
        <p:txBody>
          <a:bodyPr wrap="none" anchor="ctr"/>
          <a:lstStyle/>
          <a:p>
            <a:endParaRPr lang="fr-FR"/>
          </a:p>
        </p:txBody>
      </p:sp>
      <p:sp>
        <p:nvSpPr>
          <p:cNvPr id="54394" name="Rectangle 122"/>
          <p:cNvSpPr>
            <a:spLocks noChangeArrowheads="1"/>
          </p:cNvSpPr>
          <p:nvPr/>
        </p:nvSpPr>
        <p:spPr bwMode="auto">
          <a:xfrm>
            <a:off x="2700338" y="1412875"/>
            <a:ext cx="3816350" cy="360363"/>
          </a:xfrm>
          <a:prstGeom prst="rect">
            <a:avLst/>
          </a:prstGeom>
          <a:solidFill>
            <a:srgbClr val="00FF00">
              <a:alpha val="14902"/>
            </a:srgbClr>
          </a:solidFill>
          <a:ln w="9525">
            <a:noFill/>
            <a:miter lim="800000"/>
            <a:headEnd/>
            <a:tailEnd/>
          </a:ln>
        </p:spPr>
        <p:txBody>
          <a:bodyPr wrap="none" anchor="ctr"/>
          <a:lstStyle/>
          <a:p>
            <a:endParaRPr lang="fr-FR"/>
          </a:p>
        </p:txBody>
      </p:sp>
      <p:sp>
        <p:nvSpPr>
          <p:cNvPr id="54395" name="Rectangle 123"/>
          <p:cNvSpPr>
            <a:spLocks noChangeArrowheads="1"/>
          </p:cNvSpPr>
          <p:nvPr/>
        </p:nvSpPr>
        <p:spPr bwMode="auto">
          <a:xfrm>
            <a:off x="1476375" y="1628775"/>
            <a:ext cx="4535488" cy="431800"/>
          </a:xfrm>
          <a:prstGeom prst="rect">
            <a:avLst/>
          </a:prstGeom>
          <a:solidFill>
            <a:srgbClr val="00FF00">
              <a:alpha val="14902"/>
            </a:srgbClr>
          </a:solidFill>
          <a:ln w="9525">
            <a:noFill/>
            <a:miter lim="800000"/>
            <a:headEnd/>
            <a:tailEnd/>
          </a:ln>
        </p:spPr>
        <p:txBody>
          <a:bodyPr wrap="none" anchor="ctr"/>
          <a:lstStyle/>
          <a:p>
            <a:endParaRPr lang="fr-FR"/>
          </a:p>
        </p:txBody>
      </p:sp>
      <p:sp>
        <p:nvSpPr>
          <p:cNvPr id="54396" name="Rectangle 124"/>
          <p:cNvSpPr>
            <a:spLocks noChangeArrowheads="1"/>
          </p:cNvSpPr>
          <p:nvPr/>
        </p:nvSpPr>
        <p:spPr bwMode="auto">
          <a:xfrm>
            <a:off x="2051050" y="2924175"/>
            <a:ext cx="1295400" cy="288925"/>
          </a:xfrm>
          <a:prstGeom prst="rect">
            <a:avLst/>
          </a:prstGeom>
          <a:solidFill>
            <a:srgbClr val="00FF00">
              <a:alpha val="14902"/>
            </a:srgbClr>
          </a:solidFill>
          <a:ln w="9525">
            <a:noFill/>
            <a:miter lim="800000"/>
            <a:headEnd/>
            <a:tailEnd/>
          </a:ln>
        </p:spPr>
        <p:txBody>
          <a:bodyPr wrap="none" anchor="ctr"/>
          <a:lstStyle/>
          <a:p>
            <a:endParaRPr lang="fr-FR"/>
          </a:p>
        </p:txBody>
      </p:sp>
      <p:sp>
        <p:nvSpPr>
          <p:cNvPr id="54397" name="Rectangle 125"/>
          <p:cNvSpPr>
            <a:spLocks noChangeArrowheads="1"/>
          </p:cNvSpPr>
          <p:nvPr/>
        </p:nvSpPr>
        <p:spPr bwMode="auto">
          <a:xfrm>
            <a:off x="900113" y="4437063"/>
            <a:ext cx="6480175" cy="360362"/>
          </a:xfrm>
          <a:prstGeom prst="rect">
            <a:avLst/>
          </a:prstGeom>
          <a:solidFill>
            <a:srgbClr val="00FF00">
              <a:alpha val="14902"/>
            </a:srgbClr>
          </a:solidFill>
          <a:ln w="9525">
            <a:noFill/>
            <a:miter lim="800000"/>
            <a:headEnd/>
            <a:tailEnd/>
          </a:ln>
        </p:spPr>
        <p:txBody>
          <a:bodyPr wrap="none" anchor="ctr"/>
          <a:lstStyle/>
          <a:p>
            <a:endParaRPr lang="fr-FR"/>
          </a:p>
        </p:txBody>
      </p:sp>
      <p:sp>
        <p:nvSpPr>
          <p:cNvPr id="72720" name="Rectangle 127"/>
          <p:cNvSpPr>
            <a:spLocks noChangeArrowheads="1"/>
          </p:cNvSpPr>
          <p:nvPr/>
        </p:nvSpPr>
        <p:spPr bwMode="auto">
          <a:xfrm>
            <a:off x="0" y="1052513"/>
            <a:ext cx="8201025" cy="396875"/>
          </a:xfrm>
          <a:prstGeom prst="rect">
            <a:avLst/>
          </a:prstGeom>
          <a:noFill/>
          <a:ln w="9525">
            <a:noFill/>
            <a:miter lim="800000"/>
            <a:headEnd/>
            <a:tailEnd/>
          </a:ln>
        </p:spPr>
        <p:txBody>
          <a:bodyPr wrap="none">
            <a:spAutoFit/>
          </a:bodyPr>
          <a:lstStyle/>
          <a:p>
            <a:r>
              <a:rPr lang="fr-FR" sz="2000" b="1" u="sng"/>
              <a:t>Chapitre 2 : La République, les religions et la laïcité depuis les années 1880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4394"/>
                                        </p:tgtEl>
                                        <p:attrNameLst>
                                          <p:attrName>style.visibility</p:attrName>
                                        </p:attrNameLst>
                                      </p:cBhvr>
                                      <p:to>
                                        <p:strVal val="visible"/>
                                      </p:to>
                                    </p:set>
                                    <p:anim calcmode="lin" valueType="num">
                                      <p:cBhvr>
                                        <p:cTn id="7" dur="1000" fill="hold"/>
                                        <p:tgtEl>
                                          <p:spTgt spid="54394"/>
                                        </p:tgtEl>
                                        <p:attrNameLst>
                                          <p:attrName>ppt_w</p:attrName>
                                        </p:attrNameLst>
                                      </p:cBhvr>
                                      <p:tavLst>
                                        <p:tav tm="0">
                                          <p:val>
                                            <p:strVal val="#ppt_w*0.70"/>
                                          </p:val>
                                        </p:tav>
                                        <p:tav tm="100000">
                                          <p:val>
                                            <p:strVal val="#ppt_w"/>
                                          </p:val>
                                        </p:tav>
                                      </p:tavLst>
                                    </p:anim>
                                    <p:anim calcmode="lin" valueType="num">
                                      <p:cBhvr>
                                        <p:cTn id="8" dur="1000" fill="hold"/>
                                        <p:tgtEl>
                                          <p:spTgt spid="54394"/>
                                        </p:tgtEl>
                                        <p:attrNameLst>
                                          <p:attrName>ppt_h</p:attrName>
                                        </p:attrNameLst>
                                      </p:cBhvr>
                                      <p:tavLst>
                                        <p:tav tm="0">
                                          <p:val>
                                            <p:strVal val="#ppt_h"/>
                                          </p:val>
                                        </p:tav>
                                        <p:tav tm="100000">
                                          <p:val>
                                            <p:strVal val="#ppt_h"/>
                                          </p:val>
                                        </p:tav>
                                      </p:tavLst>
                                    </p:anim>
                                    <p:animEffect transition="in" filter="fade">
                                      <p:cBhvr>
                                        <p:cTn id="9" dur="1000"/>
                                        <p:tgtEl>
                                          <p:spTgt spid="5439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4395"/>
                                        </p:tgtEl>
                                        <p:attrNameLst>
                                          <p:attrName>style.visibility</p:attrName>
                                        </p:attrNameLst>
                                      </p:cBhvr>
                                      <p:to>
                                        <p:strVal val="visible"/>
                                      </p:to>
                                    </p:set>
                                    <p:anim calcmode="lin" valueType="num">
                                      <p:cBhvr>
                                        <p:cTn id="14" dur="1000" fill="hold"/>
                                        <p:tgtEl>
                                          <p:spTgt spid="54395"/>
                                        </p:tgtEl>
                                        <p:attrNameLst>
                                          <p:attrName>ppt_w</p:attrName>
                                        </p:attrNameLst>
                                      </p:cBhvr>
                                      <p:tavLst>
                                        <p:tav tm="0">
                                          <p:val>
                                            <p:strVal val="#ppt_w*0.70"/>
                                          </p:val>
                                        </p:tav>
                                        <p:tav tm="100000">
                                          <p:val>
                                            <p:strVal val="#ppt_w"/>
                                          </p:val>
                                        </p:tav>
                                      </p:tavLst>
                                    </p:anim>
                                    <p:anim calcmode="lin" valueType="num">
                                      <p:cBhvr>
                                        <p:cTn id="15" dur="1000" fill="hold"/>
                                        <p:tgtEl>
                                          <p:spTgt spid="54395"/>
                                        </p:tgtEl>
                                        <p:attrNameLst>
                                          <p:attrName>ppt_h</p:attrName>
                                        </p:attrNameLst>
                                      </p:cBhvr>
                                      <p:tavLst>
                                        <p:tav tm="0">
                                          <p:val>
                                            <p:strVal val="#ppt_h"/>
                                          </p:val>
                                        </p:tav>
                                        <p:tav tm="100000">
                                          <p:val>
                                            <p:strVal val="#ppt_h"/>
                                          </p:val>
                                        </p:tav>
                                      </p:tavLst>
                                    </p:anim>
                                    <p:animEffect transition="in" filter="fade">
                                      <p:cBhvr>
                                        <p:cTn id="16" dur="1000"/>
                                        <p:tgtEl>
                                          <p:spTgt spid="5439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4396"/>
                                        </p:tgtEl>
                                        <p:attrNameLst>
                                          <p:attrName>style.visibility</p:attrName>
                                        </p:attrNameLst>
                                      </p:cBhvr>
                                      <p:to>
                                        <p:strVal val="visible"/>
                                      </p:to>
                                    </p:set>
                                    <p:anim calcmode="lin" valueType="num">
                                      <p:cBhvr>
                                        <p:cTn id="21" dur="1000" fill="hold"/>
                                        <p:tgtEl>
                                          <p:spTgt spid="54396"/>
                                        </p:tgtEl>
                                        <p:attrNameLst>
                                          <p:attrName>ppt_w</p:attrName>
                                        </p:attrNameLst>
                                      </p:cBhvr>
                                      <p:tavLst>
                                        <p:tav tm="0">
                                          <p:val>
                                            <p:strVal val="#ppt_w*0.70"/>
                                          </p:val>
                                        </p:tav>
                                        <p:tav tm="100000">
                                          <p:val>
                                            <p:strVal val="#ppt_w"/>
                                          </p:val>
                                        </p:tav>
                                      </p:tavLst>
                                    </p:anim>
                                    <p:anim calcmode="lin" valueType="num">
                                      <p:cBhvr>
                                        <p:cTn id="22" dur="1000" fill="hold"/>
                                        <p:tgtEl>
                                          <p:spTgt spid="54396"/>
                                        </p:tgtEl>
                                        <p:attrNameLst>
                                          <p:attrName>ppt_h</p:attrName>
                                        </p:attrNameLst>
                                      </p:cBhvr>
                                      <p:tavLst>
                                        <p:tav tm="0">
                                          <p:val>
                                            <p:strVal val="#ppt_h"/>
                                          </p:val>
                                        </p:tav>
                                        <p:tav tm="100000">
                                          <p:val>
                                            <p:strVal val="#ppt_h"/>
                                          </p:val>
                                        </p:tav>
                                      </p:tavLst>
                                    </p:anim>
                                    <p:animEffect transition="in" filter="fade">
                                      <p:cBhvr>
                                        <p:cTn id="23" dur="1000"/>
                                        <p:tgtEl>
                                          <p:spTgt spid="5439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4397"/>
                                        </p:tgtEl>
                                        <p:attrNameLst>
                                          <p:attrName>style.visibility</p:attrName>
                                        </p:attrNameLst>
                                      </p:cBhvr>
                                      <p:to>
                                        <p:strVal val="visible"/>
                                      </p:to>
                                    </p:set>
                                    <p:anim calcmode="lin" valueType="num">
                                      <p:cBhvr>
                                        <p:cTn id="28" dur="1000" fill="hold"/>
                                        <p:tgtEl>
                                          <p:spTgt spid="54397"/>
                                        </p:tgtEl>
                                        <p:attrNameLst>
                                          <p:attrName>ppt_w</p:attrName>
                                        </p:attrNameLst>
                                      </p:cBhvr>
                                      <p:tavLst>
                                        <p:tav tm="0">
                                          <p:val>
                                            <p:strVal val="#ppt_w*0.70"/>
                                          </p:val>
                                        </p:tav>
                                        <p:tav tm="100000">
                                          <p:val>
                                            <p:strVal val="#ppt_w"/>
                                          </p:val>
                                        </p:tav>
                                      </p:tavLst>
                                    </p:anim>
                                    <p:anim calcmode="lin" valueType="num">
                                      <p:cBhvr>
                                        <p:cTn id="29" dur="1000" fill="hold"/>
                                        <p:tgtEl>
                                          <p:spTgt spid="54397"/>
                                        </p:tgtEl>
                                        <p:attrNameLst>
                                          <p:attrName>ppt_h</p:attrName>
                                        </p:attrNameLst>
                                      </p:cBhvr>
                                      <p:tavLst>
                                        <p:tav tm="0">
                                          <p:val>
                                            <p:strVal val="#ppt_h"/>
                                          </p:val>
                                        </p:tav>
                                        <p:tav tm="100000">
                                          <p:val>
                                            <p:strVal val="#ppt_h"/>
                                          </p:val>
                                        </p:tav>
                                      </p:tavLst>
                                    </p:anim>
                                    <p:animEffect transition="in" filter="fade">
                                      <p:cBhvr>
                                        <p:cTn id="30" dur="1000"/>
                                        <p:tgtEl>
                                          <p:spTgt spid="5439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4391"/>
                                        </p:tgtEl>
                                        <p:attrNameLst>
                                          <p:attrName>style.visibility</p:attrName>
                                        </p:attrNameLst>
                                      </p:cBhvr>
                                      <p:to>
                                        <p:strVal val="visible"/>
                                      </p:to>
                                    </p:set>
                                    <p:anim calcmode="lin" valueType="num">
                                      <p:cBhvr>
                                        <p:cTn id="35" dur="1000" fill="hold"/>
                                        <p:tgtEl>
                                          <p:spTgt spid="54391"/>
                                        </p:tgtEl>
                                        <p:attrNameLst>
                                          <p:attrName>ppt_w</p:attrName>
                                        </p:attrNameLst>
                                      </p:cBhvr>
                                      <p:tavLst>
                                        <p:tav tm="0">
                                          <p:val>
                                            <p:strVal val="#ppt_w*0.70"/>
                                          </p:val>
                                        </p:tav>
                                        <p:tav tm="100000">
                                          <p:val>
                                            <p:strVal val="#ppt_w"/>
                                          </p:val>
                                        </p:tav>
                                      </p:tavLst>
                                    </p:anim>
                                    <p:anim calcmode="lin" valueType="num">
                                      <p:cBhvr>
                                        <p:cTn id="36" dur="1000" fill="hold"/>
                                        <p:tgtEl>
                                          <p:spTgt spid="54391"/>
                                        </p:tgtEl>
                                        <p:attrNameLst>
                                          <p:attrName>ppt_h</p:attrName>
                                        </p:attrNameLst>
                                      </p:cBhvr>
                                      <p:tavLst>
                                        <p:tav tm="0">
                                          <p:val>
                                            <p:strVal val="#ppt_h"/>
                                          </p:val>
                                        </p:tav>
                                        <p:tav tm="100000">
                                          <p:val>
                                            <p:strVal val="#ppt_h"/>
                                          </p:val>
                                        </p:tav>
                                      </p:tavLst>
                                    </p:anim>
                                    <p:animEffect transition="in" filter="fade">
                                      <p:cBhvr>
                                        <p:cTn id="37" dur="1000"/>
                                        <p:tgtEl>
                                          <p:spTgt spid="5439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4392"/>
                                        </p:tgtEl>
                                        <p:attrNameLst>
                                          <p:attrName>style.visibility</p:attrName>
                                        </p:attrNameLst>
                                      </p:cBhvr>
                                      <p:to>
                                        <p:strVal val="visible"/>
                                      </p:to>
                                    </p:set>
                                    <p:anim calcmode="lin" valueType="num">
                                      <p:cBhvr>
                                        <p:cTn id="42" dur="1000" fill="hold"/>
                                        <p:tgtEl>
                                          <p:spTgt spid="54392"/>
                                        </p:tgtEl>
                                        <p:attrNameLst>
                                          <p:attrName>ppt_w</p:attrName>
                                        </p:attrNameLst>
                                      </p:cBhvr>
                                      <p:tavLst>
                                        <p:tav tm="0">
                                          <p:val>
                                            <p:strVal val="#ppt_w*0.70"/>
                                          </p:val>
                                        </p:tav>
                                        <p:tav tm="100000">
                                          <p:val>
                                            <p:strVal val="#ppt_w"/>
                                          </p:val>
                                        </p:tav>
                                      </p:tavLst>
                                    </p:anim>
                                    <p:anim calcmode="lin" valueType="num">
                                      <p:cBhvr>
                                        <p:cTn id="43" dur="1000" fill="hold"/>
                                        <p:tgtEl>
                                          <p:spTgt spid="54392"/>
                                        </p:tgtEl>
                                        <p:attrNameLst>
                                          <p:attrName>ppt_h</p:attrName>
                                        </p:attrNameLst>
                                      </p:cBhvr>
                                      <p:tavLst>
                                        <p:tav tm="0">
                                          <p:val>
                                            <p:strVal val="#ppt_h"/>
                                          </p:val>
                                        </p:tav>
                                        <p:tav tm="100000">
                                          <p:val>
                                            <p:strVal val="#ppt_h"/>
                                          </p:val>
                                        </p:tav>
                                      </p:tavLst>
                                    </p:anim>
                                    <p:animEffect transition="in" filter="fade">
                                      <p:cBhvr>
                                        <p:cTn id="44" dur="1000"/>
                                        <p:tgtEl>
                                          <p:spTgt spid="5439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4393"/>
                                        </p:tgtEl>
                                        <p:attrNameLst>
                                          <p:attrName>style.visibility</p:attrName>
                                        </p:attrNameLst>
                                      </p:cBhvr>
                                      <p:to>
                                        <p:strVal val="visible"/>
                                      </p:to>
                                    </p:set>
                                    <p:anim calcmode="lin" valueType="num">
                                      <p:cBhvr>
                                        <p:cTn id="49" dur="1000" fill="hold"/>
                                        <p:tgtEl>
                                          <p:spTgt spid="54393"/>
                                        </p:tgtEl>
                                        <p:attrNameLst>
                                          <p:attrName>ppt_w</p:attrName>
                                        </p:attrNameLst>
                                      </p:cBhvr>
                                      <p:tavLst>
                                        <p:tav tm="0">
                                          <p:val>
                                            <p:strVal val="#ppt_w*0.70"/>
                                          </p:val>
                                        </p:tav>
                                        <p:tav tm="100000">
                                          <p:val>
                                            <p:strVal val="#ppt_w"/>
                                          </p:val>
                                        </p:tav>
                                      </p:tavLst>
                                    </p:anim>
                                    <p:anim calcmode="lin" valueType="num">
                                      <p:cBhvr>
                                        <p:cTn id="50" dur="1000" fill="hold"/>
                                        <p:tgtEl>
                                          <p:spTgt spid="54393"/>
                                        </p:tgtEl>
                                        <p:attrNameLst>
                                          <p:attrName>ppt_h</p:attrName>
                                        </p:attrNameLst>
                                      </p:cBhvr>
                                      <p:tavLst>
                                        <p:tav tm="0">
                                          <p:val>
                                            <p:strVal val="#ppt_h"/>
                                          </p:val>
                                        </p:tav>
                                        <p:tav tm="100000">
                                          <p:val>
                                            <p:strVal val="#ppt_h"/>
                                          </p:val>
                                        </p:tav>
                                      </p:tavLst>
                                    </p:anim>
                                    <p:animEffect transition="in" filter="fade">
                                      <p:cBhvr>
                                        <p:cTn id="51" dur="1000"/>
                                        <p:tgtEl>
                                          <p:spTgt spid="5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91" grpId="0" animBg="1"/>
      <p:bldP spid="54392" grpId="0" animBg="1"/>
      <p:bldP spid="54393" grpId="0" animBg="1"/>
      <p:bldP spid="54394" grpId="0" animBg="1"/>
      <p:bldP spid="54395" grpId="0" animBg="1"/>
      <p:bldP spid="54396" grpId="0" animBg="1"/>
      <p:bldP spid="5439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Group 2"/>
          <p:cNvGraphicFramePr>
            <a:graphicFrameLocks noGrp="1"/>
          </p:cNvGraphicFramePr>
          <p:nvPr/>
        </p:nvGraphicFramePr>
        <p:xfrm>
          <a:off x="0" y="333375"/>
          <a:ext cx="9144000" cy="1005840"/>
        </p:xfrm>
        <a:graphic>
          <a:graphicData uri="http://schemas.openxmlformats.org/drawingml/2006/table">
            <a:tbl>
              <a:tblPr/>
              <a:tblGrid>
                <a:gridCol w="9144000"/>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2:</a:t>
                      </a:r>
                      <a:r>
                        <a:rPr kumimoji="0" lang="fr-FR" sz="3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La République et les évolutions de la société française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7859" name="Group 35"/>
          <p:cNvGraphicFramePr>
            <a:graphicFrameLocks noGrp="1"/>
          </p:cNvGraphicFramePr>
          <p:nvPr/>
        </p:nvGraphicFramePr>
        <p:xfrm>
          <a:off x="0" y="2997200"/>
          <a:ext cx="8964613" cy="2615883"/>
        </p:xfrm>
        <a:graphic>
          <a:graphicData uri="http://schemas.openxmlformats.org/drawingml/2006/table">
            <a:tbl>
              <a:tblPr/>
              <a:tblGrid>
                <a:gridCol w="234950"/>
                <a:gridCol w="736600"/>
                <a:gridCol w="5153025"/>
                <a:gridCol w="2840038"/>
              </a:tblGrid>
              <a:tr h="10937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I] EDC : L’école, enjeu de la laïcité en France de 1880 à nos jours</a:t>
                      </a:r>
                      <a:endParaRPr kumimoji="0" lang="fr-FR" sz="3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Feuille de travail commencée à la maison</a:t>
                      </a:r>
                      <a:endParaRPr kumimoji="0" lang="fr-FR" sz="3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7163">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3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II] MEP : La mise en place progressive d’une République laïque des années 1880 à nos jours</a:t>
                      </a:r>
                      <a:endParaRPr kumimoji="0" lang="fr-FR" sz="3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Discours de Gambetta à préparer à la maison</a:t>
                      </a:r>
                      <a:endParaRPr kumimoji="0" lang="fr-FR" sz="3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3752" name="Rectangle 33"/>
          <p:cNvSpPr>
            <a:spLocks noChangeArrowheads="1"/>
          </p:cNvSpPr>
          <p:nvPr/>
        </p:nvSpPr>
        <p:spPr bwMode="auto">
          <a:xfrm>
            <a:off x="0" y="2109788"/>
            <a:ext cx="8201025" cy="396875"/>
          </a:xfrm>
          <a:prstGeom prst="rect">
            <a:avLst/>
          </a:prstGeom>
          <a:noFill/>
          <a:ln w="9525">
            <a:noFill/>
            <a:miter lim="800000"/>
            <a:headEnd/>
            <a:tailEnd/>
          </a:ln>
        </p:spPr>
        <p:txBody>
          <a:bodyPr wrap="none">
            <a:spAutoFit/>
          </a:bodyPr>
          <a:lstStyle/>
          <a:p>
            <a:r>
              <a:rPr lang="fr-FR" sz="2000" b="1" u="sng"/>
              <a:t>Chapitre 2 : La République, les religions et la laïcité depuis les années 1880</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33" name="Rectangle 37"/>
          <p:cNvSpPr>
            <a:spLocks noGrp="1" noChangeArrowheads="1"/>
          </p:cNvSpPr>
          <p:nvPr>
            <p:ph type="body" idx="1"/>
          </p:nvPr>
        </p:nvSpPr>
        <p:spPr>
          <a:xfrm>
            <a:off x="468313" y="476250"/>
            <a:ext cx="8229600" cy="5976938"/>
          </a:xfrm>
        </p:spPr>
        <p:txBody>
          <a:bodyPr/>
          <a:lstStyle/>
          <a:p>
            <a:pPr eaLnBrk="1" hangingPunct="1">
              <a:buFontTx/>
              <a:buNone/>
            </a:pPr>
            <a:r>
              <a:rPr lang="fr-FR" b="1" u="sng" smtClean="0"/>
              <a:t>Petit rappel: La laïcité </a:t>
            </a:r>
          </a:p>
          <a:p>
            <a:pPr eaLnBrk="1" hangingPunct="1">
              <a:buFontTx/>
              <a:buNone/>
            </a:pPr>
            <a:r>
              <a:rPr lang="fr-FR" sz="2800" smtClean="0"/>
              <a:t>D’après Jean Baubérot</a:t>
            </a:r>
            <a:r>
              <a:rPr lang="fr-FR" sz="2800" i="1" smtClean="0"/>
              <a:t>, Histoire de la laicité française, </a:t>
            </a:r>
            <a:r>
              <a:rPr lang="fr-FR" sz="2800" smtClean="0"/>
              <a:t>et </a:t>
            </a:r>
          </a:p>
          <a:p>
            <a:pPr eaLnBrk="1" hangingPunct="1">
              <a:buFontTx/>
              <a:buNone/>
            </a:pPr>
            <a:r>
              <a:rPr lang="fr-FR" sz="2800" smtClean="0"/>
              <a:t>Guy Haarscher</a:t>
            </a:r>
            <a:r>
              <a:rPr lang="fr-FR" sz="2800" i="1" smtClean="0"/>
              <a:t> La Laïcité</a:t>
            </a:r>
          </a:p>
          <a:p>
            <a:pPr eaLnBrk="1" hangingPunct="1">
              <a:buFontTx/>
              <a:buNone/>
            </a:pPr>
            <a:r>
              <a:rPr lang="fr-FR" smtClean="0"/>
              <a:t>3 seuils de laïcité observables, dans diff. pays  : </a:t>
            </a:r>
          </a:p>
          <a:p>
            <a:pPr lvl="1" eaLnBrk="1" hangingPunct="1">
              <a:buFontTx/>
              <a:buNone/>
            </a:pPr>
            <a:r>
              <a:rPr lang="fr-FR" smtClean="0"/>
              <a:t>-Distanciation des liens Eglises / Etat</a:t>
            </a:r>
          </a:p>
          <a:p>
            <a:pPr lvl="1" eaLnBrk="1" hangingPunct="1">
              <a:buFontTx/>
              <a:buNone/>
            </a:pPr>
            <a:r>
              <a:rPr lang="fr-FR" smtClean="0"/>
              <a:t>-Egalité des cultes, séparés de l’Etat</a:t>
            </a:r>
          </a:p>
          <a:p>
            <a:pPr lvl="1" eaLnBrk="1" hangingPunct="1">
              <a:buFontTx/>
              <a:buNone/>
            </a:pPr>
            <a:r>
              <a:rPr lang="fr-FR" smtClean="0"/>
              <a:t>-Désinstitutionalisation des institutions religieuses, mais aussi de l’Etat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33">
                                            <p:txEl>
                                              <p:pRg st="1" end="1"/>
                                            </p:txEl>
                                          </p:spTgt>
                                        </p:tgtEl>
                                        <p:attrNameLst>
                                          <p:attrName>style.visibility</p:attrName>
                                        </p:attrNameLst>
                                      </p:cBhvr>
                                      <p:to>
                                        <p:strVal val="visible"/>
                                      </p:to>
                                    </p:set>
                                    <p:anim calcmode="lin" valueType="num">
                                      <p:cBhvr additive="base">
                                        <p:cTn id="7" dur="500" fill="hold"/>
                                        <p:tgtEl>
                                          <p:spTgt spid="5533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333">
                                            <p:txEl>
                                              <p:pRg st="2" end="2"/>
                                            </p:txEl>
                                          </p:spTgt>
                                        </p:tgtEl>
                                        <p:attrNameLst>
                                          <p:attrName>style.visibility</p:attrName>
                                        </p:attrNameLst>
                                      </p:cBhvr>
                                      <p:to>
                                        <p:strVal val="visible"/>
                                      </p:to>
                                    </p:set>
                                    <p:anim calcmode="lin" valueType="num">
                                      <p:cBhvr additive="base">
                                        <p:cTn id="13" dur="500" fill="hold"/>
                                        <p:tgtEl>
                                          <p:spTgt spid="5533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333">
                                            <p:txEl>
                                              <p:pRg st="3" end="3"/>
                                            </p:txEl>
                                          </p:spTgt>
                                        </p:tgtEl>
                                        <p:attrNameLst>
                                          <p:attrName>style.visibility</p:attrName>
                                        </p:attrNameLst>
                                      </p:cBhvr>
                                      <p:to>
                                        <p:strVal val="visible"/>
                                      </p:to>
                                    </p:set>
                                    <p:anim calcmode="lin" valueType="num">
                                      <p:cBhvr additive="base">
                                        <p:cTn id="19" dur="500" fill="hold"/>
                                        <p:tgtEl>
                                          <p:spTgt spid="5533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3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333">
                                            <p:txEl>
                                              <p:pRg st="4" end="4"/>
                                            </p:txEl>
                                          </p:spTgt>
                                        </p:tgtEl>
                                        <p:attrNameLst>
                                          <p:attrName>style.visibility</p:attrName>
                                        </p:attrNameLst>
                                      </p:cBhvr>
                                      <p:to>
                                        <p:strVal val="visible"/>
                                      </p:to>
                                    </p:set>
                                    <p:anim calcmode="lin" valueType="num">
                                      <p:cBhvr additive="base">
                                        <p:cTn id="25" dur="500" fill="hold"/>
                                        <p:tgtEl>
                                          <p:spTgt spid="5533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3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333">
                                            <p:txEl>
                                              <p:pRg st="5" end="5"/>
                                            </p:txEl>
                                          </p:spTgt>
                                        </p:tgtEl>
                                        <p:attrNameLst>
                                          <p:attrName>style.visibility</p:attrName>
                                        </p:attrNameLst>
                                      </p:cBhvr>
                                      <p:to>
                                        <p:strVal val="visible"/>
                                      </p:to>
                                    </p:set>
                                    <p:anim calcmode="lin" valueType="num">
                                      <p:cBhvr additive="base">
                                        <p:cTn id="31" dur="500" fill="hold"/>
                                        <p:tgtEl>
                                          <p:spTgt spid="5533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33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5333">
                                            <p:txEl>
                                              <p:pRg st="6" end="6"/>
                                            </p:txEl>
                                          </p:spTgt>
                                        </p:tgtEl>
                                        <p:attrNameLst>
                                          <p:attrName>style.visibility</p:attrName>
                                        </p:attrNameLst>
                                      </p:cBhvr>
                                      <p:to>
                                        <p:strVal val="visible"/>
                                      </p:to>
                                    </p:set>
                                    <p:anim calcmode="lin" valueType="num">
                                      <p:cBhvr additive="base">
                                        <p:cTn id="37" dur="500" fill="hold"/>
                                        <p:tgtEl>
                                          <p:spTgt spid="5533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33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0" y="476250"/>
            <a:ext cx="8697913" cy="5976938"/>
          </a:xfrm>
        </p:spPr>
        <p:txBody>
          <a:bodyPr/>
          <a:lstStyle/>
          <a:p>
            <a:pPr eaLnBrk="1" hangingPunct="1">
              <a:buFontTx/>
              <a:buNone/>
            </a:pPr>
            <a:r>
              <a:rPr lang="fr-FR" b="1" u="sng" smtClean="0"/>
              <a:t>Petit rappel: La laïcité</a:t>
            </a:r>
            <a:r>
              <a:rPr lang="fr-FR" smtClean="0"/>
              <a:t> </a:t>
            </a:r>
          </a:p>
          <a:p>
            <a:pPr eaLnBrk="1" hangingPunct="1"/>
            <a:r>
              <a:rPr lang="fr-FR" smtClean="0"/>
              <a:t>3 seuils de laïcité observables : </a:t>
            </a:r>
          </a:p>
          <a:p>
            <a:pPr eaLnBrk="1" hangingPunct="1"/>
            <a:r>
              <a:rPr lang="fr-FR" smtClean="0"/>
              <a:t>Des laïcités différentes selon les pays:</a:t>
            </a:r>
          </a:p>
          <a:p>
            <a:pPr lvl="1" eaLnBrk="1" hangingPunct="1"/>
            <a:r>
              <a:rPr lang="fr-FR" smtClean="0"/>
              <a:t>Aux EU: 1</a:t>
            </a:r>
            <a:r>
              <a:rPr lang="fr-FR" baseline="30000" smtClean="0"/>
              <a:t>er</a:t>
            </a:r>
            <a:r>
              <a:rPr lang="fr-FR" smtClean="0"/>
              <a:t> amendement de 1791</a:t>
            </a:r>
          </a:p>
          <a:p>
            <a:pPr lvl="1" eaLnBrk="1" hangingPunct="1">
              <a:buFontTx/>
              <a:buNone/>
            </a:pPr>
            <a:r>
              <a:rPr lang="fr-FR" smtClean="0"/>
              <a:t>Conception libertarienne: l’Etat doit se dessaisir de tout projet moral, n’impose pas sa conception du Monde, idée d’un Etat à minima laissant la société s’organiser.</a:t>
            </a:r>
          </a:p>
          <a:p>
            <a:pPr lvl="1" eaLnBrk="1" hangingPunct="1">
              <a:buFontTx/>
              <a:buNone/>
            </a:pPr>
            <a:r>
              <a:rPr lang="fr-FR" smtClean="0"/>
              <a:t>Contexte particulier: absence de compromission ancienne des Eglises avec le pouvoir</a:t>
            </a:r>
          </a:p>
        </p:txBody>
      </p:sp>
      <p:sp>
        <p:nvSpPr>
          <p:cNvPr id="58371" name="Rectangle 3"/>
          <p:cNvSpPr>
            <a:spLocks noChangeArrowheads="1"/>
          </p:cNvSpPr>
          <p:nvPr/>
        </p:nvSpPr>
        <p:spPr bwMode="auto">
          <a:xfrm>
            <a:off x="1116013" y="2922588"/>
            <a:ext cx="6985000" cy="3935412"/>
          </a:xfrm>
          <a:prstGeom prst="rect">
            <a:avLst/>
          </a:prstGeom>
          <a:noFill/>
          <a:ln w="9525">
            <a:noFill/>
            <a:miter lim="800000"/>
            <a:headEnd/>
            <a:tailEnd/>
          </a:ln>
        </p:spPr>
        <p:txBody>
          <a:bodyPr anchor="ctr">
            <a:spAutoFit/>
          </a:bodyPr>
          <a:lstStyle/>
          <a:p>
            <a:r>
              <a:rPr lang="fr-FR" sz="2800"/>
              <a:t>« Le Congrès ne fera aucune loi pour conférer un statut institutionnel à une religion, (aucune loi) qui interdise le libre exercice d'une religion, (aucune loi) qui restreint la liberté d'expression, ni la liberté de la presse, ni le droit du peuple de s'assembler paisiblement, ni celui de se plaindre du gouvernement pour la réparation des fautes dont il se sent victime (sans risque de punition ou de représailles)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8370">
                                            <p:txEl>
                                              <p:pRg st="2" end="2"/>
                                            </p:txEl>
                                          </p:spTgt>
                                        </p:tgtEl>
                                        <p:attrNameLst>
                                          <p:attrName>style.visibility</p:attrName>
                                        </p:attrNameLst>
                                      </p:cBhvr>
                                      <p:to>
                                        <p:strVal val="visible"/>
                                      </p:to>
                                    </p:set>
                                    <p:anim calcmode="lin" valueType="num">
                                      <p:cBhvr>
                                        <p:cTn id="7" dur="1000" fill="hold"/>
                                        <p:tgtEl>
                                          <p:spTgt spid="58370">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8370">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8370">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8370">
                                            <p:txEl>
                                              <p:pRg st="3" end="3"/>
                                            </p:txEl>
                                          </p:spTgt>
                                        </p:tgtEl>
                                        <p:attrNameLst>
                                          <p:attrName>style.visibility</p:attrName>
                                        </p:attrNameLst>
                                      </p:cBhvr>
                                      <p:to>
                                        <p:strVal val="visible"/>
                                      </p:to>
                                    </p:set>
                                    <p:anim calcmode="lin" valueType="num">
                                      <p:cBhvr>
                                        <p:cTn id="14" dur="1000" fill="hold"/>
                                        <p:tgtEl>
                                          <p:spTgt spid="58370">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58370">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58370">
                                            <p:txEl>
                                              <p:pRg st="3" end="3"/>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8371"/>
                                        </p:tgtEl>
                                        <p:attrNameLst>
                                          <p:attrName>style.visibility</p:attrName>
                                        </p:attrNameLst>
                                      </p:cBhvr>
                                      <p:to>
                                        <p:strVal val="visible"/>
                                      </p:to>
                                    </p:set>
                                    <p:anim calcmode="lin" valueType="num">
                                      <p:cBhvr>
                                        <p:cTn id="19" dur="1000" fill="hold"/>
                                        <p:tgtEl>
                                          <p:spTgt spid="58371"/>
                                        </p:tgtEl>
                                        <p:attrNameLst>
                                          <p:attrName>ppt_w</p:attrName>
                                        </p:attrNameLst>
                                      </p:cBhvr>
                                      <p:tavLst>
                                        <p:tav tm="0">
                                          <p:val>
                                            <p:strVal val="#ppt_w*0.70"/>
                                          </p:val>
                                        </p:tav>
                                        <p:tav tm="100000">
                                          <p:val>
                                            <p:strVal val="#ppt_w"/>
                                          </p:val>
                                        </p:tav>
                                      </p:tavLst>
                                    </p:anim>
                                    <p:anim calcmode="lin" valueType="num">
                                      <p:cBhvr>
                                        <p:cTn id="20" dur="1000" fill="hold"/>
                                        <p:tgtEl>
                                          <p:spTgt spid="58371"/>
                                        </p:tgtEl>
                                        <p:attrNameLst>
                                          <p:attrName>ppt_h</p:attrName>
                                        </p:attrNameLst>
                                      </p:cBhvr>
                                      <p:tavLst>
                                        <p:tav tm="0">
                                          <p:val>
                                            <p:strVal val="#ppt_h"/>
                                          </p:val>
                                        </p:tav>
                                        <p:tav tm="100000">
                                          <p:val>
                                            <p:strVal val="#ppt_h"/>
                                          </p:val>
                                        </p:tav>
                                      </p:tavLst>
                                    </p:anim>
                                    <p:animEffect transition="in" filter="fade">
                                      <p:cBhvr>
                                        <p:cTn id="21" dur="1000"/>
                                        <p:tgtEl>
                                          <p:spTgt spid="5837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8371"/>
                                        </p:tgtEl>
                                        <p:attrNameLst>
                                          <p:attrName>style.visibility</p:attrName>
                                        </p:attrNameLst>
                                      </p:cBhvr>
                                      <p:to>
                                        <p:strVal val="hidden"/>
                                      </p:to>
                                    </p:set>
                                  </p:childTnLst>
                                </p:cTn>
                              </p:par>
                              <p:par>
                                <p:cTn id="26" presetID="55" presetClass="entr" presetSubtype="0" fill="hold" nodeType="withEffect">
                                  <p:stCondLst>
                                    <p:cond delay="0"/>
                                  </p:stCondLst>
                                  <p:childTnLst>
                                    <p:set>
                                      <p:cBhvr>
                                        <p:cTn id="27" dur="1" fill="hold">
                                          <p:stCondLst>
                                            <p:cond delay="0"/>
                                          </p:stCondLst>
                                        </p:cTn>
                                        <p:tgtEl>
                                          <p:spTgt spid="58370">
                                            <p:txEl>
                                              <p:pRg st="4" end="4"/>
                                            </p:txEl>
                                          </p:spTgt>
                                        </p:tgtEl>
                                        <p:attrNameLst>
                                          <p:attrName>style.visibility</p:attrName>
                                        </p:attrNameLst>
                                      </p:cBhvr>
                                      <p:to>
                                        <p:strVal val="visible"/>
                                      </p:to>
                                    </p:set>
                                    <p:anim calcmode="lin" valueType="num">
                                      <p:cBhvr>
                                        <p:cTn id="28" dur="1000" fill="hold"/>
                                        <p:tgtEl>
                                          <p:spTgt spid="58370">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58370">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5837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8370">
                                            <p:txEl>
                                              <p:pRg st="5" end="5"/>
                                            </p:txEl>
                                          </p:spTgt>
                                        </p:tgtEl>
                                        <p:attrNameLst>
                                          <p:attrName>style.visibility</p:attrName>
                                        </p:attrNameLst>
                                      </p:cBhvr>
                                      <p:to>
                                        <p:strVal val="visible"/>
                                      </p:to>
                                    </p:set>
                                    <p:anim calcmode="lin" valueType="num">
                                      <p:cBhvr>
                                        <p:cTn id="35" dur="1000" fill="hold"/>
                                        <p:tgtEl>
                                          <p:spTgt spid="58370">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58370">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583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1"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0" y="476250"/>
            <a:ext cx="9144000" cy="5976938"/>
          </a:xfrm>
        </p:spPr>
        <p:txBody>
          <a:bodyPr/>
          <a:lstStyle/>
          <a:p>
            <a:pPr eaLnBrk="1" hangingPunct="1">
              <a:buFontTx/>
              <a:buNone/>
            </a:pPr>
            <a:r>
              <a:rPr lang="fr-FR" sz="2800" b="1" u="sng" smtClean="0"/>
              <a:t>Petit rappel: La laïcité</a:t>
            </a:r>
            <a:endParaRPr lang="fr-FR" sz="2800" smtClean="0"/>
          </a:p>
          <a:p>
            <a:pPr eaLnBrk="1" hangingPunct="1"/>
            <a:r>
              <a:rPr lang="fr-FR" sz="2800" smtClean="0"/>
              <a:t>3 seuils de de laïcité observables : </a:t>
            </a:r>
          </a:p>
          <a:p>
            <a:pPr eaLnBrk="1" hangingPunct="1"/>
            <a:r>
              <a:rPr lang="fr-FR" sz="2800" smtClean="0"/>
              <a:t>Des laïcités différentes selon les pays:</a:t>
            </a:r>
          </a:p>
          <a:p>
            <a:pPr lvl="1" eaLnBrk="1" hangingPunct="1"/>
            <a:r>
              <a:rPr lang="fr-FR" sz="2400" smtClean="0"/>
              <a:t>Aux EU: Conception libertarienne</a:t>
            </a:r>
          </a:p>
          <a:p>
            <a:pPr lvl="1" eaLnBrk="1" hangingPunct="1"/>
            <a:r>
              <a:rPr lang="fr-FR" sz="2400" smtClean="0"/>
              <a:t>En France: citoyenneté forte, créée par l’Etat, l’Ecole…</a:t>
            </a:r>
          </a:p>
          <a:p>
            <a:pPr lvl="1" eaLnBrk="1" hangingPunct="1">
              <a:buFontTx/>
              <a:buNone/>
            </a:pPr>
            <a:r>
              <a:rPr lang="fr-FR" sz="2400" smtClean="0"/>
              <a:t>sur des valeurs partagées (L, E, F.), sans critère ethnique (!)</a:t>
            </a:r>
          </a:p>
          <a:p>
            <a:pPr lvl="1" eaLnBrk="1" hangingPunct="1">
              <a:buFontTx/>
              <a:buNone/>
            </a:pPr>
            <a:r>
              <a:rPr lang="fr-FR" sz="2400" smtClean="0"/>
              <a:t>D’où définition de la laïcité: </a:t>
            </a:r>
          </a:p>
          <a:p>
            <a:pPr lvl="2" eaLnBrk="1" hangingPunct="1">
              <a:buFontTx/>
              <a:buNone/>
            </a:pPr>
            <a:r>
              <a:rPr lang="fr-FR" smtClean="0"/>
              <a:t>	- Liberté religieuse </a:t>
            </a:r>
          </a:p>
          <a:p>
            <a:pPr lvl="2" eaLnBrk="1" hangingPunct="1">
              <a:buFontTx/>
              <a:buNone/>
            </a:pPr>
            <a:r>
              <a:rPr lang="fr-FR" smtClean="0"/>
              <a:t>	- Neutralité de l’Etat</a:t>
            </a:r>
          </a:p>
          <a:p>
            <a:pPr lvl="2" eaLnBrk="1" hangingPunct="1">
              <a:buFontTx/>
              <a:buNone/>
            </a:pPr>
            <a:r>
              <a:rPr lang="fr-FR" smtClean="0"/>
              <a:t>	- liberté individuelle </a:t>
            </a:r>
            <a:r>
              <a:rPr lang="fr-FR" u="sng" smtClean="0"/>
              <a:t>garantie</a:t>
            </a:r>
            <a:r>
              <a:rPr lang="fr-FR" smtClean="0"/>
              <a:t> par l’Etat : l’Etat n’impose rien et évite que quiconque ne le fasse. </a:t>
            </a:r>
          </a:p>
          <a:p>
            <a:pPr lvl="2" eaLnBrk="1" hangingPunct="1">
              <a:buFontTx/>
              <a:buNone/>
            </a:pPr>
            <a:r>
              <a:rPr lang="fr-FR" smtClean="0"/>
              <a:t>	(Contre le </a:t>
            </a:r>
            <a:r>
              <a:rPr lang="fr-FR" i="1" smtClean="0"/>
              <a:t>Compelle Intrare, </a:t>
            </a:r>
            <a:r>
              <a:rPr lang="fr-FR" smtClean="0"/>
              <a:t>Luc, XIV,23) </a:t>
            </a:r>
          </a:p>
          <a:p>
            <a:pPr lvl="2" eaLnBrk="1" hangingPunct="1">
              <a:buFontTx/>
              <a:buNone/>
            </a:pPr>
            <a:r>
              <a:rPr lang="fr-FR" smtClean="0"/>
              <a:t>	Ce dernier point va être essentiel dans la question scolaire.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9394">
                                            <p:txEl>
                                              <p:pRg st="4" end="4"/>
                                            </p:txEl>
                                          </p:spTgt>
                                        </p:tgtEl>
                                        <p:attrNameLst>
                                          <p:attrName>style.visibility</p:attrName>
                                        </p:attrNameLst>
                                      </p:cBhvr>
                                      <p:to>
                                        <p:strVal val="visible"/>
                                      </p:to>
                                    </p:set>
                                    <p:anim calcmode="lin" valueType="num">
                                      <p:cBhvr>
                                        <p:cTn id="7" dur="1000" fill="hold"/>
                                        <p:tgtEl>
                                          <p:spTgt spid="59394">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59394">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59394">
                                            <p:txEl>
                                              <p:pRg st="4" end="4"/>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9394">
                                            <p:txEl>
                                              <p:pRg st="5" end="5"/>
                                            </p:txEl>
                                          </p:spTgt>
                                        </p:tgtEl>
                                        <p:attrNameLst>
                                          <p:attrName>style.visibility</p:attrName>
                                        </p:attrNameLst>
                                      </p:cBhvr>
                                      <p:to>
                                        <p:strVal val="visible"/>
                                      </p:to>
                                    </p:set>
                                    <p:anim calcmode="lin" valueType="num">
                                      <p:cBhvr>
                                        <p:cTn id="13" dur="1000" fill="hold"/>
                                        <p:tgtEl>
                                          <p:spTgt spid="59394">
                                            <p:txEl>
                                              <p:pRg st="5" end="5"/>
                                            </p:txEl>
                                          </p:spTgt>
                                        </p:tgtEl>
                                        <p:attrNameLst>
                                          <p:attrName>ppt_w</p:attrName>
                                        </p:attrNameLst>
                                      </p:cBhvr>
                                      <p:tavLst>
                                        <p:tav tm="0">
                                          <p:val>
                                            <p:strVal val="#ppt_w*0.70"/>
                                          </p:val>
                                        </p:tav>
                                        <p:tav tm="100000">
                                          <p:val>
                                            <p:strVal val="#ppt_w"/>
                                          </p:val>
                                        </p:tav>
                                      </p:tavLst>
                                    </p:anim>
                                    <p:anim calcmode="lin" valueType="num">
                                      <p:cBhvr>
                                        <p:cTn id="14" dur="1000" fill="hold"/>
                                        <p:tgtEl>
                                          <p:spTgt spid="59394">
                                            <p:txEl>
                                              <p:pRg st="5" end="5"/>
                                            </p:txEl>
                                          </p:spTgt>
                                        </p:tgtEl>
                                        <p:attrNameLst>
                                          <p:attrName>ppt_h</p:attrName>
                                        </p:attrNameLst>
                                      </p:cBhvr>
                                      <p:tavLst>
                                        <p:tav tm="0">
                                          <p:val>
                                            <p:strVal val="#ppt_h"/>
                                          </p:val>
                                        </p:tav>
                                        <p:tav tm="100000">
                                          <p:val>
                                            <p:strVal val="#ppt_h"/>
                                          </p:val>
                                        </p:tav>
                                      </p:tavLst>
                                    </p:anim>
                                    <p:animEffect transition="in" filter="fade">
                                      <p:cBhvr>
                                        <p:cTn id="15" dur="1000"/>
                                        <p:tgtEl>
                                          <p:spTgt spid="5939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59394">
                                            <p:txEl>
                                              <p:pRg st="6" end="6"/>
                                            </p:txEl>
                                          </p:spTgt>
                                        </p:tgtEl>
                                        <p:attrNameLst>
                                          <p:attrName>style.visibility</p:attrName>
                                        </p:attrNameLst>
                                      </p:cBhvr>
                                      <p:to>
                                        <p:strVal val="visible"/>
                                      </p:to>
                                    </p:set>
                                    <p:anim calcmode="lin" valueType="num">
                                      <p:cBhvr>
                                        <p:cTn id="20" dur="1000" fill="hold"/>
                                        <p:tgtEl>
                                          <p:spTgt spid="59394">
                                            <p:txEl>
                                              <p:pRg st="6" end="6"/>
                                            </p:txEl>
                                          </p:spTgt>
                                        </p:tgtEl>
                                        <p:attrNameLst>
                                          <p:attrName>ppt_w</p:attrName>
                                        </p:attrNameLst>
                                      </p:cBhvr>
                                      <p:tavLst>
                                        <p:tav tm="0">
                                          <p:val>
                                            <p:strVal val="#ppt_w*0.70"/>
                                          </p:val>
                                        </p:tav>
                                        <p:tav tm="100000">
                                          <p:val>
                                            <p:strVal val="#ppt_w"/>
                                          </p:val>
                                        </p:tav>
                                      </p:tavLst>
                                    </p:anim>
                                    <p:anim calcmode="lin" valueType="num">
                                      <p:cBhvr>
                                        <p:cTn id="21" dur="1000" fill="hold"/>
                                        <p:tgtEl>
                                          <p:spTgt spid="59394">
                                            <p:txEl>
                                              <p:pRg st="6" end="6"/>
                                            </p:txEl>
                                          </p:spTgt>
                                        </p:tgtEl>
                                        <p:attrNameLst>
                                          <p:attrName>ppt_h</p:attrName>
                                        </p:attrNameLst>
                                      </p:cBhvr>
                                      <p:tavLst>
                                        <p:tav tm="0">
                                          <p:val>
                                            <p:strVal val="#ppt_h"/>
                                          </p:val>
                                        </p:tav>
                                        <p:tav tm="100000">
                                          <p:val>
                                            <p:strVal val="#ppt_h"/>
                                          </p:val>
                                        </p:tav>
                                      </p:tavLst>
                                    </p:anim>
                                    <p:animEffect transition="in" filter="fade">
                                      <p:cBhvr>
                                        <p:cTn id="22" dur="1000"/>
                                        <p:tgtEl>
                                          <p:spTgt spid="59394">
                                            <p:txEl>
                                              <p:pRg st="6" end="6"/>
                                            </p:txEl>
                                          </p:spTgt>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59394">
                                            <p:txEl>
                                              <p:pRg st="7" end="7"/>
                                            </p:txEl>
                                          </p:spTgt>
                                        </p:tgtEl>
                                        <p:attrNameLst>
                                          <p:attrName>style.visibility</p:attrName>
                                        </p:attrNameLst>
                                      </p:cBhvr>
                                      <p:to>
                                        <p:strVal val="visible"/>
                                      </p:to>
                                    </p:set>
                                    <p:anim calcmode="lin" valueType="num">
                                      <p:cBhvr>
                                        <p:cTn id="26" dur="1000" fill="hold"/>
                                        <p:tgtEl>
                                          <p:spTgt spid="59394">
                                            <p:txEl>
                                              <p:pRg st="7" end="7"/>
                                            </p:txEl>
                                          </p:spTgt>
                                        </p:tgtEl>
                                        <p:attrNameLst>
                                          <p:attrName>ppt_w</p:attrName>
                                        </p:attrNameLst>
                                      </p:cBhvr>
                                      <p:tavLst>
                                        <p:tav tm="0">
                                          <p:val>
                                            <p:strVal val="#ppt_w*0.70"/>
                                          </p:val>
                                        </p:tav>
                                        <p:tav tm="100000">
                                          <p:val>
                                            <p:strVal val="#ppt_w"/>
                                          </p:val>
                                        </p:tav>
                                      </p:tavLst>
                                    </p:anim>
                                    <p:anim calcmode="lin" valueType="num">
                                      <p:cBhvr>
                                        <p:cTn id="27" dur="1000" fill="hold"/>
                                        <p:tgtEl>
                                          <p:spTgt spid="59394">
                                            <p:txEl>
                                              <p:pRg st="7" end="7"/>
                                            </p:txEl>
                                          </p:spTgt>
                                        </p:tgtEl>
                                        <p:attrNameLst>
                                          <p:attrName>ppt_h</p:attrName>
                                        </p:attrNameLst>
                                      </p:cBhvr>
                                      <p:tavLst>
                                        <p:tav tm="0">
                                          <p:val>
                                            <p:strVal val="#ppt_h"/>
                                          </p:val>
                                        </p:tav>
                                        <p:tav tm="100000">
                                          <p:val>
                                            <p:strVal val="#ppt_h"/>
                                          </p:val>
                                        </p:tav>
                                      </p:tavLst>
                                    </p:anim>
                                    <p:animEffect transition="in" filter="fade">
                                      <p:cBhvr>
                                        <p:cTn id="28" dur="1000"/>
                                        <p:tgtEl>
                                          <p:spTgt spid="5939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59394">
                                            <p:txEl>
                                              <p:pRg st="8" end="8"/>
                                            </p:txEl>
                                          </p:spTgt>
                                        </p:tgtEl>
                                        <p:attrNameLst>
                                          <p:attrName>style.visibility</p:attrName>
                                        </p:attrNameLst>
                                      </p:cBhvr>
                                      <p:to>
                                        <p:strVal val="visible"/>
                                      </p:to>
                                    </p:set>
                                    <p:anim calcmode="lin" valueType="num">
                                      <p:cBhvr>
                                        <p:cTn id="33" dur="1000" fill="hold"/>
                                        <p:tgtEl>
                                          <p:spTgt spid="59394">
                                            <p:txEl>
                                              <p:pRg st="8" end="8"/>
                                            </p:txEl>
                                          </p:spTgt>
                                        </p:tgtEl>
                                        <p:attrNameLst>
                                          <p:attrName>ppt_w</p:attrName>
                                        </p:attrNameLst>
                                      </p:cBhvr>
                                      <p:tavLst>
                                        <p:tav tm="0">
                                          <p:val>
                                            <p:strVal val="#ppt_w*0.70"/>
                                          </p:val>
                                        </p:tav>
                                        <p:tav tm="100000">
                                          <p:val>
                                            <p:strVal val="#ppt_w"/>
                                          </p:val>
                                        </p:tav>
                                      </p:tavLst>
                                    </p:anim>
                                    <p:anim calcmode="lin" valueType="num">
                                      <p:cBhvr>
                                        <p:cTn id="34" dur="1000" fill="hold"/>
                                        <p:tgtEl>
                                          <p:spTgt spid="59394">
                                            <p:txEl>
                                              <p:pRg st="8" end="8"/>
                                            </p:txEl>
                                          </p:spTgt>
                                        </p:tgtEl>
                                        <p:attrNameLst>
                                          <p:attrName>ppt_h</p:attrName>
                                        </p:attrNameLst>
                                      </p:cBhvr>
                                      <p:tavLst>
                                        <p:tav tm="0">
                                          <p:val>
                                            <p:strVal val="#ppt_h"/>
                                          </p:val>
                                        </p:tav>
                                        <p:tav tm="100000">
                                          <p:val>
                                            <p:strVal val="#ppt_h"/>
                                          </p:val>
                                        </p:tav>
                                      </p:tavLst>
                                    </p:anim>
                                    <p:animEffect transition="in" filter="fade">
                                      <p:cBhvr>
                                        <p:cTn id="35" dur="1000"/>
                                        <p:tgtEl>
                                          <p:spTgt spid="5939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59394">
                                            <p:txEl>
                                              <p:pRg st="9" end="9"/>
                                            </p:txEl>
                                          </p:spTgt>
                                        </p:tgtEl>
                                        <p:attrNameLst>
                                          <p:attrName>style.visibility</p:attrName>
                                        </p:attrNameLst>
                                      </p:cBhvr>
                                      <p:to>
                                        <p:strVal val="visible"/>
                                      </p:to>
                                    </p:set>
                                    <p:anim calcmode="lin" valueType="num">
                                      <p:cBhvr>
                                        <p:cTn id="40" dur="1000" fill="hold"/>
                                        <p:tgtEl>
                                          <p:spTgt spid="59394">
                                            <p:txEl>
                                              <p:pRg st="9" end="9"/>
                                            </p:txEl>
                                          </p:spTgt>
                                        </p:tgtEl>
                                        <p:attrNameLst>
                                          <p:attrName>ppt_w</p:attrName>
                                        </p:attrNameLst>
                                      </p:cBhvr>
                                      <p:tavLst>
                                        <p:tav tm="0">
                                          <p:val>
                                            <p:strVal val="#ppt_w*0.70"/>
                                          </p:val>
                                        </p:tav>
                                        <p:tav tm="100000">
                                          <p:val>
                                            <p:strVal val="#ppt_w"/>
                                          </p:val>
                                        </p:tav>
                                      </p:tavLst>
                                    </p:anim>
                                    <p:anim calcmode="lin" valueType="num">
                                      <p:cBhvr>
                                        <p:cTn id="41" dur="1000" fill="hold"/>
                                        <p:tgtEl>
                                          <p:spTgt spid="59394">
                                            <p:txEl>
                                              <p:pRg st="9" end="9"/>
                                            </p:txEl>
                                          </p:spTgt>
                                        </p:tgtEl>
                                        <p:attrNameLst>
                                          <p:attrName>ppt_h</p:attrName>
                                        </p:attrNameLst>
                                      </p:cBhvr>
                                      <p:tavLst>
                                        <p:tav tm="0">
                                          <p:val>
                                            <p:strVal val="#ppt_h"/>
                                          </p:val>
                                        </p:tav>
                                        <p:tav tm="100000">
                                          <p:val>
                                            <p:strVal val="#ppt_h"/>
                                          </p:val>
                                        </p:tav>
                                      </p:tavLst>
                                    </p:anim>
                                    <p:animEffect transition="in" filter="fade">
                                      <p:cBhvr>
                                        <p:cTn id="42" dur="1000"/>
                                        <p:tgtEl>
                                          <p:spTgt spid="59394">
                                            <p:txEl>
                                              <p:pRg st="9" end="9"/>
                                            </p:txEl>
                                          </p:spTgt>
                                        </p:tgtEl>
                                      </p:cBhvr>
                                    </p:animEffect>
                                  </p:childTnLst>
                                </p:cTn>
                              </p:par>
                            </p:childTnLst>
                          </p:cTn>
                        </p:par>
                        <p:par>
                          <p:cTn id="43" fill="hold">
                            <p:stCondLst>
                              <p:cond delay="1000"/>
                            </p:stCondLst>
                            <p:childTnLst>
                              <p:par>
                                <p:cTn id="44" presetID="55" presetClass="entr" presetSubtype="0" fill="hold" nodeType="afterEffect">
                                  <p:stCondLst>
                                    <p:cond delay="0"/>
                                  </p:stCondLst>
                                  <p:childTnLst>
                                    <p:set>
                                      <p:cBhvr>
                                        <p:cTn id="45" dur="1" fill="hold">
                                          <p:stCondLst>
                                            <p:cond delay="0"/>
                                          </p:stCondLst>
                                        </p:cTn>
                                        <p:tgtEl>
                                          <p:spTgt spid="59394">
                                            <p:txEl>
                                              <p:pRg st="10" end="10"/>
                                            </p:txEl>
                                          </p:spTgt>
                                        </p:tgtEl>
                                        <p:attrNameLst>
                                          <p:attrName>style.visibility</p:attrName>
                                        </p:attrNameLst>
                                      </p:cBhvr>
                                      <p:to>
                                        <p:strVal val="visible"/>
                                      </p:to>
                                    </p:set>
                                    <p:anim calcmode="lin" valueType="num">
                                      <p:cBhvr>
                                        <p:cTn id="46" dur="1000" fill="hold"/>
                                        <p:tgtEl>
                                          <p:spTgt spid="59394">
                                            <p:txEl>
                                              <p:pRg st="10" end="10"/>
                                            </p:txEl>
                                          </p:spTgt>
                                        </p:tgtEl>
                                        <p:attrNameLst>
                                          <p:attrName>ppt_w</p:attrName>
                                        </p:attrNameLst>
                                      </p:cBhvr>
                                      <p:tavLst>
                                        <p:tav tm="0">
                                          <p:val>
                                            <p:strVal val="#ppt_w*0.70"/>
                                          </p:val>
                                        </p:tav>
                                        <p:tav tm="100000">
                                          <p:val>
                                            <p:strVal val="#ppt_w"/>
                                          </p:val>
                                        </p:tav>
                                      </p:tavLst>
                                    </p:anim>
                                    <p:anim calcmode="lin" valueType="num">
                                      <p:cBhvr>
                                        <p:cTn id="47" dur="1000" fill="hold"/>
                                        <p:tgtEl>
                                          <p:spTgt spid="59394">
                                            <p:txEl>
                                              <p:pRg st="10" end="10"/>
                                            </p:txEl>
                                          </p:spTgt>
                                        </p:tgtEl>
                                        <p:attrNameLst>
                                          <p:attrName>ppt_h</p:attrName>
                                        </p:attrNameLst>
                                      </p:cBhvr>
                                      <p:tavLst>
                                        <p:tav tm="0">
                                          <p:val>
                                            <p:strVal val="#ppt_h"/>
                                          </p:val>
                                        </p:tav>
                                        <p:tav tm="100000">
                                          <p:val>
                                            <p:strVal val="#ppt_h"/>
                                          </p:val>
                                        </p:tav>
                                      </p:tavLst>
                                    </p:anim>
                                    <p:animEffect transition="in" filter="fade">
                                      <p:cBhvr>
                                        <p:cTn id="48" dur="1000"/>
                                        <p:tgtEl>
                                          <p:spTgt spid="59394">
                                            <p:txEl>
                                              <p:pRg st="10" end="10"/>
                                            </p:txEl>
                                          </p:spTgt>
                                        </p:tgtEl>
                                      </p:cBhvr>
                                    </p:animEffect>
                                  </p:childTnLst>
                                </p:cTn>
                              </p:par>
                            </p:childTnLst>
                          </p:cTn>
                        </p:par>
                        <p:par>
                          <p:cTn id="49" fill="hold">
                            <p:stCondLst>
                              <p:cond delay="2000"/>
                            </p:stCondLst>
                            <p:childTnLst>
                              <p:par>
                                <p:cTn id="50" presetID="55" presetClass="entr" presetSubtype="0" fill="hold" nodeType="afterEffect">
                                  <p:stCondLst>
                                    <p:cond delay="0"/>
                                  </p:stCondLst>
                                  <p:childTnLst>
                                    <p:set>
                                      <p:cBhvr>
                                        <p:cTn id="51" dur="1" fill="hold">
                                          <p:stCondLst>
                                            <p:cond delay="0"/>
                                          </p:stCondLst>
                                        </p:cTn>
                                        <p:tgtEl>
                                          <p:spTgt spid="59394">
                                            <p:txEl>
                                              <p:pRg st="11" end="11"/>
                                            </p:txEl>
                                          </p:spTgt>
                                        </p:tgtEl>
                                        <p:attrNameLst>
                                          <p:attrName>style.visibility</p:attrName>
                                        </p:attrNameLst>
                                      </p:cBhvr>
                                      <p:to>
                                        <p:strVal val="visible"/>
                                      </p:to>
                                    </p:set>
                                    <p:anim calcmode="lin" valueType="num">
                                      <p:cBhvr>
                                        <p:cTn id="52" dur="1000" fill="hold"/>
                                        <p:tgtEl>
                                          <p:spTgt spid="59394">
                                            <p:txEl>
                                              <p:pRg st="11" end="11"/>
                                            </p:txEl>
                                          </p:spTgt>
                                        </p:tgtEl>
                                        <p:attrNameLst>
                                          <p:attrName>ppt_w</p:attrName>
                                        </p:attrNameLst>
                                      </p:cBhvr>
                                      <p:tavLst>
                                        <p:tav tm="0">
                                          <p:val>
                                            <p:strVal val="#ppt_w*0.70"/>
                                          </p:val>
                                        </p:tav>
                                        <p:tav tm="100000">
                                          <p:val>
                                            <p:strVal val="#ppt_w"/>
                                          </p:val>
                                        </p:tav>
                                      </p:tavLst>
                                    </p:anim>
                                    <p:anim calcmode="lin" valueType="num">
                                      <p:cBhvr>
                                        <p:cTn id="53" dur="1000" fill="hold"/>
                                        <p:tgtEl>
                                          <p:spTgt spid="59394">
                                            <p:txEl>
                                              <p:pRg st="11" end="11"/>
                                            </p:txEl>
                                          </p:spTgt>
                                        </p:tgtEl>
                                        <p:attrNameLst>
                                          <p:attrName>ppt_h</p:attrName>
                                        </p:attrNameLst>
                                      </p:cBhvr>
                                      <p:tavLst>
                                        <p:tav tm="0">
                                          <p:val>
                                            <p:strVal val="#ppt_h"/>
                                          </p:val>
                                        </p:tav>
                                        <p:tav tm="100000">
                                          <p:val>
                                            <p:strVal val="#ppt_h"/>
                                          </p:val>
                                        </p:tav>
                                      </p:tavLst>
                                    </p:anim>
                                    <p:animEffect transition="in" filter="fade">
                                      <p:cBhvr>
                                        <p:cTn id="54" dur="1000"/>
                                        <p:tgtEl>
                                          <p:spTgt spid="5939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468313" y="476250"/>
            <a:ext cx="8675687" cy="5976938"/>
          </a:xfrm>
        </p:spPr>
        <p:txBody>
          <a:bodyPr/>
          <a:lstStyle/>
          <a:p>
            <a:pPr eaLnBrk="1" hangingPunct="1">
              <a:lnSpc>
                <a:spcPct val="90000"/>
              </a:lnSpc>
              <a:buFontTx/>
              <a:buNone/>
            </a:pPr>
            <a:r>
              <a:rPr lang="fr-FR" b="1" u="sng" smtClean="0"/>
              <a:t>Petit rappel: La laïcité</a:t>
            </a:r>
            <a:endParaRPr lang="fr-FR" smtClean="0"/>
          </a:p>
          <a:p>
            <a:pPr eaLnBrk="1" hangingPunct="1">
              <a:lnSpc>
                <a:spcPct val="90000"/>
              </a:lnSpc>
            </a:pPr>
            <a:r>
              <a:rPr lang="fr-FR" smtClean="0"/>
              <a:t>3 seuils de de laïcité observables : </a:t>
            </a:r>
          </a:p>
          <a:p>
            <a:pPr eaLnBrk="1" hangingPunct="1">
              <a:lnSpc>
                <a:spcPct val="90000"/>
              </a:lnSpc>
            </a:pPr>
            <a:r>
              <a:rPr lang="fr-FR" smtClean="0"/>
              <a:t>Des laicités différentes selon les pays:</a:t>
            </a:r>
          </a:p>
          <a:p>
            <a:pPr eaLnBrk="1" hangingPunct="1">
              <a:lnSpc>
                <a:spcPct val="90000"/>
              </a:lnSpc>
            </a:pPr>
            <a:r>
              <a:rPr lang="fr-FR" smtClean="0"/>
              <a:t>Le contexte français: </a:t>
            </a:r>
          </a:p>
          <a:p>
            <a:pPr lvl="1" eaLnBrk="1" hangingPunct="1">
              <a:lnSpc>
                <a:spcPct val="90000"/>
              </a:lnSpc>
            </a:pPr>
            <a:r>
              <a:rPr lang="fr-FR" smtClean="0"/>
              <a:t>Tradition du gallicanisme, de la Constitution civile du clergé…: volonté du politique de contrôler (parfois de démocratiser) l’Eglise : aboutissement avec le Concordat</a:t>
            </a:r>
          </a:p>
          <a:p>
            <a:pPr lvl="1" eaLnBrk="1" hangingPunct="1">
              <a:lnSpc>
                <a:spcPct val="90000"/>
              </a:lnSpc>
            </a:pPr>
            <a:r>
              <a:rPr lang="fr-FR" smtClean="0"/>
              <a:t>Compromission de l’Eglise Catholique avec le 2</a:t>
            </a:r>
            <a:r>
              <a:rPr lang="fr-FR" baseline="30000" smtClean="0"/>
              <a:t>nde</a:t>
            </a:r>
            <a:r>
              <a:rPr lang="fr-FR" smtClean="0"/>
              <a:t> Empire et le gvt de l’Ordre Moral </a:t>
            </a:r>
          </a:p>
          <a:p>
            <a:pPr lvl="1" eaLnBrk="1" hangingPunct="1">
              <a:lnSpc>
                <a:spcPct val="90000"/>
              </a:lnSpc>
            </a:pPr>
            <a:r>
              <a:rPr lang="fr-FR" smtClean="0"/>
              <a:t>Le gouvernement républicain se doit d’être laïque pour exister. </a:t>
            </a:r>
          </a:p>
          <a:p>
            <a:pPr lvl="1" eaLnBrk="1" hangingPunct="1">
              <a:lnSpc>
                <a:spcPct val="90000"/>
              </a:lnSpc>
            </a:pPr>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0418">
                                            <p:txEl>
                                              <p:pRg st="3" end="3"/>
                                            </p:txEl>
                                          </p:spTgt>
                                        </p:tgtEl>
                                        <p:attrNameLst>
                                          <p:attrName>style.visibility</p:attrName>
                                        </p:attrNameLst>
                                      </p:cBhvr>
                                      <p:to>
                                        <p:strVal val="visible"/>
                                      </p:to>
                                    </p:set>
                                    <p:anim calcmode="lin" valueType="num">
                                      <p:cBhvr>
                                        <p:cTn id="7" dur="1000" fill="hold"/>
                                        <p:tgtEl>
                                          <p:spTgt spid="60418">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60418">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60418">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0418">
                                            <p:txEl>
                                              <p:pRg st="4" end="4"/>
                                            </p:txEl>
                                          </p:spTgt>
                                        </p:tgtEl>
                                        <p:attrNameLst>
                                          <p:attrName>style.visibility</p:attrName>
                                        </p:attrNameLst>
                                      </p:cBhvr>
                                      <p:to>
                                        <p:strVal val="visible"/>
                                      </p:to>
                                    </p:set>
                                    <p:anim calcmode="lin" valueType="num">
                                      <p:cBhvr>
                                        <p:cTn id="14" dur="1000" fill="hold"/>
                                        <p:tgtEl>
                                          <p:spTgt spid="60418">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60418">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6041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0418">
                                            <p:txEl>
                                              <p:pRg st="5" end="5"/>
                                            </p:txEl>
                                          </p:spTgt>
                                        </p:tgtEl>
                                        <p:attrNameLst>
                                          <p:attrName>style.visibility</p:attrName>
                                        </p:attrNameLst>
                                      </p:cBhvr>
                                      <p:to>
                                        <p:strVal val="visible"/>
                                      </p:to>
                                    </p:set>
                                    <p:anim calcmode="lin" valueType="num">
                                      <p:cBhvr>
                                        <p:cTn id="21" dur="1000" fill="hold"/>
                                        <p:tgtEl>
                                          <p:spTgt spid="60418">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60418">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6041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0418">
                                            <p:txEl>
                                              <p:pRg st="6" end="6"/>
                                            </p:txEl>
                                          </p:spTgt>
                                        </p:tgtEl>
                                        <p:attrNameLst>
                                          <p:attrName>style.visibility</p:attrName>
                                        </p:attrNameLst>
                                      </p:cBhvr>
                                      <p:to>
                                        <p:strVal val="visible"/>
                                      </p:to>
                                    </p:set>
                                    <p:anim calcmode="lin" valueType="num">
                                      <p:cBhvr>
                                        <p:cTn id="28" dur="1000" fill="hold"/>
                                        <p:tgtEl>
                                          <p:spTgt spid="60418">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60418">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604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0" y="476250"/>
            <a:ext cx="9144000" cy="6381750"/>
          </a:xfrm>
        </p:spPr>
        <p:txBody>
          <a:bodyPr/>
          <a:lstStyle/>
          <a:p>
            <a:pPr eaLnBrk="1" hangingPunct="1">
              <a:buFontTx/>
              <a:buNone/>
            </a:pPr>
            <a:r>
              <a:rPr lang="fr-FR" b="1" u="sng" smtClean="0"/>
              <a:t>Petit rappel: La laïcité</a:t>
            </a:r>
            <a:endParaRPr lang="fr-FR" sz="2800" smtClean="0"/>
          </a:p>
          <a:p>
            <a:pPr eaLnBrk="1" hangingPunct="1"/>
            <a:r>
              <a:rPr lang="fr-FR" sz="2800" smtClean="0"/>
              <a:t>L’évolution de la laïcité en France</a:t>
            </a:r>
          </a:p>
          <a:p>
            <a:pPr lvl="1" eaLnBrk="1" hangingPunct="1"/>
            <a:r>
              <a:rPr lang="fr-FR" smtClean="0"/>
              <a:t>Lois scolaires (1879-1886): </a:t>
            </a:r>
            <a:r>
              <a:rPr lang="fr-FR" u="sng" smtClean="0"/>
              <a:t>instruction</a:t>
            </a:r>
            <a:r>
              <a:rPr lang="fr-FR" smtClean="0"/>
              <a:t> obligatoire donc </a:t>
            </a:r>
            <a:r>
              <a:rPr lang="fr-FR" u="sng" smtClean="0"/>
              <a:t>école</a:t>
            </a:r>
            <a:r>
              <a:rPr lang="fr-FR" smtClean="0"/>
              <a:t> gratuite et laïque, et déconfessionnalisée (loi Goblet) = garantie de liberté de conscience</a:t>
            </a:r>
          </a:p>
          <a:p>
            <a:pPr lvl="1" eaLnBrk="1" hangingPunct="1"/>
            <a:r>
              <a:rPr lang="fr-FR" smtClean="0"/>
              <a:t>1905 : loi de </a:t>
            </a:r>
            <a:r>
              <a:rPr lang="fr-FR" u="sng" smtClean="0"/>
              <a:t>séparation</a:t>
            </a:r>
            <a:r>
              <a:rPr lang="fr-FR" smtClean="0"/>
              <a:t>: application des principes de neutralité et de liberté</a:t>
            </a:r>
          </a:p>
          <a:p>
            <a:pPr lvl="1" eaLnBrk="1" hangingPunct="1"/>
            <a:r>
              <a:rPr lang="fr-FR" smtClean="0"/>
              <a:t>1946/1958: </a:t>
            </a:r>
            <a:r>
              <a:rPr lang="fr-FR" u="sng" smtClean="0"/>
              <a:t>constitutionnalisation</a:t>
            </a:r>
            <a:r>
              <a:rPr lang="fr-FR" smtClean="0"/>
              <a:t>: la laïcité entre dans le patrimoine politique français</a:t>
            </a:r>
          </a:p>
          <a:p>
            <a:pPr lvl="1" eaLnBrk="1" hangingPunct="1"/>
            <a:r>
              <a:rPr lang="fr-FR" smtClean="0"/>
              <a:t>« nouvelle laïcité »: volonté de reconquête de l’espace perdu par des groupes fondamentalistes ou communautarises, mais qui se revendiquent du libéralisme (liberté  de religion….): risque d’atomisation de la sté</a:t>
            </a:r>
          </a:p>
          <a:p>
            <a:pPr lvl="1" eaLnBrk="1" hangingPunct="1">
              <a:buFontTx/>
              <a:buNone/>
            </a:pPr>
            <a:endParaRPr lang="fr-FR" smtClean="0"/>
          </a:p>
          <a:p>
            <a:pPr lvl="1" eaLnBrk="1" hangingPunct="1"/>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1442">
                                            <p:txEl>
                                              <p:pRg st="1" end="1"/>
                                            </p:txEl>
                                          </p:spTgt>
                                        </p:tgtEl>
                                        <p:attrNameLst>
                                          <p:attrName>style.visibility</p:attrName>
                                        </p:attrNameLst>
                                      </p:cBhvr>
                                      <p:to>
                                        <p:strVal val="visible"/>
                                      </p:to>
                                    </p:set>
                                    <p:anim calcmode="lin" valueType="num">
                                      <p:cBhvr>
                                        <p:cTn id="7" dur="1000" fill="hold"/>
                                        <p:tgtEl>
                                          <p:spTgt spid="6144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6144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144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1442">
                                            <p:txEl>
                                              <p:pRg st="2" end="2"/>
                                            </p:txEl>
                                          </p:spTgt>
                                        </p:tgtEl>
                                        <p:attrNameLst>
                                          <p:attrName>style.visibility</p:attrName>
                                        </p:attrNameLst>
                                      </p:cBhvr>
                                      <p:to>
                                        <p:strVal val="visible"/>
                                      </p:to>
                                    </p:set>
                                    <p:anim calcmode="lin" valueType="num">
                                      <p:cBhvr>
                                        <p:cTn id="14" dur="1000" fill="hold"/>
                                        <p:tgtEl>
                                          <p:spTgt spid="6144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144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14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1442">
                                            <p:txEl>
                                              <p:pRg st="3" end="3"/>
                                            </p:txEl>
                                          </p:spTgt>
                                        </p:tgtEl>
                                        <p:attrNameLst>
                                          <p:attrName>style.visibility</p:attrName>
                                        </p:attrNameLst>
                                      </p:cBhvr>
                                      <p:to>
                                        <p:strVal val="visible"/>
                                      </p:to>
                                    </p:set>
                                    <p:anim calcmode="lin" valueType="num">
                                      <p:cBhvr>
                                        <p:cTn id="21" dur="1000" fill="hold"/>
                                        <p:tgtEl>
                                          <p:spTgt spid="61442">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6144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6144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1442">
                                            <p:txEl>
                                              <p:pRg st="4" end="4"/>
                                            </p:txEl>
                                          </p:spTgt>
                                        </p:tgtEl>
                                        <p:attrNameLst>
                                          <p:attrName>style.visibility</p:attrName>
                                        </p:attrNameLst>
                                      </p:cBhvr>
                                      <p:to>
                                        <p:strVal val="visible"/>
                                      </p:to>
                                    </p:set>
                                    <p:anim calcmode="lin" valueType="num">
                                      <p:cBhvr>
                                        <p:cTn id="28" dur="1000" fill="hold"/>
                                        <p:tgtEl>
                                          <p:spTgt spid="61442">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6144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6144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1442">
                                            <p:txEl>
                                              <p:pRg st="5" end="5"/>
                                            </p:txEl>
                                          </p:spTgt>
                                        </p:tgtEl>
                                        <p:attrNameLst>
                                          <p:attrName>style.visibility</p:attrName>
                                        </p:attrNameLst>
                                      </p:cBhvr>
                                      <p:to>
                                        <p:strVal val="visible"/>
                                      </p:to>
                                    </p:set>
                                    <p:anim calcmode="lin" valueType="num">
                                      <p:cBhvr>
                                        <p:cTn id="35" dur="1000" fill="hold"/>
                                        <p:tgtEl>
                                          <p:spTgt spid="61442">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61442">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614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Group 2"/>
          <p:cNvGraphicFramePr>
            <a:graphicFrameLocks noGrp="1"/>
          </p:cNvGraphicFramePr>
          <p:nvPr/>
        </p:nvGraphicFramePr>
        <p:xfrm>
          <a:off x="0" y="333375"/>
          <a:ext cx="9144000" cy="1005840"/>
        </p:xfrm>
        <a:graphic>
          <a:graphicData uri="http://schemas.openxmlformats.org/drawingml/2006/table">
            <a:tbl>
              <a:tblPr/>
              <a:tblGrid>
                <a:gridCol w="9144000"/>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2:</a:t>
                      </a:r>
                      <a:r>
                        <a:rPr kumimoji="0" lang="fr-FR" sz="3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La République et les évolutions de la société française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3608" name="Group 120"/>
          <p:cNvGraphicFramePr>
            <a:graphicFrameLocks noGrp="1"/>
          </p:cNvGraphicFramePr>
          <p:nvPr/>
        </p:nvGraphicFramePr>
        <p:xfrm>
          <a:off x="0" y="3357563"/>
          <a:ext cx="8990330" cy="1770063"/>
        </p:xfrm>
        <a:graphic>
          <a:graphicData uri="http://schemas.openxmlformats.org/drawingml/2006/table">
            <a:tbl>
              <a:tblPr/>
              <a:tblGrid>
                <a:gridCol w="208280"/>
                <a:gridCol w="393700"/>
                <a:gridCol w="1584325"/>
                <a:gridCol w="5616575"/>
                <a:gridCol w="1187450"/>
              </a:tblGrid>
              <a:tr h="177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 </a:t>
                      </a:r>
                      <a:endParaRPr kumimoji="0" lang="fr-FR" sz="2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Dossier à étudier en devoir maison.</a:t>
                      </a:r>
                      <a:endParaRPr kumimoji="0" lang="fr-FR" sz="14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Garamond" pitchFamily="18" charset="0"/>
                          <a:cs typeface="Arial" pitchFamily="34" charset="0"/>
                        </a:rPr>
                        <a:t> </a:t>
                      </a:r>
                      <a:r>
                        <a:rPr kumimoji="0" lang="fr-FR" sz="2000" b="0" i="1" u="none" strike="noStrike" cap="none" normalizeH="0" baseline="0" smtClean="0">
                          <a:ln>
                            <a:noFill/>
                          </a:ln>
                          <a:solidFill>
                            <a:schemeClr val="tx1"/>
                          </a:solidFill>
                          <a:effectLst/>
                          <a:latin typeface="Garamond" pitchFamily="18" charset="0"/>
                          <a:cs typeface="Arial" pitchFamily="34" charset="0"/>
                        </a:rPr>
                        <a:t>Comment la République a-t-elle pris en compte l'évolution de la place des femmes et leurs revendications dans la vie politique et sociale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En quoi Gisèle Halimi est elle  représentative du combat pour l’émancipation des femmes durant la 2nde moitié du XXe siècle.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Cours polycopié </a:t>
                      </a:r>
                      <a:endParaRPr kumimoji="0" lang="fr-FR" sz="3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9894" name="Rectangle 121"/>
          <p:cNvSpPr>
            <a:spLocks noChangeArrowheads="1"/>
          </p:cNvSpPr>
          <p:nvPr/>
        </p:nvSpPr>
        <p:spPr bwMode="auto">
          <a:xfrm>
            <a:off x="0" y="2060575"/>
            <a:ext cx="9056688" cy="366713"/>
          </a:xfrm>
          <a:prstGeom prst="rect">
            <a:avLst/>
          </a:prstGeom>
          <a:noFill/>
          <a:ln w="9525">
            <a:noFill/>
            <a:miter lim="800000"/>
            <a:headEnd/>
            <a:tailEnd/>
          </a:ln>
        </p:spPr>
        <p:txBody>
          <a:bodyPr wrap="none">
            <a:spAutoFit/>
          </a:bodyPr>
          <a:lstStyle/>
          <a:p>
            <a:r>
              <a:rPr lang="fr-FR" b="1" u="sng"/>
              <a:t>Chapitre 3 : La place des femmes dans vie politique et sociale de la France au XXème siècle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20" name="Group 340"/>
          <p:cNvGraphicFramePr>
            <a:graphicFrameLocks noGrp="1"/>
          </p:cNvGraphicFramePr>
          <p:nvPr/>
        </p:nvGraphicFramePr>
        <p:xfrm>
          <a:off x="0" y="0"/>
          <a:ext cx="8682038" cy="6492240"/>
        </p:xfrm>
        <a:graphic>
          <a:graphicData uri="http://schemas.openxmlformats.org/drawingml/2006/table">
            <a:tbl>
              <a:tblPr/>
              <a:tblGrid>
                <a:gridCol w="538163"/>
                <a:gridCol w="1312862"/>
                <a:gridCol w="347663"/>
                <a:gridCol w="2547937"/>
                <a:gridCol w="1735138"/>
                <a:gridCol w="2200275"/>
              </a:tblGrid>
              <a:tr h="139700">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1</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Chapitre 2 :  Les combats de la Résistance (contre l'occupant nazi et le régime de Vichy) et la refondation républicaine</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 Le Régime de Vichy, la négation de la République</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En quoi le Régime de Vichy, de 1940 à 1944, s’oppose t’il à la République et à ses valeurs enracinées depuis les années 1880 ?</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Analyse juridique de l’accession au pouvoir de Pétain</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Analyse des conceptions politique de l’État Français et de ses applications</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 La République s’incarne dans la Résistance face à l’occupant et au régime de Vichy.</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la Résistance Française cherche t’elle à faire revivre la République et ses valeurs ?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Témoignages de résistant + </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Programme CNR</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III] Le GPRF et l’instauration de la IV</a:t>
                      </a:r>
                      <a:r>
                        <a:rPr kumimoji="0" lang="fr-FR" sz="1200" b="1" i="0" u="sng" strike="noStrike" cap="none" normalizeH="0" baseline="30000" smtClean="0">
                          <a:ln>
                            <a:noFill/>
                          </a:ln>
                          <a:solidFill>
                            <a:schemeClr val="tx1"/>
                          </a:solidFill>
                          <a:effectLst/>
                          <a:latin typeface="Garamond" pitchFamily="18" charset="0"/>
                          <a:ea typeface="MS Mincho" pitchFamily="49" charset="-128"/>
                          <a:cs typeface="Times New Roman" pitchFamily="18" charset="0"/>
                        </a:rPr>
                        <a:t>ème</a:t>
                      </a: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 République.</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la République et ses valeurs vont-elles être réinstallées et renforcées en France à la Libération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Analyse juridique de la négation de l’État Français.</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vMerge="1">
                  <a:txBody>
                    <a:bodyPr/>
                    <a:lstStyle/>
                    <a:p>
                      <a:endParaRPr lang="fr-FR"/>
                    </a:p>
                  </a:txBody>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Chapitre 3 :  1958-1962, une nouvelle République</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 Pourquoi renouveler la République en 1958 ?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Pour quelles raisons la République est elle renouvelée en 1958 ?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Film d’archive, le 13 mai 1958</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 La pratique gaullienne du pouvoir présidentiel</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Quels sont les principes qui organisent la V République voulue par De Gaulle ?</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En quoi est-ce une rupture avec la tradition républicaine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Étude du discours du 4 septembre 1958, préparé à la maison</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Organigramme à compléter à la maison</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Garamond" pitchFamily="18" charset="0"/>
                          <a:ea typeface="MS Mincho" pitchFamily="49" charset="-128"/>
                          <a:cs typeface="Times New Roman" pitchFamily="18" charset="0"/>
                        </a:rPr>
                        <a:t>III] La réforme constitutionnelle de 1962 et ses conséquences.</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Comment la réforme de 1962 renforce t’elle le caractère semi-présidentiel de la Ve république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Contrôle rapide : sigles et dates</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Lien avec ECJS Thème 1</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Dossier documentaire sur l’écart entre la lettre de la constitution et sa mise en application.</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Partie 2</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Chapitre 3 : La place des femmes dans vie politique et sociale de la France au XXème siècle</a:t>
                      </a: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1h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Dossier à étudier en devoir maison.</a:t>
                      </a:r>
                      <a:endParaRPr kumimoji="0" lang="fr-FR" sz="10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En quoi Gisèle Halimi est elle  représentative du combat pour l’émancipation des femmes durant la 2nde moitié du XXe siècle.</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rPr>
                        <a:t>Cours polycopié </a:t>
                      </a:r>
                      <a:endParaRPr kumimoji="0" lang="fr-FR" sz="1800" b="0" i="0" u="none" strike="noStrike" cap="none" normalizeH="0" baseline="0" smtClean="0">
                        <a:ln>
                          <a:noFill/>
                        </a:ln>
                        <a:solidFill>
                          <a:schemeClr val="tx1"/>
                        </a:solidFill>
                        <a:effectLst/>
                        <a:latin typeface="Garamond"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692150"/>
          </a:xfrm>
        </p:spPr>
        <p:txBody>
          <a:bodyPr/>
          <a:lstStyle/>
          <a:p>
            <a:pPr eaLnBrk="1" hangingPunct="1"/>
            <a:r>
              <a:rPr lang="fr-FR" sz="4000" u="sng" smtClean="0"/>
              <a:t>4) Capacités et méthodes </a:t>
            </a:r>
            <a:r>
              <a:rPr lang="fr-FR" altLang="ja-JP" sz="4000" u="sng" smtClean="0">
                <a:ea typeface="ＭＳ Ｐゴシック" pitchFamily="34" charset="-128"/>
              </a:rPr>
              <a:t>privilégiées</a:t>
            </a:r>
            <a:r>
              <a:rPr lang="fr-FR" altLang="ja-JP" sz="4000" smtClean="0">
                <a:ea typeface="ＭＳ Ｐゴシック" pitchFamily="34" charset="-128"/>
              </a:rPr>
              <a:t> </a:t>
            </a:r>
            <a:endParaRPr lang="fr-FR" sz="4000" smtClean="0"/>
          </a:p>
        </p:txBody>
      </p:sp>
      <p:sp>
        <p:nvSpPr>
          <p:cNvPr id="10243" name="Rectangle 3"/>
          <p:cNvSpPr>
            <a:spLocks noGrp="1" noChangeArrowheads="1"/>
          </p:cNvSpPr>
          <p:nvPr>
            <p:ph type="body" idx="1"/>
          </p:nvPr>
        </p:nvSpPr>
        <p:spPr>
          <a:xfrm>
            <a:off x="0" y="836613"/>
            <a:ext cx="9144000" cy="6021387"/>
          </a:xfrm>
        </p:spPr>
        <p:txBody>
          <a:bodyPr/>
          <a:lstStyle/>
          <a:p>
            <a:pPr eaLnBrk="1" hangingPunct="1">
              <a:buFontTx/>
              <a:buNone/>
            </a:pPr>
            <a:r>
              <a:rPr lang="fr-FR" sz="2200" b="1" u="sng" smtClean="0">
                <a:solidFill>
                  <a:srgbClr val="000000"/>
                </a:solidFill>
                <a:ea typeface="MS Mincho" pitchFamily="49" charset="-128"/>
                <a:cs typeface="Times New Roman" pitchFamily="18" charset="0"/>
              </a:rPr>
              <a:t>I- Maîtriser des repères chronologiques et spatiaux </a:t>
            </a:r>
          </a:p>
          <a:p>
            <a:pPr eaLnBrk="1" hangingPunct="1">
              <a:buFontTx/>
              <a:buNone/>
            </a:pPr>
            <a:r>
              <a:rPr lang="fr-FR" sz="2200" b="1" smtClean="0">
                <a:solidFill>
                  <a:srgbClr val="000000"/>
                </a:solidFill>
                <a:ea typeface="MS Mincho" pitchFamily="49" charset="-128"/>
                <a:cs typeface="Times New Roman" pitchFamily="18" charset="0"/>
              </a:rPr>
              <a:t>1) Identifier et localiser </a:t>
            </a:r>
          </a:p>
          <a:p>
            <a:pPr eaLnBrk="1" hangingPunct="1">
              <a:buFontTx/>
              <a:buNone/>
            </a:pPr>
            <a:r>
              <a:rPr lang="fr-FR" sz="2200" smtClean="0">
                <a:solidFill>
                  <a:srgbClr val="000000"/>
                </a:solidFill>
                <a:ea typeface="MS Mincho" pitchFamily="49" charset="-128"/>
                <a:cs typeface="Times New Roman" pitchFamily="18" charset="0"/>
              </a:rPr>
              <a:t>C- situer et caractériser une date dans un contexte chronologique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812</TotalTime>
  <Words>5606</Words>
  <Application>Microsoft Office PowerPoint</Application>
  <PresentationFormat>Affichage à l'écran (4:3)</PresentationFormat>
  <Paragraphs>622</Paragraphs>
  <Slides>77</Slides>
  <Notes>0</Notes>
  <HiddenSlides>0</HiddenSlides>
  <MMClips>0</MMClips>
  <ScaleCrop>false</ScaleCrop>
  <HeadingPairs>
    <vt:vector size="4" baseType="variant">
      <vt:variant>
        <vt:lpstr>Thème</vt:lpstr>
      </vt:variant>
      <vt:variant>
        <vt:i4>1</vt:i4>
      </vt:variant>
      <vt:variant>
        <vt:lpstr>Titres des diapositives</vt:lpstr>
      </vt:variant>
      <vt:variant>
        <vt:i4>77</vt:i4>
      </vt:variant>
    </vt:vector>
  </HeadingPairs>
  <TitlesOfParts>
    <vt:vector size="78" baseType="lpstr">
      <vt:lpstr>Modèle par défaut</vt:lpstr>
      <vt:lpstr>Thème V:  les Français et la République</vt:lpstr>
      <vt:lpstr>Diapositive 2</vt:lpstr>
      <vt:lpstr>1) l’esprit du thème</vt:lpstr>
      <vt:lpstr>1) l’esprit du thème</vt:lpstr>
      <vt:lpstr>2) Bibliographie et sitographie</vt:lpstr>
      <vt:lpstr>3) Programmation proposée (et testée)</vt:lpstr>
      <vt:lpstr>Diapositive 7</vt:lpstr>
      <vt:lpstr>Diapositive 8</vt:lpstr>
      <vt:lpstr>4) Capacités et méthodes privilégiées </vt:lpstr>
      <vt:lpstr>4) Capacités et méthodes privilégiées </vt:lpstr>
      <vt:lpstr>4) Capacités et méthodes privilégiées </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Doc 2 p. 306</vt:lpstr>
      <vt:lpstr>Le socialisme</vt:lpstr>
      <vt:lpstr>Diapositive 61</vt:lpstr>
      <vt:lpstr>Diapositive 62</vt:lpstr>
      <vt:lpstr>Diapositive 63</vt:lpstr>
      <vt:lpstr>Diapositive 64</vt:lpstr>
      <vt:lpstr>Diapositive 65</vt:lpstr>
      <vt:lpstr>Diapositive 66</vt:lpstr>
      <vt:lpstr>Diapositive 67</vt:lpstr>
      <vt:lpstr>les réalisations du Front populaire</vt:lpstr>
      <vt:lpstr>Diapositive 69</vt:lpstr>
      <vt:lpstr>Diapositive 70</vt:lpstr>
      <vt:lpstr>Diapositive 71</vt:lpstr>
      <vt:lpstr>Diapositive 72</vt:lpstr>
      <vt:lpstr>Diapositive 73</vt:lpstr>
      <vt:lpstr>Diapositive 74</vt:lpstr>
      <vt:lpstr>Diapositive 75</vt:lpstr>
      <vt:lpstr>Diapositive 76</vt:lpstr>
      <vt:lpstr>Diapositive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V:   La République, trois républiques</dc:title>
  <dc:creator>Guillaume</dc:creator>
  <cp:lastModifiedBy>Julien EBERSOLD</cp:lastModifiedBy>
  <cp:revision>43</cp:revision>
  <dcterms:created xsi:type="dcterms:W3CDTF">2011-10-07T21:06:12Z</dcterms:created>
  <dcterms:modified xsi:type="dcterms:W3CDTF">2012-06-10T22:28:22Z</dcterms:modified>
</cp:coreProperties>
</file>