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4" r:id="rId3"/>
    <p:sldId id="285" r:id="rId4"/>
    <p:sldId id="261" r:id="rId5"/>
    <p:sldId id="270" r:id="rId6"/>
    <p:sldId id="276" r:id="rId7"/>
    <p:sldId id="279" r:id="rId8"/>
    <p:sldId id="280" r:id="rId9"/>
    <p:sldId id="282" r:id="rId10"/>
    <p:sldId id="281" r:id="rId11"/>
    <p:sldId id="262" r:id="rId12"/>
    <p:sldId id="264" r:id="rId13"/>
    <p:sldId id="265" r:id="rId14"/>
    <p:sldId id="267" r:id="rId15"/>
    <p:sldId id="269" r:id="rId16"/>
    <p:sldId id="268" r:id="rId17"/>
    <p:sldId id="272" r:id="rId18"/>
    <p:sldId id="266" r:id="rId19"/>
    <p:sldId id="277" r:id="rId20"/>
    <p:sldId id="278" r:id="rId21"/>
    <p:sldId id="275" r:id="rId22"/>
    <p:sldId id="271" r:id="rId23"/>
    <p:sldId id="273" r:id="rId24"/>
    <p:sldId id="263" r:id="rId25"/>
    <p:sldId id="283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114" d="100"/>
          <a:sy n="114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9D8F2-3A45-42A9-A191-692C54EC98D9}" type="datetimeFigureOut">
              <a:rPr lang="fr-FR" smtClean="0"/>
              <a:pPr/>
              <a:t>27/08/13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14DAB-3CEE-490D-9025-920DE3E55724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9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slide" Target="slide12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slide" Target="slide14.xml"/><Relationship Id="rId5" Type="http://schemas.openxmlformats.org/officeDocument/2006/relationships/image" Target="../media/image7.jpeg"/><Relationship Id="rId6" Type="http://schemas.openxmlformats.org/officeDocument/2006/relationships/slide" Target="slide25.xml"/><Relationship Id="rId7" Type="http://schemas.openxmlformats.org/officeDocument/2006/relationships/slide" Target="slide11.xml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4" Type="http://schemas.openxmlformats.org/officeDocument/2006/relationships/slide" Target="slide21.xml"/><Relationship Id="rId5" Type="http://schemas.openxmlformats.org/officeDocument/2006/relationships/slide" Target="slide22.xml"/><Relationship Id="rId6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2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slide" Target="slide9.xml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fr.wikipedia.org/wiki/Fichier:Rich_and_poor_in_S%C3%A3o_Paulo.jpg" TargetMode="Externa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200223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3200" dirty="0" smtClean="0"/>
              <a:t>Thème introductif :</a:t>
            </a:r>
            <a:r>
              <a:rPr lang="fr-FR" b="1" i="1" dirty="0" smtClean="0"/>
              <a:t/>
            </a:r>
            <a:br>
              <a:rPr lang="fr-FR" b="1" i="1" dirty="0" smtClean="0"/>
            </a:br>
            <a:r>
              <a:rPr lang="fr-FR" b="1" i="1" u="sng" dirty="0" smtClean="0"/>
              <a:t>Les enjeux d’un développement humain et durable</a:t>
            </a:r>
            <a:endParaRPr lang="fr-FR" b="1" i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5536" y="11663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Des contrastes de développement à l’échelle mondiale </a:t>
            </a:r>
            <a:endParaRPr lang="fr-FR" sz="2000" b="1" i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95536" y="980728"/>
          <a:ext cx="8280920" cy="4517853"/>
        </p:xfrm>
        <a:graphic>
          <a:graphicData uri="http://schemas.openxmlformats.org/drawingml/2006/table">
            <a:tbl>
              <a:tblPr/>
              <a:tblGrid>
                <a:gridCol w="4140460"/>
                <a:gridCol w="4140460"/>
              </a:tblGrid>
              <a:tr h="407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1" dirty="0">
                          <a:latin typeface="Calibri"/>
                          <a:ea typeface="Calibri"/>
                          <a:cs typeface="Times New Roman"/>
                        </a:rPr>
                        <a:t>DES NORDS HETEROGENES</a:t>
                      </a: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1" dirty="0">
                          <a:latin typeface="Calibri"/>
                          <a:ea typeface="Calibri"/>
                          <a:cs typeface="Times New Roman"/>
                        </a:rPr>
                        <a:t>DES SUDS TRES DIVERSIFIES</a:t>
                      </a: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2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764704"/>
            <a:ext cx="111561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67544" y="1484784"/>
            <a:ext cx="3960440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Le Club des pays à développement humain élevé  (IDH &gt; 0,9) :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Pays riches et industrialisés de la Triade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539552" y="2996952"/>
            <a:ext cx="3960440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Les pays à développement humain dont l’IDH est compris entre 0,8 et 0,9 :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Anciens pays communistes en difficulté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67544" y="4509120"/>
            <a:ext cx="396044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NPIA et PECO qui voient leur situation s’améliorer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499992" y="4521314"/>
            <a:ext cx="417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sz="1600" dirty="0" smtClean="0"/>
              <a:t>Les Pays à développement humain faible</a:t>
            </a:r>
          </a:p>
          <a:p>
            <a:pPr algn="ctr">
              <a:lnSpc>
                <a:spcPct val="80000"/>
              </a:lnSpc>
              <a:defRPr/>
            </a:pPr>
            <a:r>
              <a:rPr lang="fr-FR" sz="1600" dirty="0" smtClean="0"/>
              <a:t> (IDH &lt; 0,6) :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Pays les moins avancés (PMA)</a:t>
            </a:r>
            <a:endParaRPr lang="fr-FR" sz="1600" dirty="0"/>
          </a:p>
        </p:txBody>
      </p:sp>
      <p:sp>
        <p:nvSpPr>
          <p:cNvPr id="14" name="Rectangle 13"/>
          <p:cNvSpPr/>
          <p:nvPr/>
        </p:nvSpPr>
        <p:spPr>
          <a:xfrm>
            <a:off x="4860032" y="1628800"/>
            <a:ext cx="3672408" cy="100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Les pays en développement dont le niveau de développement progresse </a:t>
            </a:r>
          </a:p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(IDH compris entre 0,75 &amp; 0,9)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Pays émergents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44008" y="2924944"/>
            <a:ext cx="388843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Les pays en développement dont le niveau de développement humain reste moyen</a:t>
            </a:r>
          </a:p>
          <a:p>
            <a:pPr algn="ctr">
              <a:lnSpc>
                <a:spcPct val="80000"/>
              </a:lnSpc>
              <a:defRPr/>
            </a:pPr>
            <a:r>
              <a:rPr lang="fr-FR" dirty="0" smtClean="0"/>
              <a:t>(IDH compris entre 0,6 &amp; 0,8)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fr-FR" sz="2000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41089"/>
            <a:ext cx="4139952" cy="11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869160"/>
            <a:ext cx="362767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264" y="5539500"/>
            <a:ext cx="2976736" cy="131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267744" y="0"/>
            <a:ext cx="432048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Les inégalités de développement (p.14-15)</a:t>
            </a:r>
            <a:endParaRPr lang="fr-FR" b="1" i="1" dirty="0"/>
          </a:p>
        </p:txBody>
      </p:sp>
      <p:sp>
        <p:nvSpPr>
          <p:cNvPr id="10" name="Bouton d'action : Retour 9">
            <a:hlinkClick r:id="" action="ppaction://hlinkshowjump?jump=lastslideviewed" highlightClick="1"/>
          </p:cNvPr>
          <p:cNvSpPr/>
          <p:nvPr/>
        </p:nvSpPr>
        <p:spPr>
          <a:xfrm>
            <a:off x="7668344" y="5301208"/>
            <a:ext cx="1152128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"/>
            <a:ext cx="5731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164288" y="188640"/>
            <a:ext cx="9361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p.14</a:t>
            </a:r>
            <a:endParaRPr lang="fr-FR" b="1" i="1" dirty="0"/>
          </a:p>
        </p:txBody>
      </p:sp>
      <p:sp>
        <p:nvSpPr>
          <p:cNvPr id="7" name="Bouton d'action : Retour 6">
            <a:hlinkClick r:id="" action="ppaction://hlinkshowjump?jump=lastslideviewed" highlightClick="1"/>
          </p:cNvPr>
          <p:cNvSpPr/>
          <p:nvPr/>
        </p:nvSpPr>
        <p:spPr>
          <a:xfrm>
            <a:off x="7668344" y="5301208"/>
            <a:ext cx="1152128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5720"/>
            <a:ext cx="9144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29" y="5538936"/>
            <a:ext cx="8982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outon d'action : Retour 4">
            <a:hlinkClick r:id="" action="ppaction://hlinkshowjump?jump=lastslideviewed" highlightClick="1"/>
          </p:cNvPr>
          <p:cNvSpPr/>
          <p:nvPr/>
        </p:nvSpPr>
        <p:spPr>
          <a:xfrm>
            <a:off x="7452320" y="6309320"/>
            <a:ext cx="1152128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histgeographie.com/image/IPH_ws34179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094359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hist-geo.ac-rouen.fr/Cartes/IPH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840" y="0"/>
            <a:ext cx="81836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hist-geo.ac-rouen.fr/Cartes/IPH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2008"/>
            <a:ext cx="7958505" cy="6669360"/>
          </a:xfrm>
          <a:prstGeom prst="rect">
            <a:avLst/>
          </a:prstGeom>
          <a:noFill/>
        </p:spPr>
      </p:pic>
      <p:sp>
        <p:nvSpPr>
          <p:cNvPr id="4" name="Bouton d'action : Retour 3">
            <a:hlinkClick r:id="rId3" action="ppaction://hlinksldjump" highlightClick="1"/>
          </p:cNvPr>
          <p:cNvSpPr/>
          <p:nvPr/>
        </p:nvSpPr>
        <p:spPr>
          <a:xfrm>
            <a:off x="6876256" y="5157192"/>
            <a:ext cx="1152128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data.over-blog.com/4/02/83/51/societes-inegalement-developpees/Inegalites-alphabetisation/alphabetisation-mon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424936" cy="5112568"/>
          </a:xfrm>
          <a:prstGeom prst="rect">
            <a:avLst/>
          </a:prstGeom>
          <a:noFill/>
        </p:spPr>
      </p:pic>
      <p:sp>
        <p:nvSpPr>
          <p:cNvPr id="5" name="Bouton d'action : Retour 4">
            <a:hlinkClick r:id="" action="ppaction://hlinkshowjump?jump=lastslideviewed" highlightClick="1"/>
          </p:cNvPr>
          <p:cNvSpPr/>
          <p:nvPr/>
        </p:nvSpPr>
        <p:spPr>
          <a:xfrm>
            <a:off x="7308304" y="6093296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ffiche 1 mlds affamé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5293"/>
            <a:ext cx="51181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outon d'action : Retour 5">
            <a:hlinkClick r:id="" action="ppaction://hlinkshowjump?jump=lastslideviewed" highlightClick="1"/>
          </p:cNvPr>
          <p:cNvSpPr/>
          <p:nvPr/>
        </p:nvSpPr>
        <p:spPr>
          <a:xfrm>
            <a:off x="7308304" y="6093296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temoignages.re/IMG/jpg/dessin-esperance-de-v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22948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8994520" cy="2456487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84213" y="278157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Problématique générale : 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67544" y="4653235"/>
            <a:ext cx="8208912" cy="20161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Dans quelle mesure l’augmentation des populations et de leurs </a:t>
            </a:r>
            <a:r>
              <a:rPr kumimoji="0" lang="fr-FR" sz="32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besoins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obligent les différentes sociétés à modifier leurs modes de </a:t>
            </a:r>
            <a:r>
              <a:rPr kumimoji="0" lang="fr-FR" sz="32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développement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</a:t>
            </a:r>
          </a:p>
        </p:txBody>
      </p:sp>
      <p:sp>
        <p:nvSpPr>
          <p:cNvPr id="8" name="Flèche vers le bas 7"/>
          <p:cNvSpPr/>
          <p:nvPr/>
        </p:nvSpPr>
        <p:spPr>
          <a:xfrm>
            <a:off x="6732240" y="2420888"/>
            <a:ext cx="576064" cy="2088232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58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blog.mondediplo.net/IMG/jpg/sante_carte_esperance_de_vie-2.jpg"/>
          <p:cNvSpPr>
            <a:spLocks noChangeAspect="1" noChangeArrowheads="1"/>
          </p:cNvSpPr>
          <p:nvPr/>
        </p:nvSpPr>
        <p:spPr bwMode="auto">
          <a:xfrm>
            <a:off x="63500" y="-136525"/>
            <a:ext cx="6067425" cy="4581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3750" t="12018" r="5882" b="2267"/>
          <a:stretch>
            <a:fillRect/>
          </a:stretch>
        </p:blipFill>
        <p:spPr bwMode="auto">
          <a:xfrm>
            <a:off x="0" y="404813"/>
            <a:ext cx="882015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outon d'action : Retour 5">
            <a:hlinkClick r:id="" action="ppaction://hlinkshowjump?jump=lastslideviewed" highlightClick="1"/>
          </p:cNvPr>
          <p:cNvSpPr/>
          <p:nvPr/>
        </p:nvSpPr>
        <p:spPr>
          <a:xfrm>
            <a:off x="7308304" y="6165304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vazy-jetecrois.com/IMG/jpg/SIDA_rapport_de_l_ON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325" y="260648"/>
            <a:ext cx="8425139" cy="6336704"/>
          </a:xfrm>
          <a:prstGeom prst="rect">
            <a:avLst/>
          </a:prstGeom>
          <a:noFill/>
        </p:spPr>
      </p:pic>
      <p:sp>
        <p:nvSpPr>
          <p:cNvPr id="5" name="Bouton d'action : Retour 4">
            <a:hlinkClick r:id="" action="ppaction://hlinkshowjump?jump=lastslideviewed" highlightClick="1"/>
          </p:cNvPr>
          <p:cNvSpPr/>
          <p:nvPr/>
        </p:nvSpPr>
        <p:spPr>
          <a:xfrm>
            <a:off x="7740352" y="6353944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x de pauvreté par rég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310"/>
            <a:ext cx="3168352" cy="659305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883511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outon d'action : Retour 5">
            <a:hlinkClick r:id="" action="ppaction://hlinkshowjump?jump=lastslideviewed" highlightClick="1"/>
          </p:cNvPr>
          <p:cNvSpPr/>
          <p:nvPr/>
        </p:nvSpPr>
        <p:spPr>
          <a:xfrm>
            <a:off x="7308304" y="6165304"/>
            <a:ext cx="1080120" cy="504056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data.over-blog.com/4/02/83/51/societes-inegalement-developpees/Inegalites-alphabetisation/pib-par-hab-monde-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538" y="404664"/>
            <a:ext cx="8743950" cy="608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lanetevivante.files.wordpress.com/2008/04/idh_monde_pnu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032"/>
            <a:ext cx="9081372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en EBERSOLD\Contacts\Desktop\A trier\Chine_IDH08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5913" y="0"/>
            <a:ext cx="6392173" cy="6858000"/>
          </a:xfrm>
          <a:prstGeom prst="rect">
            <a:avLst/>
          </a:prstGeom>
          <a:noFill/>
        </p:spPr>
      </p:pic>
      <p:pic>
        <p:nvPicPr>
          <p:cNvPr id="1027" name="Picture 3" descr="C:\Users\Julien EBERSOLD\Contacts\Desktop\Géopolitique, France, Peuplement, épstémologie de la géographie (2011-2012)\Géopolitique et géo-politique\Géographie -géohistoire et géopolitique de la Chine\Documents - Chine\CAR PIB par hab. Chine (manuel)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688" y="0"/>
            <a:ext cx="76726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7044107" cy="59948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983436"/>
            <a:ext cx="6552728" cy="68592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45860" y="332656"/>
            <a:ext cx="1763688" cy="18158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/>
              <a:t>Aborder l’inégal développement à toutes les échelles à travers une approche réflexive sur les indicateurs statistiques</a:t>
            </a:r>
            <a:endParaRPr lang="fr-FR" sz="1600" b="1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7344816" y="2276872"/>
            <a:ext cx="1763688" cy="15696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/>
              <a:t>Montrer la croissance des besoins et déconstruire les propos néomalthusiens</a:t>
            </a:r>
            <a:endParaRPr lang="fr-FR" sz="1600" b="1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7349387" y="4005064"/>
            <a:ext cx="1763688" cy="206210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i="1" dirty="0" smtClean="0"/>
              <a:t>Montrer la diversité des défis auxquelles les sociétés sont confrontées au présent et à l’avenir à travers la grille de DD</a:t>
            </a:r>
            <a:endParaRPr lang="fr-FR" sz="1600" b="1" i="1" dirty="0"/>
          </a:p>
        </p:txBody>
      </p:sp>
    </p:spTree>
    <p:extLst>
      <p:ext uri="{BB962C8B-B14F-4D97-AF65-F5344CB8AC3E}">
        <p14:creationId xmlns:p14="http://schemas.microsoft.com/office/powerpoint/2010/main" val="385992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3600" b="1" i="1" dirty="0" smtClean="0"/>
              <a:t>A. Des sociétés inégalement développées.</a:t>
            </a:r>
            <a:endParaRPr lang="fr-FR" sz="3600" b="1" i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67544" y="1772816"/>
            <a:ext cx="4038600" cy="12961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fr-FR" sz="2400" i="1" dirty="0" smtClean="0"/>
              <a:t>1) Comment mesurer et identifier les inégalités de développement ?</a:t>
            </a:r>
            <a:endParaRPr lang="fr-FR" sz="2400" i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644008" y="1772816"/>
            <a:ext cx="4254624" cy="4525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fr-FR" sz="2000" b="1" i="1" dirty="0" smtClean="0"/>
              <a:t>Qu’est-ce que le </a:t>
            </a:r>
            <a:r>
              <a:rPr lang="fr-FR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développement</a:t>
            </a:r>
            <a:r>
              <a:rPr lang="fr-FR" sz="2000" b="1" i="1" dirty="0" smtClean="0"/>
              <a:t> ?</a:t>
            </a:r>
          </a:p>
          <a:p>
            <a:pPr marL="514350" indent="-514350">
              <a:buFont typeface="+mj-lt"/>
              <a:buAutoNum type="alphaLcPeriod"/>
            </a:pPr>
            <a:endParaRPr lang="fr-FR" sz="2000" b="1" i="1" dirty="0" smtClean="0"/>
          </a:p>
          <a:p>
            <a:pPr marL="514350" indent="-514350">
              <a:buFont typeface="+mj-lt"/>
              <a:buAutoNum type="alphaLcPeriod"/>
            </a:pPr>
            <a:endParaRPr lang="fr-FR" sz="2000" b="1" i="1" dirty="0"/>
          </a:p>
          <a:p>
            <a:pPr marL="514350" indent="-514350">
              <a:buFont typeface="+mj-lt"/>
              <a:buAutoNum type="alphaLcPeriod"/>
            </a:pPr>
            <a:r>
              <a:rPr lang="fr-FR" sz="2000" b="1" i="1" dirty="0" smtClean="0"/>
              <a:t>Comment évolue globalement le niveau de développement dans le monde ?</a:t>
            </a:r>
          </a:p>
          <a:p>
            <a:pPr marL="514350" indent="-514350">
              <a:buFont typeface="+mj-lt"/>
              <a:buAutoNum type="alphaLcPeriod"/>
            </a:pPr>
            <a:endParaRPr lang="fr-FR" sz="2000" b="1" i="1" dirty="0" smtClean="0"/>
          </a:p>
          <a:p>
            <a:pPr marL="514350" indent="-514350">
              <a:buFont typeface="+mj-lt"/>
              <a:buAutoNum type="alphaLcPeriod"/>
            </a:pPr>
            <a:endParaRPr lang="fr-FR" sz="2000" b="1" i="1" dirty="0"/>
          </a:p>
          <a:p>
            <a:pPr marL="514350" indent="-514350">
              <a:buFont typeface="+mj-lt"/>
              <a:buAutoNum type="alphaLcPeriod"/>
            </a:pPr>
            <a:r>
              <a:rPr lang="fr-FR" sz="2000" b="1" i="1" dirty="0" smtClean="0"/>
              <a:t>Quels sont les indicateurs statistiques pour mesurer le développement ?</a:t>
            </a:r>
            <a:endParaRPr lang="fr-FR" sz="2000" b="1" i="1" dirty="0"/>
          </a:p>
        </p:txBody>
      </p:sp>
      <p:pic>
        <p:nvPicPr>
          <p:cNvPr id="7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861048"/>
            <a:ext cx="176603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5013176"/>
            <a:ext cx="1008112" cy="120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" y="188640"/>
          <a:ext cx="9143998" cy="5251495"/>
        </p:xfrm>
        <a:graphic>
          <a:graphicData uri="http://schemas.openxmlformats.org/drawingml/2006/table">
            <a:tbl>
              <a:tblPr/>
              <a:tblGrid>
                <a:gridCol w="1480191"/>
                <a:gridCol w="2352587"/>
                <a:gridCol w="1294184"/>
                <a:gridCol w="1294184"/>
                <a:gridCol w="2722852"/>
              </a:tblGrid>
              <a:tr h="6670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Les indicateurs statistiques 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Quels sont les critères qui les définissent ? 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i="1" dirty="0" smtClean="0">
                          <a:latin typeface="Calibri"/>
                          <a:ea typeface="Calibri"/>
                          <a:cs typeface="Times New Roman"/>
                        </a:rPr>
                        <a:t>Relevez </a:t>
                      </a: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des pays aux données extrêmes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Quelles sont </a:t>
                      </a:r>
                      <a:r>
                        <a:rPr lang="fr-FR" sz="1600" b="1" i="1" dirty="0" smtClean="0">
                          <a:latin typeface="Calibri"/>
                          <a:ea typeface="Calibri"/>
                          <a:cs typeface="Times New Roman"/>
                        </a:rPr>
                        <a:t>leurs </a:t>
                      </a:r>
                      <a:r>
                        <a:rPr lang="fr-FR" sz="1600" b="1" i="1" dirty="0">
                          <a:latin typeface="Calibri"/>
                          <a:ea typeface="Calibri"/>
                          <a:cs typeface="Times New Roman"/>
                        </a:rPr>
                        <a:t>limites </a:t>
                      </a:r>
                      <a:r>
                        <a:rPr lang="fr-FR" sz="1600" b="1" i="1" dirty="0" smtClean="0"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1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1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3283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6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3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23" marR="636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1187552" cy="6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histgeographie.com/image/IPH_ws3417953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314440"/>
            <a:ext cx="1224136" cy="914760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01728" y="5661248"/>
            <a:ext cx="73706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 prenant l’exemple de la </a:t>
            </a:r>
            <a:r>
              <a:rPr kumimoji="0" lang="fr-F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6" action="ppaction://hlinksldjump"/>
              </a:rPr>
              <a:t>Chine</a:t>
            </a:r>
            <a:r>
              <a:rPr kumimoji="0" lang="fr-F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montrez que ces indicateurs présentent des réalités différentes.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2996952"/>
            <a:ext cx="126145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07504" y="570542"/>
          <a:ext cx="8820472" cy="6020841"/>
        </p:xfrm>
        <a:graphic>
          <a:graphicData uri="http://schemas.openxmlformats.org/drawingml/2006/table">
            <a:tbl>
              <a:tblPr/>
              <a:tblGrid>
                <a:gridCol w="2952328"/>
                <a:gridCol w="5868144"/>
              </a:tblGrid>
              <a:tr h="80649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Quels sont les écarts 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  <a:hlinkClick r:id="rId2" action="ppaction://hlinksldjump"/>
                        </a:rPr>
                        <a:t>d’</a:t>
                      </a:r>
                      <a:r>
                        <a:rPr lang="fr-FR" sz="1400" b="1" i="1" dirty="0">
                          <a:latin typeface="Calibri"/>
                          <a:ea typeface="Calibri"/>
                          <a:cs typeface="Times New Roman"/>
                          <a:hlinkClick r:id="rId2" action="ppaction://hlinksldjump"/>
                        </a:rPr>
                        <a:t>espérance de vie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  <a:hlinkClick r:id="rId2" action="ppaction://hlinksldjump"/>
                        </a:rPr>
                        <a:t> 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dans le monde ? Donnez des exemples chiffrés. 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Qu’est-ce que </a:t>
                      </a:r>
                      <a:r>
                        <a:rPr lang="fr-FR" sz="1400" b="1" i="1" dirty="0">
                          <a:latin typeface="Calibri"/>
                          <a:ea typeface="Calibri"/>
                          <a:cs typeface="Times New Roman"/>
                          <a:hlinkClick r:id="rId3" action="ppaction://hlinksldjump"/>
                        </a:rPr>
                        <a:t>l’analphabétisme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 ? Quelles sont les sociétés et les populations les plus touchées ? Donnez des exemples chiffrés.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Quelles sont les </a:t>
                      </a:r>
                      <a:r>
                        <a:rPr lang="fr-FR" sz="1400" b="1" i="1" dirty="0">
                          <a:latin typeface="Calibri"/>
                          <a:ea typeface="Calibri"/>
                          <a:cs typeface="Times New Roman"/>
                          <a:hlinkClick r:id="rId4" action="ppaction://hlinksldjump"/>
                        </a:rPr>
                        <a:t>maladies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  <a:hlinkClick r:id="rId4" action="ppaction://hlinksldjump"/>
                        </a:rPr>
                        <a:t> 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qui progressent dans les pays les plus pauvres de façon inquiétante ? Donnez des exemples chiffrés. 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60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Qu’est-ce que la </a:t>
                      </a:r>
                      <a:r>
                        <a:rPr lang="fr-FR" sz="1400" b="1" dirty="0">
                          <a:latin typeface="Calibri"/>
                          <a:ea typeface="Calibri"/>
                          <a:cs typeface="Times New Roman"/>
                          <a:hlinkClick r:id="rId5" action="ppaction://hlinksldjump"/>
                        </a:rPr>
                        <a:t>pauvreté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 ? Quelle est la proportion de la population mondiale qui vit avec moins d’un dollar par jour ? 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Quelle part de la population des pays riches est considérée comme pauvre ? Quels en sont les signes ?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3"/>
                        <a:buChar char="&quot;"/>
                      </a:pP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Combien de personnes sont en situation de </a:t>
                      </a:r>
                      <a:r>
                        <a:rPr lang="fr-FR" sz="1400" b="1" i="1" dirty="0">
                          <a:latin typeface="Calibri"/>
                          <a:ea typeface="Calibri"/>
                          <a:cs typeface="Times New Roman"/>
                          <a:hlinkClick r:id="rId6" action="ppaction://hlinksldjump"/>
                        </a:rPr>
                        <a:t>malnutrition</a:t>
                      </a:r>
                      <a:r>
                        <a:rPr lang="fr-FR" sz="1400" i="1" dirty="0">
                          <a:latin typeface="Calibri"/>
                          <a:ea typeface="Calibri"/>
                          <a:cs typeface="Times New Roman"/>
                        </a:rPr>
                        <a:t> ?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10" marR="6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43935"/>
            <a:ext cx="38803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d. Les signes du sous-développement : 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fr-FR" sz="2400" i="1" dirty="0"/>
              <a:t>2) Les disparités de développement à toutes les échelles.</a:t>
            </a:r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888432" cy="4752528"/>
          </a:xfrm>
          <a:prstGeom prst="rect">
            <a:avLst/>
          </a:prstGeom>
          <a:ln w="3175">
            <a:solidFill>
              <a:schemeClr val="accent1"/>
            </a:solidFill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784451" cy="4752528"/>
          </a:xfrm>
          <a:prstGeom prst="rect">
            <a:avLst/>
          </a:prstGeom>
          <a:ln w="3175">
            <a:solidFill>
              <a:schemeClr val="accent1"/>
            </a:solidFill>
            <a:headEnd/>
            <a:tailEnd/>
          </a:ln>
        </p:spPr>
      </p:pic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5877272"/>
            <a:ext cx="111561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ace-à-face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23528" y="116632"/>
            <a:ext cx="37444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dirty="0"/>
              <a:t>Doc. 3 : Photographie de l’un des quartiers de Sao Paulo, </a:t>
            </a:r>
            <a:r>
              <a:rPr lang="fr-FR" b="1" dirty="0" err="1"/>
              <a:t>Paraisópolis</a:t>
            </a:r>
            <a:r>
              <a:rPr lang="fr-FR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41089"/>
            <a:ext cx="4139952" cy="11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869160"/>
            <a:ext cx="362767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264" y="5539500"/>
            <a:ext cx="2976736" cy="131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267744" y="0"/>
            <a:ext cx="432048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Les inégalités de développement (p.14-15)</a:t>
            </a:r>
            <a:endParaRPr lang="fr-FR" b="1" i="1" dirty="0"/>
          </a:p>
        </p:txBody>
      </p:sp>
      <p:sp>
        <p:nvSpPr>
          <p:cNvPr id="7" name="Bouton d'action : Retour 6">
            <a:hlinkClick r:id="" action="ppaction://hlinkshowjump?jump=lastslideviewed" highlightClick="1"/>
          </p:cNvPr>
          <p:cNvSpPr/>
          <p:nvPr/>
        </p:nvSpPr>
        <p:spPr>
          <a:xfrm>
            <a:off x="4644008" y="6237312"/>
            <a:ext cx="1224136" cy="360040"/>
          </a:xfrm>
          <a:prstGeom prst="actionButtonRetur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325</Words>
  <Application>Microsoft Macintosh PowerPoint</Application>
  <PresentationFormat>Présentation à l'écran (4:3)</PresentationFormat>
  <Paragraphs>68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Thème introductif : Les enjeux d’un développement humain et durable</vt:lpstr>
      <vt:lpstr>Présentation PowerPoint</vt:lpstr>
      <vt:lpstr>Présentation PowerPoint</vt:lpstr>
      <vt:lpstr>A. Des sociétés inégalement développées.</vt:lpstr>
      <vt:lpstr>Présentation PowerPoint</vt:lpstr>
      <vt:lpstr>Présentation PowerPoint</vt:lpstr>
      <vt:lpstr>2) Les disparités de développement à toutes les échelles.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enjeux du développement durable</dc:title>
  <dc:creator>Julien EBERSOLD</dc:creator>
  <cp:lastModifiedBy>Julien EBERSOLD</cp:lastModifiedBy>
  <cp:revision>31</cp:revision>
  <dcterms:created xsi:type="dcterms:W3CDTF">2011-08-30T18:39:40Z</dcterms:created>
  <dcterms:modified xsi:type="dcterms:W3CDTF">2013-08-27T16:20:11Z</dcterms:modified>
</cp:coreProperties>
</file>