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67" r:id="rId4"/>
    <p:sldId id="268" r:id="rId5"/>
    <p:sldId id="265" r:id="rId6"/>
    <p:sldId id="261" r:id="rId7"/>
    <p:sldId id="262" r:id="rId8"/>
    <p:sldId id="263" r:id="rId9"/>
    <p:sldId id="266" r:id="rId10"/>
    <p:sldId id="284" r:id="rId11"/>
    <p:sldId id="281" r:id="rId12"/>
    <p:sldId id="270" r:id="rId13"/>
    <p:sldId id="279" r:id="rId14"/>
    <p:sldId id="280" r:id="rId15"/>
    <p:sldId id="264" r:id="rId16"/>
    <p:sldId id="260" r:id="rId17"/>
    <p:sldId id="258" r:id="rId18"/>
    <p:sldId id="271" r:id="rId19"/>
  </p:sldIdLst>
  <p:sldSz cx="9144000" cy="6858000" type="screen4x3"/>
  <p:notesSz cx="6846888" cy="9980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70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78263" y="0"/>
            <a:ext cx="296703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8E86-888F-452D-BB4B-27058041A015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63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78462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0550"/>
            <a:ext cx="29670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78263" y="9480550"/>
            <a:ext cx="296703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BEFBD-4192-4332-804C-AB079B72FA0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4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4388-41A3-4D06-BA62-F35F1E5AA72F}" type="datetimeFigureOut">
              <a:rPr lang="fr-FR" smtClean="0"/>
              <a:pPr/>
              <a:t>27/08/13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BCE0E-FD4D-4EC0-955F-0C5DF101FDF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slide" Target="slide8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7.xml"/><Relationship Id="rId3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i="1" dirty="0"/>
              <a:t>B</a:t>
            </a:r>
            <a:r>
              <a:rPr lang="fr-FR" sz="3600" b="1" i="1" dirty="0" smtClean="0"/>
              <a:t>. Des </a:t>
            </a:r>
            <a:r>
              <a:rPr lang="fr-FR" sz="3600" b="1" i="1" dirty="0"/>
              <a:t>besoins croissants et nouveaux pour plus de 9 milliards d’hommes en 2050.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32582"/>
            <a:ext cx="838835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47664" y="116632"/>
            <a:ext cx="60486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Satisfaire les besoins vitaux en réduisant les inégalités et en assurant une amélioration des conditions de vie 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Image 2" descr="Augmentation nb c classe moyenn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5240337" cy="619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851920" y="1988840"/>
            <a:ext cx="46805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De besoins nouveaux et croissants pour les nouvelles élites sociales des pays du Sud, qui veulent vivre selon le standard de développement occidental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32812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19672" y="395372"/>
            <a:ext cx="59766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De nouveaux besoins liés à l’urbanisation de la population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552" y="1111845"/>
            <a:ext cx="8208962" cy="5197475"/>
            <a:chOff x="431" y="919"/>
            <a:chExt cx="5171" cy="3274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139" t="19489" r="1270" b="8659"/>
            <a:stretch>
              <a:fillRect/>
            </a:stretch>
          </p:blipFill>
          <p:spPr bwMode="auto">
            <a:xfrm>
              <a:off x="431" y="919"/>
              <a:ext cx="5171" cy="3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76" y="4020"/>
              <a:ext cx="3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/>
                <a:t>Le Monde, 19 février 2010.</a:t>
              </a: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547664" y="188640"/>
            <a:ext cx="46805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De nouveaux besoins alimentaires, se rapprochant des standards occidentaux</a:t>
            </a:r>
            <a:endParaRPr lang="fr-FR" b="1" i="1" dirty="0"/>
          </a:p>
        </p:txBody>
      </p:sp>
      <p:sp>
        <p:nvSpPr>
          <p:cNvPr id="6" name="Bouton d'action : Retour 5">
            <a:hlinkClick r:id="rId3" action="ppaction://hlinksldjump" highlightClick="1"/>
          </p:cNvPr>
          <p:cNvSpPr/>
          <p:nvPr/>
        </p:nvSpPr>
        <p:spPr>
          <a:xfrm>
            <a:off x="7812360" y="6165304"/>
            <a:ext cx="1080120" cy="576064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Texte Le Br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525" y="836712"/>
            <a:ext cx="4435475" cy="6021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 1" descr="Texte 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65188"/>
            <a:ext cx="4451350" cy="5992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97237" cy="7647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5828" y="0"/>
            <a:ext cx="2228172" cy="6926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2915816" y="72008"/>
            <a:ext cx="3600400" cy="6206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/>
              <a:t>Un débat entre scientifiques : </a:t>
            </a:r>
          </a:p>
          <a:p>
            <a:pPr algn="ctr"/>
            <a:r>
              <a:rPr lang="fr-FR" sz="1600" b="1" i="1" dirty="0" smtClean="0"/>
              <a:t>La Terre est-elle surpeuplée ?</a:t>
            </a:r>
            <a:endParaRPr lang="fr-FR" sz="16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643438" y="4959350"/>
            <a:ext cx="45005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1400" i="1">
                <a:latin typeface="+mj-lt"/>
              </a:rPr>
              <a:t>En quoi H. Le Bras s’oppose-t-il à K. Smail ? 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4959350"/>
            <a:ext cx="46434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fr-FR" sz="1400" i="1">
                <a:latin typeface="+mj-lt"/>
              </a:rPr>
              <a:t>Quelle thèse défend-il au début de cet extrait ? Quels sont les seuls moyens selon l’auteur pour préserver un niveau de vie décent aux Hommes ?</a:t>
            </a:r>
          </a:p>
          <a:p>
            <a:pPr algn="ctr">
              <a:spcBef>
                <a:spcPct val="20000"/>
              </a:spcBef>
            </a:pPr>
            <a:endParaRPr lang="fr-FR" sz="1400" i="1">
              <a:latin typeface="+mj-lt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643438" y="2498725"/>
            <a:ext cx="450056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i="1">
                <a:latin typeface="+mj-lt"/>
              </a:rPr>
              <a:t> </a:t>
            </a:r>
            <a:r>
              <a:rPr lang="fr-FR" sz="1400" i="1">
                <a:latin typeface="+mj-lt"/>
              </a:rPr>
              <a:t>Quel problème dénonce-t-il ? En quoi est-ce une menace pour l’avenir ?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2498725"/>
            <a:ext cx="46434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i="1">
                <a:latin typeface="+mj-lt"/>
              </a:rPr>
              <a:t>Quelles seraient les conséquences d’un dépassement de ce seuil de population ?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643438" y="1381125"/>
            <a:ext cx="45005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i="1">
                <a:latin typeface="+mj-lt"/>
              </a:rPr>
              <a:t>Selon lui, combien d’habitants comptera le Terre en 2050 ? Pourquoi ?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1381125"/>
            <a:ext cx="46434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1400" i="1">
                <a:latin typeface="+mj-lt"/>
              </a:rPr>
              <a:t>Selon lui, quel serait le nombre « optimal » d’individus sur Terre ? Pourquoi ? 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643438" y="333375"/>
            <a:ext cx="45005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1400" i="1">
                <a:latin typeface="+mj-lt"/>
              </a:rPr>
              <a:t>Présenter l’auteur.</a:t>
            </a:r>
          </a:p>
          <a:p>
            <a:pPr algn="ctr"/>
            <a:endParaRPr lang="fr-FR" sz="1400" i="1">
              <a:latin typeface="+mj-lt"/>
            </a:endParaRPr>
          </a:p>
          <a:p>
            <a:pPr algn="ctr"/>
            <a:endParaRPr lang="fr-FR" sz="1400" i="1">
              <a:latin typeface="+mj-lt"/>
            </a:endParaRPr>
          </a:p>
          <a:p>
            <a:pPr algn="ctr"/>
            <a:endParaRPr lang="fr-FR" sz="1400" i="1">
              <a:latin typeface="+mj-lt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3375"/>
            <a:ext cx="46434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1400" i="1" dirty="0">
                <a:latin typeface="+mj-lt"/>
              </a:rPr>
              <a:t>Présenter l’auteur.</a:t>
            </a:r>
          </a:p>
          <a:p>
            <a:pPr algn="ctr">
              <a:spcBef>
                <a:spcPct val="20000"/>
              </a:spcBef>
            </a:pPr>
            <a:endParaRPr lang="fr-FR" sz="1400" i="1" dirty="0">
              <a:latin typeface="+mj-lt"/>
            </a:endParaRPr>
          </a:p>
        </p:txBody>
      </p:sp>
      <p:sp>
        <p:nvSpPr>
          <p:cNvPr id="6042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0"/>
            <a:ext cx="45005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i="1">
                <a:latin typeface="+mj-lt"/>
              </a:rPr>
              <a:t>Hervé Le Bras</a:t>
            </a:r>
          </a:p>
        </p:txBody>
      </p:sp>
      <p:sp>
        <p:nvSpPr>
          <p:cNvPr id="60427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43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i="1">
                <a:latin typeface="+mj-lt"/>
              </a:rPr>
              <a:t>Kenneth Smail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0" y="6848475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0" y="0"/>
            <a:ext cx="0" cy="68484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4643438" y="0"/>
            <a:ext cx="0" cy="684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9144000" y="0"/>
            <a:ext cx="0" cy="68484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0" y="13811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0" y="24987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0" y="49593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78486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 t="31737" b="32239"/>
          <a:stretch>
            <a:fillRect/>
          </a:stretch>
        </p:blipFill>
        <p:spPr bwMode="auto">
          <a:xfrm>
            <a:off x="0" y="0"/>
            <a:ext cx="61214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 t="68048"/>
          <a:stretch>
            <a:fillRect/>
          </a:stretch>
        </p:blipFill>
        <p:spPr bwMode="auto">
          <a:xfrm>
            <a:off x="4356100" y="3708400"/>
            <a:ext cx="47879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 b="68263"/>
          <a:stretch>
            <a:fillRect/>
          </a:stretch>
        </p:blipFill>
        <p:spPr bwMode="auto">
          <a:xfrm>
            <a:off x="684213" y="4581525"/>
            <a:ext cx="3144837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940425" y="1557338"/>
            <a:ext cx="22987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>
                <a:latin typeface="Comic Sans MS" pitchFamily="66" charset="0"/>
              </a:rPr>
              <a:t>Un exemple de politique coercitive de contrôle des naissances</a:t>
            </a:r>
          </a:p>
        </p:txBody>
      </p:sp>
      <p:sp>
        <p:nvSpPr>
          <p:cNvPr id="36872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6516688" y="2997200"/>
            <a:ext cx="1223962" cy="5762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4" y="5733256"/>
            <a:ext cx="9067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2924944"/>
            <a:ext cx="33123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Croiser IDH et niveau de fécondité</a:t>
            </a:r>
            <a:endParaRPr lang="fr-FR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412776"/>
            <a:ext cx="324036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Croiser niveau de fécondité et croissance à venir de la population mondiale</a:t>
            </a:r>
            <a:endParaRPr lang="fr-FR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4077072"/>
            <a:ext cx="324036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Croiser IDH et population des régions du monde en 2009 et 2050</a:t>
            </a:r>
            <a:endParaRPr lang="fr-FR" b="1" i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1412776"/>
            <a:ext cx="331236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b="1" i="1" dirty="0" smtClean="0"/>
          </a:p>
          <a:p>
            <a:pPr algn="ctr"/>
            <a:r>
              <a:rPr lang="fr-FR" b="1" i="1" dirty="0" smtClean="0"/>
              <a:t>Des besoins croissants</a:t>
            </a:r>
          </a:p>
          <a:p>
            <a:pPr algn="ctr"/>
            <a:endParaRPr lang="fr-FR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2924944"/>
            <a:ext cx="331236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 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Surtout dans les pays du Sud (émergents)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4005064"/>
            <a:ext cx="331236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 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Posant la question de la gestion durable des ressources du fait de la croissance des besoins et du développement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67544" y="59284"/>
            <a:ext cx="8208912" cy="6334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i="1">
                <a:latin typeface="Comic Sans MS" pitchFamily="66" charset="0"/>
              </a:rPr>
              <a:t>1) Une croissance exponentielle de la population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1438" y="881063"/>
            <a:ext cx="9072562" cy="5976937"/>
            <a:chOff x="45" y="255"/>
            <a:chExt cx="5715" cy="376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680" t="31735" r="7504" b="27013"/>
            <a:stretch>
              <a:fillRect/>
            </a:stretch>
          </p:blipFill>
          <p:spPr bwMode="auto">
            <a:xfrm>
              <a:off x="68" y="2139"/>
              <a:ext cx="5692" cy="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13" t="26692" r="7060" b="33728"/>
            <a:stretch>
              <a:fillRect/>
            </a:stretch>
          </p:blipFill>
          <p:spPr bwMode="auto">
            <a:xfrm>
              <a:off x="45" y="255"/>
              <a:ext cx="5715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250130" y="3861048"/>
            <a:ext cx="8642350" cy="23042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un siècle, la population de la Terre a été multipliée par 4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&quot;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Résultat combiné de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 baisse de la mortalité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(notamment la mortalité infantile)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 de l’allongement de l’espérance de vie.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&quot;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Processus de </a:t>
            </a:r>
            <a:r>
              <a:rPr kumimoji="0" lang="fr-FR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+mn-cs"/>
                <a:hlinkClick r:id="rId4" action="ppaction://hlinksldjump"/>
              </a:rPr>
              <a:t>transition démographique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4" action="ppaction://hlinksldjump"/>
              </a:rPr>
              <a:t>. 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&quot;"/>
              <a:tabLst/>
              <a:defRPr/>
            </a:pPr>
            <a:r>
              <a:rPr lang="fr-FR" sz="2000" b="1" i="1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alentissement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la croissance de la population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depuis 1965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du fait de la baisse globale de la fécondité et du vieillissement.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&quot;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R-01a_Evol_pop_2005-2050"/>
          <p:cNvPicPr>
            <a:picLocks noChangeAspect="1" noChangeArrowheads="1"/>
          </p:cNvPicPr>
          <p:nvPr/>
        </p:nvPicPr>
        <p:blipFill>
          <a:blip r:embed="rId2" cstate="print"/>
          <a:srcRect b="25259"/>
          <a:stretch>
            <a:fillRect/>
          </a:stretch>
        </p:blipFill>
        <p:spPr bwMode="auto">
          <a:xfrm>
            <a:off x="0" y="188913"/>
            <a:ext cx="9144000" cy="6092825"/>
          </a:xfrm>
          <a:prstGeom prst="rect">
            <a:avLst/>
          </a:prstGeom>
          <a:noFill/>
        </p:spPr>
      </p:pic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322138" y="2276872"/>
            <a:ext cx="8642350" cy="32403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Une explosion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la population qui concerne essentiellement les pays du Sud, en pleine transition démographique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&quot;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Une fécondité élevée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surtout dans les PMA qui entrave le développement économique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&quot;"/>
              <a:tabLst/>
              <a:defRPr/>
            </a:pPr>
            <a:r>
              <a:rPr lang="fr-FR" sz="2000" noProof="0" dirty="0" smtClean="0">
                <a:solidFill>
                  <a:schemeClr val="tx1"/>
                </a:solidFill>
                <a:latin typeface="+mj-lt"/>
              </a:rPr>
              <a:t>Les pays émergents ont des taux de </a:t>
            </a:r>
            <a:r>
              <a:rPr lang="fr-FR" sz="2000" noProof="0" dirty="0" smtClean="0">
                <a:solidFill>
                  <a:schemeClr val="tx1"/>
                </a:solidFill>
                <a:latin typeface="+mj-lt"/>
                <a:hlinkClick r:id="rId3" action="ppaction://hlinksldjump"/>
              </a:rPr>
              <a:t>fécondité </a:t>
            </a:r>
            <a:r>
              <a:rPr lang="fr-FR" sz="2000" noProof="0" dirty="0" smtClean="0">
                <a:solidFill>
                  <a:schemeClr val="tx1"/>
                </a:solidFill>
                <a:latin typeface="+mj-lt"/>
              </a:rPr>
              <a:t>plus proches des niveaux occidentaux mais la croissance démographique reste très important du fait du poids de leur population.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&quot;"/>
              <a:tabLst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Les besoins croissants et nouveaux sont ceux des sociétés mal-développées qui connaissent des très fortes inégalités.</a:t>
            </a:r>
            <a:endParaRPr lang="fr-FR" sz="2000" noProof="0" dirty="0" smtClean="0">
              <a:solidFill>
                <a:schemeClr val="tx1"/>
              </a:solidFill>
              <a:latin typeface="+mj-lt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&quot;"/>
              <a:tabLst/>
              <a:defRPr/>
            </a:pPr>
            <a:endParaRPr kumimoji="0" lang="fr-FR" sz="2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65047" t="24924" r="3073" b="6511"/>
          <a:stretch>
            <a:fillRect/>
          </a:stretch>
        </p:blipFill>
        <p:spPr bwMode="auto">
          <a:xfrm>
            <a:off x="4572000" y="1052513"/>
            <a:ext cx="4318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Image 3" descr="Evolution pop mdle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1412875"/>
            <a:ext cx="3690937" cy="480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19250" y="2492375"/>
            <a:ext cx="6192838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>
                <a:latin typeface="Comic Sans MS" pitchFamily="66" charset="0"/>
              </a:rPr>
              <a:t>La Terre pourra-t-elle supporter une telle croissance de la population ?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348038" y="4724400"/>
            <a:ext cx="2955925" cy="9255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>
                <a:latin typeface="Comic Sans MS" pitchFamily="66" charset="0"/>
              </a:rPr>
              <a:t>Un débat intense oppose de nombreux acteurs dont les scientifiques 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32440" cy="76517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2400" i="1" dirty="0">
                <a:solidFill>
                  <a:schemeClr val="tx1"/>
                </a:solidFill>
                <a:latin typeface="Comic Sans MS" pitchFamily="66" charset="0"/>
              </a:rPr>
              <a:t>2) Des besoins de plus en plus nombreux à satisfaire maintenant et dans le futur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6111" t="17126" r="60530" b="3569"/>
          <a:stretch>
            <a:fillRect/>
          </a:stretch>
        </p:blipFill>
        <p:spPr bwMode="auto">
          <a:xfrm>
            <a:off x="5508625" y="1125538"/>
            <a:ext cx="32289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25850" t="20677" r="37207"/>
          <a:stretch>
            <a:fillRect/>
          </a:stretch>
        </p:blipFill>
        <p:spPr bwMode="auto">
          <a:xfrm>
            <a:off x="0" y="0"/>
            <a:ext cx="5110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372225" y="6169025"/>
            <a:ext cx="2160588" cy="284163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i="1" dirty="0">
                <a:latin typeface="Comic Sans MS" pitchFamily="66" charset="0"/>
              </a:rPr>
              <a:t>Tableau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4575" t="21140" r="25919"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62764" t="25128" r="5243"/>
          <a:stretch>
            <a:fillRect/>
          </a:stretch>
        </p:blipFill>
        <p:spPr bwMode="auto">
          <a:xfrm>
            <a:off x="5795963" y="863600"/>
            <a:ext cx="31813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443663" y="5953125"/>
            <a:ext cx="2160587" cy="284163"/>
          </a:xfrm>
          <a:prstGeom prst="rect">
            <a:avLst/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i="1">
                <a:latin typeface="Comic Sans MS" pitchFamily="66" charset="0"/>
              </a:rPr>
              <a:t>Tableau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643438" y="4959350"/>
            <a:ext cx="45005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1400" i="1">
                <a:latin typeface="+mj-lt"/>
              </a:rPr>
              <a:t>En quoi H. Le Bras s’oppose-t-il à K. Smail ?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4959350"/>
            <a:ext cx="46434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fr-FR" sz="1400" i="1">
                <a:latin typeface="+mj-lt"/>
              </a:rPr>
              <a:t>Quelle thèse défend-il au début de cet extrait ? Quels sont les seuls moyens selon l’auteur pour préserver un niveau de vie décent aux Hommes ?</a:t>
            </a:r>
          </a:p>
          <a:p>
            <a:pPr algn="ctr">
              <a:spcBef>
                <a:spcPct val="20000"/>
              </a:spcBef>
            </a:pPr>
            <a:endParaRPr lang="fr-FR" sz="1400" i="1">
              <a:latin typeface="+mj-lt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643438" y="2498725"/>
            <a:ext cx="450056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i="1">
                <a:latin typeface="+mj-lt"/>
              </a:rPr>
              <a:t> </a:t>
            </a:r>
            <a:r>
              <a:rPr lang="fr-FR" sz="1400" i="1">
                <a:latin typeface="+mj-lt"/>
              </a:rPr>
              <a:t>Quel problème dénonce-t-il ? En quoi est-ce une menace pour l’avenir ?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2498725"/>
            <a:ext cx="46434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i="1">
                <a:latin typeface="+mj-lt"/>
              </a:rPr>
              <a:t>Quelles seraient les conséquences d’un dépassement de ce seuil de population ?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643438" y="1381125"/>
            <a:ext cx="45005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i="1">
                <a:latin typeface="+mj-lt"/>
              </a:rPr>
              <a:t>Selon lui, combien d’habitants comptera le Terre en 2050 ? Pourquoi ?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1381125"/>
            <a:ext cx="46434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1400" i="1">
                <a:latin typeface="+mj-lt"/>
              </a:rPr>
              <a:t>Selon lui, quel serait le nombre « optimal » d’individus sur Terre ? Pourquoi ? 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643438" y="333375"/>
            <a:ext cx="45005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1400" i="1">
                <a:latin typeface="+mj-lt"/>
              </a:rPr>
              <a:t>Présenter l’auteur.</a:t>
            </a:r>
          </a:p>
          <a:p>
            <a:pPr algn="ctr"/>
            <a:endParaRPr lang="fr-FR" sz="1400" i="1">
              <a:latin typeface="+mj-lt"/>
            </a:endParaRPr>
          </a:p>
          <a:p>
            <a:pPr algn="ctr"/>
            <a:endParaRPr lang="fr-FR" sz="1400" i="1">
              <a:latin typeface="+mj-lt"/>
            </a:endParaRPr>
          </a:p>
          <a:p>
            <a:pPr algn="ctr"/>
            <a:endParaRPr lang="fr-FR" sz="1400" i="1">
              <a:latin typeface="+mj-lt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3375"/>
            <a:ext cx="46434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sz="1400" i="1">
                <a:latin typeface="+mj-lt"/>
              </a:rPr>
              <a:t>Présenter l’auteur.</a:t>
            </a:r>
          </a:p>
          <a:p>
            <a:pPr algn="ctr">
              <a:spcBef>
                <a:spcPct val="20000"/>
              </a:spcBef>
            </a:pPr>
            <a:endParaRPr lang="fr-FR" sz="1400" i="1">
              <a:latin typeface="+mj-lt"/>
            </a:endParaRPr>
          </a:p>
        </p:txBody>
      </p:sp>
      <p:sp>
        <p:nvSpPr>
          <p:cNvPr id="53259" name="Rectangl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0"/>
            <a:ext cx="45005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i="1" dirty="0">
                <a:latin typeface="+mj-lt"/>
              </a:rPr>
              <a:t>Hervé Le Bras</a:t>
            </a:r>
          </a:p>
        </p:txBody>
      </p:sp>
      <p:sp>
        <p:nvSpPr>
          <p:cNvPr id="53260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434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i="1" dirty="0">
                <a:latin typeface="+mj-lt"/>
              </a:rPr>
              <a:t>Kenneth </a:t>
            </a:r>
            <a:r>
              <a:rPr lang="fr-FR" sz="1400" b="1" i="1" dirty="0" err="1">
                <a:latin typeface="+mj-lt"/>
              </a:rPr>
              <a:t>Smail</a:t>
            </a:r>
            <a:endParaRPr lang="fr-FR" sz="1400" b="1" i="1" dirty="0">
              <a:latin typeface="+mj-lt"/>
            </a:endParaRP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0" y="6848475"/>
            <a:ext cx="914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0" y="0"/>
            <a:ext cx="0" cy="68484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4643438" y="0"/>
            <a:ext cx="0" cy="684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9144000" y="0"/>
            <a:ext cx="0" cy="68484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0" y="13811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0" y="24987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0" y="49593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53288" name="Rectangle 40"/>
          <p:cNvSpPr>
            <a:spLocks noChangeArrowheads="1"/>
          </p:cNvSpPr>
          <p:nvPr/>
        </p:nvSpPr>
        <p:spPr bwMode="auto">
          <a:xfrm>
            <a:off x="106933" y="5013325"/>
            <a:ext cx="4537075" cy="172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fr-FR" sz="1600" b="1" dirty="0">
                <a:latin typeface="+mj-lt"/>
              </a:rPr>
              <a:t>Réduire la population, réduire la consommation pour préserver des ressources suffisantes</a:t>
            </a:r>
          </a:p>
          <a:p>
            <a:pPr algn="ctr">
              <a:spcBef>
                <a:spcPct val="20000"/>
              </a:spcBef>
            </a:pPr>
            <a:r>
              <a:rPr lang="fr-FR" sz="1600" b="1" dirty="0">
                <a:latin typeface="+mj-lt"/>
              </a:rPr>
              <a:t>= </a:t>
            </a:r>
            <a:r>
              <a:rPr lang="fr-FR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néomalthusianisme</a:t>
            </a:r>
          </a:p>
          <a:p>
            <a:pPr algn="ctr">
              <a:spcBef>
                <a:spcPct val="20000"/>
              </a:spcBef>
            </a:pPr>
            <a:endParaRPr lang="fr-FR" sz="1600" b="1" dirty="0">
              <a:latin typeface="+mj-lt"/>
            </a:endParaRPr>
          </a:p>
        </p:txBody>
      </p:sp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179388" y="2565400"/>
            <a:ext cx="4392612" cy="1957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fr-FR" sz="1600" b="1" dirty="0">
                <a:latin typeface="+mj-lt"/>
              </a:rPr>
              <a:t>Menace de crise environnementale fatale du fait d’une population mondiale trop nombreuse et trop consommatrice</a:t>
            </a:r>
          </a:p>
          <a:p>
            <a:pPr algn="ctr">
              <a:spcBef>
                <a:spcPct val="20000"/>
              </a:spcBef>
            </a:pPr>
            <a:endParaRPr lang="fr-FR" sz="1600" b="1" dirty="0" smtClean="0">
              <a:latin typeface="+mj-lt"/>
            </a:endParaRPr>
          </a:p>
          <a:p>
            <a:pPr algn="ctr">
              <a:spcBef>
                <a:spcPct val="20000"/>
              </a:spcBef>
            </a:pPr>
            <a:r>
              <a:rPr lang="fr-FR" sz="1600" b="1" dirty="0" smtClean="0">
                <a:latin typeface="+mj-lt"/>
              </a:rPr>
              <a:t>Risque </a:t>
            </a:r>
            <a:r>
              <a:rPr lang="fr-FR" sz="1600" b="1" dirty="0">
                <a:latin typeface="+mj-lt"/>
              </a:rPr>
              <a:t>de pénurie irréversible de ressources (eau, forêt, pêche, terres agricoles)</a:t>
            </a:r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107950" y="1412875"/>
            <a:ext cx="439261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1600" b="1">
                <a:latin typeface="+mj-lt"/>
              </a:rPr>
              <a:t>La planète ne peut pas supporter plus de 3 milliards d’hab. </a:t>
            </a: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107950" y="404813"/>
            <a:ext cx="4392613" cy="887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fr-FR" sz="1400">
                <a:latin typeface="+mj-lt"/>
              </a:rPr>
              <a:t>Professeur d’anthropologie aux EU</a:t>
            </a:r>
          </a:p>
          <a:p>
            <a:pPr algn="ctr">
              <a:spcBef>
                <a:spcPct val="20000"/>
              </a:spcBef>
            </a:pPr>
            <a:r>
              <a:rPr lang="fr-FR" sz="1400">
                <a:latin typeface="+mj-lt"/>
              </a:rPr>
              <a:t>(branche des sciences qui étudie les êtres humains sous tous leurs aspects, à la fois physiques et culturels )</a:t>
            </a:r>
          </a:p>
        </p:txBody>
      </p:sp>
      <p:sp>
        <p:nvSpPr>
          <p:cNvPr id="53292" name="Rectangle 44"/>
          <p:cNvSpPr>
            <a:spLocks noChangeArrowheads="1"/>
          </p:cNvSpPr>
          <p:nvPr/>
        </p:nvSpPr>
        <p:spPr bwMode="auto">
          <a:xfrm>
            <a:off x="4679950" y="5013325"/>
            <a:ext cx="4464050" cy="17287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1600" b="1" dirty="0">
                <a:latin typeface="+mj-lt"/>
              </a:rPr>
              <a:t>Changer de mode alimentaire, de mode de consommation en les rendant plus durable ; ce n’est pas un problème lié au nombre de la population</a:t>
            </a:r>
          </a:p>
        </p:txBody>
      </p:sp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4787900" y="2565400"/>
            <a:ext cx="4176713" cy="22891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1600" b="1" dirty="0">
                <a:latin typeface="+mj-lt"/>
              </a:rPr>
              <a:t> Dénonciation du mode de consommation excessif dans pays riches, non généralisable à la planète </a:t>
            </a:r>
            <a:endParaRPr lang="fr-FR" sz="1600" b="1" dirty="0" smtClean="0">
              <a:latin typeface="+mj-lt"/>
            </a:endParaRPr>
          </a:p>
          <a:p>
            <a:pPr algn="ctr"/>
            <a:r>
              <a:rPr lang="fr-FR" sz="1600" b="1" dirty="0" smtClean="0">
                <a:latin typeface="+mj-lt"/>
              </a:rPr>
              <a:t>(</a:t>
            </a:r>
            <a:r>
              <a:rPr lang="fr-FR" sz="1600" b="1" dirty="0">
                <a:latin typeface="+mj-lt"/>
              </a:rPr>
              <a:t>les ressources ne sont pas suffisantes</a:t>
            </a:r>
            <a:r>
              <a:rPr lang="fr-FR" sz="1600" b="1" dirty="0" smtClean="0">
                <a:latin typeface="+mj-lt"/>
              </a:rPr>
              <a:t>)</a:t>
            </a:r>
          </a:p>
          <a:p>
            <a:pPr algn="ctr"/>
            <a:endParaRPr lang="fr-FR" sz="1600" b="1" dirty="0">
              <a:latin typeface="+mj-lt"/>
            </a:endParaRPr>
          </a:p>
          <a:p>
            <a:pPr algn="ctr"/>
            <a:r>
              <a:rPr lang="fr-FR" sz="1600" b="1" dirty="0">
                <a:latin typeface="+mj-lt"/>
              </a:rPr>
              <a:t>Tendance des pays du Sud (enrichissement </a:t>
            </a:r>
            <a:r>
              <a:rPr lang="fr-FR" sz="1600" b="1" dirty="0" smtClean="0">
                <a:latin typeface="+mj-lt"/>
              </a:rPr>
              <a:t>progressif et développement) </a:t>
            </a:r>
            <a:r>
              <a:rPr lang="fr-FR" sz="1600" b="1" dirty="0">
                <a:latin typeface="+mj-lt"/>
              </a:rPr>
              <a:t>à calquer sur le modèle de consommation sur les pays du Nord </a:t>
            </a:r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4716463" y="1412875"/>
            <a:ext cx="4427537" cy="10239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1600" b="1" dirty="0">
                <a:latin typeface="+mj-lt"/>
              </a:rPr>
              <a:t>Selon les projections, la population de devrait pas dépasser les 9,2 </a:t>
            </a:r>
            <a:r>
              <a:rPr lang="fr-FR" sz="1600" b="1" dirty="0" smtClean="0">
                <a:latin typeface="+mj-lt"/>
              </a:rPr>
              <a:t>milliards</a:t>
            </a:r>
          </a:p>
          <a:p>
            <a:pPr algn="ctr"/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(baisse de la fécondité dans les PED). </a:t>
            </a:r>
          </a:p>
        </p:txBody>
      </p: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4716463" y="404813"/>
            <a:ext cx="4427537" cy="887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1400">
                <a:latin typeface="+mj-lt"/>
              </a:rPr>
              <a:t>Démographe et historien français (scientifique qui étudie  les populations sous l’angle quantitatif et dynamique)</a:t>
            </a:r>
          </a:p>
          <a:p>
            <a:pPr algn="ctr">
              <a:spcBef>
                <a:spcPct val="20000"/>
              </a:spcBef>
            </a:pPr>
            <a:r>
              <a:rPr lang="fr-FR" sz="1400">
                <a:latin typeface="+mj-lt"/>
              </a:rPr>
              <a:t>Fournit des projections statistiques.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8" grpId="0" animBg="1"/>
      <p:bldP spid="53289" grpId="0" animBg="1"/>
      <p:bldP spid="53290" grpId="0" animBg="1"/>
      <p:bldP spid="53291" grpId="0" animBg="1"/>
      <p:bldP spid="53292" grpId="0" animBg="1"/>
      <p:bldP spid="53293" grpId="0" animBg="1"/>
      <p:bldP spid="53294" grpId="0" animBg="1"/>
      <p:bldP spid="532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792088" y="188640"/>
            <a:ext cx="7524328" cy="76517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Des </a:t>
            </a:r>
            <a:r>
              <a:rPr lang="fr-FR" sz="2400" b="1" dirty="0" smtClean="0">
                <a:solidFill>
                  <a:srgbClr val="C00000"/>
                </a:solidFill>
                <a:hlinkClick r:id="rId2" action="ppaction://hlinksldjump"/>
              </a:rPr>
              <a:t>défis </a:t>
            </a:r>
            <a:r>
              <a:rPr lang="fr-FR" sz="2400" b="1" dirty="0" smtClean="0">
                <a:solidFill>
                  <a:srgbClr val="C00000"/>
                </a:solidFill>
              </a:rPr>
              <a:t>nombreux à relever au présent et pour l’avenir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351837" cy="5588446"/>
          </a:xfrm>
        </p:spPr>
        <p:txBody>
          <a:bodyPr>
            <a:normAutofit fontScale="85000" lnSpcReduction="10000"/>
          </a:bodyPr>
          <a:lstStyle/>
          <a:p>
            <a:pPr marL="609600" indent="-609600" algn="just"/>
            <a:r>
              <a:rPr lang="fr-FR" sz="2400" dirty="0" smtClean="0">
                <a:latin typeface="+mj-lt"/>
              </a:rPr>
              <a:t>Comment répondre à </a:t>
            </a:r>
            <a:r>
              <a:rPr lang="fr-FR" sz="2400" b="1" i="1" dirty="0" smtClean="0">
                <a:latin typeface="+mj-lt"/>
              </a:rPr>
              <a:t>l’augmentation </a:t>
            </a:r>
            <a:r>
              <a:rPr lang="fr-FR" sz="2400" b="1" i="1" dirty="0">
                <a:latin typeface="+mj-lt"/>
              </a:rPr>
              <a:t>des besoins </a:t>
            </a:r>
            <a:r>
              <a:rPr lang="fr-FR" sz="2400" b="1" i="1" dirty="0" smtClean="0">
                <a:latin typeface="+mj-lt"/>
              </a:rPr>
              <a:t>vitaux </a:t>
            </a:r>
            <a:r>
              <a:rPr lang="fr-FR" sz="2400" dirty="0" smtClean="0">
                <a:latin typeface="+mj-lt"/>
              </a:rPr>
              <a:t>(agriculture, eau) du fait de la </a:t>
            </a:r>
            <a:r>
              <a:rPr lang="fr-FR" sz="2400" dirty="0">
                <a:latin typeface="+mj-lt"/>
              </a:rPr>
              <a:t>forte croissance démographique, surtout dans les PED </a:t>
            </a:r>
            <a:r>
              <a:rPr lang="fr-FR" sz="2400" dirty="0" smtClean="0">
                <a:latin typeface="+mj-lt"/>
              </a:rPr>
              <a:t> sans dégrader l’environnement ?</a:t>
            </a:r>
          </a:p>
          <a:p>
            <a:pPr marL="609600" indent="-609600" algn="just"/>
            <a:endParaRPr lang="fr-FR" sz="2400" dirty="0">
              <a:latin typeface="+mj-lt"/>
            </a:endParaRPr>
          </a:p>
          <a:p>
            <a:pPr marL="609600" indent="-609600" algn="just"/>
            <a:r>
              <a:rPr lang="fr-FR" sz="2400" dirty="0" smtClean="0">
                <a:latin typeface="+mj-lt"/>
              </a:rPr>
              <a:t>Comment satisfaire de </a:t>
            </a:r>
            <a:r>
              <a:rPr lang="fr-FR" sz="2400" b="1" i="1" dirty="0">
                <a:latin typeface="+mj-lt"/>
              </a:rPr>
              <a:t>nouveaux besoins nés de l’urbanisation et du progrès global du niveau de vie </a:t>
            </a:r>
            <a:r>
              <a:rPr lang="fr-FR" sz="2400" dirty="0">
                <a:latin typeface="+mj-lt"/>
              </a:rPr>
              <a:t>(croissance des classes moyennes surtout dans les </a:t>
            </a:r>
            <a:r>
              <a:rPr lang="fr-FR" sz="2400" dirty="0" smtClean="0">
                <a:latin typeface="+mj-lt"/>
              </a:rPr>
              <a:t>PED, développement des pays émergents comme la Chine … )  sans épuiser les ressources naturelles ?</a:t>
            </a:r>
            <a:endParaRPr lang="fr-FR" sz="2400" dirty="0">
              <a:latin typeface="+mj-lt"/>
            </a:endParaRPr>
          </a:p>
          <a:p>
            <a:pPr marL="609600" indent="-609600" algn="just">
              <a:buFontTx/>
              <a:buNone/>
            </a:pPr>
            <a:r>
              <a:rPr lang="fr-FR" sz="2400" dirty="0">
                <a:latin typeface="+mj-lt"/>
              </a:rPr>
              <a:t>	</a:t>
            </a:r>
          </a:p>
          <a:p>
            <a:pPr marL="609600" indent="-609600" algn="just"/>
            <a:r>
              <a:rPr lang="fr-FR" sz="2400" dirty="0" smtClean="0">
                <a:latin typeface="+mj-lt"/>
              </a:rPr>
              <a:t>Comment répondre à des </a:t>
            </a:r>
            <a:r>
              <a:rPr lang="fr-FR" sz="2400" b="1" dirty="0" smtClean="0">
                <a:latin typeface="+mj-lt"/>
              </a:rPr>
              <a:t>besoins issus de </a:t>
            </a:r>
            <a:r>
              <a:rPr lang="fr-FR" sz="2400" b="1" i="1" dirty="0" smtClean="0">
                <a:latin typeface="+mj-lt"/>
              </a:rPr>
              <a:t>l’allongement </a:t>
            </a:r>
            <a:r>
              <a:rPr lang="fr-FR" sz="2400" b="1" i="1" dirty="0">
                <a:latin typeface="+mj-lt"/>
              </a:rPr>
              <a:t>de la vie </a:t>
            </a:r>
            <a:r>
              <a:rPr lang="fr-FR" sz="2400" dirty="0">
                <a:latin typeface="+mj-lt"/>
              </a:rPr>
              <a:t>et au vieillissement dans les pays du Nord mais aussi dans les pays du </a:t>
            </a:r>
            <a:r>
              <a:rPr lang="fr-FR" sz="2400" dirty="0" err="1" smtClean="0">
                <a:latin typeface="+mj-lt"/>
              </a:rPr>
              <a:t>Suds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?</a:t>
            </a:r>
            <a:endParaRPr lang="fr-FR" sz="2400" dirty="0">
              <a:latin typeface="+mj-lt"/>
            </a:endParaRPr>
          </a:p>
          <a:p>
            <a:pPr marL="609600" indent="-609600" algn="just"/>
            <a:endParaRPr lang="fr-FR" sz="2400" dirty="0">
              <a:latin typeface="+mj-lt"/>
            </a:endParaRPr>
          </a:p>
          <a:p>
            <a:pPr marL="609600" indent="-609600" algn="just"/>
            <a:r>
              <a:rPr lang="fr-FR" sz="2400" dirty="0" smtClean="0">
                <a:latin typeface="+mj-lt"/>
              </a:rPr>
              <a:t>Comment limiter la </a:t>
            </a:r>
            <a:r>
              <a:rPr lang="fr-FR" sz="2400" b="1" i="1" dirty="0" smtClean="0">
                <a:latin typeface="+mj-lt"/>
              </a:rPr>
              <a:t>raréfaction </a:t>
            </a:r>
            <a:r>
              <a:rPr lang="fr-FR" sz="2400" b="1" i="1" dirty="0">
                <a:latin typeface="+mj-lt"/>
              </a:rPr>
              <a:t>des </a:t>
            </a:r>
            <a:r>
              <a:rPr lang="fr-FR" sz="2400" b="1" i="1" dirty="0" smtClean="0">
                <a:latin typeface="+mj-lt"/>
              </a:rPr>
              <a:t>ressources  et préserver l’environnement </a:t>
            </a:r>
            <a:r>
              <a:rPr lang="fr-FR" sz="2400" dirty="0" smtClean="0">
                <a:latin typeface="+mj-lt"/>
              </a:rPr>
              <a:t>pour ne pas dégrader les conditions  de vie des prochaines générations ?</a:t>
            </a:r>
          </a:p>
          <a:p>
            <a:pPr marL="609600" indent="-609600" algn="just"/>
            <a:endParaRPr lang="fr-FR" sz="2400" dirty="0">
              <a:latin typeface="+mj-lt"/>
            </a:endParaRPr>
          </a:p>
          <a:p>
            <a:pPr marL="609600" indent="-609600" algn="just"/>
            <a:r>
              <a:rPr lang="fr-FR" sz="2400" dirty="0" smtClean="0">
                <a:latin typeface="+mj-lt"/>
              </a:rPr>
              <a:t>Comment </a:t>
            </a:r>
            <a:r>
              <a:rPr lang="fr-FR" sz="2400" b="1" i="1" dirty="0" smtClean="0">
                <a:latin typeface="+mj-lt"/>
              </a:rPr>
              <a:t>réduire les inégalités </a:t>
            </a:r>
            <a:r>
              <a:rPr lang="fr-FR" sz="2400" dirty="0" smtClean="0">
                <a:latin typeface="+mj-lt"/>
              </a:rPr>
              <a:t>et améliorer le développement de manière plus </a:t>
            </a:r>
            <a:r>
              <a:rPr lang="fr-FR" sz="2400" b="1" i="1" dirty="0" smtClean="0">
                <a:latin typeface="+mj-lt"/>
              </a:rPr>
              <a:t>durable</a:t>
            </a:r>
            <a:r>
              <a:rPr lang="fr-FR" sz="2400" dirty="0" smtClean="0">
                <a:latin typeface="+mj-lt"/>
              </a:rPr>
              <a:t> ? </a:t>
            </a:r>
            <a:endParaRPr lang="fr-FR" sz="2400" dirty="0">
              <a:latin typeface="+mj-lt"/>
            </a:endParaRPr>
          </a:p>
          <a:p>
            <a:pPr marL="609600" indent="-609600" algn="just"/>
            <a:endParaRPr lang="fr-FR" sz="2000" dirty="0">
              <a:latin typeface="+mj-lt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03648" y="2708920"/>
            <a:ext cx="6624736" cy="25922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/>
              <a:t>Quels </a:t>
            </a:r>
            <a:r>
              <a:rPr lang="fr-FR" sz="2400" b="1" i="1" dirty="0" smtClean="0"/>
              <a:t>modes durables de développement </a:t>
            </a:r>
            <a:r>
              <a:rPr lang="fr-FR" sz="2400" i="1" dirty="0" smtClean="0"/>
              <a:t>pour à la fois garantir une amélioration des conditions de vie des populations, satisfaire leurs besoins croissants tout en préservant l’environnement et sans entraver l’avenir des générations futures ?</a:t>
            </a:r>
            <a:endParaRPr lang="fr-FR" sz="2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817</Words>
  <Application>Microsoft Macintosh PowerPoint</Application>
  <PresentationFormat>Présentation à l'écran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B. Des besoins croissants et nouveaux pour plus de 9 milliards d’hommes en 2050.</vt:lpstr>
      <vt:lpstr>Présentation PowerPoint</vt:lpstr>
      <vt:lpstr>Présentation PowerPoint</vt:lpstr>
      <vt:lpstr>Présentation PowerPoint</vt:lpstr>
      <vt:lpstr>2) Des besoins de plus en plus nombreux à satisfaire maintenant et dans le futur</vt:lpstr>
      <vt:lpstr>Présentation PowerPoint</vt:lpstr>
      <vt:lpstr>Présentation PowerPoint</vt:lpstr>
      <vt:lpstr>Présentation PowerPoint</vt:lpstr>
      <vt:lpstr>Des défis nombreux à relever au présent et pour l’avenir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Des besoins croissants et nouveaux pour plus de 9 milliards d’hommes en 2050.</dc:title>
  <dc:creator>Julien EBERSOLD</dc:creator>
  <cp:lastModifiedBy>Julien EBERSOLD</cp:lastModifiedBy>
  <cp:revision>19</cp:revision>
  <dcterms:created xsi:type="dcterms:W3CDTF">2011-08-30T20:53:40Z</dcterms:created>
  <dcterms:modified xsi:type="dcterms:W3CDTF">2013-08-27T16:31:00Z</dcterms:modified>
</cp:coreProperties>
</file>