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6958-02AB-45B3-B5BA-B0CD50847875}" type="datetimeFigureOut">
              <a:rPr lang="fr-FR" smtClean="0"/>
              <a:pPr/>
              <a:t>27/08/2012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D169-DE30-4B09-955A-26D839E72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ocine.fr/film/fichefilm_gen_cfilm=128179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400" b="1" i="1" dirty="0">
                <a:latin typeface="Comic Sans MS" pitchFamily="66" charset="0"/>
              </a:rPr>
              <a:t>Introduction : Comment sont présentés dans les médias les grands problèmes de développement et d’environnement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856" y="1557338"/>
            <a:ext cx="8229600" cy="57626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fr-FR" sz="2000" i="1">
                <a:latin typeface="Comic Sans MS" pitchFamily="66" charset="0"/>
              </a:rPr>
              <a:t>L’exemple de </a:t>
            </a:r>
            <a:r>
              <a:rPr lang="fr-FR" sz="2000" i="1" u="sng">
                <a:latin typeface="Comic Sans MS" pitchFamily="66" charset="0"/>
              </a:rPr>
              <a:t>Home</a:t>
            </a:r>
            <a:r>
              <a:rPr lang="fr-FR" sz="2000" i="1">
                <a:latin typeface="Comic Sans MS" pitchFamily="66" charset="0"/>
              </a:rPr>
              <a:t>, réalisé par Yann Arthus-Bertrand en 2009.</a:t>
            </a:r>
          </a:p>
        </p:txBody>
      </p:sp>
      <p:pic>
        <p:nvPicPr>
          <p:cNvPr id="3077" name="Picture 5" descr="Yann Arthus-Bertrand en 2009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803525"/>
            <a:ext cx="1905000" cy="28575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779838" y="2420938"/>
            <a:ext cx="4572000" cy="3824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fr-FR" b="1" i="1" u="sng">
                <a:latin typeface="Comic Sans MS" pitchFamily="66" charset="0"/>
              </a:rPr>
              <a:t>Synopsis : </a:t>
            </a:r>
            <a:r>
              <a:rPr lang="fr-FR">
                <a:latin typeface="Comic Sans MS" pitchFamily="66" charset="0"/>
              </a:rPr>
              <a:t>En 200 000 ans d'existence, l'homme a rompu l'équilibre sur lequel la Terre vivait depuis 4 milliards d'années. Réchauffement climatique, épuisement des ressources, extinction des espèces : l'homme a mis en péril sa propre demeure. Mais il est trop tard pour être pessimiste : il reste à peine dix ans à l'humanité pour inverser la tendance, prendre conscience de son exploitation démesurée des richesses de la Terre, et changer son mode de consommation. </a:t>
            </a:r>
          </a:p>
          <a:p>
            <a:pPr algn="just"/>
            <a:endParaRPr lang="fr-FR">
              <a:latin typeface="Comic Sans MS" pitchFamily="66" charset="0"/>
            </a:endParaRPr>
          </a:p>
          <a:p>
            <a:pPr algn="r"/>
            <a:r>
              <a:rPr lang="fr-FR" sz="1000">
                <a:latin typeface="Comic Sans MS" pitchFamily="66" charset="0"/>
                <a:hlinkClick r:id="rId3"/>
              </a:rPr>
              <a:t>http://www.allocine.fr/film/fichefilm_gen_cfilm=128179.html</a:t>
            </a:r>
            <a:r>
              <a:rPr lang="fr-FR" sz="10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30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/>
          <a:srcRect l="16911" t="23634" r="18179" b="232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39750" y="1916113"/>
            <a:ext cx="410527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600">
                <a:solidFill>
                  <a:srgbClr val="0070C0"/>
                </a:solidFill>
                <a:latin typeface="Comic Sans MS" pitchFamily="66" charset="0"/>
              </a:rPr>
              <a:t>Paysages grandioses (forêt dense, chutes d’eau gigantesques, savanes …)</a:t>
            </a:r>
          </a:p>
          <a:p>
            <a:pPr algn="ctr">
              <a:spcBef>
                <a:spcPct val="20000"/>
              </a:spcBef>
            </a:pPr>
            <a:endParaRPr lang="fr-FR" sz="16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538163" y="2833688"/>
            <a:ext cx="3313112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600">
                <a:solidFill>
                  <a:srgbClr val="0070C0"/>
                </a:solidFill>
                <a:latin typeface="Comic Sans MS" pitchFamily="66" charset="0"/>
              </a:rPr>
              <a:t>Éléphants, dauphins, baleines, flamands roses …</a:t>
            </a:r>
          </a:p>
          <a:p>
            <a:pPr algn="ctr">
              <a:spcBef>
                <a:spcPct val="20000"/>
              </a:spcBef>
            </a:pPr>
            <a:endParaRPr lang="fr-FR" sz="16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611188" y="4005263"/>
            <a:ext cx="33131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600">
                <a:solidFill>
                  <a:srgbClr val="0070C0"/>
                </a:solidFill>
                <a:latin typeface="Comic Sans MS" pitchFamily="66" charset="0"/>
              </a:rPr>
              <a:t>L’Afrique, le monde arctique, des espaces semi-arides …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539750" y="5445125"/>
            <a:ext cx="4103688" cy="106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600">
                <a:solidFill>
                  <a:srgbClr val="0070C0"/>
                </a:solidFill>
                <a:latin typeface="Comic Sans MS" pitchFamily="66" charset="0"/>
              </a:rPr>
              <a:t>En plongée, sous la forme de grand panorama</a:t>
            </a:r>
          </a:p>
          <a:p>
            <a:pPr algn="ctr">
              <a:spcBef>
                <a:spcPct val="20000"/>
              </a:spcBef>
            </a:pPr>
            <a:endParaRPr lang="fr-FR" sz="160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</a:pPr>
            <a:endParaRPr lang="fr-FR" sz="16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4859338" y="2133600"/>
            <a:ext cx="4284662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Montrer la beauté des paysages terrestres ; des espèces ou des paysages menacées de disparition à cause de l’Homme (réchauffement climatique, fonte de la banquise, surpêche …)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4932363" y="3644900"/>
            <a:ext cx="4140200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600">
                <a:solidFill>
                  <a:srgbClr val="0070C0"/>
                </a:solidFill>
                <a:latin typeface="Comic Sans MS" pitchFamily="66" charset="0"/>
              </a:rPr>
              <a:t>Des espaces sans homme ou très peu peuplés mais aussi des espaces soumis à un équilibre fragile.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5219700" y="5176838"/>
            <a:ext cx="3600450" cy="1060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600">
                <a:solidFill>
                  <a:srgbClr val="0070C0"/>
                </a:solidFill>
                <a:latin typeface="Comic Sans MS" pitchFamily="66" charset="0"/>
              </a:rPr>
              <a:t>Beauté, admiration, une sorte de paradis qui pourrait être définitivement perdu.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356100" y="985838"/>
            <a:ext cx="1725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2000" b="1" i="1" dirty="0">
                <a:solidFill>
                  <a:srgbClr val="0070C0"/>
                </a:solidFill>
                <a:latin typeface="Comic Sans MS" pitchFamily="66" charset="0"/>
              </a:rPr>
              <a:t>« </a:t>
            </a:r>
            <a:r>
              <a:rPr lang="fr-FR" sz="2000" b="1" i="1" dirty="0" smtClean="0">
                <a:solidFill>
                  <a:srgbClr val="0070C0"/>
                </a:solidFill>
                <a:latin typeface="Comic Sans MS" pitchFamily="66" charset="0"/>
              </a:rPr>
              <a:t>naturels </a:t>
            </a:r>
            <a:r>
              <a:rPr lang="fr-FR" sz="2000" b="1" i="1" dirty="0">
                <a:solidFill>
                  <a:srgbClr val="0070C0"/>
                </a:solidFill>
                <a:latin typeface="Comic Sans MS" pitchFamily="66" charset="0"/>
              </a:rPr>
              <a:t>»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1640" y="5013176"/>
            <a:ext cx="5040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  <p:bldP spid="47114" grpId="0"/>
      <p:bldP spid="47115" grpId="0"/>
      <p:bldP spid="47116" grpId="0"/>
      <p:bldP spid="47117" grpId="0"/>
      <p:bldP spid="471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 l="14784" t="16403" r="18555" b="162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11188" y="1196975"/>
            <a:ext cx="4321175" cy="576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Agriculture moderne (haut rendement, machines, déforestation pour augmenter les terres cultivables) - extraction des matières premières (hydrocarbures) - commerce</a:t>
            </a:r>
          </a:p>
          <a:p>
            <a:pPr algn="just">
              <a:spcBef>
                <a:spcPct val="20000"/>
              </a:spcBef>
            </a:pPr>
            <a:endParaRPr lang="fr-FR" sz="14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827088" y="2492375"/>
            <a:ext cx="4032250" cy="706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dirty="0">
                <a:solidFill>
                  <a:srgbClr val="0070C0"/>
                </a:solidFill>
                <a:latin typeface="Comic Sans MS" pitchFamily="66" charset="0"/>
              </a:rPr>
              <a:t>Étalement urbain – </a:t>
            </a:r>
            <a:r>
              <a:rPr lang="fr-FR" sz="1400" dirty="0">
                <a:solidFill>
                  <a:srgbClr val="0070C0"/>
                </a:solidFill>
                <a:latin typeface="Comic Sans MS" pitchFamily="66" charset="0"/>
                <a:hlinkClick r:id="" action="ppaction://noaction"/>
              </a:rPr>
              <a:t>inégalités sociales</a:t>
            </a:r>
            <a:r>
              <a:rPr lang="fr-FR" sz="1400" dirty="0">
                <a:solidFill>
                  <a:srgbClr val="0070C0"/>
                </a:solidFill>
                <a:latin typeface="Comic Sans MS" pitchFamily="66" charset="0"/>
                <a:hlinkClick r:id="rId3" action="ppaction://hlinksldjump"/>
              </a:rPr>
              <a:t> </a:t>
            </a:r>
            <a:r>
              <a:rPr lang="fr-FR" sz="1400" dirty="0">
                <a:solidFill>
                  <a:srgbClr val="0070C0"/>
                </a:solidFill>
                <a:latin typeface="Comic Sans MS" pitchFamily="66" charset="0"/>
              </a:rPr>
              <a:t>et spatiales entre les quartiers (bidonvilles / CDB) - Grandes disparités entre les villes des pays riches et des pays pauvres</a:t>
            </a:r>
          </a:p>
          <a:p>
            <a:pPr algn="ctr">
              <a:spcBef>
                <a:spcPct val="20000"/>
              </a:spcBef>
            </a:pPr>
            <a:endParaRPr lang="fr-FR" sz="1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84213" y="3943350"/>
            <a:ext cx="4175125" cy="565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Automobiles pour les mobilités quotidiennes</a:t>
            </a:r>
          </a:p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Transport maritime pour le commerce international </a:t>
            </a:r>
          </a:p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Avion</a:t>
            </a:r>
          </a:p>
          <a:p>
            <a:pPr algn="ctr">
              <a:spcBef>
                <a:spcPct val="20000"/>
              </a:spcBef>
            </a:pPr>
            <a:endParaRPr lang="fr-FR" sz="14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187450" y="5949950"/>
            <a:ext cx="3313113" cy="798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dirty="0">
                <a:solidFill>
                  <a:srgbClr val="0070C0"/>
                </a:solidFill>
                <a:latin typeface="Comic Sans MS" pitchFamily="66" charset="0"/>
              </a:rPr>
              <a:t>Succession saccadée et rapide de plans larges et de  plans courts, </a:t>
            </a:r>
            <a:r>
              <a:rPr lang="fr-FR" sz="1400" dirty="0" smtClean="0">
                <a:solidFill>
                  <a:srgbClr val="0070C0"/>
                </a:solidFill>
                <a:latin typeface="Comic Sans MS" pitchFamily="66" charset="0"/>
              </a:rPr>
              <a:t>utilisation </a:t>
            </a:r>
            <a:r>
              <a:rPr lang="fr-FR" sz="1400" smtClean="0">
                <a:solidFill>
                  <a:srgbClr val="0070C0"/>
                </a:solidFill>
                <a:latin typeface="Comic Sans MS" pitchFamily="66" charset="0"/>
              </a:rPr>
              <a:t>du zoom</a:t>
            </a:r>
            <a:r>
              <a:rPr lang="fr-FR" sz="140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  <a:endParaRPr lang="fr-FR" sz="1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5219700" y="2708275"/>
            <a:ext cx="3924300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Forte pollution atmosphérique, longs embouteillages (congestion), augmentation du GES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5076825" y="4114800"/>
            <a:ext cx="3995738" cy="538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Dénonciation de la société de consommation et du mode de développement occidental fondé sur l’exploitation  (la surexploitation) des ressources fossiles. 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148263" y="1268413"/>
            <a:ext cx="3995737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Activités très polluantes, très consommatrices en énergies fossiles, gaspillage (immenses décharges)</a:t>
            </a:r>
          </a:p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Images négatives</a:t>
            </a:r>
          </a:p>
          <a:p>
            <a:pPr algn="ctr">
              <a:spcBef>
                <a:spcPct val="20000"/>
              </a:spcBef>
            </a:pPr>
            <a:endParaRPr lang="fr-FR" sz="14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5580063" y="5943600"/>
            <a:ext cx="3068637" cy="798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Sentiment de malaise, d’angoisse que vient apaiser le retour aux « beaux paysages de la Terre ».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492500" y="333375"/>
            <a:ext cx="465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i="1">
                <a:solidFill>
                  <a:srgbClr val="0070C0"/>
                </a:solidFill>
                <a:latin typeface="Comic Sans MS" pitchFamily="66" charset="0"/>
              </a:rPr>
              <a:t>« transformés par la main de l’homme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58" grpId="0"/>
      <p:bldP spid="49159" grpId="0"/>
      <p:bldP spid="49162" grpId="0"/>
      <p:bldP spid="49163" grpId="0"/>
      <p:bldP spid="49164" grpId="0"/>
      <p:bldP spid="49165" grpId="0"/>
      <p:bldP spid="49166" grpId="0"/>
      <p:bldP spid="491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/>
          <a:srcRect l="24535" t="14644" r="11485" b="18895"/>
          <a:stretch>
            <a:fillRect/>
          </a:stretch>
        </p:blipFill>
        <p:spPr bwMode="auto">
          <a:xfrm>
            <a:off x="1588" y="30163"/>
            <a:ext cx="9142412" cy="685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898525" y="911225"/>
            <a:ext cx="3889375" cy="1365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Ton monocorde, professoral et solennel</a:t>
            </a:r>
          </a:p>
          <a:p>
            <a:pPr algn="ctr">
              <a:spcBef>
                <a:spcPct val="20000"/>
              </a:spcBef>
            </a:pPr>
            <a:endParaRPr lang="fr-FR" sz="140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</a:pPr>
            <a:endParaRPr lang="fr-FR" sz="140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Depuis son arrivée, l’homme détruit l’harmonie naturelle de la Terre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653088" y="911225"/>
            <a:ext cx="3311525" cy="1365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Sorte de polyphonie – douceur du son</a:t>
            </a:r>
          </a:p>
          <a:p>
            <a:pPr algn="ctr"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Renforcer l’émotion suscitée par les paysages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435600" y="3232150"/>
            <a:ext cx="3708400" cy="163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200">
                <a:solidFill>
                  <a:srgbClr val="0070C0"/>
                </a:solidFill>
                <a:latin typeface="Comic Sans MS" pitchFamily="66" charset="0"/>
              </a:rPr>
              <a:t>Musique très rythmée, très accentuée, cuivres - Sorte compte à rebours</a:t>
            </a:r>
          </a:p>
          <a:p>
            <a:pPr>
              <a:spcBef>
                <a:spcPct val="20000"/>
              </a:spcBef>
            </a:pPr>
            <a:endParaRPr lang="fr-FR" sz="120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endParaRPr lang="fr-FR" sz="1200">
              <a:solidFill>
                <a:srgbClr val="0070C0"/>
              </a:solidFill>
              <a:latin typeface="Comic Sans MS" pitchFamily="66" charset="0"/>
              <a:sym typeface="Wingdings 3" pitchFamily="18" charset="2"/>
            </a:endParaRPr>
          </a:p>
          <a:p>
            <a:pPr>
              <a:spcBef>
                <a:spcPct val="20000"/>
              </a:spcBef>
            </a:pPr>
            <a:r>
              <a:rPr lang="fr-FR" sz="1200">
                <a:solidFill>
                  <a:srgbClr val="0070C0"/>
                </a:solidFill>
                <a:latin typeface="Comic Sans MS" pitchFamily="66" charset="0"/>
                <a:sym typeface="Wingdings 3" pitchFamily="18" charset="2"/>
              </a:rPr>
              <a:t>Culpabilité des hommes suscitée par les propos alarmistes et catastrophistes. Faire réagir pour faire agir.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755650" y="3716338"/>
            <a:ext cx="38877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Vers un épuisement des ressources terrestres à très court terme.</a:t>
            </a:r>
          </a:p>
          <a:p>
            <a:pPr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Les hommes en sont responsables</a:t>
            </a:r>
          </a:p>
          <a:p>
            <a:pPr>
              <a:spcBef>
                <a:spcPct val="20000"/>
              </a:spcBef>
            </a:pPr>
            <a:endParaRPr lang="fr-FR" sz="140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68313" y="5022850"/>
            <a:ext cx="86756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 b="1">
                <a:solidFill>
                  <a:srgbClr val="0070C0"/>
                </a:solidFill>
                <a:latin typeface="Comic Sans MS" pitchFamily="66" charset="0"/>
                <a:sym typeface="Wingdings 3" pitchFamily="18" charset="2"/>
              </a:rPr>
              <a:t>Prévention ou catastrophisme ?</a:t>
            </a:r>
          </a:p>
          <a:p>
            <a:pPr>
              <a:spcBef>
                <a:spcPct val="20000"/>
              </a:spcBef>
              <a:buFont typeface="Wingdings 3" pitchFamily="18" charset="2"/>
              <a:buNone/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  <a:sym typeface="Wingdings 3" pitchFamily="18" charset="2"/>
              </a:rPr>
              <a:t>- Il faut protéger les milieux et les écosystèmes de l’action humaine (y compris le progrès) qui contribue à dégrader l’environnement (pollution, recul des forêts, épuisement des ressources …)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  <a:sym typeface="Wingdings 3" pitchFamily="18" charset="2"/>
              </a:rPr>
              <a:t> L’Homme est un « parasite » pour la planète qui prolifère 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  <a:sym typeface="Wingdings 3" pitchFamily="18" charset="2"/>
              </a:rPr>
              <a:t> L’homme est confronté à une crise écologique globale, dont il est le responsable.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  <a:sym typeface="Wingdings 3" pitchFamily="18" charset="2"/>
              </a:rPr>
              <a:t> Les sociétés doivent changer de mode de développement car le développement moderne et occidental est nocif à la planète et ne pourra pas perdurer.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8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  <p:bldP spid="48134" grpId="0"/>
      <p:bldP spid="48135" grpId="0"/>
      <p:bldP spid="48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00" name="Picture 24"/>
          <p:cNvPicPr>
            <a:picLocks noChangeAspect="1" noChangeArrowheads="1"/>
          </p:cNvPicPr>
          <p:nvPr/>
        </p:nvPicPr>
        <p:blipFill>
          <a:blip r:embed="rId2" cstate="print"/>
          <a:srcRect l="16493" t="14717" r="20175" b="1815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179388" y="836613"/>
            <a:ext cx="25209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fr-FR" sz="1400" b="1">
                <a:solidFill>
                  <a:srgbClr val="0070C0"/>
                </a:solidFill>
                <a:latin typeface="Comic Sans MS" pitchFamily="66" charset="0"/>
              </a:rPr>
              <a:t>Non, il s’agit ici d’une vision très écolo-centré du développement durable 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66738" y="1724025"/>
            <a:ext cx="1552575" cy="1660525"/>
            <a:chOff x="436" y="3107"/>
            <a:chExt cx="726" cy="680"/>
          </a:xfrm>
        </p:grpSpPr>
        <p:sp>
          <p:nvSpPr>
            <p:cNvPr id="50204" name="Oval 28"/>
            <p:cNvSpPr>
              <a:spLocks noChangeArrowheads="1"/>
            </p:cNvSpPr>
            <p:nvPr/>
          </p:nvSpPr>
          <p:spPr bwMode="auto">
            <a:xfrm>
              <a:off x="436" y="3380"/>
              <a:ext cx="318" cy="31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rgbClr val="0070C0"/>
                  </a:solidFill>
                  <a:latin typeface="Comic Sans MS" pitchFamily="66" charset="0"/>
                </a:rPr>
                <a:t>Soc.</a:t>
              </a:r>
            </a:p>
          </p:txBody>
        </p:sp>
        <p:sp>
          <p:nvSpPr>
            <p:cNvPr id="50205" name="Oval 29"/>
            <p:cNvSpPr>
              <a:spLocks noChangeArrowheads="1"/>
            </p:cNvSpPr>
            <p:nvPr/>
          </p:nvSpPr>
          <p:spPr bwMode="auto">
            <a:xfrm>
              <a:off x="844" y="3469"/>
              <a:ext cx="318" cy="318"/>
            </a:xfrm>
            <a:prstGeom prst="ellipse">
              <a:avLst/>
            </a:prstGeom>
            <a:solidFill>
              <a:srgbClr val="3366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rgbClr val="0070C0"/>
                  </a:solidFill>
                  <a:latin typeface="Comic Sans MS" pitchFamily="66" charset="0"/>
                </a:rPr>
                <a:t>Eco.</a:t>
              </a:r>
            </a:p>
          </p:txBody>
        </p:sp>
        <p:sp>
          <p:nvSpPr>
            <p:cNvPr id="50206" name="Oval 30"/>
            <p:cNvSpPr>
              <a:spLocks noChangeArrowheads="1"/>
            </p:cNvSpPr>
            <p:nvPr/>
          </p:nvSpPr>
          <p:spPr bwMode="auto">
            <a:xfrm>
              <a:off x="618" y="3107"/>
              <a:ext cx="499" cy="498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srgbClr val="0070C0"/>
                  </a:solidFill>
                  <a:latin typeface="Comic Sans MS" pitchFamily="66" charset="0"/>
                </a:rPr>
                <a:t>Env.</a:t>
              </a:r>
            </a:p>
          </p:txBody>
        </p:sp>
      </p:grp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5219700" y="1125538"/>
            <a:ext cx="3851275" cy="1871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→  Non-prise en compte des </a:t>
            </a:r>
            <a:r>
              <a:rPr lang="fr-FR" sz="1600" b="1" i="1">
                <a:solidFill>
                  <a:srgbClr val="0070C0"/>
                </a:solidFill>
                <a:latin typeface="Comic Sans MS" pitchFamily="66" charset="0"/>
              </a:rPr>
              <a:t>besoins économiques et sociaux </a:t>
            </a:r>
            <a:r>
              <a:rPr lang="fr-FR" sz="1600">
                <a:solidFill>
                  <a:srgbClr val="0070C0"/>
                </a:solidFill>
                <a:latin typeface="Comic Sans MS" pitchFamily="66" charset="0"/>
              </a:rPr>
              <a:t>actuels</a:t>
            </a: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 : réduire les inégalités et améliorer le niveau de vie et le bien-être des populations.</a:t>
            </a:r>
          </a:p>
          <a:p>
            <a:pPr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→ Non-prise en compte des différences culturels entre les sociétés.</a:t>
            </a:r>
          </a:p>
          <a:p>
            <a:pPr>
              <a:spcBef>
                <a:spcPct val="20000"/>
              </a:spcBef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→ Non-prise en compte du </a:t>
            </a:r>
            <a:r>
              <a:rPr lang="fr-FR" sz="1600" b="1" i="1">
                <a:solidFill>
                  <a:srgbClr val="0070C0"/>
                </a:solidFill>
                <a:latin typeface="Comic Sans MS" pitchFamily="66" charset="0"/>
              </a:rPr>
              <a:t>défi démographique</a:t>
            </a: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 : comment répondre à plus de besoins vitaux </a:t>
            </a:r>
            <a:r>
              <a:rPr lang="fr-FR" sz="1600" b="1" i="1">
                <a:solidFill>
                  <a:srgbClr val="0070C0"/>
                </a:solidFill>
                <a:latin typeface="Comic Sans MS" pitchFamily="66" charset="0"/>
              </a:rPr>
              <a:t>actuels et à venir</a:t>
            </a: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 ? </a:t>
            </a: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2771775" y="1196975"/>
            <a:ext cx="24479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fr-FR" sz="1400" b="1" i="1" u="sng">
              <a:solidFill>
                <a:srgbClr val="0070C0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-"/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 Prévenir, avertir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 Faire réfléchir aux limites des modes de développement actuels 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fr-FR" sz="1400">
                <a:solidFill>
                  <a:srgbClr val="0070C0"/>
                </a:solidFill>
                <a:latin typeface="Comic Sans MS" pitchFamily="66" charset="0"/>
              </a:rPr>
              <a:t> Inviter les citoyens à agir en prenant leurs responsabilités </a:t>
            </a:r>
          </a:p>
        </p:txBody>
      </p:sp>
      <p:sp>
        <p:nvSpPr>
          <p:cNvPr id="50212" name="Rectangle 36"/>
          <p:cNvSpPr>
            <a:spLocks noChangeArrowheads="1"/>
          </p:cNvSpPr>
          <p:nvPr/>
        </p:nvSpPr>
        <p:spPr bwMode="auto">
          <a:xfrm>
            <a:off x="4211638" y="4437112"/>
            <a:ext cx="46815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600" b="1" i="1" u="sng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fr-FR" sz="1600" b="1" i="1" u="sng" dirty="0" smtClean="0">
                <a:solidFill>
                  <a:srgbClr val="0070C0"/>
                </a:solidFill>
                <a:latin typeface="Comic Sans MS" pitchFamily="66" charset="0"/>
              </a:rPr>
              <a:t>Définition du Développement durable :</a:t>
            </a:r>
          </a:p>
          <a:p>
            <a:pPr algn="ctr"/>
            <a:r>
              <a:rPr lang="fr-FR" sz="16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fr-FR" sz="1600" dirty="0">
                <a:solidFill>
                  <a:srgbClr val="0070C0"/>
                </a:solidFill>
                <a:latin typeface="Comic Sans MS" pitchFamily="66" charset="0"/>
              </a:rPr>
              <a:t>Concilier l’efficacité économique (la croissance </a:t>
            </a:r>
            <a:r>
              <a:rPr lang="fr-FR" sz="1600" dirty="0" smtClean="0">
                <a:solidFill>
                  <a:srgbClr val="0070C0"/>
                </a:solidFill>
                <a:latin typeface="Comic Sans MS" pitchFamily="66" charset="0"/>
              </a:rPr>
              <a:t>et </a:t>
            </a:r>
            <a:r>
              <a:rPr lang="fr-FR" sz="1600" dirty="0">
                <a:solidFill>
                  <a:srgbClr val="0070C0"/>
                </a:solidFill>
                <a:latin typeface="Comic Sans MS" pitchFamily="66" charset="0"/>
              </a:rPr>
              <a:t>le niveau de vie des populations), la justice sociale (réduire les inégalités, assurer le bien-être </a:t>
            </a:r>
            <a:r>
              <a:rPr lang="fr-FR" sz="1600" dirty="0" smtClean="0">
                <a:solidFill>
                  <a:srgbClr val="0070C0"/>
                </a:solidFill>
                <a:latin typeface="Comic Sans MS" pitchFamily="66" charset="0"/>
              </a:rPr>
              <a:t>des populations) </a:t>
            </a:r>
            <a:r>
              <a:rPr lang="fr-FR" sz="1600" dirty="0">
                <a:solidFill>
                  <a:srgbClr val="0070C0"/>
                </a:solidFill>
                <a:latin typeface="Comic Sans MS" pitchFamily="66" charset="0"/>
              </a:rPr>
              <a:t>et la gestion raisonnée des </a:t>
            </a:r>
            <a:r>
              <a:rPr lang="fr-FR" sz="1600" dirty="0" smtClean="0">
                <a:solidFill>
                  <a:srgbClr val="0070C0"/>
                </a:solidFill>
                <a:latin typeface="Comic Sans MS" pitchFamily="66" charset="0"/>
              </a:rPr>
              <a:t>ressources naturelles</a:t>
            </a:r>
          </a:p>
          <a:p>
            <a:pPr algn="ctr"/>
            <a:r>
              <a:rPr lang="fr-FR" sz="1600" b="1" i="1" dirty="0" smtClean="0">
                <a:solidFill>
                  <a:srgbClr val="0070C0"/>
                </a:solidFill>
                <a:latin typeface="Comic Sans MS" pitchFamily="66" charset="0"/>
              </a:rPr>
              <a:t>Pas de développement durable sans développement humain</a:t>
            </a:r>
            <a:endParaRPr lang="fr-FR" sz="16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01675" y="4292600"/>
            <a:ext cx="2374900" cy="2308225"/>
            <a:chOff x="482" y="4650"/>
            <a:chExt cx="863" cy="770"/>
          </a:xfrm>
        </p:grpSpPr>
        <p:sp>
          <p:nvSpPr>
            <p:cNvPr id="50214" name="Oval 38"/>
            <p:cNvSpPr>
              <a:spLocks noChangeArrowheads="1"/>
            </p:cNvSpPr>
            <p:nvPr/>
          </p:nvSpPr>
          <p:spPr bwMode="auto">
            <a:xfrm>
              <a:off x="482" y="4966"/>
              <a:ext cx="453" cy="45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400" b="1" i="1">
                  <a:latin typeface="Comic Sans MS" pitchFamily="66" charset="0"/>
                </a:rPr>
                <a:t>Soc.</a:t>
              </a:r>
            </a:p>
          </p:txBody>
        </p:sp>
        <p:sp>
          <p:nvSpPr>
            <p:cNvPr id="50215" name="Oval 39"/>
            <p:cNvSpPr>
              <a:spLocks noChangeArrowheads="1"/>
            </p:cNvSpPr>
            <p:nvPr/>
          </p:nvSpPr>
          <p:spPr bwMode="auto">
            <a:xfrm>
              <a:off x="845" y="4966"/>
              <a:ext cx="500" cy="454"/>
            </a:xfrm>
            <a:prstGeom prst="ellipse">
              <a:avLst/>
            </a:prstGeom>
            <a:solidFill>
              <a:srgbClr val="3366FF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400" b="1" i="1">
                  <a:latin typeface="Comic Sans MS" pitchFamily="66" charset="0"/>
                </a:rPr>
                <a:t>Eco.</a:t>
              </a:r>
            </a:p>
          </p:txBody>
        </p:sp>
        <p:sp>
          <p:nvSpPr>
            <p:cNvPr id="50216" name="Oval 40"/>
            <p:cNvSpPr>
              <a:spLocks noChangeArrowheads="1"/>
            </p:cNvSpPr>
            <p:nvPr/>
          </p:nvSpPr>
          <p:spPr bwMode="auto">
            <a:xfrm>
              <a:off x="663" y="4650"/>
              <a:ext cx="499" cy="498"/>
            </a:xfrm>
            <a:prstGeom prst="ellipse">
              <a:avLst/>
            </a:prstGeom>
            <a:solidFill>
              <a:srgbClr val="00FF00">
                <a:alpha val="50000"/>
              </a:srgbClr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400" b="1" i="1">
                  <a:latin typeface="Comic Sans MS" pitchFamily="66" charset="0"/>
                </a:rPr>
                <a:t>Env.</a:t>
              </a:r>
            </a:p>
          </p:txBody>
        </p:sp>
      </p:grp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323850" y="4857750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i="1">
                <a:latin typeface="Comic Sans MS" pitchFamily="66" charset="0"/>
              </a:rPr>
              <a:t>Vivable</a:t>
            </a:r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2544763" y="4902200"/>
            <a:ext cx="70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i="1">
                <a:latin typeface="Comic Sans MS" pitchFamily="66" charset="0"/>
              </a:rPr>
              <a:t>Viable</a:t>
            </a:r>
          </a:p>
        </p:txBody>
      </p:sp>
      <p:sp>
        <p:nvSpPr>
          <p:cNvPr id="50219" name="Text Box 43"/>
          <p:cNvSpPr txBox="1">
            <a:spLocks noChangeArrowheads="1"/>
          </p:cNvSpPr>
          <p:nvPr/>
        </p:nvSpPr>
        <p:spPr bwMode="auto">
          <a:xfrm>
            <a:off x="1262063" y="6561138"/>
            <a:ext cx="96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400" b="1" i="1">
                <a:latin typeface="Comic Sans MS" pitchFamily="66" charset="0"/>
              </a:rPr>
              <a:t>Équitable</a:t>
            </a:r>
          </a:p>
        </p:txBody>
      </p:sp>
      <p:sp>
        <p:nvSpPr>
          <p:cNvPr id="50221" name="Oval 45"/>
          <p:cNvSpPr>
            <a:spLocks noChangeArrowheads="1"/>
          </p:cNvSpPr>
          <p:nvPr/>
        </p:nvSpPr>
        <p:spPr bwMode="auto">
          <a:xfrm>
            <a:off x="1619250" y="5445125"/>
            <a:ext cx="431800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0222" name="Line 46"/>
          <p:cNvSpPr>
            <a:spLocks noChangeShapeType="1"/>
          </p:cNvSpPr>
          <p:nvPr/>
        </p:nvSpPr>
        <p:spPr bwMode="auto">
          <a:xfrm flipH="1">
            <a:off x="1835150" y="5516563"/>
            <a:ext cx="2305050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0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0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0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0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0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0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7" grpId="0"/>
      <p:bldP spid="50218" grpId="0"/>
      <p:bldP spid="50219" grpId="0"/>
      <p:bldP spid="50221" grpId="0" animBg="1"/>
      <p:bldP spid="5022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617</Words>
  <Application>Microsoft Office PowerPoint</Application>
  <PresentationFormat>Affichage à l'écran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Introduction : Comment sont présentés dans les médias les grands problèmes de développement et d’environnement ?</vt:lpstr>
      <vt:lpstr>Diapositive 2</vt:lpstr>
      <vt:lpstr>Diapositive 3</vt:lpstr>
      <vt:lpstr>Diapositive 4</vt:lpstr>
      <vt:lpstr>Diapositive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: Comment sont présentés dans les médias les grands problèmes de développement et d’environnement ?</dc:title>
  <dc:creator>Julien EBERSOLD</dc:creator>
  <cp:lastModifiedBy>Julien EBERSOLD</cp:lastModifiedBy>
  <cp:revision>9</cp:revision>
  <dcterms:created xsi:type="dcterms:W3CDTF">2011-08-30T23:16:54Z</dcterms:created>
  <dcterms:modified xsi:type="dcterms:W3CDTF">2012-08-27T17:21:18Z</dcterms:modified>
</cp:coreProperties>
</file>