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59" r:id="rId4"/>
    <p:sldId id="281" r:id="rId5"/>
    <p:sldId id="280" r:id="rId6"/>
    <p:sldId id="282" r:id="rId7"/>
    <p:sldId id="25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A6C4A-A5BF-4592-951A-C0BF77737286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41A4-7405-4DD5-90C5-F27198315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>
            <a:extLst>
              <a:ext uri="{FF2B5EF4-FFF2-40B4-BE49-F238E27FC236}">
                <a16:creationId xmlns:a16="http://schemas.microsoft.com/office/drawing/2014/main" id="{9730ED67-4470-43F1-A853-BF0DAE058B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>
            <a:extLst>
              <a:ext uri="{FF2B5EF4-FFF2-40B4-BE49-F238E27FC236}">
                <a16:creationId xmlns:a16="http://schemas.microsoft.com/office/drawing/2014/main" id="{6D154F6E-62EA-488B-88F0-FC28F30AE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2772" name="Espace réservé du numéro de diapositive 3">
            <a:extLst>
              <a:ext uri="{FF2B5EF4-FFF2-40B4-BE49-F238E27FC236}">
                <a16:creationId xmlns:a16="http://schemas.microsoft.com/office/drawing/2014/main" id="{6E75EB21-0F7D-40BD-80D2-5E6C8A438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56F474-1BD8-47E4-A034-B25D539D5D0D}" type="slidenum">
              <a:rPr lang="fr-FR" altLang="fr-FR">
                <a:latin typeface="Calibri" panose="020F0502020204030204" pitchFamily="34" charset="0"/>
              </a:rPr>
              <a:pPr eaLnBrk="1" hangingPunct="1"/>
              <a:t>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>
            <a:extLst>
              <a:ext uri="{FF2B5EF4-FFF2-40B4-BE49-F238E27FC236}">
                <a16:creationId xmlns:a16="http://schemas.microsoft.com/office/drawing/2014/main" id="{67240BCD-EF58-472F-908C-274AC54A05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>
            <a:extLst>
              <a:ext uri="{FF2B5EF4-FFF2-40B4-BE49-F238E27FC236}">
                <a16:creationId xmlns:a16="http://schemas.microsoft.com/office/drawing/2014/main" id="{59E30424-0ECA-4B64-ABF3-5686ABDA08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E12D68C7-8226-497F-89D2-EB8678EF4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6A8B87-932C-41EE-9688-16A11D03EF1A}" type="slidenum">
              <a:rPr lang="fr-FR" altLang="fr-FR">
                <a:latin typeface="Calibri" panose="020F0502020204030204" pitchFamily="34" charset="0"/>
              </a:rPr>
              <a:pPr eaLnBrk="1" hangingPunct="1"/>
              <a:t>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>
            <a:extLst>
              <a:ext uri="{FF2B5EF4-FFF2-40B4-BE49-F238E27FC236}">
                <a16:creationId xmlns:a16="http://schemas.microsoft.com/office/drawing/2014/main" id="{188570D5-EECD-4A68-A482-DA008FA757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>
            <a:extLst>
              <a:ext uri="{FF2B5EF4-FFF2-40B4-BE49-F238E27FC236}">
                <a16:creationId xmlns:a16="http://schemas.microsoft.com/office/drawing/2014/main" id="{17452E3B-9AE7-429D-9E4A-B08401255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3796" name="Espace réservé du numéro de diapositive 3">
            <a:extLst>
              <a:ext uri="{FF2B5EF4-FFF2-40B4-BE49-F238E27FC236}">
                <a16:creationId xmlns:a16="http://schemas.microsoft.com/office/drawing/2014/main" id="{DA5DCF14-8BC8-4491-A89F-E018FF934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1D6EB0-492D-4E98-BD6B-4AF61C93CF5A}" type="slidenum">
              <a:rPr lang="fr-FR" altLang="fr-FR">
                <a:latin typeface="Calibri" panose="020F0502020204030204" pitchFamily="34" charset="0"/>
              </a:rPr>
              <a:pPr eaLnBrk="1" hangingPunct="1"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C57095-C9D1-4ECF-A6F7-BF291CC5D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8EC2D1-07C5-4FD2-9B0B-796A65CBC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B9D3E4-6BE9-4536-A920-ED63CCAD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08ED1F-29E0-46FE-8864-C225F06F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129B5E-596A-4697-843A-DB15D2E2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3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DF92F-53FF-445B-A0B5-13D52F0F7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EB9C2F-B1EA-4979-ADD8-3B431FD97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7799AD-76F1-48F5-93FB-59D4F9E8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A859C-1995-45CF-9F1F-698F27BF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1FD81-7FC6-4173-B292-F4765A6F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8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92D725-1E10-4C13-B5AB-ABCC54E53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5B99AE-3B92-4A71-9CB9-A799FDE4C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962E31-7A35-4E60-9D23-887421B7B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AE004-C3EA-4E57-B6B9-F45F636E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938F47-74EF-4C13-B55F-66CAD99D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84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A8900-21E8-41CE-BD8D-BCC6620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E68477-938A-4884-8DD1-B79094610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54FEF6-A94F-40D3-B114-0D3E8701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680EA-F78E-4E06-B7C1-9802906C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133564-F9E3-424F-945A-186637A1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83459-551E-47ED-8079-97250DFC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20F8DF-43F3-4874-954F-F940E3D4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AC0EE7-0029-401A-B6C7-67E4A254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2DED7B-3981-4B71-B730-E04EC6A5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DC3646-AD3D-4B95-A41A-CC4DD40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55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16006-ADD8-4289-AD5B-1586EFB3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42308-0CF4-4BBD-8FF8-FC40F9573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28844-FDE6-491F-8B32-AB79F4607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985CC6-5761-4C17-AA47-5B0457FB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F5E6E8-1049-481D-BD1D-85888173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37C9E1-626A-464E-B365-C6C32959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0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37C69-82E4-4320-A759-08F94E80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29D2D5-9532-4F5B-9FD2-66D39EC5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EBE1E6-A2BE-48A5-91D3-57653D725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D4162B-ECDE-4252-B961-6340592B0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CB55ED-54F4-4732-B256-DCEFDA2F0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E1C8F8-39C6-49D6-9C91-BF795DDB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B7C313-9107-47B3-B7E7-8F1ADDA4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224E62-8196-4D9C-AC67-F0A19827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2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7257F-28DD-49AD-BE89-746CB9B9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8C0344-3F8A-4CD8-A746-4726A334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AB90C2-6C9C-45ED-8396-89E0D960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1FA871-7987-4D02-A3E3-C4B027E2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66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F671B0-E0A0-4B6D-B20E-9C3B3185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422BFA-DDE0-4C1A-87A6-5CB7161F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5DB4C2-A1EC-46E3-8061-28517C11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5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12CEA-C530-4C91-A40C-DFC6B07E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0396F6-B3EF-4EFE-A87A-6651D552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4B11C6-ED17-4BB4-82E2-F8D9051C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84DC55-B221-43BA-BD15-29862AB5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AC252E-88CB-4BE8-A271-7631FCEB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28343D-24D0-43F9-A5E6-524C8A40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20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6E674-84A9-48B6-8D48-42B59AFF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C52750-D37A-46A1-A5E4-51D1EFB95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B99D7F-D500-4D32-911E-88C2E89FA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BFEA37-8008-4302-A070-7148EDB3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66BB17-07FB-4072-B9F9-A8E5C0A1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039BA9-60EF-4F94-BF42-5C48FCF1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7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8E83E9-6D83-489F-BBCB-577D4847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36D3B4-740B-4E0C-BF2B-6D7F06544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7EF5F-7D43-425F-B86C-A477C80FE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7142-E00E-4E79-A12F-AF9F711AB339}" type="datetimeFigureOut">
              <a:rPr lang="fr-FR" smtClean="0"/>
              <a:t>04/06/2019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98CBF6-1DBA-4E2B-938D-FAA500915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815666-1DEC-436C-9227-F2B781CE4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02E9-07CE-4A7B-8421-CE216F7F85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7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268A3B0-26A2-4D32-A72E-4A4F4F10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0"/>
            <a:ext cx="1200647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82968C-78C4-4F5D-976C-5ABB50EA7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441950"/>
            <a:ext cx="55911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Léon COGNIET (1794-1880)</a:t>
            </a:r>
          </a:p>
          <a:p>
            <a:pPr algn="ctr" eaLnBrk="1" hangingPunct="1"/>
            <a:r>
              <a:rPr lang="fr-FR" altLang="fr-FR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Scène de Juillet 1830</a:t>
            </a:r>
            <a:r>
              <a:rPr lang="fr-FR" altLang="fr-FR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fr-FR" alt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dit aussi </a:t>
            </a:r>
            <a:r>
              <a:rPr lang="fr-FR" altLang="fr-FR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Les Drapeaux </a:t>
            </a:r>
            <a:r>
              <a:rPr lang="fr-FR" alt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</a:p>
          <a:p>
            <a:pPr algn="ctr" eaLnBrk="1" hangingPunct="1"/>
            <a:r>
              <a:rPr lang="fr-FR" altLang="fr-F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huile sur toile, esquisse, Musée des Beaux Arts d'Orléans.</a:t>
            </a:r>
          </a:p>
          <a:p>
            <a:pPr algn="ctr" eaLnBrk="1" hangingPunct="1"/>
            <a:endParaRPr lang="fr-FR" alt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/>
            <a:endParaRPr lang="fr-FR" altLang="fr-FR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C2BC03C-C6F0-4FA8-8F47-CDF190EDD2C7}"/>
              </a:ext>
            </a:extLst>
          </p:cNvPr>
          <p:cNvSpPr txBox="1"/>
          <p:nvPr/>
        </p:nvSpPr>
        <p:spPr>
          <a:xfrm>
            <a:off x="1059589" y="291548"/>
            <a:ext cx="10072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AU PROGRAMME D’HISTOIRE DE PREMIERE STMG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71DFBA2-4B12-4256-B8BC-FBB7521A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BE0B15-CBE0-48BD-907C-3C3F016D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418" y="435769"/>
            <a:ext cx="153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Ciel menaçant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6BE94-2A79-4AAE-8D1A-DFDE0BF0F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836613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chemeClr val="bg1"/>
                </a:solidFill>
                <a:latin typeface="Calibri" panose="020F0502020204030204" pitchFamily="34" charset="0"/>
              </a:rPr>
              <a:t>Drapeau blanc de la Restauration (1815)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3ECE1-3075-4308-91CE-DCDCFBC0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1484314"/>
            <a:ext cx="1003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chemeClr val="bg1"/>
                </a:solidFill>
                <a:latin typeface="Calibri" panose="020F0502020204030204" pitchFamily="34" charset="0"/>
              </a:rPr>
              <a:t>fleur de lys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1A9B1-07E4-4C43-B504-8917D3F34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82" y="2717899"/>
            <a:ext cx="14230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Armes de France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45C6FD-3E8E-4505-ABB0-9AF6DD76A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2349500"/>
            <a:ext cx="1871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Symbole monarchique déchiré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C2A8D-D520-4963-A2EB-3F3DC3792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4" y="3429001"/>
            <a:ext cx="131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chemeClr val="bg1"/>
                </a:solidFill>
                <a:latin typeface="Calibri" panose="020F0502020204030204" pitchFamily="34" charset="0"/>
              </a:rPr>
              <a:t>teinte de rouge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A191F-AC85-4D80-8A56-7216D057B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9482" y="619919"/>
            <a:ext cx="125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Ciel dégagé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FD521-89C4-4D3B-A489-F702F865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0219" y="1549075"/>
            <a:ext cx="18666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Disparition fleur de lys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E942A0-C444-4855-B950-D3879A17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9480" y="2918195"/>
            <a:ext cx="1242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tache de sang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2AFA55-1826-45F0-9CDE-E5C64B99E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0219" y="4287315"/>
            <a:ext cx="227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 dirty="0">
                <a:latin typeface="Calibri" panose="020F0502020204030204" pitchFamily="34" charset="0"/>
              </a:rPr>
              <a:t>trois couleurs nationales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4D8C37-AE8B-4B8E-BB38-F86967ED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559" y="5495926"/>
            <a:ext cx="4592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Fumée évoquant les combats révolutionnaires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845F369-3C8C-4ACD-B356-5E3678136F21}"/>
              </a:ext>
            </a:extLst>
          </p:cNvPr>
          <p:cNvCxnSpPr>
            <a:stCxn id="5" idx="3"/>
            <a:endCxn id="11" idx="1"/>
          </p:cNvCxnSpPr>
          <p:nvPr/>
        </p:nvCxnSpPr>
        <p:spPr>
          <a:xfrm>
            <a:off x="2552356" y="619919"/>
            <a:ext cx="7987126" cy="18494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89BDDD0E-039E-497F-9D40-1E0D3D34C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115889"/>
            <a:ext cx="39592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Calibri" panose="020F0502020204030204" pitchFamily="34" charset="0"/>
              </a:rPr>
              <a:t>Le 13 juillet 1789, </a:t>
            </a:r>
            <a:r>
              <a:rPr lang="fr-FR" altLang="fr-FR" b="1">
                <a:latin typeface="Calibri" panose="020F0502020204030204" pitchFamily="34" charset="0"/>
              </a:rPr>
              <a:t>La Fayette </a:t>
            </a:r>
            <a:r>
              <a:rPr lang="fr-FR" altLang="fr-FR">
                <a:latin typeface="Calibri" panose="020F0502020204030204" pitchFamily="34" charset="0"/>
              </a:rPr>
              <a:t>unit le blanc de la monarchie aux couleurs de Paris pour donner une cocarde à la garde nationale qui vient d</a:t>
            </a:r>
            <a:r>
              <a:rPr lang="ja-JP" altLang="fr-FR">
                <a:latin typeface="Calibri" panose="020F0502020204030204" pitchFamily="34" charset="0"/>
              </a:rPr>
              <a:t>’</a:t>
            </a:r>
            <a:r>
              <a:rPr lang="fr-FR" altLang="ja-JP">
                <a:latin typeface="Calibri" panose="020F0502020204030204" pitchFamily="34" charset="0"/>
              </a:rPr>
              <a:t>être créée. </a:t>
            </a:r>
            <a:endParaRPr lang="fr-FR" altLang="fr-FR">
              <a:latin typeface="Calibri" panose="020F0502020204030204" pitchFamily="34" charset="0"/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9A985266-7B26-4719-B1D0-8E3A0888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88913"/>
            <a:ext cx="21907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0A7E2A8-5553-48F7-B424-526B9FD8E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9" y="214313"/>
            <a:ext cx="2276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C7D903D-9551-46B7-B2D6-6B75C547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143251"/>
            <a:ext cx="2921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9A8207-BB80-433F-9F58-E98485CC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068638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>
                <a:latin typeface="Calibri" panose="020F0502020204030204" pitchFamily="34" charset="0"/>
              </a:rPr>
              <a:t>Le 17 juillet, le roi Louis XVI  </a:t>
            </a:r>
          </a:p>
          <a:p>
            <a:pPr algn="ctr" eaLnBrk="1" hangingPunct="1"/>
            <a:r>
              <a:rPr lang="fr-FR" altLang="fr-FR">
                <a:latin typeface="Calibri" panose="020F0502020204030204" pitchFamily="34" charset="0"/>
              </a:rPr>
              <a:t>accepte d</a:t>
            </a:r>
            <a:r>
              <a:rPr lang="fr-FR" altLang="ja-JP">
                <a:latin typeface="Calibri" panose="020F0502020204030204" pitchFamily="34" charset="0"/>
              </a:rPr>
              <a:t>e porter les trois couleurs.</a:t>
            </a:r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0153B-7A08-4F96-818A-C9915AD4D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3441700"/>
            <a:ext cx="20843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dirty="0">
                <a:latin typeface="Calibri" panose="020F0502020204030204" pitchFamily="34" charset="0"/>
              </a:rPr>
              <a:t>Elles tiennent ensuite une place privilégiée dans la fête de la Fédération (1790) </a:t>
            </a:r>
          </a:p>
          <a:p>
            <a:pPr algn="ctr" eaLnBrk="1" hangingPunct="1"/>
            <a:r>
              <a:rPr lang="fr-FR" altLang="fr-FR" dirty="0">
                <a:latin typeface="Calibri" panose="020F0502020204030204" pitchFamily="34" charset="0"/>
              </a:rPr>
              <a:t> et symbolisent </a:t>
            </a:r>
          </a:p>
          <a:p>
            <a:pPr algn="ctr" eaLnBrk="1" hangingPunct="1"/>
            <a:r>
              <a:rPr lang="fr-FR" altLang="fr-FR" dirty="0">
                <a:latin typeface="Calibri" panose="020F0502020204030204" pitchFamily="34" charset="0"/>
              </a:rPr>
              <a:t>désormais l</a:t>
            </a:r>
            <a:r>
              <a:rPr lang="ja-JP" altLang="fr-FR" dirty="0">
                <a:latin typeface="Calibri" panose="020F0502020204030204" pitchFamily="34" charset="0"/>
              </a:rPr>
              <a:t>’</a:t>
            </a:r>
            <a:r>
              <a:rPr lang="fr-FR" altLang="ja-JP" dirty="0">
                <a:latin typeface="Calibri" panose="020F0502020204030204" pitchFamily="34" charset="0"/>
              </a:rPr>
              <a:t>unité</a:t>
            </a:r>
          </a:p>
          <a:p>
            <a:pPr algn="ctr" eaLnBrk="1" hangingPunct="1"/>
            <a:r>
              <a:rPr lang="fr-FR" altLang="fr-FR" dirty="0">
                <a:latin typeface="Calibri" panose="020F0502020204030204" pitchFamily="34" charset="0"/>
              </a:rPr>
              <a:t> de la nation…</a:t>
            </a:r>
          </a:p>
          <a:p>
            <a:pPr algn="ctr" eaLnBrk="1" hangingPunct="1"/>
            <a:r>
              <a:rPr lang="fr-FR" altLang="fr-FR" dirty="0">
                <a:latin typeface="Calibri" panose="020F0502020204030204" pitchFamily="34" charset="0"/>
              </a:rPr>
              <a:t>et nouvel univers politique qui  se met en place à partir de 1789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588C3386-51D0-4C02-8C8A-95A8782C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357314"/>
            <a:ext cx="26209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932F2F40-5345-4D1B-B035-46B64CB0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143376"/>
            <a:ext cx="403383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ictoire République.jpg">
            <a:extLst>
              <a:ext uri="{FF2B5EF4-FFF2-40B4-BE49-F238E27FC236}">
                <a16:creationId xmlns:a16="http://schemas.microsoft.com/office/drawing/2014/main" id="{76C0F780-3879-4435-BF8B-11E7E8316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77" y="208721"/>
            <a:ext cx="4080993" cy="62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hlinkClick r:id="" action="ppaction://noaction"/>
            <a:extLst>
              <a:ext uri="{FF2B5EF4-FFF2-40B4-BE49-F238E27FC236}">
                <a16:creationId xmlns:a16="http://schemas.microsoft.com/office/drawing/2014/main" id="{B582CBB0-115C-4491-A7DD-3AB038C1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3" y="208721"/>
            <a:ext cx="3996189" cy="5157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7396C75-59B4-45AB-B452-C17CE972C949}"/>
              </a:ext>
            </a:extLst>
          </p:cNvPr>
          <p:cNvSpPr/>
          <p:nvPr/>
        </p:nvSpPr>
        <p:spPr>
          <a:xfrm>
            <a:off x="4639401" y="2121174"/>
            <a:ext cx="2662547" cy="583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75CDB89-91A8-46BF-ABA3-20CC6EF3A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65965"/>
            <a:ext cx="523771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000" b="1" dirty="0">
                <a:latin typeface="Corbel" panose="020B0503020204020204" pitchFamily="34" charset="0"/>
              </a:rPr>
              <a:t> A-F. Callet, Louis XVI en costume de sacre, 1778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13A7AB-BF8F-42A3-9D5D-8CBB295B1E38}"/>
              </a:ext>
            </a:extLst>
          </p:cNvPr>
          <p:cNvSpPr txBox="1"/>
          <p:nvPr/>
        </p:nvSpPr>
        <p:spPr>
          <a:xfrm>
            <a:off x="4503519" y="3199625"/>
            <a:ext cx="293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en est-on arrivé là ?</a:t>
            </a:r>
          </a:p>
        </p:txBody>
      </p:sp>
    </p:spTree>
    <p:extLst>
      <p:ext uri="{BB962C8B-B14F-4D97-AF65-F5344CB8AC3E}">
        <p14:creationId xmlns:p14="http://schemas.microsoft.com/office/powerpoint/2010/main" val="179624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Guy\Mes documents\CLASSE\Hist géo lycée\Hist 2nde\Révolution\200px-Charles_Montesquieu.jpg">
            <a:hlinkClick r:id="" action="ppaction://noaction"/>
            <a:extLst>
              <a:ext uri="{FF2B5EF4-FFF2-40B4-BE49-F238E27FC236}">
                <a16:creationId xmlns:a16="http://schemas.microsoft.com/office/drawing/2014/main" id="{5FF3C417-5100-4185-9C6D-8FACDA9B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9" y="837534"/>
            <a:ext cx="16160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A2478E4-FC91-4E18-94B7-6A819068A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68" y="3243264"/>
            <a:ext cx="1655763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bg1"/>
                </a:solidFill>
                <a:latin typeface="Corbel" panose="020B0503020204020204" pitchFamily="34" charset="0"/>
              </a:rPr>
              <a:t>Montesquieu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A97955-4267-4535-BAD4-5B1076F9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918" y="3213100"/>
            <a:ext cx="1655763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000" b="1">
                <a:solidFill>
                  <a:schemeClr val="bg1"/>
                </a:solidFill>
                <a:latin typeface="Corbel" panose="020B0503020204020204" pitchFamily="34" charset="0"/>
              </a:rPr>
              <a:t>Voltaire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E2DC65-D3B1-4D64-84BC-4A0E2EC7B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284" y="3238618"/>
            <a:ext cx="14954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chemeClr val="bg1"/>
                </a:solidFill>
                <a:latin typeface="Corbel" panose="020B0503020204020204" pitchFamily="34" charset="0"/>
              </a:rPr>
              <a:t>Rousseau</a:t>
            </a:r>
            <a:r>
              <a:rPr lang="fr-FR" altLang="fr-FR" sz="200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0CF767-AEB1-4BDC-8E6D-058F62F2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634" y="3192561"/>
            <a:ext cx="119062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chemeClr val="bg1"/>
                </a:solidFill>
                <a:latin typeface="Corbel" panose="020B0503020204020204" pitchFamily="34" charset="0"/>
              </a:rPr>
              <a:t>Diderot</a:t>
            </a:r>
            <a:r>
              <a:rPr lang="fr-FR" altLang="fr-FR" sz="200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D360737F-7AF9-4450-BD84-F4466B4D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3"/>
          <a:stretch>
            <a:fillRect/>
          </a:stretch>
        </p:blipFill>
        <p:spPr bwMode="auto">
          <a:xfrm>
            <a:off x="575574" y="3679826"/>
            <a:ext cx="1809750" cy="264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1BA1DE4-7350-4C80-8808-6A85C2E4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78" y="3679826"/>
            <a:ext cx="1785938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2">
            <a:extLst>
              <a:ext uri="{FF2B5EF4-FFF2-40B4-BE49-F238E27FC236}">
                <a16:creationId xmlns:a16="http://schemas.microsoft.com/office/drawing/2014/main" id="{828B8851-C8A4-42D8-A55E-B3F5CF7D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82" y="836613"/>
            <a:ext cx="22050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0D00495-0614-4BE2-B612-F8B84482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" t="4344" r="5875" b="5792"/>
          <a:stretch>
            <a:fillRect/>
          </a:stretch>
        </p:blipFill>
        <p:spPr bwMode="auto">
          <a:xfrm>
            <a:off x="3062355" y="3679826"/>
            <a:ext cx="20891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E97344D-4EEF-4375-BE3F-C8A17E19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"/>
          <a:stretch>
            <a:fillRect/>
          </a:stretch>
        </p:blipFill>
        <p:spPr bwMode="auto">
          <a:xfrm>
            <a:off x="5887920" y="3679826"/>
            <a:ext cx="17859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5">
            <a:extLst>
              <a:ext uri="{FF2B5EF4-FFF2-40B4-BE49-F238E27FC236}">
                <a16:creationId xmlns:a16="http://schemas.microsoft.com/office/drawing/2014/main" id="{0977E5BA-8AA7-4FD4-97DA-6AD3228C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866109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6">
            <a:extLst>
              <a:ext uri="{FF2B5EF4-FFF2-40B4-BE49-F238E27FC236}">
                <a16:creationId xmlns:a16="http://schemas.microsoft.com/office/drawing/2014/main" id="{BE81A31F-A7A9-41C9-B526-B613F9A8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7" y="857368"/>
            <a:ext cx="1914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B20DC98-ED11-4956-8D3C-472C9E0798D7}"/>
              </a:ext>
            </a:extLst>
          </p:cNvPr>
          <p:cNvSpPr txBox="1"/>
          <p:nvPr/>
        </p:nvSpPr>
        <p:spPr>
          <a:xfrm>
            <a:off x="237298" y="118625"/>
            <a:ext cx="10589727" cy="5847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RAPPEL FIN DU PROGRAMME DE SECONDE : Les Lumières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D1E37BF-ED02-4096-9DD5-6AB3677C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177" y="857368"/>
            <a:ext cx="20891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b="1" dirty="0">
                <a:latin typeface="Calibri" panose="020F0502020204030204" pitchFamily="34" charset="0"/>
              </a:rPr>
              <a:t>Circulation des idées à toutes les échelles et dans trois catégories sociales : clergé, noblesse et bourgeoisie (= éclairés)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4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>
            <a:extLst>
              <a:ext uri="{FF2B5EF4-FFF2-40B4-BE49-F238E27FC236}">
                <a16:creationId xmlns:a16="http://schemas.microsoft.com/office/drawing/2014/main" id="{B7AF4444-4909-4DCC-827D-9AD9E32AF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629" y="1594415"/>
            <a:ext cx="11817003" cy="1421710"/>
          </a:xfrm>
          <a:prstGeom prst="homePlate">
            <a:avLst>
              <a:gd name="adj" fmla="val 72867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E5109A-9ABB-4462-8F04-03BCB582C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66" y="1642888"/>
            <a:ext cx="2143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 dirty="0">
                <a:solidFill>
                  <a:srgbClr val="0070C0"/>
                </a:solidFill>
                <a:latin typeface="Corbel" panose="020B0503020204020204" pitchFamily="34" charset="0"/>
              </a:rPr>
              <a:t>ANCIEN REGIME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1F88D7-BFAE-444D-9DD3-D964C94B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403" y="1182859"/>
            <a:ext cx="73597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1789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40D05FFA-1C25-46AA-B102-264007477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30" y="3429000"/>
            <a:ext cx="1500188" cy="1527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200" b="1" dirty="0">
                <a:solidFill>
                  <a:srgbClr val="0070C0"/>
                </a:solidFill>
                <a:latin typeface="Corbel" panose="020B0503020204020204" pitchFamily="34" charset="0"/>
              </a:rPr>
              <a:t>Le roi de France a un pouvoir absolu. Il concentre tous les pouvoirs.</a:t>
            </a:r>
          </a:p>
          <a:p>
            <a:r>
              <a:rPr lang="fr-FR" altLang="fr-FR" sz="1200" b="1" dirty="0">
                <a:solidFill>
                  <a:srgbClr val="0070C0"/>
                </a:solidFill>
                <a:latin typeface="Corbel" panose="020B0503020204020204" pitchFamily="34" charset="0"/>
              </a:rPr>
              <a:t>Société d’ordres</a:t>
            </a:r>
          </a:p>
          <a:p>
            <a:endParaRPr lang="fr-FR" altLang="fr-FR" sz="1200" b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r>
              <a:rPr lang="fr-FR" altLang="fr-FR" sz="1200" b="1" dirty="0">
                <a:solidFill>
                  <a:srgbClr val="0070C0"/>
                </a:solidFill>
                <a:latin typeface="Corbel" panose="020B0503020204020204" pitchFamily="34" charset="0"/>
              </a:rPr>
              <a:t>Français = sujets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6D3C844F-CEEE-4E81-AD4D-55FBC13920F3}"/>
              </a:ext>
            </a:extLst>
          </p:cNvPr>
          <p:cNvSpPr/>
          <p:nvPr/>
        </p:nvSpPr>
        <p:spPr>
          <a:xfrm>
            <a:off x="601592" y="1919701"/>
            <a:ext cx="1713811" cy="91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MONARCHIE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ABSOLUE</a:t>
            </a:r>
            <a:endParaRPr lang="fr-FR" sz="1400" dirty="0"/>
          </a:p>
        </p:txBody>
      </p:sp>
      <p:cxnSp>
        <p:nvCxnSpPr>
          <p:cNvPr id="7" name="AutoShape 7">
            <a:extLst>
              <a:ext uri="{FF2B5EF4-FFF2-40B4-BE49-F238E27FC236}">
                <a16:creationId xmlns:a16="http://schemas.microsoft.com/office/drawing/2014/main" id="{4D5EF636-80D1-4401-83DC-D226CFB31E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43840" y="3021496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13">
            <a:hlinkClick r:id="" action="ppaction://noaction"/>
            <a:extLst>
              <a:ext uri="{FF2B5EF4-FFF2-40B4-BE49-F238E27FC236}">
                <a16:creationId xmlns:a16="http://schemas.microsoft.com/office/drawing/2014/main" id="{F9979777-440E-4B4E-A58F-C8DC18C7B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029" y="1642888"/>
            <a:ext cx="642247" cy="1421710"/>
          </a:xfrm>
          <a:prstGeom prst="downArrow">
            <a:avLst>
              <a:gd name="adj1" fmla="val 50000"/>
              <a:gd name="adj2" fmla="val 48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1EA17AE-C944-45A1-8752-7053B84D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729" y="3378167"/>
            <a:ext cx="1915651" cy="1628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roi de France voit ses pouvoirs limités par une Constitution (droit de veto)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Français = Citoyens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Droits de l’homme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Egalité devant la loi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Souveraineté de la nation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BA148D-7C83-402E-83FE-3F6D9BBFF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338" y="1183836"/>
            <a:ext cx="73597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1792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8CA8CF3-AB66-4D5F-A37E-F23F30B09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183" y="1172539"/>
            <a:ext cx="111001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1804-15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EDD7FC-1659-4DB9-A914-FE9E371F9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217" y="1182303"/>
            <a:ext cx="111001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1848-51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59703F-CF85-4755-8282-EF1895E9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5165" y="1182858"/>
            <a:ext cx="124280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1871-1940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ACCC35-961A-471E-B85F-64B6FECC24B1}"/>
              </a:ext>
            </a:extLst>
          </p:cNvPr>
          <p:cNvSpPr/>
          <p:nvPr/>
        </p:nvSpPr>
        <p:spPr>
          <a:xfrm>
            <a:off x="2871787" y="1821809"/>
            <a:ext cx="1425085" cy="91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MONARCHIE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CONSTITUTIONNELLE</a:t>
            </a:r>
            <a:endParaRPr lang="fr-FR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F3AAB7-B7F6-4E43-83B9-0845A76A1F69}"/>
              </a:ext>
            </a:extLst>
          </p:cNvPr>
          <p:cNvSpPr/>
          <p:nvPr/>
        </p:nvSpPr>
        <p:spPr>
          <a:xfrm>
            <a:off x="4519992" y="1788651"/>
            <a:ext cx="1242186" cy="91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REPUBLIQUE</a:t>
            </a:r>
          </a:p>
          <a:p>
            <a:pPr algn="ctr"/>
            <a:endParaRPr lang="fr-FR" sz="1400" dirty="0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A29B92DB-4EDC-4C82-A220-15375663E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962" y="3327336"/>
            <a:ext cx="1161382" cy="1628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Abolition de la monarchie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Régime républicain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Décapitation du roi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Suffrage censitaire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68682F-17CD-42D6-B846-80B6EFB8D3D5}"/>
              </a:ext>
            </a:extLst>
          </p:cNvPr>
          <p:cNvSpPr/>
          <p:nvPr/>
        </p:nvSpPr>
        <p:spPr>
          <a:xfrm>
            <a:off x="5905239" y="1794618"/>
            <a:ext cx="895367" cy="91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I</a:t>
            </a:r>
            <a:r>
              <a:rPr lang="fr-FR" sz="1400" b="1" baseline="30000" dirty="0">
                <a:solidFill>
                  <a:srgbClr val="FF0000"/>
                </a:solidFill>
                <a:latin typeface="Corbel" panose="020B0503020204020204" pitchFamily="34" charset="0"/>
              </a:rPr>
              <a:t>er</a:t>
            </a:r>
            <a:r>
              <a:rPr lang="fr-FR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 EMPIRE</a:t>
            </a:r>
          </a:p>
          <a:p>
            <a:pPr algn="ctr"/>
            <a:endParaRPr lang="fr-FR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292A71-EBA3-4024-9F41-AD49B5341A17}"/>
              </a:ext>
            </a:extLst>
          </p:cNvPr>
          <p:cNvSpPr/>
          <p:nvPr/>
        </p:nvSpPr>
        <p:spPr>
          <a:xfrm>
            <a:off x="7880283" y="1783676"/>
            <a:ext cx="1110018" cy="91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II</a:t>
            </a:r>
            <a:r>
              <a:rPr lang="fr-FR" sz="1600" b="1" baseline="30000" dirty="0">
                <a:solidFill>
                  <a:srgbClr val="FF0000"/>
                </a:solidFill>
                <a:latin typeface="Corbel" panose="020B0503020204020204" pitchFamily="34" charset="0"/>
              </a:rPr>
              <a:t>ème</a:t>
            </a:r>
            <a:r>
              <a:rPr lang="fr-FR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  REPUBLIQUE</a:t>
            </a:r>
          </a:p>
          <a:p>
            <a:pPr algn="ctr"/>
            <a:endParaRPr lang="fr-FR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3A2A86-D482-4D1D-993B-D9FEFE33E204}"/>
              </a:ext>
            </a:extLst>
          </p:cNvPr>
          <p:cNvSpPr/>
          <p:nvPr/>
        </p:nvSpPr>
        <p:spPr>
          <a:xfrm>
            <a:off x="9134235" y="1783675"/>
            <a:ext cx="1110018" cy="91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II</a:t>
            </a:r>
            <a:r>
              <a:rPr lang="fr-FR" sz="1600" b="1" baseline="30000" dirty="0">
                <a:solidFill>
                  <a:srgbClr val="FF0000"/>
                </a:solidFill>
                <a:latin typeface="Corbel" panose="020B0503020204020204" pitchFamily="34" charset="0"/>
              </a:rPr>
              <a:t>ème</a:t>
            </a:r>
            <a:r>
              <a:rPr lang="fr-FR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 EMPIRE</a:t>
            </a:r>
          </a:p>
          <a:p>
            <a:pPr algn="ctr"/>
            <a:endParaRPr lang="fr-FR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672C80-2087-4E1C-B358-280E45F2687B}"/>
              </a:ext>
            </a:extLst>
          </p:cNvPr>
          <p:cNvSpPr/>
          <p:nvPr/>
        </p:nvSpPr>
        <p:spPr>
          <a:xfrm>
            <a:off x="10352118" y="1795618"/>
            <a:ext cx="1425085" cy="91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III</a:t>
            </a:r>
            <a:r>
              <a:rPr lang="fr-FR" sz="1600" b="1" baseline="30000" dirty="0">
                <a:solidFill>
                  <a:srgbClr val="FF0000"/>
                </a:solidFill>
                <a:latin typeface="Corbel" panose="020B0503020204020204" pitchFamily="34" charset="0"/>
              </a:rPr>
              <a:t>ème</a:t>
            </a:r>
            <a:r>
              <a:rPr lang="fr-FR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 REPUBLIQUE</a:t>
            </a:r>
          </a:p>
          <a:p>
            <a:pPr algn="ctr"/>
            <a:endParaRPr lang="fr-F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328FDC-CC4C-4CD7-ABF9-E46D2C15F623}"/>
              </a:ext>
            </a:extLst>
          </p:cNvPr>
          <p:cNvSpPr/>
          <p:nvPr/>
        </p:nvSpPr>
        <p:spPr>
          <a:xfrm>
            <a:off x="6905343" y="1794619"/>
            <a:ext cx="969485" cy="916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  <a:latin typeface="Corbel" panose="020B0503020204020204" pitchFamily="34" charset="0"/>
              </a:rPr>
              <a:t>RESTAURATION</a:t>
            </a:r>
          </a:p>
          <a:p>
            <a:pPr algn="ctr"/>
            <a:endParaRPr lang="fr-FR" sz="1600" dirty="0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26DDA823-2464-46C4-BBAD-B5EEAA667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732" y="3307999"/>
            <a:ext cx="1181061" cy="1692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Empire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Napoléon concentre tous les pouvoirs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Noblesse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Egalité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Droits de l’homme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Censure</a:t>
            </a:r>
          </a:p>
          <a:p>
            <a:pPr algn="ctr"/>
            <a:endParaRPr lang="fr-FR" altLang="fr-FR" sz="1200" b="1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altLang="fr-FR" sz="1200" b="1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78BCE4A9-3BB7-498C-B998-9C6C725C0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1815" y="3307999"/>
            <a:ext cx="929772" cy="1692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 XVIII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X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Louis-Philippe Ier</a:t>
            </a:r>
          </a:p>
          <a:p>
            <a:pPr algn="ctr"/>
            <a:endParaRPr lang="fr-FR" altLang="fr-FR" sz="1200" b="1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63C50B5A-993F-4842-9D23-568EB611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1927" y="3354573"/>
            <a:ext cx="1425776" cy="1692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Valeurs de 1789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Symboles républicains (hymne, drapeau, devise, Marianne)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militaire</a:t>
            </a:r>
          </a:p>
          <a:p>
            <a:pPr algn="ctr"/>
            <a:r>
              <a:rPr lang="fr-FR" altLang="fr-FR" sz="1200" b="1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Président</a:t>
            </a:r>
            <a:endParaRPr lang="fr-FR" altLang="fr-FR" sz="1200" b="1" dirty="0">
              <a:solidFill>
                <a:schemeClr val="accent1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4D4DA637-076C-4769-9D6D-E17E8337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0" y="6153151"/>
            <a:ext cx="9132888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2000" b="1">
                <a:solidFill>
                  <a:schemeClr val="bg1"/>
                </a:solidFill>
                <a:latin typeface="Corbel" panose="020B0503020204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Comment les Français ont-ils rompu avec l’Ancien Régime pour tenter d’établir de </a:t>
            </a:r>
          </a:p>
          <a:p>
            <a:pPr algn="ctr"/>
            <a:r>
              <a:rPr lang="fr-FR" altLang="fr-FR" sz="2000" b="1">
                <a:solidFill>
                  <a:schemeClr val="bg1"/>
                </a:solidFill>
                <a:latin typeface="Corbel" panose="020B0503020204020204" pitchFamily="34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nouvelles règles politiques fondées sur la démocratie et les droits de l’homme ? 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34ED2ED8-9DC1-4AF3-B90E-445ACE7E0E8B}"/>
              </a:ext>
            </a:extLst>
          </p:cNvPr>
          <p:cNvSpPr>
            <a:spLocks/>
          </p:cNvSpPr>
          <p:nvPr/>
        </p:nvSpPr>
        <p:spPr bwMode="auto">
          <a:xfrm rot="16200000">
            <a:off x="2106797" y="3329145"/>
            <a:ext cx="366415" cy="3620751"/>
          </a:xfrm>
          <a:prstGeom prst="leftBrace">
            <a:avLst>
              <a:gd name="adj1" fmla="val 62424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0C30CFC-E694-4577-B4EC-B982A8B61445}"/>
              </a:ext>
            </a:extLst>
          </p:cNvPr>
          <p:cNvSpPr>
            <a:spLocks/>
          </p:cNvSpPr>
          <p:nvPr/>
        </p:nvSpPr>
        <p:spPr bwMode="auto">
          <a:xfrm rot="16200000">
            <a:off x="7614914" y="1804652"/>
            <a:ext cx="340949" cy="6838852"/>
          </a:xfrm>
          <a:prstGeom prst="leftBrace">
            <a:avLst>
              <a:gd name="adj1" fmla="val 62424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856D3DE-4B28-4349-8283-6579DBD0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78" y="5290982"/>
            <a:ext cx="399519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COMMENT LES FRANCAIS ONT-ILS ROMPU AVEC L’ANCIEN REGIME?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7D8CD89-238E-47C5-BC04-005E01AE1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767" y="5426500"/>
            <a:ext cx="55609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COMMENT LES FRANCAIS UTILISENT-ILS, ENTRE 1790 et 1914, L’HERITAGE DE 1789?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EBDFD53-0954-455C-80BE-1FBE38B0FA07}"/>
              </a:ext>
            </a:extLst>
          </p:cNvPr>
          <p:cNvSpPr txBox="1"/>
          <p:nvPr/>
        </p:nvSpPr>
        <p:spPr>
          <a:xfrm>
            <a:off x="3464200" y="217327"/>
            <a:ext cx="4897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AXE CHRONOLOGIQUE ANNUEL</a:t>
            </a:r>
          </a:p>
        </p:txBody>
      </p:sp>
      <p:sp>
        <p:nvSpPr>
          <p:cNvPr id="31" name="AutoShape 13">
            <a:hlinkClick r:id="" action="ppaction://noaction"/>
            <a:extLst>
              <a:ext uri="{FF2B5EF4-FFF2-40B4-BE49-F238E27FC236}">
                <a16:creationId xmlns:a16="http://schemas.microsoft.com/office/drawing/2014/main" id="{9B470EFC-CB40-4F96-BD66-B121C0BB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003" y="1689788"/>
            <a:ext cx="642247" cy="1421710"/>
          </a:xfrm>
          <a:prstGeom prst="downArrow">
            <a:avLst>
              <a:gd name="adj1" fmla="val 50000"/>
              <a:gd name="adj2" fmla="val 48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7E73A7B0-E9CA-47EB-B32B-4081B70E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356" y="3366649"/>
            <a:ext cx="1425776" cy="1692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Napoléon III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Plébiscite</a:t>
            </a: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FCB97CAA-833F-471B-8CCD-FF2E5C7C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803" y="3320815"/>
            <a:ext cx="929772" cy="1692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Suffrage universel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Abolition de l’esclavage</a:t>
            </a:r>
          </a:p>
          <a:p>
            <a:pPr algn="ctr"/>
            <a:r>
              <a:rPr lang="fr-FR" altLang="fr-FR" sz="1200" b="1" dirty="0">
                <a:solidFill>
                  <a:schemeClr val="accent1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fonction de Président</a:t>
            </a:r>
          </a:p>
        </p:txBody>
      </p:sp>
    </p:spTree>
    <p:extLst>
      <p:ext uri="{BB962C8B-B14F-4D97-AF65-F5344CB8AC3E}">
        <p14:creationId xmlns:p14="http://schemas.microsoft.com/office/powerpoint/2010/main" val="25378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159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395</Words>
  <Application>Microsoft Office PowerPoint</Application>
  <PresentationFormat>Grand écran</PresentationFormat>
  <Paragraphs>86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7" baseType="lpstr">
      <vt:lpstr>ＭＳ Ｐゴシック</vt:lpstr>
      <vt:lpstr>Yu Gothic</vt:lpstr>
      <vt:lpstr>Arial</vt:lpstr>
      <vt:lpstr>Calibri</vt:lpstr>
      <vt:lpstr>Calibri Light</vt:lpstr>
      <vt:lpstr>Comic Sans MS</vt:lpstr>
      <vt:lpstr>Corbel</vt:lpstr>
      <vt:lpstr>Lucida Sans Unicode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</dc:creator>
  <cp:lastModifiedBy>dominique</cp:lastModifiedBy>
  <cp:revision>3</cp:revision>
  <dcterms:created xsi:type="dcterms:W3CDTF">2019-06-04T11:42:11Z</dcterms:created>
  <dcterms:modified xsi:type="dcterms:W3CDTF">2019-06-04T14:05:01Z</dcterms:modified>
</cp:coreProperties>
</file>