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312" r:id="rId2"/>
    <p:sldId id="317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8" r:id="rId13"/>
    <p:sldId id="293" r:id="rId14"/>
    <p:sldId id="289" r:id="rId15"/>
    <p:sldId id="301" r:id="rId16"/>
    <p:sldId id="302" r:id="rId17"/>
    <p:sldId id="319" r:id="rId18"/>
  </p:sldIdLst>
  <p:sldSz cx="9144000" cy="5143500" type="screen16x9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0E570B3-BAE5-4834-A122-54AA5FBB18FF}">
          <p14:sldIdLst>
            <p14:sldId id="312"/>
            <p14:sldId id="317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8"/>
            <p14:sldId id="293"/>
            <p14:sldId id="289"/>
            <p14:sldId id="301"/>
            <p14:sldId id="302"/>
            <p14:sldId id="31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77" autoAdjust="0"/>
  </p:normalViewPr>
  <p:slideViewPr>
    <p:cSldViewPr snapToGrid="0" snapToObjects="1">
      <p:cViewPr>
        <p:scale>
          <a:sx n="100" d="100"/>
          <a:sy n="100" d="100"/>
        </p:scale>
        <p:origin x="-1200" y="-4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CBA9D-1DE5-6A48-AFDC-D606FF3F806A}" type="datetimeFigureOut">
              <a:rPr lang="fr-FR" smtClean="0"/>
              <a:t>16/06/19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FD6D3-010F-C948-AF19-00EF0A591F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997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00AC-B1EC-F24F-863D-6A70613F6556}" type="datetimeFigureOut">
              <a:rPr lang="fr-FR" smtClean="0"/>
              <a:t>16/06/19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F333-6FF6-C842-9486-2E88AFED1E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431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00AC-B1EC-F24F-863D-6A70613F6556}" type="datetimeFigureOut">
              <a:rPr lang="fr-FR" smtClean="0"/>
              <a:t>16/06/19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F333-6FF6-C842-9486-2E88AFED1E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134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00AC-B1EC-F24F-863D-6A70613F6556}" type="datetimeFigureOut">
              <a:rPr lang="fr-FR" smtClean="0"/>
              <a:t>16/06/19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F333-6FF6-C842-9486-2E88AFED1E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28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00AC-B1EC-F24F-863D-6A70613F6556}" type="datetimeFigureOut">
              <a:rPr lang="fr-FR" smtClean="0"/>
              <a:t>16/06/19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F333-6FF6-C842-9486-2E88AFED1E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61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00AC-B1EC-F24F-863D-6A70613F6556}" type="datetimeFigureOut">
              <a:rPr lang="fr-FR" smtClean="0"/>
              <a:t>16/06/19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F333-6FF6-C842-9486-2E88AFED1E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68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00AC-B1EC-F24F-863D-6A70613F6556}" type="datetimeFigureOut">
              <a:rPr lang="fr-FR" smtClean="0"/>
              <a:t>16/06/19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F333-6FF6-C842-9486-2E88AFED1E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00AC-B1EC-F24F-863D-6A70613F6556}" type="datetimeFigureOut">
              <a:rPr lang="fr-FR" smtClean="0"/>
              <a:t>16/06/19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F333-6FF6-C842-9486-2E88AFED1E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18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00AC-B1EC-F24F-863D-6A70613F6556}" type="datetimeFigureOut">
              <a:rPr lang="fr-FR" smtClean="0"/>
              <a:t>16/06/19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F333-6FF6-C842-9486-2E88AFED1E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56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00AC-B1EC-F24F-863D-6A70613F6556}" type="datetimeFigureOut">
              <a:rPr lang="fr-FR" smtClean="0"/>
              <a:t>16/06/19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F333-6FF6-C842-9486-2E88AFED1E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092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1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1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00AC-B1EC-F24F-863D-6A70613F6556}" type="datetimeFigureOut">
              <a:rPr lang="fr-FR" smtClean="0"/>
              <a:t>16/06/19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F333-6FF6-C842-9486-2E88AFED1E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06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00AC-B1EC-F24F-863D-6A70613F6556}" type="datetimeFigureOut">
              <a:rPr lang="fr-FR" smtClean="0"/>
              <a:t>16/06/19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F333-6FF6-C842-9486-2E88AFED1E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83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800AC-B1EC-F24F-863D-6A70613F6556}" type="datetimeFigureOut">
              <a:rPr lang="fr-FR" smtClean="0"/>
              <a:t>16/06/19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6F333-6FF6-C842-9486-2E88AFED1E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309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87720" y="266348"/>
            <a:ext cx="5800448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GEOGRAPHIE- PROGRAMME DE 1</a:t>
            </a:r>
            <a:r>
              <a:rPr lang="fr-FR" baseline="30000" dirty="0" smtClean="0"/>
              <a:t>ère</a:t>
            </a:r>
            <a:r>
              <a:rPr lang="fr-FR" dirty="0" smtClean="0"/>
              <a:t> TECHNOLOGIQUE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887721" y="849926"/>
            <a:ext cx="5800448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LES DYNAMIQUES D’UN MONDE EN RECOMPOSITION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887720" y="1785064"/>
            <a:ext cx="5800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PARTIE 1- Le nouveau programme</a:t>
            </a:r>
          </a:p>
          <a:p>
            <a:endParaRPr lang="fr-FR" b="1" dirty="0"/>
          </a:p>
          <a:p>
            <a:r>
              <a:rPr lang="fr-FR" b="1" dirty="0" smtClean="0"/>
              <a:t>PARTIE 2- Une proposition d’introduction annuelle </a:t>
            </a:r>
          </a:p>
          <a:p>
            <a:endParaRPr lang="fr-FR" b="1" dirty="0"/>
          </a:p>
          <a:p>
            <a:r>
              <a:rPr lang="fr-FR" b="1" dirty="0" smtClean="0"/>
              <a:t>PARTIE 3 – Une proposition de mise en œuvre du thème 2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97046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9-05-12 à 17.34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971" y="114426"/>
            <a:ext cx="4479397" cy="47544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30527" y="1670636"/>
            <a:ext cx="1398396" cy="200247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608487" y="3091121"/>
            <a:ext cx="1761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EDC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" name="Flèche vers le haut 6"/>
          <p:cNvSpPr/>
          <p:nvPr/>
        </p:nvSpPr>
        <p:spPr>
          <a:xfrm>
            <a:off x="3369297" y="1418902"/>
            <a:ext cx="308899" cy="159053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608487" y="831170"/>
            <a:ext cx="1761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MEP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30527" y="793806"/>
            <a:ext cx="1315683" cy="57993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10497" y="1670641"/>
            <a:ext cx="257416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i="1" dirty="0" smtClean="0">
                <a:solidFill>
                  <a:srgbClr val="FF0000"/>
                </a:solidFill>
              </a:rPr>
              <a:t>Quelles dynamiques expliquent la diversité des espaces ruraux? 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2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9-05-12 à 17.35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132" y="313587"/>
            <a:ext cx="7315200" cy="20447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88570" y="2494512"/>
            <a:ext cx="433453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Quelles dynamiques territoriales liées à la mondialisation connaît la Chine actuelle? 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71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87720" y="266348"/>
            <a:ext cx="5800448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GEOGRAPHIE- PROGRAMME DE 1</a:t>
            </a:r>
            <a:r>
              <a:rPr lang="fr-FR" baseline="30000" dirty="0" smtClean="0"/>
              <a:t>ère</a:t>
            </a:r>
            <a:r>
              <a:rPr lang="fr-FR" dirty="0" smtClean="0"/>
              <a:t> TECHNOLOGIQUE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887721" y="849926"/>
            <a:ext cx="5800448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LES DYNAMIQUES D’UN MONDE EN RECOMPOSITION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887720" y="1785064"/>
            <a:ext cx="5800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/>
          </a:p>
          <a:p>
            <a:r>
              <a:rPr lang="fr-FR" b="1" dirty="0" smtClean="0"/>
              <a:t>PARTIE 2- Une proposition d’introduction annuelle </a:t>
            </a:r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9823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3587" y="31487"/>
            <a:ext cx="3348891" cy="27699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INTRODUCTION  GEOGRAPHIE- 1</a:t>
            </a:r>
            <a:r>
              <a:rPr lang="fr-FR" sz="1200" baseline="30000" dirty="0" smtClean="0"/>
              <a:t>ère</a:t>
            </a:r>
            <a:r>
              <a:rPr lang="fr-FR" sz="1200" dirty="0" smtClean="0"/>
              <a:t> technologique</a:t>
            </a:r>
            <a:endParaRPr lang="fr-FR" sz="1200" dirty="0"/>
          </a:p>
        </p:txBody>
      </p:sp>
      <p:sp>
        <p:nvSpPr>
          <p:cNvPr id="6" name="ZoneTexte 5"/>
          <p:cNvSpPr txBox="1"/>
          <p:nvPr/>
        </p:nvSpPr>
        <p:spPr>
          <a:xfrm>
            <a:off x="151970" y="444973"/>
            <a:ext cx="2887435" cy="307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Introduction-problématique </a:t>
            </a:r>
            <a:endParaRPr lang="fr-FR" sz="1400" dirty="0"/>
          </a:p>
        </p:txBody>
      </p:sp>
      <p:pic>
        <p:nvPicPr>
          <p:cNvPr id="7" name="Image 6" descr="Capture d’écran 2019-05-01 à 09.05.1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" t="2126" r="38317" b="6755"/>
          <a:stretch/>
        </p:blipFill>
        <p:spPr>
          <a:xfrm>
            <a:off x="3182186" y="630375"/>
            <a:ext cx="5864881" cy="43742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 descr="Capture d’écran 2019-05-01 à 09.12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802" y="630375"/>
            <a:ext cx="6283265" cy="4513124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5148327" y="3066647"/>
            <a:ext cx="1613142" cy="1521881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FONDERIE</a:t>
            </a:r>
            <a:endParaRPr lang="fr-FR" dirty="0"/>
          </a:p>
        </p:txBody>
      </p:sp>
      <p:pic>
        <p:nvPicPr>
          <p:cNvPr id="10" name="Image 9" descr="Capture d’écran 2019-05-01 à 09.13.1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1" y="444973"/>
            <a:ext cx="4347476" cy="4476624"/>
          </a:xfrm>
          <a:prstGeom prst="rect">
            <a:avLst/>
          </a:prstGeom>
          <a:ln w="57150" cmpd="sng">
            <a:solidFill>
              <a:srgbClr val="FF0000"/>
            </a:solidFill>
          </a:ln>
        </p:spPr>
      </p:pic>
      <p:sp>
        <p:nvSpPr>
          <p:cNvPr id="11" name="Flèche vers la gauche 10"/>
          <p:cNvSpPr/>
          <p:nvPr/>
        </p:nvSpPr>
        <p:spPr>
          <a:xfrm>
            <a:off x="4221628" y="3673112"/>
            <a:ext cx="1098309" cy="38905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Capture d’écran 2019-05-01 à 09.14.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85" y="882442"/>
            <a:ext cx="3863615" cy="370608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3" name="ZoneTexte 12"/>
          <p:cNvSpPr txBox="1"/>
          <p:nvPr/>
        </p:nvSpPr>
        <p:spPr>
          <a:xfrm>
            <a:off x="5766125" y="123820"/>
            <a:ext cx="2817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366FF"/>
                </a:solidFill>
              </a:rPr>
              <a:t>Proposition : 1/2h   </a:t>
            </a:r>
            <a:endParaRPr lang="fr-FR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apture d’écran 2017-07-30 à 19.19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82" y="917106"/>
            <a:ext cx="3752672" cy="3902127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>
            <a:spLocks noChangeArrowheads="1"/>
          </p:cNvSpPr>
          <p:nvPr/>
        </p:nvSpPr>
        <p:spPr bwMode="auto">
          <a:xfrm rot="18372383">
            <a:off x="5420407" y="2889249"/>
            <a:ext cx="2652712" cy="4619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fr-FR">
                <a:solidFill>
                  <a:srgbClr val="FFFF00"/>
                </a:solidFill>
              </a:rPr>
              <a:t>DEBUT XXI°s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71" y="917106"/>
            <a:ext cx="3670529" cy="40143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>
            <a:spLocks noChangeArrowheads="1"/>
          </p:cNvSpPr>
          <p:nvPr/>
        </p:nvSpPr>
        <p:spPr bwMode="auto">
          <a:xfrm rot="18372383">
            <a:off x="886620" y="3063081"/>
            <a:ext cx="2652712" cy="4603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fr-FR" dirty="0">
                <a:solidFill>
                  <a:srgbClr val="FFFF00"/>
                </a:solidFill>
              </a:rPr>
              <a:t>XIX-DEBUT </a:t>
            </a:r>
            <a:r>
              <a:rPr lang="fr-FR" dirty="0" err="1">
                <a:solidFill>
                  <a:srgbClr val="FFFF00"/>
                </a:solidFill>
              </a:rPr>
              <a:t>XX°s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1" name="Flèche vers la droite 10"/>
          <p:cNvSpPr/>
          <p:nvPr/>
        </p:nvSpPr>
        <p:spPr bwMode="auto">
          <a:xfrm>
            <a:off x="3255705" y="2751693"/>
            <a:ext cx="2632075" cy="1409700"/>
          </a:xfrm>
          <a:prstGeom prst="rightArrow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FR" sz="2400" dirty="0">
                <a:solidFill>
                  <a:srgbClr val="FFFF00"/>
                </a:solidFill>
                <a:cs typeface="Arial" charset="0"/>
              </a:rPr>
              <a:t>RECONVERSION</a:t>
            </a:r>
          </a:p>
          <a:p>
            <a:pPr algn="ctr">
              <a:defRPr/>
            </a:pPr>
            <a:r>
              <a:rPr lang="fr-FR" sz="2400" dirty="0">
                <a:solidFill>
                  <a:srgbClr val="FFFF00"/>
                </a:solidFill>
                <a:cs typeface="Arial" charset="0"/>
              </a:rPr>
              <a:t>MUTATION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471759"/>
            <a:ext cx="9143999" cy="30777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400" b="1" i="1" dirty="0" smtClean="0">
                <a:solidFill>
                  <a:schemeClr val="bg1"/>
                </a:solidFill>
                <a:latin typeface="+mj-lt"/>
              </a:rPr>
              <a:t>Comment les villes et leurs espaces productifs se transforment-ils ? Quels sont les acteurs spatiaux de ces mutations?</a:t>
            </a:r>
            <a:endParaRPr lang="fr-FR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51972" y="1925004"/>
            <a:ext cx="766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1850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815326" y="1740338"/>
            <a:ext cx="766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rgbClr val="FF0000"/>
                </a:solidFill>
              </a:rPr>
              <a:t>2019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8" name="Image 17" descr="Capture d’écran 2019-05-01 à 09.14.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" y="917106"/>
            <a:ext cx="4013042" cy="384942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Ellipse 5"/>
          <p:cNvSpPr/>
          <p:nvPr/>
        </p:nvSpPr>
        <p:spPr>
          <a:xfrm>
            <a:off x="512367" y="1556612"/>
            <a:ext cx="2743337" cy="2604781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XIX°s-XX°s</a:t>
            </a:r>
            <a:endParaRPr lang="fr-FR" dirty="0" smtClean="0"/>
          </a:p>
          <a:p>
            <a:pPr algn="ctr"/>
            <a:r>
              <a:rPr lang="fr-FR" dirty="0" smtClean="0"/>
              <a:t>- USINES</a:t>
            </a:r>
          </a:p>
          <a:p>
            <a:pPr algn="ctr"/>
            <a:r>
              <a:rPr lang="fr-FR" dirty="0" smtClean="0"/>
              <a:t>- FONDERIE</a:t>
            </a:r>
          </a:p>
          <a:p>
            <a:pPr algn="ctr"/>
            <a:r>
              <a:rPr lang="fr-FR" dirty="0" smtClean="0"/>
              <a:t>- CHEMIN DE FER</a:t>
            </a:r>
          </a:p>
          <a:p>
            <a:pPr algn="ctr"/>
            <a:r>
              <a:rPr lang="fr-FR" dirty="0" smtClean="0"/>
              <a:t>- CANAUX</a:t>
            </a:r>
          </a:p>
          <a:p>
            <a:pPr marL="285750" indent="-285750" algn="ctr">
              <a:buFontTx/>
              <a:buChar char="-"/>
            </a:pPr>
            <a:r>
              <a:rPr lang="fr-FR" dirty="0" smtClean="0"/>
              <a:t>HABITAT OUVRIER</a:t>
            </a:r>
          </a:p>
          <a:p>
            <a:pPr algn="ctr"/>
            <a:r>
              <a:rPr lang="fr-FR" dirty="0" smtClean="0"/>
              <a:t>=</a:t>
            </a:r>
          </a:p>
          <a:p>
            <a:pPr algn="ctr"/>
            <a:r>
              <a:rPr lang="fr-FR" dirty="0" smtClean="0"/>
              <a:t> AI </a:t>
            </a:r>
            <a:endParaRPr lang="fr-FR" dirty="0"/>
          </a:p>
        </p:txBody>
      </p:sp>
      <p:pic>
        <p:nvPicPr>
          <p:cNvPr id="19" name="Image 18" descr="Capture d’écran 2019-05-01 à 09.05.16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" t="2126" r="38317" b="6755"/>
          <a:stretch/>
        </p:blipFill>
        <p:spPr>
          <a:xfrm>
            <a:off x="4303256" y="917106"/>
            <a:ext cx="4489162" cy="33481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ZoneTexte 19"/>
          <p:cNvSpPr txBox="1"/>
          <p:nvPr/>
        </p:nvSpPr>
        <p:spPr>
          <a:xfrm>
            <a:off x="37564" y="90673"/>
            <a:ext cx="3348891" cy="27699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INTRODUCTION  GEOGRAPHIE- 1</a:t>
            </a:r>
            <a:r>
              <a:rPr lang="fr-FR" sz="1200" baseline="30000" dirty="0" smtClean="0"/>
              <a:t>ère</a:t>
            </a:r>
            <a:r>
              <a:rPr lang="fr-FR" sz="1200" dirty="0" smtClean="0"/>
              <a:t> technologique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8647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14" grpId="0" animBg="1"/>
      <p:bldP spid="2" grpId="0"/>
      <p:bldP spid="15" grpId="0"/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34" y="45769"/>
            <a:ext cx="3981372" cy="389605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Image 5" descr="Capture d’écran 2019-05-08 à 12.58.1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50"/>
          <a:stretch/>
        </p:blipFill>
        <p:spPr>
          <a:xfrm>
            <a:off x="0" y="4084732"/>
            <a:ext cx="5783274" cy="950061"/>
          </a:xfrm>
          <a:prstGeom prst="rect">
            <a:avLst/>
          </a:prstGeom>
        </p:spPr>
      </p:pic>
      <p:pic>
        <p:nvPicPr>
          <p:cNvPr id="5" name="Image 4" descr="Capture d’écran 2019-05-08 à 12.57.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886" y="45769"/>
            <a:ext cx="4541968" cy="43918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5019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4650668" cy="5143500"/>
          </a:xfrm>
          <a:prstGeom prst="rect">
            <a:avLst/>
          </a:prstGeom>
        </p:spPr>
      </p:pic>
      <p:pic>
        <p:nvPicPr>
          <p:cNvPr id="7" name="Image 6" descr="Capture d’écran 2019-05-08 à 13.02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564" y="632324"/>
            <a:ext cx="3641011" cy="4030584"/>
          </a:xfrm>
          <a:prstGeom prst="rect">
            <a:avLst/>
          </a:prstGeom>
        </p:spPr>
      </p:pic>
      <p:pic>
        <p:nvPicPr>
          <p:cNvPr id="8" name="Image 7" descr="Capture d’écran 2019-05-08 à 18.08.3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174" y="40840"/>
            <a:ext cx="1441079" cy="61362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082212" y="2002475"/>
            <a:ext cx="4896631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Dans le cadre des échanges mondiaux, de l’interdépendance des économies </a:t>
            </a:r>
          </a:p>
          <a:p>
            <a:pPr algn="ctr"/>
            <a:r>
              <a:rPr lang="fr-FR" dirty="0" smtClean="0"/>
              <a:t>(= </a:t>
            </a:r>
            <a:r>
              <a:rPr lang="fr-FR" b="1" dirty="0" smtClean="0"/>
              <a:t>MONDIALISATION</a:t>
            </a:r>
            <a:r>
              <a:rPr lang="fr-FR" dirty="0" smtClean="0"/>
              <a:t>), </a:t>
            </a:r>
            <a:r>
              <a:rPr lang="fr-FR" dirty="0" smtClean="0">
                <a:solidFill>
                  <a:srgbClr val="FF0000"/>
                </a:solidFill>
              </a:rPr>
              <a:t>les territoires se spécialisent dans certaines activités économiques.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95769" y="1252632"/>
            <a:ext cx="5983499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latin typeface="+mj-lt"/>
              </a:rPr>
              <a:t>Quel rôle joue la mondialisation dans la transformation </a:t>
            </a:r>
          </a:p>
          <a:p>
            <a:pPr algn="ctr"/>
            <a:r>
              <a:rPr lang="fr-FR" b="1" i="1" dirty="0" smtClean="0">
                <a:solidFill>
                  <a:schemeClr val="bg1"/>
                </a:solidFill>
                <a:latin typeface="+mj-lt"/>
              </a:rPr>
              <a:t>des villes et des espaces productifs ? 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95769" y="3464721"/>
            <a:ext cx="5983499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latin typeface="+mj-lt"/>
              </a:rPr>
              <a:t>Que deviennent dans ce contexte les espaces ruraux?  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977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87720" y="266348"/>
            <a:ext cx="5800448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GEOGRAPHIE- PROGRAMME DE 1</a:t>
            </a:r>
            <a:r>
              <a:rPr lang="fr-FR" baseline="30000" dirty="0" smtClean="0"/>
              <a:t>ère</a:t>
            </a:r>
            <a:r>
              <a:rPr lang="fr-FR" dirty="0" smtClean="0"/>
              <a:t> TECHNOLOGIQUE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887721" y="849926"/>
            <a:ext cx="5800448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LES DYNAMIQUES D’UN MONDE EN RECOMPOSITION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887720" y="1785064"/>
            <a:ext cx="5800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PARTIE 3 – Une proposition de mise en œuvre du thème </a:t>
            </a:r>
            <a:r>
              <a:rPr lang="fr-FR" b="1" dirty="0" smtClean="0"/>
              <a:t>2</a:t>
            </a:r>
          </a:p>
          <a:p>
            <a:endParaRPr lang="fr-FR" b="1" dirty="0"/>
          </a:p>
          <a:p>
            <a:pPr algn="ctr"/>
            <a:r>
              <a:rPr lang="fr-FR" b="1" dirty="0" smtClean="0"/>
              <a:t>Voir diaporama « </a:t>
            </a:r>
          </a:p>
          <a:p>
            <a:pPr algn="ctr"/>
            <a:r>
              <a:rPr lang="fr-FR" b="1" dirty="0"/>
              <a:t>e</a:t>
            </a:r>
            <a:r>
              <a:rPr lang="fr-FR" b="1" dirty="0" smtClean="0"/>
              <a:t>t fiche </a:t>
            </a:r>
            <a:r>
              <a:rPr lang="fr-FR" b="1" dirty="0" err="1" smtClean="0"/>
              <a:t>word</a:t>
            </a:r>
            <a:r>
              <a:rPr lang="fr-FR" b="1" dirty="0" smtClean="0"/>
              <a:t> « cours du professeur »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9823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87720" y="266348"/>
            <a:ext cx="5800448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GEOGRAPHIE- PROGRAMME DE 1</a:t>
            </a:r>
            <a:r>
              <a:rPr lang="fr-FR" baseline="30000" dirty="0" smtClean="0"/>
              <a:t>ère</a:t>
            </a:r>
            <a:r>
              <a:rPr lang="fr-FR" dirty="0" smtClean="0"/>
              <a:t> TECHNOLOGIQUE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887721" y="849926"/>
            <a:ext cx="5800448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LES DYNAMIQUES D’UN MONDE EN RECOMPOSITION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887720" y="1785064"/>
            <a:ext cx="5800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PARTIE 1- Le nouveau programme</a:t>
            </a:r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9823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87720" y="563866"/>
            <a:ext cx="5800448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GEOGRAPHIE- PROGRAMME DE 1</a:t>
            </a:r>
            <a:r>
              <a:rPr lang="fr-FR" baseline="30000" dirty="0" smtClean="0"/>
              <a:t>ère</a:t>
            </a:r>
            <a:r>
              <a:rPr lang="fr-FR" dirty="0" smtClean="0"/>
              <a:t> TECHNOLOGIQUE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887721" y="1147444"/>
            <a:ext cx="5800448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LES DYNAMIQUES D’UN MONDE EN RECOMPOSITION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4663" y="1659194"/>
            <a:ext cx="1269920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1. Objectifs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51696" y="744177"/>
            <a:ext cx="1544498" cy="64633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BO n°1 du 22 janvier 2019</a:t>
            </a:r>
            <a:endParaRPr lang="fr-FR" dirty="0"/>
          </a:p>
        </p:txBody>
      </p:sp>
      <p:pic>
        <p:nvPicPr>
          <p:cNvPr id="8" name="Image 7" descr="Capture d’écran 2019-05-12 à 16.45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63" y="2166925"/>
            <a:ext cx="8443255" cy="1344706"/>
          </a:xfrm>
          <a:prstGeom prst="rect">
            <a:avLst/>
          </a:prstGeom>
          <a:ln>
            <a:solidFill>
              <a:srgbClr val="4F81BD"/>
            </a:solidFill>
          </a:ln>
        </p:spPr>
      </p:pic>
      <p:cxnSp>
        <p:nvCxnSpPr>
          <p:cNvPr id="10" name="Connecteur droit 9"/>
          <p:cNvCxnSpPr/>
          <p:nvPr/>
        </p:nvCxnSpPr>
        <p:spPr>
          <a:xfrm>
            <a:off x="3661032" y="2494512"/>
            <a:ext cx="4919512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461300" y="2742100"/>
            <a:ext cx="3726006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61300" y="3230490"/>
            <a:ext cx="5728133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379671" y="3707440"/>
            <a:ext cx="3809762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00FF"/>
                </a:solidFill>
              </a:rPr>
              <a:t>Comprendre le monde pour pouvoir prendre des décisions 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6737" y="87099"/>
            <a:ext cx="3441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PARTIE 1- Le nouveau programme</a:t>
            </a:r>
          </a:p>
        </p:txBody>
      </p:sp>
    </p:spTree>
    <p:extLst>
      <p:ext uri="{BB962C8B-B14F-4D97-AF65-F5344CB8AC3E}">
        <p14:creationId xmlns:p14="http://schemas.microsoft.com/office/powerpoint/2010/main" val="130109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9-05-12 à 16.43.5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"/>
          <a:stretch/>
        </p:blipFill>
        <p:spPr>
          <a:xfrm>
            <a:off x="1384328" y="125867"/>
            <a:ext cx="7439332" cy="2931836"/>
          </a:xfrm>
          <a:prstGeom prst="rect">
            <a:avLst/>
          </a:prstGeom>
          <a:ln>
            <a:noFill/>
          </a:ln>
        </p:spPr>
      </p:pic>
      <p:cxnSp>
        <p:nvCxnSpPr>
          <p:cNvPr id="6" name="Connecteur droit avec flèche 5"/>
          <p:cNvCxnSpPr/>
          <p:nvPr/>
        </p:nvCxnSpPr>
        <p:spPr>
          <a:xfrm>
            <a:off x="1132632" y="125867"/>
            <a:ext cx="0" cy="450843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 rot="16200000">
            <a:off x="-1659417" y="2000464"/>
            <a:ext cx="4395526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00FF"/>
                </a:solidFill>
              </a:rPr>
              <a:t>Continuer à enrichir les connaissances </a:t>
            </a:r>
          </a:p>
          <a:p>
            <a:pPr algn="ctr"/>
            <a:r>
              <a:rPr lang="fr-FR" b="1" dirty="0" smtClean="0">
                <a:solidFill>
                  <a:srgbClr val="0000FF"/>
                </a:solidFill>
              </a:rPr>
              <a:t>et les compétences </a:t>
            </a:r>
            <a:endParaRPr lang="fr-FR" b="1" dirty="0">
              <a:solidFill>
                <a:srgbClr val="0000FF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504474" y="528595"/>
            <a:ext cx="569738" cy="0"/>
          </a:xfrm>
          <a:prstGeom prst="line">
            <a:avLst/>
          </a:prstGeom>
          <a:ln w="28575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2789343" y="1424771"/>
            <a:ext cx="569738" cy="0"/>
          </a:xfrm>
          <a:prstGeom prst="line">
            <a:avLst/>
          </a:prstGeom>
          <a:ln w="28575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941743" y="2317302"/>
            <a:ext cx="1703192" cy="0"/>
          </a:xfrm>
          <a:prstGeom prst="line">
            <a:avLst/>
          </a:prstGeom>
          <a:ln w="28575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Capture d’écran 2019-05-12 à 16.44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208" y="3057703"/>
            <a:ext cx="7180486" cy="1719537"/>
          </a:xfrm>
          <a:prstGeom prst="rect">
            <a:avLst/>
          </a:prstGeom>
        </p:spPr>
      </p:pic>
      <p:cxnSp>
        <p:nvCxnSpPr>
          <p:cNvPr id="15" name="Connecteur droit 14"/>
          <p:cNvCxnSpPr/>
          <p:nvPr/>
        </p:nvCxnSpPr>
        <p:spPr>
          <a:xfrm>
            <a:off x="1697330" y="3362233"/>
            <a:ext cx="2398450" cy="0"/>
          </a:xfrm>
          <a:prstGeom prst="line">
            <a:avLst/>
          </a:prstGeom>
          <a:ln w="28575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15179" y="4680072"/>
            <a:ext cx="15695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BAC-3/ BAC+3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217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19-05-12 à 16.44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49887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0255" y="1167157"/>
            <a:ext cx="1613143" cy="755219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40255" y="3387042"/>
            <a:ext cx="1613143" cy="698007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Capture d’écran 2019-05-12 à 16.44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6613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813" y="784715"/>
            <a:ext cx="1956365" cy="869646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28813" y="1791674"/>
            <a:ext cx="1956365" cy="869646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28813" y="2848053"/>
            <a:ext cx="2002129" cy="869646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74577" y="3809238"/>
            <a:ext cx="1956365" cy="869646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45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87720" y="266348"/>
            <a:ext cx="5800448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GEOGRAPHIE- PROGRAMME DE 1</a:t>
            </a:r>
            <a:r>
              <a:rPr lang="fr-FR" baseline="30000" dirty="0" smtClean="0"/>
              <a:t>ère</a:t>
            </a:r>
            <a:r>
              <a:rPr lang="fr-FR" dirty="0" smtClean="0"/>
              <a:t> TECHNOLOGIQUE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887721" y="849926"/>
            <a:ext cx="5800448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LES DYNAMIQUES D’UN MONDE EN RECOMPOSITION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4662" y="1659194"/>
            <a:ext cx="1624583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  <a:r>
              <a:rPr lang="fr-FR" dirty="0" smtClean="0"/>
              <a:t>. Programme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51696" y="446659"/>
            <a:ext cx="1544498" cy="64633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BO n°1 du 22 janvier 2019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251697" y="2254215"/>
            <a:ext cx="86949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0000FF"/>
                </a:solidFill>
              </a:rPr>
              <a:t>24h ( 1,5h/semaine)</a:t>
            </a:r>
          </a:p>
          <a:p>
            <a:endParaRPr lang="fr-FR" dirty="0" smtClean="0">
              <a:solidFill>
                <a:srgbClr val="0000FF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smtClean="0">
                <a:solidFill>
                  <a:srgbClr val="0000FF"/>
                </a:solidFill>
              </a:rPr>
              <a:t>Trois thèmes à 6-8h et un thème conclusif à 3-4h</a:t>
            </a:r>
          </a:p>
          <a:p>
            <a:pPr marL="285750" indent="-285750">
              <a:buFontTx/>
              <a:buChar char="-"/>
            </a:pPr>
            <a:endParaRPr lang="fr-FR" dirty="0" smtClean="0">
              <a:solidFill>
                <a:srgbClr val="0000FF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0000FF"/>
                </a:solidFill>
              </a:rPr>
              <a:t>Organisation des thèmes en partie A (cours général) et partie B (sujet d’étude : soit positionné en amont : EDC;  soit en aval:  approfondissement)</a:t>
            </a:r>
          </a:p>
          <a:p>
            <a:pPr marL="285750" indent="-285750">
              <a:buFontTx/>
              <a:buChar char="-"/>
            </a:pPr>
            <a:endParaRPr lang="fr-FR" dirty="0" smtClean="0">
              <a:solidFill>
                <a:srgbClr val="0000FF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0000FF"/>
                </a:solidFill>
              </a:rPr>
              <a:t>E3C : 2h avec partie 1- connaissances et partie 2- étude de documents à partir d’un sujet d’étude </a:t>
            </a:r>
            <a:endParaRPr lang="fr-F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4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87720" y="266348"/>
            <a:ext cx="5800448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GEOGRAPHIE- PROGRAMME DE 1</a:t>
            </a:r>
            <a:r>
              <a:rPr lang="fr-FR" baseline="30000" dirty="0" smtClean="0"/>
              <a:t>ère</a:t>
            </a:r>
            <a:r>
              <a:rPr lang="fr-FR" dirty="0" smtClean="0"/>
              <a:t> TECHNOLOGIQUE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887721" y="849926"/>
            <a:ext cx="5800448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LES DYNAMIQUES D’UN MONDE EN RECOMPOSITION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63137" y="1474528"/>
            <a:ext cx="1624583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  <a:r>
              <a:rPr lang="fr-FR" dirty="0" smtClean="0"/>
              <a:t>. Programme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51696" y="446659"/>
            <a:ext cx="1544498" cy="64633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BO n°1 du 22 janvier 2019</a:t>
            </a:r>
            <a:endParaRPr lang="fr-FR" dirty="0"/>
          </a:p>
        </p:txBody>
      </p:sp>
      <p:pic>
        <p:nvPicPr>
          <p:cNvPr id="3" name="Image 2" descr="Capture d’écran 2019-05-12 à 16.46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246" y="1474528"/>
            <a:ext cx="6532654" cy="3694269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1979246" y="1889632"/>
            <a:ext cx="5708923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7688168" y="1687308"/>
            <a:ext cx="697884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5537311" y="2104476"/>
            <a:ext cx="1670346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233069" y="2293772"/>
            <a:ext cx="3607500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6029262" y="2380085"/>
            <a:ext cx="2482638" cy="320396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1887721" y="2559016"/>
            <a:ext cx="1098308" cy="320396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/>
          <p:cNvCxnSpPr/>
          <p:nvPr/>
        </p:nvCxnSpPr>
        <p:spPr>
          <a:xfrm>
            <a:off x="2085883" y="3052636"/>
            <a:ext cx="1025994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4148885" y="3456776"/>
            <a:ext cx="2303684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7327572" y="3456776"/>
            <a:ext cx="1025994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2085883" y="3674187"/>
            <a:ext cx="2456085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Ellipse 29"/>
          <p:cNvSpPr/>
          <p:nvPr/>
        </p:nvSpPr>
        <p:spPr>
          <a:xfrm>
            <a:off x="4439002" y="3741259"/>
            <a:ext cx="1430089" cy="320396"/>
          </a:xfrm>
          <a:prstGeom prst="ellipse">
            <a:avLst/>
          </a:prstGeom>
          <a:noFill/>
          <a:ln w="28575" cmpd="sng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30"/>
          <p:cNvCxnSpPr/>
          <p:nvPr/>
        </p:nvCxnSpPr>
        <p:spPr>
          <a:xfrm>
            <a:off x="2800715" y="4169869"/>
            <a:ext cx="620062" cy="0"/>
          </a:xfrm>
          <a:prstGeom prst="line">
            <a:avLst/>
          </a:prstGeom>
          <a:ln w="38100" cmpd="sng">
            <a:solidFill>
              <a:srgbClr val="4A45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5537311" y="4169869"/>
            <a:ext cx="2848741" cy="0"/>
          </a:xfrm>
          <a:prstGeom prst="line">
            <a:avLst/>
          </a:prstGeom>
          <a:ln w="38100" cmpd="sng">
            <a:solidFill>
              <a:srgbClr val="4A45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2085883" y="4330635"/>
            <a:ext cx="620062" cy="0"/>
          </a:xfrm>
          <a:prstGeom prst="line">
            <a:avLst/>
          </a:prstGeom>
          <a:ln w="38100" cmpd="sng">
            <a:solidFill>
              <a:srgbClr val="4A45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3573177" y="4330635"/>
            <a:ext cx="1483624" cy="0"/>
          </a:xfrm>
          <a:prstGeom prst="line">
            <a:avLst/>
          </a:prstGeom>
          <a:ln w="38100" cmpd="sng">
            <a:solidFill>
              <a:srgbClr val="4A45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Ellipse 37"/>
          <p:cNvSpPr/>
          <p:nvPr/>
        </p:nvSpPr>
        <p:spPr>
          <a:xfrm>
            <a:off x="2270984" y="4545894"/>
            <a:ext cx="1302193" cy="225718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9" name="Connecteur droit 38"/>
          <p:cNvCxnSpPr/>
          <p:nvPr/>
        </p:nvCxnSpPr>
        <p:spPr>
          <a:xfrm>
            <a:off x="3714137" y="4748726"/>
            <a:ext cx="1216816" cy="0"/>
          </a:xfrm>
          <a:prstGeom prst="line">
            <a:avLst/>
          </a:prstGeom>
          <a:ln w="381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6707510" y="4771612"/>
            <a:ext cx="1646056" cy="0"/>
          </a:xfrm>
          <a:prstGeom prst="line">
            <a:avLst/>
          </a:prstGeom>
          <a:ln w="381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2085883" y="4963629"/>
            <a:ext cx="620062" cy="0"/>
          </a:xfrm>
          <a:prstGeom prst="line">
            <a:avLst/>
          </a:prstGeom>
          <a:ln w="381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251696" y="2062939"/>
            <a:ext cx="163602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FF00"/>
                </a:solidFill>
              </a:rPr>
              <a:t>(1) </a:t>
            </a:r>
            <a:r>
              <a:rPr lang="fr-FR" sz="1400" u="sng" dirty="0" smtClean="0">
                <a:solidFill>
                  <a:srgbClr val="FFFF00"/>
                </a:solidFill>
              </a:rPr>
              <a:t>Dynamiques</a:t>
            </a:r>
            <a:r>
              <a:rPr lang="fr-FR" sz="1400" dirty="0" smtClean="0">
                <a:solidFill>
                  <a:srgbClr val="FFFF00"/>
                </a:solidFill>
              </a:rPr>
              <a:t> : mutations/</a:t>
            </a:r>
            <a:r>
              <a:rPr lang="fr-FR" sz="1400" dirty="0" err="1" smtClean="0">
                <a:solidFill>
                  <a:srgbClr val="FFFF00"/>
                </a:solidFill>
              </a:rPr>
              <a:t>transfor-mations</a:t>
            </a:r>
            <a:r>
              <a:rPr lang="fr-FR" sz="1400" dirty="0" smtClean="0">
                <a:solidFill>
                  <a:srgbClr val="FFFF00"/>
                </a:solidFill>
              </a:rPr>
              <a:t>/</a:t>
            </a:r>
            <a:r>
              <a:rPr lang="fr-FR" sz="1400" dirty="0" err="1" smtClean="0">
                <a:solidFill>
                  <a:srgbClr val="FFFF00"/>
                </a:solidFill>
              </a:rPr>
              <a:t>recomposi-tions</a:t>
            </a:r>
            <a:endParaRPr lang="fr-FR" sz="1400" dirty="0">
              <a:solidFill>
                <a:srgbClr val="FFFF00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263137" y="3118805"/>
            <a:ext cx="1636024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FF00"/>
                </a:solidFill>
              </a:rPr>
              <a:t>(2) </a:t>
            </a:r>
            <a:r>
              <a:rPr lang="fr-FR" sz="1400" u="sng" dirty="0" smtClean="0">
                <a:solidFill>
                  <a:srgbClr val="FFFF00"/>
                </a:solidFill>
              </a:rPr>
              <a:t>Acteurs</a:t>
            </a:r>
            <a:r>
              <a:rPr lang="fr-FR" sz="1400" dirty="0" smtClean="0">
                <a:solidFill>
                  <a:srgbClr val="FFFF00"/>
                </a:solidFill>
              </a:rPr>
              <a:t>: qui ? Objectifs? Conflits ? </a:t>
            </a:r>
            <a:endParaRPr lang="fr-FR" sz="1400" dirty="0">
              <a:solidFill>
                <a:srgbClr val="FFFF00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251696" y="3741259"/>
            <a:ext cx="163602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FF00"/>
                </a:solidFill>
              </a:rPr>
              <a:t>(3) </a:t>
            </a:r>
            <a:r>
              <a:rPr lang="fr-FR" sz="1400" u="sng" dirty="0" smtClean="0">
                <a:solidFill>
                  <a:srgbClr val="FFFF00"/>
                </a:solidFill>
              </a:rPr>
              <a:t>Territoires</a:t>
            </a:r>
            <a:r>
              <a:rPr lang="fr-FR" sz="1400" dirty="0" smtClean="0">
                <a:solidFill>
                  <a:srgbClr val="FFFF00"/>
                </a:solidFill>
              </a:rPr>
              <a:t>: différenciation territoriale à toutes les échelles </a:t>
            </a:r>
            <a:endParaRPr lang="fr-FR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3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1" grpId="0" animBg="1"/>
      <p:bldP spid="30" grpId="0" animBg="1"/>
      <p:bldP spid="38" grpId="0" animBg="1"/>
      <p:bldP spid="45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9-05-12 à 17.21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187" y="0"/>
            <a:ext cx="4933813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33069" y="2116901"/>
            <a:ext cx="1533057" cy="200247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242382" y="2885147"/>
            <a:ext cx="1761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EDC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" name="Flèche vers le haut 6"/>
          <p:cNvSpPr/>
          <p:nvPr/>
        </p:nvSpPr>
        <p:spPr>
          <a:xfrm>
            <a:off x="2968870" y="1212928"/>
            <a:ext cx="308899" cy="159053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242382" y="625196"/>
            <a:ext cx="1761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MEP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10187" y="530008"/>
            <a:ext cx="1533057" cy="57993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86019" y="1049138"/>
            <a:ext cx="2574162" cy="17543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Qu’est-ce que la métropolisation?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En quoi transforme-t-elle les espaces urbains et les différencient-ils? 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73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9-05-12 à 17.34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866" y="114427"/>
            <a:ext cx="4748134" cy="49260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30527" y="2116901"/>
            <a:ext cx="1398396" cy="200247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16959" y="2885147"/>
            <a:ext cx="1761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EDC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" name="Flèche vers le haut 6"/>
          <p:cNvSpPr/>
          <p:nvPr/>
        </p:nvSpPr>
        <p:spPr>
          <a:xfrm>
            <a:off x="3277769" y="1212928"/>
            <a:ext cx="308899" cy="159053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516959" y="625196"/>
            <a:ext cx="1761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MEP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30527" y="759170"/>
            <a:ext cx="1315683" cy="57993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10497" y="547240"/>
            <a:ext cx="2574162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i="1" dirty="0" smtClean="0">
                <a:solidFill>
                  <a:srgbClr val="FF0000"/>
                </a:solidFill>
              </a:rPr>
              <a:t>Comment les </a:t>
            </a:r>
            <a:r>
              <a:rPr lang="fr-FR" b="1" i="1" dirty="0">
                <a:solidFill>
                  <a:srgbClr val="FF0000"/>
                </a:solidFill>
              </a:rPr>
              <a:t>espaces productifs se transforment-ils ? </a:t>
            </a:r>
            <a:endParaRPr lang="fr-FR" b="1" i="1" dirty="0" smtClean="0">
              <a:solidFill>
                <a:srgbClr val="FF0000"/>
              </a:solidFill>
            </a:endParaRPr>
          </a:p>
          <a:p>
            <a:pPr algn="ctr"/>
            <a:r>
              <a:rPr lang="fr-FR" b="1" i="1" dirty="0" smtClean="0">
                <a:solidFill>
                  <a:srgbClr val="FF0000"/>
                </a:solidFill>
              </a:rPr>
              <a:t>Quels </a:t>
            </a:r>
            <a:r>
              <a:rPr lang="fr-FR" b="1" i="1" dirty="0">
                <a:solidFill>
                  <a:srgbClr val="FF0000"/>
                </a:solidFill>
              </a:rPr>
              <a:t>sont les acteurs spatiaux de ces mutations?</a:t>
            </a:r>
            <a:endParaRPr lang="fr-FR" dirty="0">
              <a:solidFill>
                <a:srgbClr val="FF0000"/>
              </a:solidFill>
            </a:endParaRPr>
          </a:p>
          <a:p>
            <a:pPr algn="ctr"/>
            <a:r>
              <a:rPr lang="fr-FR" b="1" i="1" dirty="0" smtClean="0">
                <a:solidFill>
                  <a:srgbClr val="FF0000"/>
                </a:solidFill>
              </a:rPr>
              <a:t>Quel </a:t>
            </a:r>
            <a:r>
              <a:rPr lang="fr-FR" b="1" i="1" dirty="0">
                <a:solidFill>
                  <a:srgbClr val="FF0000"/>
                </a:solidFill>
              </a:rPr>
              <a:t>rôle joue la mondialisation dans la transformation des espaces </a:t>
            </a:r>
            <a:r>
              <a:rPr lang="fr-FR" b="1" i="1" dirty="0" smtClean="0">
                <a:solidFill>
                  <a:srgbClr val="FF0000"/>
                </a:solidFill>
              </a:rPr>
              <a:t>productifs?  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22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3512</TotalTime>
  <Words>511</Words>
  <Application>Microsoft Macintosh PowerPoint</Application>
  <PresentationFormat>Présentation à l'écran (16:9)</PresentationFormat>
  <Paragraphs>86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Francesco Belcastro</dc:creator>
  <cp:lastModifiedBy>Francesco Belcastro</cp:lastModifiedBy>
  <cp:revision>80</cp:revision>
  <cp:lastPrinted>2019-05-22T06:46:12Z</cp:lastPrinted>
  <dcterms:created xsi:type="dcterms:W3CDTF">2019-04-13T13:24:48Z</dcterms:created>
  <dcterms:modified xsi:type="dcterms:W3CDTF">2019-06-16T16:45:43Z</dcterms:modified>
</cp:coreProperties>
</file>