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63" r:id="rId3"/>
    <p:sldId id="264" r:id="rId4"/>
    <p:sldId id="289" r:id="rId5"/>
    <p:sldId id="290" r:id="rId6"/>
    <p:sldId id="291" r:id="rId7"/>
    <p:sldId id="292" r:id="rId8"/>
    <p:sldId id="293" r:id="rId9"/>
    <p:sldId id="294" r:id="rId10"/>
    <p:sldId id="295" r:id="rId11"/>
    <p:sldId id="296" r:id="rId12"/>
    <p:sldId id="297" r:id="rId13"/>
    <p:sldId id="258" r:id="rId14"/>
    <p:sldId id="286" r:id="rId15"/>
    <p:sldId id="256" r:id="rId16"/>
    <p:sldId id="260" r:id="rId17"/>
    <p:sldId id="281" r:id="rId18"/>
    <p:sldId id="282" r:id="rId19"/>
    <p:sldId id="283" r:id="rId20"/>
    <p:sldId id="284" r:id="rId21"/>
    <p:sldId id="285" r:id="rId22"/>
    <p:sldId id="280" r:id="rId23"/>
    <p:sldId id="25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59"/>
    <p:restoredTop sz="94603"/>
  </p:normalViewPr>
  <p:slideViewPr>
    <p:cSldViewPr snapToGrid="0" snapToObjects="1">
      <p:cViewPr>
        <p:scale>
          <a:sx n="100" d="100"/>
          <a:sy n="100" d="100"/>
        </p:scale>
        <p:origin x="52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50641-03CB-F241-BB0E-4F129DE8C88B}" type="datetimeFigureOut">
              <a:rPr lang="fr-FR" smtClean="0"/>
              <a:t>04/07/2019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B64D7-A973-E347-9E3A-BEF8D2473A12}" type="slidenum">
              <a:rPr lang="fr-FR" smtClean="0"/>
              <a:t>‹#›</a:t>
            </a:fld>
            <a:endParaRPr lang="fr-FR"/>
          </a:p>
        </p:txBody>
      </p:sp>
    </p:spTree>
    <p:extLst>
      <p:ext uri="{BB962C8B-B14F-4D97-AF65-F5344CB8AC3E}">
        <p14:creationId xmlns:p14="http://schemas.microsoft.com/office/powerpoint/2010/main" val="29420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C4C8300-2240-4C4D-97EB-639BA7524C5F}"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167479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4C8300-2240-4C4D-97EB-639BA7524C5F}"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95794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4C8300-2240-4C4D-97EB-639BA7524C5F}"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55474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4C8300-2240-4C4D-97EB-639BA7524C5F}"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119246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C4C8300-2240-4C4D-97EB-639BA7524C5F}" type="datetimeFigureOut">
              <a:rPr lang="fr-FR" smtClean="0"/>
              <a:t>04/07/2019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139617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C4C8300-2240-4C4D-97EB-639BA7524C5F}" type="datetimeFigureOut">
              <a:rPr lang="fr-FR" smtClean="0"/>
              <a:t>04/07/2019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3958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C4C8300-2240-4C4D-97EB-639BA7524C5F}" type="datetimeFigureOut">
              <a:rPr lang="fr-FR" smtClean="0"/>
              <a:t>04/07/2019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170947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C4C8300-2240-4C4D-97EB-639BA7524C5F}" type="datetimeFigureOut">
              <a:rPr lang="fr-FR" smtClean="0"/>
              <a:t>04/07/2019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204663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4C8300-2240-4C4D-97EB-639BA7524C5F}" type="datetimeFigureOut">
              <a:rPr lang="fr-FR" smtClean="0"/>
              <a:t>04/07/2019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150184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C4C8300-2240-4C4D-97EB-639BA7524C5F}" type="datetimeFigureOut">
              <a:rPr lang="fr-FR" smtClean="0"/>
              <a:t>04/07/2019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213386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C4C8300-2240-4C4D-97EB-639BA7524C5F}" type="datetimeFigureOut">
              <a:rPr lang="fr-FR" smtClean="0"/>
              <a:t>04/07/2019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1F88C0-D881-E044-BDB8-22B1AEE259F7}" type="slidenum">
              <a:rPr lang="fr-FR" smtClean="0"/>
              <a:t>‹#›</a:t>
            </a:fld>
            <a:endParaRPr lang="fr-FR"/>
          </a:p>
        </p:txBody>
      </p:sp>
    </p:spTree>
    <p:extLst>
      <p:ext uri="{BB962C8B-B14F-4D97-AF65-F5344CB8AC3E}">
        <p14:creationId xmlns:p14="http://schemas.microsoft.com/office/powerpoint/2010/main" val="873897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C8300-2240-4C4D-97EB-639BA7524C5F}" type="datetimeFigureOut">
              <a:rPr lang="fr-FR" smtClean="0"/>
              <a:t>04/07/2019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F88C0-D881-E044-BDB8-22B1AEE259F7}" type="slidenum">
              <a:rPr lang="fr-FR" smtClean="0"/>
              <a:t>‹#›</a:t>
            </a:fld>
            <a:endParaRPr lang="fr-FR"/>
          </a:p>
        </p:txBody>
      </p:sp>
    </p:spTree>
    <p:extLst>
      <p:ext uri="{BB962C8B-B14F-4D97-AF65-F5344CB8AC3E}">
        <p14:creationId xmlns:p14="http://schemas.microsoft.com/office/powerpoint/2010/main" val="152545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3891405"/>
            <a:ext cx="9144000" cy="1655762"/>
          </a:xfrm>
        </p:spPr>
        <p:txBody>
          <a:bodyPr/>
          <a:lstStyle/>
          <a:p>
            <a:r>
              <a:rPr lang="fr-FR" b="1" dirty="0" smtClean="0">
                <a:solidFill>
                  <a:srgbClr val="0070C0"/>
                </a:solidFill>
              </a:rPr>
              <a:t>Réflexions et pistes de problématisation sur le programme d’histoire </a:t>
            </a:r>
            <a:r>
              <a:rPr lang="fr-FR" b="1" smtClean="0">
                <a:solidFill>
                  <a:srgbClr val="0070C0"/>
                </a:solidFill>
              </a:rPr>
              <a:t>de première (Tronc commun)</a:t>
            </a:r>
            <a:endParaRPr lang="fr-FR" b="1">
              <a:solidFill>
                <a:srgbClr val="0070C0"/>
              </a:solidFill>
            </a:endParaRPr>
          </a:p>
        </p:txBody>
      </p:sp>
      <p:sp>
        <p:nvSpPr>
          <p:cNvPr id="4" name="Titre 3"/>
          <p:cNvSpPr>
            <a:spLocks noGrp="1"/>
          </p:cNvSpPr>
          <p:nvPr>
            <p:ph type="ctrTitle"/>
          </p:nvPr>
        </p:nvSpPr>
        <p:spPr>
          <a:xfrm>
            <a:off x="1524000" y="1300129"/>
            <a:ext cx="9144000" cy="19205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4400" b="1" dirty="0" smtClean="0">
                <a:effectLst/>
                <a:latin typeface="ArialMT" charset="0"/>
              </a:rPr>
              <a:t>Nations, empires, nationalités (de 1789 aux lendemains de la Première Guerre mondiale) </a:t>
            </a:r>
            <a:endParaRPr lang="fr-FR" sz="4400" b="1" dirty="0"/>
          </a:p>
        </p:txBody>
      </p:sp>
    </p:spTree>
    <p:extLst>
      <p:ext uri="{BB962C8B-B14F-4D97-AF65-F5344CB8AC3E}">
        <p14:creationId xmlns:p14="http://schemas.microsoft.com/office/powerpoint/2010/main" val="739409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59944" y="541615"/>
            <a:ext cx="10515600" cy="122930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fr-FR" sz="2400" b="1" dirty="0" smtClean="0"/>
              <a:t>D’où l’importance de penser le long 19</a:t>
            </a:r>
            <a:r>
              <a:rPr lang="fr-FR" sz="2400" b="1" baseline="30000" dirty="0" smtClean="0"/>
              <a:t>e</a:t>
            </a:r>
            <a:r>
              <a:rPr lang="fr-FR" sz="2400" b="1" dirty="0" smtClean="0"/>
              <a:t> siècle comme un monde en transition (en l’analysant du point de vue des contemporains et non du nôtre) en ayant toujours en tête les discontinuités, les rapports de forces, les paradoxes</a:t>
            </a:r>
            <a:r>
              <a:rPr lang="is-IS" sz="2400" b="1" dirty="0" smtClean="0"/>
              <a:t>…</a:t>
            </a:r>
            <a:endParaRPr lang="fr-FR" sz="2400" b="1" dirty="0"/>
          </a:p>
        </p:txBody>
      </p:sp>
    </p:spTree>
    <p:extLst>
      <p:ext uri="{BB962C8B-B14F-4D97-AF65-F5344CB8AC3E}">
        <p14:creationId xmlns:p14="http://schemas.microsoft.com/office/powerpoint/2010/main" val="556448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898" y="457404"/>
            <a:ext cx="11591264" cy="7713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Approche sur le </a:t>
            </a:r>
            <a:r>
              <a:rPr lang="fr-FR" b="1" u="sng" dirty="0" smtClean="0"/>
              <a:t>temps long </a:t>
            </a:r>
            <a:r>
              <a:rPr lang="fr-FR" b="1" dirty="0" smtClean="0"/>
              <a:t>: le long 19</a:t>
            </a:r>
            <a:r>
              <a:rPr lang="fr-FR" b="1" baseline="30000" dirty="0" smtClean="0"/>
              <a:t>e</a:t>
            </a:r>
            <a:r>
              <a:rPr lang="fr-FR" b="1" dirty="0" smtClean="0"/>
              <a:t> siècle</a:t>
            </a:r>
          </a:p>
          <a:p>
            <a:pPr algn="ctr"/>
            <a:r>
              <a:rPr lang="fr-FR" i="1" dirty="0" smtClean="0"/>
              <a:t>= Penser le 19</a:t>
            </a:r>
            <a:r>
              <a:rPr lang="fr-FR" i="1" baseline="30000" dirty="0" smtClean="0"/>
              <a:t>e</a:t>
            </a:r>
            <a:r>
              <a:rPr lang="fr-FR" i="1" dirty="0" smtClean="0"/>
              <a:t> siècle comme fondateur du monde contemporain actuel</a:t>
            </a:r>
          </a:p>
        </p:txBody>
      </p:sp>
      <p:sp>
        <p:nvSpPr>
          <p:cNvPr id="6" name="Rectangle 5"/>
          <p:cNvSpPr/>
          <p:nvPr/>
        </p:nvSpPr>
        <p:spPr>
          <a:xfrm>
            <a:off x="314898" y="1501766"/>
            <a:ext cx="11591264" cy="7121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solidFill>
                  <a:schemeClr val="dk1"/>
                </a:solidFill>
              </a:rPr>
              <a:t>Deux événements </a:t>
            </a:r>
            <a:r>
              <a:rPr lang="fr-FR" b="1" dirty="0" smtClean="0">
                <a:solidFill>
                  <a:schemeClr val="dk1"/>
                </a:solidFill>
              </a:rPr>
              <a:t>de </a:t>
            </a:r>
            <a:r>
              <a:rPr lang="fr-FR" b="1" u="sng" dirty="0" smtClean="0">
                <a:solidFill>
                  <a:schemeClr val="dk1"/>
                </a:solidFill>
              </a:rPr>
              <a:t>temps court</a:t>
            </a:r>
            <a:endParaRPr lang="fr-FR" b="1" dirty="0" smtClean="0">
              <a:solidFill>
                <a:schemeClr val="dk1"/>
              </a:solidFill>
            </a:endParaRPr>
          </a:p>
          <a:p>
            <a:pPr algn="ctr"/>
            <a:r>
              <a:rPr lang="fr-FR" i="1" dirty="0" smtClean="0"/>
              <a:t>= Penser les ruptures et les moments fondateurs </a:t>
            </a:r>
            <a:endParaRPr lang="fr-FR" i="1" dirty="0">
              <a:solidFill>
                <a:schemeClr val="dk1"/>
              </a:solidFill>
            </a:endParaRPr>
          </a:p>
        </p:txBody>
      </p:sp>
      <p:sp>
        <p:nvSpPr>
          <p:cNvPr id="21" name="Flèche vers la droite 20"/>
          <p:cNvSpPr/>
          <p:nvPr/>
        </p:nvSpPr>
        <p:spPr>
          <a:xfrm>
            <a:off x="10109379" y="4165069"/>
            <a:ext cx="1989221" cy="59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a droite 21"/>
          <p:cNvSpPr/>
          <p:nvPr/>
        </p:nvSpPr>
        <p:spPr>
          <a:xfrm rot="10800000">
            <a:off x="8673610" y="2760354"/>
            <a:ext cx="1989221" cy="59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314898" y="2324097"/>
            <a:ext cx="2808795" cy="646331"/>
          </a:xfrm>
          <a:prstGeom prst="rect">
            <a:avLst/>
          </a:prstGeom>
          <a:noFill/>
        </p:spPr>
        <p:txBody>
          <a:bodyPr wrap="square" rtlCol="0">
            <a:spAutoFit/>
          </a:bodyPr>
          <a:lstStyle/>
          <a:p>
            <a:pPr algn="ctr"/>
            <a:r>
              <a:rPr lang="fr-FR" i="1" dirty="0" smtClean="0"/>
              <a:t>Marquer la </a:t>
            </a:r>
            <a:r>
              <a:rPr lang="fr-FR" b="1" i="1" dirty="0" smtClean="0"/>
              <a:t>rupture</a:t>
            </a:r>
            <a:r>
              <a:rPr lang="fr-FR" i="1" dirty="0" smtClean="0"/>
              <a:t> avec les formes héritées du passé</a:t>
            </a:r>
            <a:endParaRPr lang="fr-FR" i="1" dirty="0"/>
          </a:p>
        </p:txBody>
      </p:sp>
      <p:sp>
        <p:nvSpPr>
          <p:cNvPr id="24" name="ZoneTexte 23"/>
          <p:cNvSpPr txBox="1"/>
          <p:nvPr/>
        </p:nvSpPr>
        <p:spPr>
          <a:xfrm>
            <a:off x="9668221" y="4784081"/>
            <a:ext cx="2430379" cy="923330"/>
          </a:xfrm>
          <a:prstGeom prst="rect">
            <a:avLst/>
          </a:prstGeom>
          <a:noFill/>
        </p:spPr>
        <p:txBody>
          <a:bodyPr wrap="square" rtlCol="0">
            <a:spAutoFit/>
          </a:bodyPr>
          <a:lstStyle/>
          <a:p>
            <a:pPr algn="ctr"/>
            <a:r>
              <a:rPr lang="fr-FR" i="1" dirty="0" smtClean="0"/>
              <a:t>Penser la PGM comme une </a:t>
            </a:r>
            <a:r>
              <a:rPr lang="fr-FR" b="1" i="1" dirty="0" smtClean="0"/>
              <a:t>matrice</a:t>
            </a:r>
            <a:r>
              <a:rPr lang="fr-FR" i="1" dirty="0" smtClean="0"/>
              <a:t> du monde contemporain actuelle ?</a:t>
            </a:r>
            <a:endParaRPr lang="fr-FR" i="1" dirty="0"/>
          </a:p>
        </p:txBody>
      </p:sp>
      <p:sp>
        <p:nvSpPr>
          <p:cNvPr id="25" name="Rectangle 24"/>
          <p:cNvSpPr/>
          <p:nvPr/>
        </p:nvSpPr>
        <p:spPr>
          <a:xfrm>
            <a:off x="867651" y="3446725"/>
            <a:ext cx="1900988" cy="79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 Révolution française</a:t>
            </a:r>
          </a:p>
        </p:txBody>
      </p:sp>
      <p:sp>
        <p:nvSpPr>
          <p:cNvPr id="26" name="Rectangle 25"/>
          <p:cNvSpPr/>
          <p:nvPr/>
        </p:nvSpPr>
        <p:spPr>
          <a:xfrm>
            <a:off x="9447640" y="3349450"/>
            <a:ext cx="1900988" cy="79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 Première guerre mondiale</a:t>
            </a:r>
          </a:p>
        </p:txBody>
      </p:sp>
      <p:sp>
        <p:nvSpPr>
          <p:cNvPr id="29" name="ZoneTexte 28"/>
          <p:cNvSpPr txBox="1"/>
          <p:nvPr/>
        </p:nvSpPr>
        <p:spPr>
          <a:xfrm>
            <a:off x="9281033" y="2259652"/>
            <a:ext cx="2542674" cy="646331"/>
          </a:xfrm>
          <a:prstGeom prst="rect">
            <a:avLst/>
          </a:prstGeom>
          <a:noFill/>
        </p:spPr>
        <p:txBody>
          <a:bodyPr wrap="square" rtlCol="0">
            <a:spAutoFit/>
          </a:bodyPr>
          <a:lstStyle/>
          <a:p>
            <a:pPr algn="ctr"/>
            <a:r>
              <a:rPr lang="fr-FR" i="1" dirty="0" smtClean="0"/>
              <a:t>Le 19</a:t>
            </a:r>
            <a:r>
              <a:rPr lang="fr-FR" i="1" baseline="30000" dirty="0" smtClean="0"/>
              <a:t>e</a:t>
            </a:r>
            <a:r>
              <a:rPr lang="fr-FR" i="1" dirty="0" smtClean="0"/>
              <a:t> siècle comme </a:t>
            </a:r>
            <a:r>
              <a:rPr lang="fr-FR" b="1" i="1" dirty="0" smtClean="0"/>
              <a:t>matrice</a:t>
            </a:r>
            <a:r>
              <a:rPr lang="fr-FR" i="1" dirty="0" smtClean="0"/>
              <a:t> de la PGM ? </a:t>
            </a:r>
            <a:endParaRPr lang="fr-FR" i="1" dirty="0"/>
          </a:p>
        </p:txBody>
      </p:sp>
      <p:sp>
        <p:nvSpPr>
          <p:cNvPr id="30" name="ZoneTexte 29"/>
          <p:cNvSpPr txBox="1"/>
          <p:nvPr/>
        </p:nvSpPr>
        <p:spPr>
          <a:xfrm>
            <a:off x="332720" y="4797908"/>
            <a:ext cx="3234489" cy="923330"/>
          </a:xfrm>
          <a:prstGeom prst="rect">
            <a:avLst/>
          </a:prstGeom>
          <a:noFill/>
        </p:spPr>
        <p:txBody>
          <a:bodyPr wrap="square" rtlCol="0">
            <a:spAutoFit/>
          </a:bodyPr>
          <a:lstStyle/>
          <a:p>
            <a:pPr algn="ctr"/>
            <a:r>
              <a:rPr lang="fr-FR" i="1" dirty="0" smtClean="0"/>
              <a:t>Les </a:t>
            </a:r>
            <a:r>
              <a:rPr lang="fr-FR" b="1" i="1" dirty="0" smtClean="0"/>
              <a:t>héritages</a:t>
            </a:r>
            <a:r>
              <a:rPr lang="fr-FR" i="1" dirty="0" smtClean="0"/>
              <a:t> de la Révolution française sur le temps long au cours du long 19</a:t>
            </a:r>
            <a:r>
              <a:rPr lang="fr-FR" i="1" baseline="30000" dirty="0" smtClean="0"/>
              <a:t>e</a:t>
            </a:r>
            <a:r>
              <a:rPr lang="fr-FR" i="1" dirty="0" smtClean="0"/>
              <a:t> siècle</a:t>
            </a:r>
          </a:p>
        </p:txBody>
      </p:sp>
      <p:sp>
        <p:nvSpPr>
          <p:cNvPr id="31" name="Flèche vers la droite 30"/>
          <p:cNvSpPr/>
          <p:nvPr/>
        </p:nvSpPr>
        <p:spPr>
          <a:xfrm>
            <a:off x="1444662" y="4209902"/>
            <a:ext cx="1989221" cy="59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a droite 31"/>
          <p:cNvSpPr/>
          <p:nvPr/>
        </p:nvSpPr>
        <p:spPr>
          <a:xfrm rot="10800000">
            <a:off x="82620" y="2875214"/>
            <a:ext cx="1989221" cy="59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962590" y="3014612"/>
            <a:ext cx="4287594" cy="1754326"/>
          </a:xfrm>
          <a:prstGeom prst="rect">
            <a:avLst/>
          </a:prstGeom>
          <a:noFill/>
        </p:spPr>
        <p:txBody>
          <a:bodyPr wrap="square" rtlCol="0">
            <a:spAutoFit/>
          </a:bodyPr>
          <a:lstStyle/>
          <a:p>
            <a:pPr algn="ctr"/>
            <a:r>
              <a:rPr lang="fr-FR" b="1" dirty="0" smtClean="0"/>
              <a:t>En quoi le long 19</a:t>
            </a:r>
            <a:r>
              <a:rPr lang="fr-FR" b="1" baseline="30000" dirty="0" smtClean="0"/>
              <a:t>e</a:t>
            </a:r>
            <a:r>
              <a:rPr lang="fr-FR" b="1" dirty="0" smtClean="0"/>
              <a:t> siècle est-il une période marquées par des </a:t>
            </a:r>
            <a:r>
              <a:rPr lang="fr-FR" b="1" u="sng" dirty="0" smtClean="0">
                <a:solidFill>
                  <a:srgbClr val="0070C0"/>
                </a:solidFill>
              </a:rPr>
              <a:t>transformations</a:t>
            </a:r>
            <a:r>
              <a:rPr lang="fr-FR" b="1" dirty="0" smtClean="0">
                <a:solidFill>
                  <a:srgbClr val="0070C0"/>
                </a:solidFill>
              </a:rPr>
              <a:t> </a:t>
            </a:r>
            <a:r>
              <a:rPr lang="fr-FR" b="1" dirty="0" smtClean="0"/>
              <a:t>des sociétés et des Etats en Europe ?</a:t>
            </a:r>
          </a:p>
          <a:p>
            <a:pPr algn="ctr"/>
            <a:endParaRPr lang="fr-FR" b="1" dirty="0"/>
          </a:p>
          <a:p>
            <a:pPr algn="ctr"/>
            <a:r>
              <a:rPr lang="fr-FR" b="1" dirty="0" smtClean="0"/>
              <a:t>Qu’est-ce qui est « </a:t>
            </a:r>
            <a:r>
              <a:rPr lang="fr-FR" b="1" u="sng" dirty="0">
                <a:solidFill>
                  <a:srgbClr val="0070C0"/>
                </a:solidFill>
              </a:rPr>
              <a:t>nouveau</a:t>
            </a:r>
            <a:r>
              <a:rPr lang="fr-FR" b="1" dirty="0" smtClean="0"/>
              <a:t> » dans ce long 19</a:t>
            </a:r>
            <a:r>
              <a:rPr lang="fr-FR" b="1" baseline="30000" dirty="0" smtClean="0"/>
              <a:t>e</a:t>
            </a:r>
            <a:r>
              <a:rPr lang="fr-FR" b="1" dirty="0" smtClean="0"/>
              <a:t> siècle ?</a:t>
            </a:r>
          </a:p>
        </p:txBody>
      </p:sp>
      <p:sp>
        <p:nvSpPr>
          <p:cNvPr id="34" name="Rectangle 33"/>
          <p:cNvSpPr/>
          <p:nvPr/>
        </p:nvSpPr>
        <p:spPr>
          <a:xfrm>
            <a:off x="314898" y="5798384"/>
            <a:ext cx="11591264" cy="5787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u="sng" dirty="0">
                <a:solidFill>
                  <a:schemeClr val="dk1"/>
                </a:solidFill>
              </a:rPr>
              <a:t>Trois sous-périodes </a:t>
            </a:r>
            <a:r>
              <a:rPr lang="fr-FR" b="1" dirty="0">
                <a:solidFill>
                  <a:schemeClr val="dk1"/>
                </a:solidFill>
              </a:rPr>
              <a:t>pour caractériser des </a:t>
            </a:r>
            <a:r>
              <a:rPr lang="fr-FR" b="1" dirty="0" smtClean="0">
                <a:solidFill>
                  <a:schemeClr val="dk1"/>
                </a:solidFill>
              </a:rPr>
              <a:t>moments = 1789-1848 </a:t>
            </a:r>
            <a:r>
              <a:rPr lang="fr-FR" b="1" dirty="0">
                <a:solidFill>
                  <a:schemeClr val="dk1"/>
                </a:solidFill>
              </a:rPr>
              <a:t>; 1848-1871 ; </a:t>
            </a:r>
            <a:r>
              <a:rPr lang="fr-FR" b="1" dirty="0" smtClean="0">
                <a:solidFill>
                  <a:schemeClr val="dk1"/>
                </a:solidFill>
              </a:rPr>
              <a:t>1871-1919</a:t>
            </a:r>
          </a:p>
          <a:p>
            <a:pPr algn="ctr"/>
            <a:r>
              <a:rPr lang="fr-FR" i="1" dirty="0"/>
              <a:t>= interroger les dynamiques, les </a:t>
            </a:r>
            <a:r>
              <a:rPr lang="fr-FR" i="1" dirty="0" smtClean="0"/>
              <a:t>mutations et les discontinuités = étudier le 19</a:t>
            </a:r>
            <a:r>
              <a:rPr lang="fr-FR" i="1" baseline="30000" dirty="0" smtClean="0"/>
              <a:t>e</a:t>
            </a:r>
            <a:r>
              <a:rPr lang="fr-FR" i="1" dirty="0" smtClean="0"/>
              <a:t> siècle comme une </a:t>
            </a:r>
            <a:r>
              <a:rPr lang="fr-FR" b="1" i="1" u="sng" dirty="0" smtClean="0"/>
              <a:t>période en transition</a:t>
            </a:r>
            <a:endParaRPr lang="fr-FR" b="1" i="1" u="sng" dirty="0"/>
          </a:p>
        </p:txBody>
      </p:sp>
    </p:spTree>
    <p:extLst>
      <p:ext uri="{BB962C8B-B14F-4D97-AF65-F5344CB8AC3E}">
        <p14:creationId xmlns:p14="http://schemas.microsoft.com/office/powerpoint/2010/main" val="208014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446" y="336884"/>
            <a:ext cx="12192000" cy="62724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978442" y="1267327"/>
            <a:ext cx="3978442" cy="1078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Ordre international, équilibre/déséquilibres des puissances</a:t>
            </a:r>
          </a:p>
          <a:p>
            <a:pPr algn="ctr"/>
            <a:r>
              <a:rPr lang="fr-FR" b="1" dirty="0" smtClean="0"/>
              <a:t>MODE DE REGULATION (des puissances et des nationalités)</a:t>
            </a:r>
          </a:p>
        </p:txBody>
      </p:sp>
      <p:sp>
        <p:nvSpPr>
          <p:cNvPr id="5" name="ZoneTexte 4"/>
          <p:cNvSpPr txBox="1"/>
          <p:nvPr/>
        </p:nvSpPr>
        <p:spPr>
          <a:xfrm>
            <a:off x="3320715" y="620996"/>
            <a:ext cx="5293895" cy="646331"/>
          </a:xfrm>
          <a:prstGeom prst="rect">
            <a:avLst/>
          </a:prstGeom>
          <a:noFill/>
        </p:spPr>
        <p:txBody>
          <a:bodyPr wrap="square" rtlCol="0">
            <a:spAutoFit/>
          </a:bodyPr>
          <a:lstStyle/>
          <a:p>
            <a:pPr algn="ctr"/>
            <a:r>
              <a:rPr lang="fr-FR" b="1" i="1" dirty="0" smtClean="0"/>
              <a:t>Contexte et cadre géopolitique en transformation</a:t>
            </a:r>
          </a:p>
          <a:p>
            <a:pPr algn="ctr"/>
            <a:r>
              <a:rPr lang="fr-FR" b="1" i="1" dirty="0" smtClean="0"/>
              <a:t>Echelle européenne</a:t>
            </a:r>
            <a:endParaRPr lang="fr-FR" b="1" i="1" dirty="0"/>
          </a:p>
        </p:txBody>
      </p:sp>
      <p:sp>
        <p:nvSpPr>
          <p:cNvPr id="6" name="Rectangle 5"/>
          <p:cNvSpPr/>
          <p:nvPr/>
        </p:nvSpPr>
        <p:spPr>
          <a:xfrm>
            <a:off x="3978442" y="4307306"/>
            <a:ext cx="3978442" cy="1078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t>Aspirations démocratiques </a:t>
            </a:r>
            <a:r>
              <a:rPr lang="fr-FR" b="1" dirty="0" smtClean="0"/>
              <a:t>et des cultures politiques antagonistes</a:t>
            </a:r>
            <a:endParaRPr lang="fr-FR" b="1" dirty="0"/>
          </a:p>
          <a:p>
            <a:pPr algn="ctr"/>
            <a:r>
              <a:rPr lang="fr-FR" b="1" dirty="0" smtClean="0"/>
              <a:t>IDEOLOGIE ET SYSTÈME POLITIQUE</a:t>
            </a:r>
            <a:endParaRPr lang="fr-FR" b="1" dirty="0"/>
          </a:p>
        </p:txBody>
      </p:sp>
      <p:sp>
        <p:nvSpPr>
          <p:cNvPr id="7" name="ZoneTexte 6"/>
          <p:cNvSpPr txBox="1"/>
          <p:nvPr/>
        </p:nvSpPr>
        <p:spPr>
          <a:xfrm>
            <a:off x="3489157" y="5553944"/>
            <a:ext cx="5293895" cy="646331"/>
          </a:xfrm>
          <a:prstGeom prst="rect">
            <a:avLst/>
          </a:prstGeom>
          <a:noFill/>
        </p:spPr>
        <p:txBody>
          <a:bodyPr wrap="square" rtlCol="0">
            <a:spAutoFit/>
          </a:bodyPr>
          <a:lstStyle/>
          <a:p>
            <a:pPr algn="ctr"/>
            <a:r>
              <a:rPr lang="fr-FR" b="1" i="1" dirty="0" smtClean="0"/>
              <a:t>Facteurs de transformation</a:t>
            </a:r>
          </a:p>
          <a:p>
            <a:pPr algn="ctr"/>
            <a:r>
              <a:rPr lang="fr-FR" b="1" i="1" dirty="0" smtClean="0"/>
              <a:t>Echelles nationale et européenne</a:t>
            </a:r>
            <a:endParaRPr lang="fr-FR" b="1" i="1" dirty="0"/>
          </a:p>
        </p:txBody>
      </p:sp>
      <p:sp>
        <p:nvSpPr>
          <p:cNvPr id="8" name="Rectangle 7"/>
          <p:cNvSpPr/>
          <p:nvPr/>
        </p:nvSpPr>
        <p:spPr>
          <a:xfrm>
            <a:off x="521368" y="2513965"/>
            <a:ext cx="3457074" cy="1625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a:t>
            </a:r>
            <a:r>
              <a:rPr lang="fr-FR" b="1" dirty="0" smtClean="0"/>
              <a:t>nification, fragmentation, intégration</a:t>
            </a:r>
          </a:p>
          <a:p>
            <a:pPr algn="ctr"/>
            <a:r>
              <a:rPr lang="fr-FR" b="1" dirty="0" smtClean="0"/>
              <a:t>DYNAMIQUES</a:t>
            </a:r>
          </a:p>
        </p:txBody>
      </p:sp>
      <p:sp>
        <p:nvSpPr>
          <p:cNvPr id="9" name="Rectangle 8"/>
          <p:cNvSpPr/>
          <p:nvPr/>
        </p:nvSpPr>
        <p:spPr>
          <a:xfrm>
            <a:off x="8021052" y="2513965"/>
            <a:ext cx="3801979" cy="1625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Guerres, revendications nationales, rivalités nationales, rivalités coloniales</a:t>
            </a:r>
            <a:r>
              <a:rPr lang="is-IS" b="1" dirty="0" smtClean="0"/>
              <a:t>, nationalisme</a:t>
            </a:r>
            <a:endParaRPr lang="fr-FR" b="1" dirty="0" smtClean="0"/>
          </a:p>
          <a:p>
            <a:pPr algn="ctr"/>
            <a:r>
              <a:rPr lang="fr-FR" b="1" dirty="0" smtClean="0"/>
              <a:t>CONFLICTUALITES</a:t>
            </a:r>
          </a:p>
        </p:txBody>
      </p:sp>
      <p:sp>
        <p:nvSpPr>
          <p:cNvPr id="10" name="ZoneTexte 9"/>
          <p:cNvSpPr txBox="1"/>
          <p:nvPr/>
        </p:nvSpPr>
        <p:spPr>
          <a:xfrm rot="5400000">
            <a:off x="10306871" y="3225655"/>
            <a:ext cx="3400926" cy="369332"/>
          </a:xfrm>
          <a:prstGeom prst="rect">
            <a:avLst/>
          </a:prstGeom>
          <a:noFill/>
        </p:spPr>
        <p:txBody>
          <a:bodyPr wrap="square" rtlCol="0">
            <a:spAutoFit/>
          </a:bodyPr>
          <a:lstStyle/>
          <a:p>
            <a:pPr algn="ctr"/>
            <a:r>
              <a:rPr lang="fr-FR" b="1" i="1" dirty="0" smtClean="0"/>
              <a:t>Modalités </a:t>
            </a:r>
            <a:r>
              <a:rPr lang="fr-FR" b="1" i="1" smtClean="0"/>
              <a:t>des transformations</a:t>
            </a:r>
            <a:endParaRPr lang="fr-FR" b="1" i="1" dirty="0"/>
          </a:p>
        </p:txBody>
      </p:sp>
      <p:sp>
        <p:nvSpPr>
          <p:cNvPr id="11" name="ZoneTexte 10"/>
          <p:cNvSpPr txBox="1"/>
          <p:nvPr/>
        </p:nvSpPr>
        <p:spPr>
          <a:xfrm rot="16200000">
            <a:off x="-1585027" y="3141855"/>
            <a:ext cx="3843458" cy="369332"/>
          </a:xfrm>
          <a:prstGeom prst="rect">
            <a:avLst/>
          </a:prstGeom>
          <a:noFill/>
        </p:spPr>
        <p:txBody>
          <a:bodyPr wrap="square" rtlCol="0">
            <a:spAutoFit/>
          </a:bodyPr>
          <a:lstStyle/>
          <a:p>
            <a:pPr algn="ctr"/>
            <a:r>
              <a:rPr lang="fr-FR" b="1" i="1" dirty="0" smtClean="0"/>
              <a:t>Manifestations des transformations</a:t>
            </a:r>
            <a:endParaRPr lang="fr-FR" b="1" i="1" dirty="0"/>
          </a:p>
        </p:txBody>
      </p:sp>
      <p:sp>
        <p:nvSpPr>
          <p:cNvPr id="13" name="ZoneTexte 12"/>
          <p:cNvSpPr txBox="1"/>
          <p:nvPr/>
        </p:nvSpPr>
        <p:spPr>
          <a:xfrm>
            <a:off x="9047746" y="369368"/>
            <a:ext cx="3144253" cy="1200329"/>
          </a:xfrm>
          <a:prstGeom prst="rect">
            <a:avLst/>
          </a:prstGeom>
          <a:noFill/>
        </p:spPr>
        <p:txBody>
          <a:bodyPr wrap="square" rtlCol="0">
            <a:spAutoFit/>
          </a:bodyPr>
          <a:lstStyle/>
          <a:p>
            <a:pPr algn="ctr"/>
            <a:r>
              <a:rPr lang="fr-FR" b="1" dirty="0" smtClean="0">
                <a:solidFill>
                  <a:srgbClr val="0070C0"/>
                </a:solidFill>
              </a:rPr>
              <a:t>Dans un contexte d’industrialisation et </a:t>
            </a:r>
            <a:r>
              <a:rPr lang="fr-FR" b="1" smtClean="0">
                <a:solidFill>
                  <a:srgbClr val="0070C0"/>
                </a:solidFill>
              </a:rPr>
              <a:t>de transformations économiques et sociales</a:t>
            </a:r>
            <a:endParaRPr lang="fr-FR" b="1">
              <a:solidFill>
                <a:srgbClr val="0070C0"/>
              </a:solidFill>
            </a:endParaRPr>
          </a:p>
        </p:txBody>
      </p:sp>
      <p:sp>
        <p:nvSpPr>
          <p:cNvPr id="14" name="Ellipse 13"/>
          <p:cNvSpPr/>
          <p:nvPr/>
        </p:nvSpPr>
        <p:spPr>
          <a:xfrm>
            <a:off x="4322985" y="2661140"/>
            <a:ext cx="3329098" cy="13579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Un système en transition transforme la France et l’Europe en mettant fin à l’Ancien Régime</a:t>
            </a:r>
            <a:endParaRPr lang="fr-FR" b="1" dirty="0"/>
          </a:p>
        </p:txBody>
      </p:sp>
      <p:sp>
        <p:nvSpPr>
          <p:cNvPr id="15" name="Flèche angle droit à deux pointes 14"/>
          <p:cNvSpPr/>
          <p:nvPr/>
        </p:nvSpPr>
        <p:spPr>
          <a:xfrm>
            <a:off x="8237259" y="4307306"/>
            <a:ext cx="850232" cy="803478"/>
          </a:xfrm>
          <a:prstGeom prst="leftUpArrow">
            <a:avLst>
              <a:gd name="adj1" fmla="val 21007"/>
              <a:gd name="adj2" fmla="val 25000"/>
              <a:gd name="adj3" fmla="val 21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angle droit à deux pointes 15"/>
          <p:cNvSpPr/>
          <p:nvPr/>
        </p:nvSpPr>
        <p:spPr>
          <a:xfrm rot="5400000">
            <a:off x="2831430" y="4330683"/>
            <a:ext cx="850232" cy="803478"/>
          </a:xfrm>
          <a:prstGeom prst="leftUpArrow">
            <a:avLst>
              <a:gd name="adj1" fmla="val 21007"/>
              <a:gd name="adj2" fmla="val 25000"/>
              <a:gd name="adj3" fmla="val 21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angle droit à deux pointes 16"/>
          <p:cNvSpPr/>
          <p:nvPr/>
        </p:nvSpPr>
        <p:spPr>
          <a:xfrm rot="10800000">
            <a:off x="2831430" y="1497986"/>
            <a:ext cx="850232" cy="803478"/>
          </a:xfrm>
          <a:prstGeom prst="leftUpArrow">
            <a:avLst>
              <a:gd name="adj1" fmla="val 21007"/>
              <a:gd name="adj2" fmla="val 25000"/>
              <a:gd name="adj3" fmla="val 21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angle droit à deux pointes 17"/>
          <p:cNvSpPr/>
          <p:nvPr/>
        </p:nvSpPr>
        <p:spPr>
          <a:xfrm rot="16200000">
            <a:off x="8230287" y="1521363"/>
            <a:ext cx="850232" cy="803478"/>
          </a:xfrm>
          <a:prstGeom prst="leftUpArrow">
            <a:avLst>
              <a:gd name="adj1" fmla="val 21007"/>
              <a:gd name="adj2" fmla="val 25000"/>
              <a:gd name="adj3" fmla="val 21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327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p:bldP spid="6" grpId="0" animBg="1"/>
      <p:bldP spid="7" grpId="0"/>
      <p:bldP spid="8" grpId="0" animBg="1"/>
      <p:bldP spid="9" grpId="0" animBg="1"/>
      <p:bldP spid="10" grpId="0"/>
      <p:bldP spid="11" grpId="0"/>
      <p:bldP spid="13" grpId="0"/>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ctr"/>
            <a:r>
              <a:rPr lang="fr-FR" sz="2800" b="1" dirty="0" smtClean="0">
                <a:latin typeface="+mn-lt"/>
              </a:rPr>
              <a:t>C. Comment problématiser les différents thèmes d’histoir</a:t>
            </a:r>
            <a:r>
              <a:rPr lang="fr-FR" sz="2800" b="1" dirty="0" smtClean="0"/>
              <a:t>e ?</a:t>
            </a:r>
            <a:endParaRPr lang="fr-FR" sz="2800" b="1" dirty="0">
              <a:latin typeface="+mn-lt"/>
            </a:endParaRPr>
          </a:p>
        </p:txBody>
      </p:sp>
    </p:spTree>
    <p:extLst>
      <p:ext uri="{BB962C8B-B14F-4D97-AF65-F5344CB8AC3E}">
        <p14:creationId xmlns:p14="http://schemas.microsoft.com/office/powerpoint/2010/main" val="1907118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15536" y="4200924"/>
            <a:ext cx="688807" cy="355431"/>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r 23"/>
          <p:cNvGrpSpPr/>
          <p:nvPr/>
        </p:nvGrpSpPr>
        <p:grpSpPr>
          <a:xfrm>
            <a:off x="632095" y="247959"/>
            <a:ext cx="8154169" cy="3858074"/>
            <a:chOff x="458203" y="198520"/>
            <a:chExt cx="11166796" cy="4694323"/>
          </a:xfrm>
        </p:grpSpPr>
        <p:pic>
          <p:nvPicPr>
            <p:cNvPr id="4" name="Image 3"/>
            <p:cNvPicPr>
              <a:picLocks noChangeAspect="1"/>
            </p:cNvPicPr>
            <p:nvPr/>
          </p:nvPicPr>
          <p:blipFill>
            <a:blip r:embed="rId2"/>
            <a:stretch>
              <a:fillRect/>
            </a:stretch>
          </p:blipFill>
          <p:spPr>
            <a:xfrm>
              <a:off x="458203" y="198521"/>
              <a:ext cx="11166796" cy="4694322"/>
            </a:xfrm>
            <a:prstGeom prst="rect">
              <a:avLst/>
            </a:prstGeom>
          </p:spPr>
        </p:pic>
        <p:sp>
          <p:nvSpPr>
            <p:cNvPr id="5" name="Rectangle 4"/>
            <p:cNvSpPr/>
            <p:nvPr/>
          </p:nvSpPr>
          <p:spPr>
            <a:xfrm>
              <a:off x="2582779" y="198521"/>
              <a:ext cx="6031832" cy="346911"/>
            </a:xfrm>
            <a:prstGeom prst="rect">
              <a:avLst/>
            </a:prstGeom>
            <a:solidFill>
              <a:srgbClr val="7030A0">
                <a:alpha val="41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614611" y="198520"/>
              <a:ext cx="1700463" cy="342901"/>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7" name="Rectangle 6"/>
            <p:cNvSpPr/>
            <p:nvPr/>
          </p:nvSpPr>
          <p:spPr>
            <a:xfrm>
              <a:off x="2462464" y="1251284"/>
              <a:ext cx="3424989" cy="352927"/>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673517" y="1251284"/>
              <a:ext cx="2486526" cy="352927"/>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611980" y="1604212"/>
              <a:ext cx="3312693" cy="336884"/>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301918" y="561473"/>
              <a:ext cx="1564104" cy="320844"/>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887453" y="898359"/>
              <a:ext cx="2117558" cy="352926"/>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894847" y="2625897"/>
              <a:ext cx="1971175" cy="357935"/>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462464" y="1620251"/>
              <a:ext cx="2839454" cy="299793"/>
            </a:xfrm>
            <a:prstGeom prst="rect">
              <a:avLst/>
            </a:prstGeom>
            <a:solidFill>
              <a:schemeClr val="accent6">
                <a:lumMod val="75000"/>
                <a:alpha val="41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Rectangle 15"/>
          <p:cNvSpPr/>
          <p:nvPr/>
        </p:nvSpPr>
        <p:spPr>
          <a:xfrm>
            <a:off x="415535" y="6146136"/>
            <a:ext cx="688807" cy="352926"/>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15535" y="5457498"/>
            <a:ext cx="688807" cy="352924"/>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18" name="ZoneTexte 17"/>
          <p:cNvSpPr txBox="1"/>
          <p:nvPr/>
        </p:nvSpPr>
        <p:spPr>
          <a:xfrm>
            <a:off x="1259184" y="6041963"/>
            <a:ext cx="10267000" cy="646331"/>
          </a:xfrm>
          <a:prstGeom prst="rect">
            <a:avLst/>
          </a:prstGeom>
          <a:noFill/>
        </p:spPr>
        <p:txBody>
          <a:bodyPr wrap="square" rtlCol="0">
            <a:spAutoFit/>
          </a:bodyPr>
          <a:lstStyle/>
          <a:p>
            <a:pPr algn="just"/>
            <a:r>
              <a:rPr lang="is-IS" b="1" dirty="0" smtClean="0"/>
              <a:t>…</a:t>
            </a:r>
            <a:r>
              <a:rPr lang="fr-FR" b="1" dirty="0" smtClean="0"/>
              <a:t>de Napoléon III qui promeut le principe des nationalités et développe une diplomatie qui vise à -déstabiliser </a:t>
            </a:r>
            <a:r>
              <a:rPr lang="fr-FR" b="1" dirty="0"/>
              <a:t>l’ordre international du Congrès de </a:t>
            </a:r>
            <a:r>
              <a:rPr lang="fr-FR" b="1" dirty="0" smtClean="0"/>
              <a:t>Vienne (</a:t>
            </a:r>
            <a:r>
              <a:rPr lang="fr-FR" b="1" dirty="0" smtClean="0">
                <a:solidFill>
                  <a:srgbClr val="0070C0"/>
                </a:solidFill>
              </a:rPr>
              <a:t>remise en cause du système hérité de Metternich</a:t>
            </a:r>
            <a:r>
              <a:rPr lang="fr-FR" b="1" dirty="0" smtClean="0"/>
              <a:t>)</a:t>
            </a:r>
            <a:endParaRPr lang="fr-FR" b="1" dirty="0"/>
          </a:p>
        </p:txBody>
      </p:sp>
      <p:sp>
        <p:nvSpPr>
          <p:cNvPr id="19" name="ZoneTexte 18"/>
          <p:cNvSpPr txBox="1"/>
          <p:nvPr/>
        </p:nvSpPr>
        <p:spPr>
          <a:xfrm>
            <a:off x="1259184" y="4213662"/>
            <a:ext cx="10267000" cy="369332"/>
          </a:xfrm>
          <a:prstGeom prst="rect">
            <a:avLst/>
          </a:prstGeom>
          <a:noFill/>
        </p:spPr>
        <p:txBody>
          <a:bodyPr wrap="square" rtlCol="0">
            <a:spAutoFit/>
          </a:bodyPr>
          <a:lstStyle/>
          <a:p>
            <a:pPr algn="just"/>
            <a:r>
              <a:rPr lang="fr-FR" b="1" dirty="0" smtClean="0"/>
              <a:t>Un processus d’unification nationale et territoriale</a:t>
            </a:r>
            <a:r>
              <a:rPr lang="is-IS" b="1" dirty="0" smtClean="0"/>
              <a:t>… (</a:t>
            </a:r>
            <a:r>
              <a:rPr lang="is-IS" b="1" dirty="0" smtClean="0">
                <a:solidFill>
                  <a:srgbClr val="C00000"/>
                </a:solidFill>
              </a:rPr>
              <a:t>Etats-nations, nationalisme d’existence</a:t>
            </a:r>
            <a:r>
              <a:rPr lang="is-IS" b="1" dirty="0" smtClean="0"/>
              <a:t>)</a:t>
            </a:r>
            <a:endParaRPr lang="fr-FR" b="1" dirty="0"/>
          </a:p>
        </p:txBody>
      </p:sp>
      <p:sp>
        <p:nvSpPr>
          <p:cNvPr id="20" name="ZoneTexte 19"/>
          <p:cNvSpPr txBox="1"/>
          <p:nvPr/>
        </p:nvSpPr>
        <p:spPr>
          <a:xfrm>
            <a:off x="1259184" y="5456881"/>
            <a:ext cx="10267000" cy="646331"/>
          </a:xfrm>
          <a:prstGeom prst="rect">
            <a:avLst/>
          </a:prstGeom>
          <a:noFill/>
        </p:spPr>
        <p:txBody>
          <a:bodyPr wrap="square" rtlCol="0">
            <a:spAutoFit/>
          </a:bodyPr>
          <a:lstStyle/>
          <a:p>
            <a:pPr algn="just"/>
            <a:r>
              <a:rPr lang="is-IS" b="1" dirty="0" smtClean="0"/>
              <a:t>…réalisé par </a:t>
            </a:r>
            <a:r>
              <a:rPr lang="fr-FR" b="1" dirty="0" smtClean="0"/>
              <a:t>des guerres au nom du principe des nationalités contre l’Autriche et avec ou contre la France</a:t>
            </a:r>
            <a:r>
              <a:rPr lang="is-IS" b="1" dirty="0" smtClean="0"/>
              <a:t>…. (</a:t>
            </a:r>
            <a:r>
              <a:rPr lang="is-IS" b="1" dirty="0" smtClean="0">
                <a:solidFill>
                  <a:srgbClr val="00B050"/>
                </a:solidFill>
              </a:rPr>
              <a:t>guerres d’unification</a:t>
            </a:r>
            <a:r>
              <a:rPr lang="is-IS" b="1" dirty="0" smtClean="0"/>
              <a:t>)</a:t>
            </a:r>
            <a:endParaRPr lang="fr-FR" b="1" dirty="0"/>
          </a:p>
        </p:txBody>
      </p:sp>
      <p:sp>
        <p:nvSpPr>
          <p:cNvPr id="21" name="Rectangle 20"/>
          <p:cNvSpPr/>
          <p:nvPr/>
        </p:nvSpPr>
        <p:spPr>
          <a:xfrm>
            <a:off x="415535" y="4777302"/>
            <a:ext cx="688807" cy="352924"/>
          </a:xfrm>
          <a:prstGeom prst="rect">
            <a:avLst/>
          </a:prstGeom>
          <a:solidFill>
            <a:schemeClr val="accent6">
              <a:lumMod val="75000"/>
              <a:alpha val="41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259184" y="4715659"/>
            <a:ext cx="10932816" cy="646331"/>
          </a:xfrm>
          <a:prstGeom prst="rect">
            <a:avLst/>
          </a:prstGeom>
          <a:noFill/>
        </p:spPr>
        <p:txBody>
          <a:bodyPr wrap="square" rtlCol="0">
            <a:spAutoFit/>
          </a:bodyPr>
          <a:lstStyle/>
          <a:p>
            <a:pPr algn="just"/>
            <a:r>
              <a:rPr lang="is-IS" b="1" dirty="0" smtClean="0"/>
              <a:t>… </a:t>
            </a:r>
            <a:r>
              <a:rPr lang="fr-FR" b="1" dirty="0" smtClean="0"/>
              <a:t>encadré et confisqué par un Etat monarchique aux dépens des aspirations populaires et démocratiques (conséquences des échecs de 1830 et 1848)</a:t>
            </a:r>
            <a:r>
              <a:rPr lang="is-IS" b="1" dirty="0" smtClean="0"/>
              <a:t>… (</a:t>
            </a:r>
            <a:r>
              <a:rPr lang="is-IS" b="1" dirty="0" smtClean="0">
                <a:solidFill>
                  <a:schemeClr val="accent6"/>
                </a:solidFill>
              </a:rPr>
              <a:t>lente démocratisation et libéralisation des régimes monarchiques</a:t>
            </a:r>
            <a:r>
              <a:rPr lang="is-IS" b="1" dirty="0" smtClean="0"/>
              <a:t>)</a:t>
            </a:r>
            <a:endParaRPr lang="fr-FR" b="1" dirty="0"/>
          </a:p>
        </p:txBody>
      </p:sp>
      <p:sp>
        <p:nvSpPr>
          <p:cNvPr id="25" name="ZoneTexte 24"/>
          <p:cNvSpPr txBox="1"/>
          <p:nvPr/>
        </p:nvSpPr>
        <p:spPr>
          <a:xfrm>
            <a:off x="8786264" y="1098991"/>
            <a:ext cx="3189934" cy="2554545"/>
          </a:xfrm>
          <a:prstGeom prst="rect">
            <a:avLst/>
          </a:prstGeom>
          <a:noFill/>
        </p:spPr>
        <p:txBody>
          <a:bodyPr wrap="square" rtlCol="0">
            <a:spAutoFit/>
          </a:bodyPr>
          <a:lstStyle/>
          <a:p>
            <a:pPr algn="ctr"/>
            <a:r>
              <a:rPr lang="fr-FR" sz="2000" b="1" i="1" dirty="0" smtClean="0"/>
              <a:t>Problématique : </a:t>
            </a:r>
          </a:p>
          <a:p>
            <a:pPr algn="ctr"/>
            <a:endParaRPr lang="fr-FR" sz="2000" b="1" i="1" dirty="0" smtClean="0"/>
          </a:p>
          <a:p>
            <a:pPr algn="ctr"/>
            <a:r>
              <a:rPr lang="fr-FR" sz="2000" b="1" i="1" dirty="0" smtClean="0"/>
              <a:t>Pourquoi et comment la France du Second Empire a-t-elle favorisé la création de nouveaux Etats reposant sur les principes des nationalités ?</a:t>
            </a:r>
          </a:p>
        </p:txBody>
      </p:sp>
      <p:sp>
        <p:nvSpPr>
          <p:cNvPr id="2" name="Rectangle 1"/>
          <p:cNvSpPr/>
          <p:nvPr/>
        </p:nvSpPr>
        <p:spPr>
          <a:xfrm>
            <a:off x="9057574" y="211368"/>
            <a:ext cx="2560178" cy="636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t>UN EXEMPLE</a:t>
            </a:r>
            <a:endParaRPr lang="fr-FR" b="1" i="1" dirty="0"/>
          </a:p>
        </p:txBody>
      </p:sp>
    </p:spTree>
    <p:extLst>
      <p:ext uri="{BB962C8B-B14F-4D97-AF65-F5344CB8AC3E}">
        <p14:creationId xmlns:p14="http://schemas.microsoft.com/office/powerpoint/2010/main" val="458999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91358" y="0"/>
            <a:ext cx="10964883" cy="6858000"/>
          </a:xfrm>
          <a:prstGeom prst="rect">
            <a:avLst/>
          </a:prstGeom>
        </p:spPr>
      </p:pic>
    </p:spTree>
    <p:extLst>
      <p:ext uri="{BB962C8B-B14F-4D97-AF65-F5344CB8AC3E}">
        <p14:creationId xmlns:p14="http://schemas.microsoft.com/office/powerpoint/2010/main" val="1423326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76699"/>
            <a:ext cx="10515600" cy="1325563"/>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ctr"/>
            <a:r>
              <a:rPr lang="fr-FR" sz="2800" b="1" dirty="0" smtClean="0"/>
              <a:t>D. Un exemple d’analyse scientifique et didactique d’un thème du programme : « Métropoles et colonies ».</a:t>
            </a:r>
            <a:endParaRPr lang="fr-FR" sz="2800" b="1" dirty="0">
              <a:solidFill>
                <a:schemeClr val="dk1"/>
              </a:solidFill>
              <a:latin typeface="+mn-lt"/>
              <a:ea typeface="+mn-ea"/>
              <a:cs typeface="+mn-cs"/>
            </a:endParaRPr>
          </a:p>
        </p:txBody>
      </p:sp>
    </p:spTree>
    <p:extLst>
      <p:ext uri="{BB962C8B-B14F-4D97-AF65-F5344CB8AC3E}">
        <p14:creationId xmlns:p14="http://schemas.microsoft.com/office/powerpoint/2010/main" val="2051667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79138" y="0"/>
            <a:ext cx="8109650" cy="4535906"/>
          </a:xfrm>
          <a:prstGeom prst="rect">
            <a:avLst/>
          </a:prstGeom>
        </p:spPr>
      </p:pic>
      <p:sp>
        <p:nvSpPr>
          <p:cNvPr id="19" name="Rectangle 18"/>
          <p:cNvSpPr/>
          <p:nvPr/>
        </p:nvSpPr>
        <p:spPr>
          <a:xfrm>
            <a:off x="2598821" y="0"/>
            <a:ext cx="3729789" cy="368968"/>
          </a:xfrm>
          <a:prstGeom prst="rect">
            <a:avLst/>
          </a:prstGeom>
          <a:solidFill>
            <a:srgbClr val="7030A0">
              <a:alpha val="41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8502678" y="-12313"/>
            <a:ext cx="3687013" cy="45858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i="1" dirty="0" smtClean="0"/>
              <a:t>Relectures historiographiques : </a:t>
            </a:r>
          </a:p>
          <a:p>
            <a:pPr algn="just"/>
            <a:endParaRPr lang="fr-FR" sz="600" dirty="0" smtClean="0"/>
          </a:p>
          <a:p>
            <a:pPr marL="285750" indent="-285750" algn="just">
              <a:buFontTx/>
              <a:buChar char="-"/>
            </a:pPr>
            <a:r>
              <a:rPr lang="fr-FR" dirty="0" smtClean="0"/>
              <a:t>Le </a:t>
            </a:r>
            <a:r>
              <a:rPr lang="fr-FR" b="1" dirty="0" smtClean="0"/>
              <a:t>fait impérial </a:t>
            </a:r>
            <a:r>
              <a:rPr lang="fr-FR" dirty="0" smtClean="0"/>
              <a:t>= relations entre les métropoles et leurs colonies (mais vue de la métropole et de l’empire colonial)</a:t>
            </a:r>
          </a:p>
          <a:p>
            <a:pPr marL="285750" indent="-285750" algn="just">
              <a:buFontTx/>
              <a:buChar char="-"/>
            </a:pPr>
            <a:endParaRPr lang="fr-FR" sz="600" dirty="0" smtClean="0"/>
          </a:p>
          <a:p>
            <a:pPr marL="285750" indent="-285750" algn="just">
              <a:buFontTx/>
              <a:buChar char="-"/>
            </a:pPr>
            <a:r>
              <a:rPr lang="fr-FR" dirty="0" smtClean="0"/>
              <a:t>Le </a:t>
            </a:r>
            <a:r>
              <a:rPr lang="fr-FR" b="1" dirty="0" smtClean="0"/>
              <a:t>fait colonial </a:t>
            </a:r>
            <a:r>
              <a:rPr lang="fr-FR" dirty="0" smtClean="0"/>
              <a:t>= relations au sein des sociétés coloniales avec la métropole, vues des colonies et de leurs populations.</a:t>
            </a:r>
          </a:p>
          <a:p>
            <a:pPr marL="285750" indent="-285750" algn="just">
              <a:buFontTx/>
              <a:buChar char="-"/>
            </a:pPr>
            <a:endParaRPr lang="fr-FR" sz="600" dirty="0"/>
          </a:p>
          <a:p>
            <a:pPr marL="285750" indent="-285750" algn="just">
              <a:buFontTx/>
              <a:buChar char="-"/>
            </a:pPr>
            <a:r>
              <a:rPr lang="fr-FR" dirty="0" smtClean="0"/>
              <a:t>Le </a:t>
            </a:r>
            <a:r>
              <a:rPr lang="fr-FR" b="1" dirty="0" smtClean="0"/>
              <a:t>rôle de la III</a:t>
            </a:r>
            <a:r>
              <a:rPr lang="fr-FR" b="1" baseline="30000" dirty="0" smtClean="0"/>
              <a:t>e</a:t>
            </a:r>
            <a:r>
              <a:rPr lang="fr-FR" b="1" dirty="0" smtClean="0"/>
              <a:t> République </a:t>
            </a:r>
            <a:r>
              <a:rPr lang="fr-FR" dirty="0" smtClean="0"/>
              <a:t>dans le développement de la politique coloniale</a:t>
            </a:r>
          </a:p>
          <a:p>
            <a:pPr marL="285750" indent="-285750" algn="just">
              <a:buFontTx/>
              <a:buChar char="-"/>
            </a:pPr>
            <a:endParaRPr lang="fr-FR" sz="400" dirty="0"/>
          </a:p>
          <a:p>
            <a:pPr marL="285750" indent="-285750" algn="just">
              <a:buFontTx/>
              <a:buChar char="-"/>
            </a:pPr>
            <a:r>
              <a:rPr lang="fr-FR" dirty="0" smtClean="0"/>
              <a:t>La </a:t>
            </a:r>
            <a:r>
              <a:rPr lang="fr-FR" b="1" dirty="0" smtClean="0"/>
              <a:t>production et la co-production des identités </a:t>
            </a:r>
            <a:r>
              <a:rPr lang="fr-FR" dirty="0" smtClean="0"/>
              <a:t>(en métropole et dans les colonies)</a:t>
            </a:r>
          </a:p>
        </p:txBody>
      </p:sp>
    </p:spTree>
    <p:extLst>
      <p:ext uri="{BB962C8B-B14F-4D97-AF65-F5344CB8AC3E}">
        <p14:creationId xmlns:p14="http://schemas.microsoft.com/office/powerpoint/2010/main" val="624674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79138" y="0"/>
            <a:ext cx="8109650" cy="4535906"/>
          </a:xfrm>
          <a:prstGeom prst="rect">
            <a:avLst/>
          </a:prstGeom>
        </p:spPr>
      </p:pic>
      <p:sp>
        <p:nvSpPr>
          <p:cNvPr id="19" name="Rectangle 18"/>
          <p:cNvSpPr/>
          <p:nvPr/>
        </p:nvSpPr>
        <p:spPr>
          <a:xfrm>
            <a:off x="2598821" y="0"/>
            <a:ext cx="3729789" cy="368968"/>
          </a:xfrm>
          <a:prstGeom prst="rect">
            <a:avLst/>
          </a:prstGeom>
          <a:solidFill>
            <a:srgbClr val="7030A0">
              <a:alpha val="41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8288788" y="1215254"/>
            <a:ext cx="3903211" cy="1077218"/>
          </a:xfrm>
          <a:prstGeom prst="rect">
            <a:avLst/>
          </a:prstGeom>
          <a:noFill/>
        </p:spPr>
        <p:txBody>
          <a:bodyPr wrap="square" rtlCol="0">
            <a:spAutoFit/>
          </a:bodyPr>
          <a:lstStyle/>
          <a:p>
            <a:pPr algn="ctr"/>
            <a:r>
              <a:rPr lang="fr-FR" sz="1600" b="1" i="1" dirty="0" smtClean="0"/>
              <a:t>Se centrer sur les relations entre métropoles et colonies durant la III</a:t>
            </a:r>
            <a:r>
              <a:rPr lang="fr-FR" sz="1600" b="1" i="1" baseline="30000" dirty="0" smtClean="0"/>
              <a:t>e</a:t>
            </a:r>
            <a:r>
              <a:rPr lang="fr-FR" sz="1600" b="1" i="1" dirty="0" smtClean="0"/>
              <a:t> République </a:t>
            </a:r>
            <a:r>
              <a:rPr lang="fr-FR" sz="1600" dirty="0" smtClean="0"/>
              <a:t>(intégrer les héritages de la politique coloniale depuis la Restauration)</a:t>
            </a:r>
          </a:p>
        </p:txBody>
      </p:sp>
      <p:sp>
        <p:nvSpPr>
          <p:cNvPr id="6" name="Rectangle 5"/>
          <p:cNvSpPr/>
          <p:nvPr/>
        </p:nvSpPr>
        <p:spPr>
          <a:xfrm>
            <a:off x="6006006" y="361904"/>
            <a:ext cx="1437532" cy="295823"/>
          </a:xfrm>
          <a:prstGeom prst="rect">
            <a:avLst/>
          </a:prstGeom>
          <a:solidFill>
            <a:srgbClr val="FFC000">
              <a:alpha val="41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273456" y="2600256"/>
            <a:ext cx="1732549" cy="311068"/>
          </a:xfrm>
          <a:prstGeom prst="rect">
            <a:avLst/>
          </a:prstGeom>
          <a:solidFill>
            <a:srgbClr val="FFC000">
              <a:alpha val="41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7700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79138" y="0"/>
            <a:ext cx="8109650" cy="4535906"/>
          </a:xfrm>
          <a:prstGeom prst="rect">
            <a:avLst/>
          </a:prstGeom>
        </p:spPr>
      </p:pic>
      <p:sp>
        <p:nvSpPr>
          <p:cNvPr id="4" name="Rectangle 3"/>
          <p:cNvSpPr/>
          <p:nvPr/>
        </p:nvSpPr>
        <p:spPr>
          <a:xfrm>
            <a:off x="1636296" y="1568116"/>
            <a:ext cx="6513094" cy="770021"/>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36296" y="2338137"/>
            <a:ext cx="6513094" cy="272717"/>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36296" y="3007898"/>
            <a:ext cx="6513094" cy="549438"/>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636296" y="2610854"/>
            <a:ext cx="6513094" cy="397044"/>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636296" y="3954379"/>
            <a:ext cx="6513094" cy="272717"/>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636296" y="4227101"/>
            <a:ext cx="6513094" cy="276721"/>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636296" y="3573379"/>
            <a:ext cx="6513094" cy="397044"/>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42231" y="4890931"/>
            <a:ext cx="767347" cy="290761"/>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395663" y="4592832"/>
            <a:ext cx="10796337" cy="1200329"/>
          </a:xfrm>
          <a:prstGeom prst="rect">
            <a:avLst/>
          </a:prstGeom>
          <a:noFill/>
        </p:spPr>
        <p:txBody>
          <a:bodyPr wrap="square" rtlCol="0">
            <a:spAutoFit/>
          </a:bodyPr>
          <a:lstStyle/>
          <a:p>
            <a:r>
              <a:rPr lang="fr-FR" b="1" dirty="0" smtClean="0"/>
              <a:t>La dimension politique impériale = la construction de l’empire colonial français (</a:t>
            </a:r>
            <a:r>
              <a:rPr lang="fr-FR" b="1" dirty="0" smtClean="0">
                <a:solidFill>
                  <a:srgbClr val="FF0000"/>
                </a:solidFill>
              </a:rPr>
              <a:t>impérialisme</a:t>
            </a:r>
            <a:r>
              <a:rPr lang="fr-FR" b="1" dirty="0" smtClean="0"/>
              <a:t>) et des discours justifiant la </a:t>
            </a:r>
            <a:r>
              <a:rPr lang="fr-FR" b="1" dirty="0" smtClean="0">
                <a:solidFill>
                  <a:srgbClr val="FF0000"/>
                </a:solidFill>
              </a:rPr>
              <a:t>colonisation </a:t>
            </a:r>
            <a:r>
              <a:rPr lang="fr-FR" b="1" dirty="0" smtClean="0"/>
              <a:t>(</a:t>
            </a:r>
            <a:r>
              <a:rPr lang="fr-FR" b="1" dirty="0">
                <a:solidFill>
                  <a:srgbClr val="FF0000"/>
                </a:solidFill>
              </a:rPr>
              <a:t>colonialisme</a:t>
            </a:r>
            <a:r>
              <a:rPr lang="fr-FR" b="1" dirty="0" smtClean="0"/>
              <a:t>) ou la dénonçant (</a:t>
            </a:r>
            <a:r>
              <a:rPr lang="fr-FR" b="1" dirty="0">
                <a:solidFill>
                  <a:srgbClr val="FF0000"/>
                </a:solidFill>
              </a:rPr>
              <a:t>anticolonialisme</a:t>
            </a:r>
            <a:r>
              <a:rPr lang="fr-FR" b="1" dirty="0" smtClean="0"/>
              <a:t>) et </a:t>
            </a:r>
            <a:r>
              <a:rPr lang="fr-FR" b="1" dirty="0"/>
              <a:t>gestion institutionnelle de </a:t>
            </a:r>
            <a:r>
              <a:rPr lang="fr-FR" b="1" dirty="0" smtClean="0"/>
              <a:t>l’empire (</a:t>
            </a:r>
            <a:r>
              <a:rPr lang="fr-FR" b="1" dirty="0">
                <a:solidFill>
                  <a:srgbClr val="FF0000"/>
                </a:solidFill>
              </a:rPr>
              <a:t>politique coloniale</a:t>
            </a:r>
            <a:r>
              <a:rPr lang="fr-FR" b="1" dirty="0" smtClean="0"/>
              <a:t>) = </a:t>
            </a:r>
            <a:r>
              <a:rPr lang="fr-FR" b="1" dirty="0" smtClean="0">
                <a:solidFill>
                  <a:srgbClr val="0070C0"/>
                </a:solidFill>
              </a:rPr>
              <a:t>échelle de la France et de l’empire </a:t>
            </a:r>
            <a:r>
              <a:rPr lang="fr-FR" b="1" dirty="0" smtClean="0"/>
              <a:t>/ regard depuis la métropole </a:t>
            </a:r>
            <a:r>
              <a:rPr lang="fr-FR" b="1" dirty="0"/>
              <a:t>(</a:t>
            </a:r>
            <a:r>
              <a:rPr lang="fr-FR" b="1" dirty="0">
                <a:solidFill>
                  <a:srgbClr val="0070C0"/>
                </a:solidFill>
              </a:rPr>
              <a:t>EMPIRES</a:t>
            </a:r>
            <a:r>
              <a:rPr lang="fr-FR" b="1" dirty="0"/>
              <a:t>)</a:t>
            </a:r>
          </a:p>
          <a:p>
            <a:endParaRPr lang="fr-FR" b="1" dirty="0"/>
          </a:p>
        </p:txBody>
      </p:sp>
      <p:sp>
        <p:nvSpPr>
          <p:cNvPr id="13" name="Rectangle 12"/>
          <p:cNvSpPr/>
          <p:nvPr/>
        </p:nvSpPr>
        <p:spPr>
          <a:xfrm>
            <a:off x="342229" y="5671852"/>
            <a:ext cx="767347" cy="290761"/>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395662" y="5494068"/>
            <a:ext cx="10796338" cy="923330"/>
          </a:xfrm>
          <a:prstGeom prst="rect">
            <a:avLst/>
          </a:prstGeom>
          <a:noFill/>
        </p:spPr>
        <p:txBody>
          <a:bodyPr wrap="square" rtlCol="0">
            <a:spAutoFit/>
          </a:bodyPr>
          <a:lstStyle/>
          <a:p>
            <a:r>
              <a:rPr lang="fr-FR" b="1" dirty="0" smtClean="0"/>
              <a:t>La dimension géopolitique = les rivalités coloniales comme prolongement des </a:t>
            </a:r>
            <a:r>
              <a:rPr lang="fr-FR" b="1" dirty="0">
                <a:solidFill>
                  <a:srgbClr val="FF0000"/>
                </a:solidFill>
              </a:rPr>
              <a:t>rivalités nationales </a:t>
            </a:r>
            <a:r>
              <a:rPr lang="fr-FR" b="1" dirty="0" smtClean="0"/>
              <a:t>et des </a:t>
            </a:r>
            <a:r>
              <a:rPr lang="fr-FR" b="1" dirty="0">
                <a:solidFill>
                  <a:srgbClr val="FF0000"/>
                </a:solidFill>
              </a:rPr>
              <a:t>nationalismes</a:t>
            </a:r>
            <a:r>
              <a:rPr lang="fr-FR" b="1" dirty="0" smtClean="0"/>
              <a:t> de puissances </a:t>
            </a:r>
            <a:r>
              <a:rPr lang="fr-FR" b="1" dirty="0" smtClean="0">
                <a:sym typeface="Wingdings"/>
              </a:rPr>
              <a:t>européennes = </a:t>
            </a:r>
            <a:r>
              <a:rPr lang="fr-FR" b="1" dirty="0" smtClean="0">
                <a:solidFill>
                  <a:srgbClr val="C00000"/>
                </a:solidFill>
                <a:sym typeface="Wingdings"/>
              </a:rPr>
              <a:t>échelle de l’Europe </a:t>
            </a:r>
            <a:r>
              <a:rPr lang="fr-FR" b="1" dirty="0" smtClean="0">
                <a:sym typeface="Wingdings"/>
              </a:rPr>
              <a:t>comme mise en perspective </a:t>
            </a:r>
            <a:r>
              <a:rPr lang="fr-FR" b="1" dirty="0"/>
              <a:t>(</a:t>
            </a:r>
            <a:r>
              <a:rPr lang="fr-FR" b="1" dirty="0">
                <a:solidFill>
                  <a:srgbClr val="C00000"/>
                </a:solidFill>
              </a:rPr>
              <a:t>NATIONALITES</a:t>
            </a:r>
            <a:r>
              <a:rPr lang="fr-FR" b="1" dirty="0"/>
              <a:t>)</a:t>
            </a:r>
          </a:p>
          <a:p>
            <a:endParaRPr lang="fr-FR" b="1" dirty="0"/>
          </a:p>
        </p:txBody>
      </p:sp>
      <p:sp>
        <p:nvSpPr>
          <p:cNvPr id="15" name="Rectangle 14"/>
          <p:cNvSpPr/>
          <p:nvPr/>
        </p:nvSpPr>
        <p:spPr>
          <a:xfrm>
            <a:off x="342231" y="6390460"/>
            <a:ext cx="767347" cy="290761"/>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395665" y="6159673"/>
            <a:ext cx="10796335" cy="646331"/>
          </a:xfrm>
          <a:prstGeom prst="rect">
            <a:avLst/>
          </a:prstGeom>
          <a:noFill/>
        </p:spPr>
        <p:txBody>
          <a:bodyPr wrap="square" rtlCol="0">
            <a:spAutoFit/>
          </a:bodyPr>
          <a:lstStyle/>
          <a:p>
            <a:r>
              <a:rPr lang="fr-FR" b="1" dirty="0" smtClean="0"/>
              <a:t>La dimension sociale = les </a:t>
            </a:r>
            <a:r>
              <a:rPr lang="fr-FR" b="1" u="sng" dirty="0" smtClean="0"/>
              <a:t>interactions </a:t>
            </a:r>
            <a:r>
              <a:rPr lang="fr-FR" b="1" dirty="0" smtClean="0"/>
              <a:t>au sein des </a:t>
            </a:r>
            <a:r>
              <a:rPr lang="fr-FR" b="1" dirty="0" smtClean="0">
                <a:solidFill>
                  <a:srgbClr val="FF0000"/>
                </a:solidFill>
              </a:rPr>
              <a:t>sociétés coloniales </a:t>
            </a:r>
            <a:r>
              <a:rPr lang="fr-FR" b="1" dirty="0" smtClean="0"/>
              <a:t>entre sociétés indigènes, colons, colonisateurs et administrateurs = </a:t>
            </a:r>
            <a:r>
              <a:rPr lang="fr-FR" b="1" dirty="0" smtClean="0">
                <a:solidFill>
                  <a:srgbClr val="00B050"/>
                </a:solidFill>
              </a:rPr>
              <a:t>échelle des colonies </a:t>
            </a:r>
            <a:r>
              <a:rPr lang="fr-FR" b="1" dirty="0" smtClean="0"/>
              <a:t>/ regard depuis les colonies </a:t>
            </a:r>
            <a:r>
              <a:rPr lang="fr-FR" b="1" dirty="0"/>
              <a:t> (</a:t>
            </a:r>
            <a:r>
              <a:rPr lang="fr-FR" b="1" dirty="0">
                <a:solidFill>
                  <a:srgbClr val="00B050"/>
                </a:solidFill>
              </a:rPr>
              <a:t>NATIONS, SOCIETES</a:t>
            </a:r>
            <a:r>
              <a:rPr lang="fr-FR" b="1" dirty="0" smtClean="0"/>
              <a:t>)</a:t>
            </a:r>
            <a:endParaRPr lang="fr-FR" b="1" dirty="0"/>
          </a:p>
        </p:txBody>
      </p:sp>
      <p:sp>
        <p:nvSpPr>
          <p:cNvPr id="19" name="Rectangle 18"/>
          <p:cNvSpPr/>
          <p:nvPr/>
        </p:nvSpPr>
        <p:spPr>
          <a:xfrm>
            <a:off x="2598821" y="0"/>
            <a:ext cx="3729789" cy="368968"/>
          </a:xfrm>
          <a:prstGeom prst="rect">
            <a:avLst/>
          </a:prstGeom>
          <a:solidFill>
            <a:srgbClr val="7030A0">
              <a:alpha val="41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847475" y="844674"/>
            <a:ext cx="3649578" cy="240082"/>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080041" y="385012"/>
            <a:ext cx="3395580" cy="256674"/>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093454" y="1108135"/>
            <a:ext cx="3403599" cy="235073"/>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60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0629"/>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fr-FR" sz="2400" b="1" dirty="0" smtClean="0"/>
              <a:t>A. Un programme qui s’inscrit dans un profond renouvellement du long 19</a:t>
            </a:r>
            <a:r>
              <a:rPr lang="fr-FR" sz="2400" b="1" baseline="30000" dirty="0" smtClean="0"/>
              <a:t>e</a:t>
            </a:r>
            <a:r>
              <a:rPr lang="fr-FR" sz="2400" b="1" dirty="0" smtClean="0"/>
              <a:t> siècle</a:t>
            </a:r>
            <a:endParaRPr lang="fr-FR" sz="2400" b="1" dirty="0"/>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0222" y="2229073"/>
            <a:ext cx="2541246" cy="3863256"/>
          </a:xfrm>
          <a:prstGeom prst="rect">
            <a:avLst/>
          </a:prstGeom>
        </p:spPr>
      </p:pic>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19" y="2229073"/>
            <a:ext cx="2550004" cy="3863256"/>
          </a:xfrm>
          <a:prstGeom prst="rect">
            <a:avLst/>
          </a:prstGeom>
        </p:spPr>
      </p:pic>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79966" y="2229073"/>
            <a:ext cx="2325603" cy="3863256"/>
          </a:xfrm>
          <a:prstGeom prst="rect">
            <a:avLst/>
          </a:prstGeom>
        </p:spPr>
      </p:pic>
      <p:sp>
        <p:nvSpPr>
          <p:cNvPr id="6" name="ZoneTexte 5"/>
          <p:cNvSpPr txBox="1"/>
          <p:nvPr/>
        </p:nvSpPr>
        <p:spPr>
          <a:xfrm>
            <a:off x="191719" y="1523993"/>
            <a:ext cx="7513849" cy="646331"/>
          </a:xfrm>
          <a:prstGeom prst="rect">
            <a:avLst/>
          </a:prstGeom>
          <a:noFill/>
        </p:spPr>
        <p:txBody>
          <a:bodyPr wrap="square" rtlCol="0">
            <a:spAutoFit/>
          </a:bodyPr>
          <a:lstStyle/>
          <a:p>
            <a:pPr algn="ctr"/>
            <a:r>
              <a:rPr lang="fr-FR" i="1" dirty="0" smtClean="0"/>
              <a:t>Trois ouvrages </a:t>
            </a:r>
            <a:r>
              <a:rPr lang="fr-FR" i="1" smtClean="0"/>
              <a:t>de synthèse </a:t>
            </a:r>
            <a:r>
              <a:rPr lang="fr-FR" i="1" dirty="0" smtClean="0"/>
              <a:t>qui </a:t>
            </a:r>
            <a:r>
              <a:rPr lang="fr-FR" i="1" smtClean="0"/>
              <a:t>permettent d’appréhender les renouvellements sur le 19</a:t>
            </a:r>
            <a:r>
              <a:rPr lang="fr-FR" i="1" baseline="30000" smtClean="0"/>
              <a:t>e</a:t>
            </a:r>
            <a:r>
              <a:rPr lang="fr-FR" i="1" smtClean="0"/>
              <a:t> siècle.</a:t>
            </a:r>
            <a:endParaRPr lang="fr-FR" i="1"/>
          </a:p>
        </p:txBody>
      </p:sp>
      <p:sp>
        <p:nvSpPr>
          <p:cNvPr id="7" name="Rectangle 6"/>
          <p:cNvSpPr/>
          <p:nvPr/>
        </p:nvSpPr>
        <p:spPr>
          <a:xfrm>
            <a:off x="7809152" y="1370485"/>
            <a:ext cx="4382847"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fr-FR" b="1" dirty="0" smtClean="0">
                <a:latin typeface="Calibri" charset="0"/>
                <a:ea typeface="Calibri" charset="0"/>
                <a:cs typeface="Times New Roman" charset="0"/>
              </a:rPr>
              <a:t>Le </a:t>
            </a:r>
            <a:r>
              <a:rPr lang="fr-FR" b="1" dirty="0">
                <a:latin typeface="Calibri" charset="0"/>
                <a:ea typeface="Calibri" charset="0"/>
                <a:cs typeface="Times New Roman" charset="0"/>
              </a:rPr>
              <a:t>19</a:t>
            </a:r>
            <a:r>
              <a:rPr lang="fr-FR" b="1" baseline="30000" dirty="0">
                <a:latin typeface="Calibri" charset="0"/>
                <a:ea typeface="Calibri" charset="0"/>
                <a:cs typeface="Times New Roman" charset="0"/>
              </a:rPr>
              <a:t>e</a:t>
            </a:r>
            <a:r>
              <a:rPr lang="fr-FR" b="1" dirty="0">
                <a:latin typeface="Calibri" charset="0"/>
                <a:ea typeface="Calibri" charset="0"/>
                <a:cs typeface="Times New Roman" charset="0"/>
              </a:rPr>
              <a:t> siècle est le siècle des ambiguïtés, de la complexité et des </a:t>
            </a:r>
            <a:r>
              <a:rPr lang="fr-FR" b="1" dirty="0" smtClean="0">
                <a:latin typeface="Calibri" charset="0"/>
                <a:ea typeface="Calibri" charset="0"/>
                <a:cs typeface="Times New Roman" charset="0"/>
              </a:rPr>
              <a:t>contradictions : c’est « le siècle des possibles ». </a:t>
            </a:r>
            <a:r>
              <a:rPr lang="fr-FR" dirty="0" smtClean="0">
                <a:latin typeface="Calibri" charset="0"/>
                <a:ea typeface="Calibri" charset="0"/>
                <a:cs typeface="Times New Roman" charset="0"/>
              </a:rPr>
              <a:t>Les travaux récents insistent sur la nécessité de : </a:t>
            </a:r>
            <a:endParaRPr lang="fr-FR" b="1" dirty="0" smtClean="0">
              <a:latin typeface="Calibri" charset="0"/>
              <a:ea typeface="Calibri" charset="0"/>
              <a:cs typeface="Times New Roman" charset="0"/>
            </a:endParaRPr>
          </a:p>
          <a:p>
            <a:pPr marL="285750" indent="-285750" algn="just">
              <a:spcAft>
                <a:spcPts val="0"/>
              </a:spcAft>
              <a:buFont typeface="Wingdings" charset="2"/>
              <a:buChar char="ó"/>
            </a:pPr>
            <a:endParaRPr lang="fr-FR" b="1" dirty="0" smtClean="0">
              <a:latin typeface="Calibri" charset="0"/>
              <a:ea typeface="Calibri" charset="0"/>
              <a:cs typeface="Times New Roman" charset="0"/>
            </a:endParaRPr>
          </a:p>
          <a:p>
            <a:pPr marL="285750" indent="-285750" algn="just">
              <a:spcAft>
                <a:spcPts val="0"/>
              </a:spcAft>
              <a:buFont typeface="ZapfDingbatsITC" charset="0"/>
              <a:buChar char="➪"/>
            </a:pPr>
            <a:r>
              <a:rPr lang="fr-FR" b="1" dirty="0">
                <a:latin typeface="Calibri" charset="0"/>
                <a:ea typeface="Calibri" charset="0"/>
                <a:cs typeface="Times New Roman" charset="0"/>
              </a:rPr>
              <a:t>Remettre</a:t>
            </a:r>
            <a:r>
              <a:rPr lang="fr-FR" b="1" dirty="0"/>
              <a:t> en question</a:t>
            </a:r>
            <a:r>
              <a:rPr lang="fr-FR" dirty="0"/>
              <a:t> une présentation traditionnelle du 19</a:t>
            </a:r>
            <a:r>
              <a:rPr lang="fr-FR" baseline="30000" dirty="0"/>
              <a:t>e</a:t>
            </a:r>
            <a:r>
              <a:rPr lang="fr-FR" dirty="0"/>
              <a:t> siècle marquée par </a:t>
            </a:r>
            <a:r>
              <a:rPr lang="fr-FR" b="1" dirty="0"/>
              <a:t>la linéarité associée à l’idée de progrès et de modernité</a:t>
            </a:r>
            <a:r>
              <a:rPr lang="fr-FR" dirty="0"/>
              <a:t>  </a:t>
            </a:r>
            <a:endParaRPr lang="fr-FR" dirty="0" smtClean="0"/>
          </a:p>
          <a:p>
            <a:pPr marL="285750" indent="-285750" algn="just">
              <a:spcAft>
                <a:spcPts val="0"/>
              </a:spcAft>
              <a:buFont typeface="ZapfDingbatsITC" charset="0"/>
              <a:buChar char="➪"/>
            </a:pPr>
            <a:endParaRPr lang="fr-FR" dirty="0"/>
          </a:p>
          <a:p>
            <a:pPr marL="285750" indent="-285750" algn="just">
              <a:spcAft>
                <a:spcPts val="0"/>
              </a:spcAft>
              <a:buFont typeface="ZapfDingbatsITC" charset="0"/>
              <a:buChar char="➪"/>
            </a:pPr>
            <a:r>
              <a:rPr lang="fr-FR" b="1" dirty="0" err="1" smtClean="0"/>
              <a:t>Défataliser</a:t>
            </a:r>
            <a:r>
              <a:rPr lang="fr-FR" b="1" dirty="0" smtClean="0"/>
              <a:t> </a:t>
            </a:r>
            <a:r>
              <a:rPr lang="fr-FR" b="1" dirty="0"/>
              <a:t>l’histoire du 19</a:t>
            </a:r>
            <a:r>
              <a:rPr lang="fr-FR" b="1" baseline="30000" dirty="0"/>
              <a:t>e</a:t>
            </a:r>
            <a:r>
              <a:rPr lang="fr-FR" b="1" dirty="0"/>
              <a:t> siècle</a:t>
            </a:r>
            <a:r>
              <a:rPr lang="fr-FR" dirty="0"/>
              <a:t> sans négliger les tensions qui travaillent une société dont la modernisation reste inachevée et contestée. </a:t>
            </a:r>
          </a:p>
          <a:p>
            <a:pPr marL="285750" indent="-285750" algn="just">
              <a:spcAft>
                <a:spcPts val="0"/>
              </a:spcAft>
              <a:buFont typeface="ZapfDingbatsITC" charset="0"/>
              <a:buChar char="➪"/>
            </a:pPr>
            <a:endParaRPr lang="fr-FR" b="1" dirty="0" smtClean="0"/>
          </a:p>
          <a:p>
            <a:pPr marL="285750" indent="-285750" algn="just">
              <a:spcAft>
                <a:spcPts val="0"/>
              </a:spcAft>
              <a:buFont typeface="ZapfDingbatsITC" charset="0"/>
              <a:buChar char="➪"/>
            </a:pPr>
            <a:r>
              <a:rPr lang="fr-FR" b="1" dirty="0" smtClean="0"/>
              <a:t>Décloisonner </a:t>
            </a:r>
            <a:r>
              <a:rPr lang="fr-FR" b="1" dirty="0"/>
              <a:t>l’histoire du 19</a:t>
            </a:r>
            <a:r>
              <a:rPr lang="fr-FR" b="1" baseline="30000" dirty="0"/>
              <a:t>e</a:t>
            </a:r>
            <a:r>
              <a:rPr lang="fr-FR" b="1" dirty="0"/>
              <a:t> siècle</a:t>
            </a:r>
            <a:r>
              <a:rPr lang="fr-FR" dirty="0"/>
              <a:t> </a:t>
            </a:r>
            <a:r>
              <a:rPr lang="fr-FR" dirty="0" smtClean="0"/>
              <a:t>en l’inscrivant dans une </a:t>
            </a:r>
            <a:r>
              <a:rPr lang="fr-FR" b="1" dirty="0"/>
              <a:t>évolution rythmée par les dynamiques politiques </a:t>
            </a:r>
            <a:r>
              <a:rPr lang="fr-FR" b="1" dirty="0" smtClean="0"/>
              <a:t>et des mutations sociales</a:t>
            </a:r>
            <a:endParaRPr lang="fr-FR" dirty="0">
              <a:effectLst/>
              <a:latin typeface="Calibri" charset="0"/>
              <a:ea typeface="Calibri" charset="0"/>
              <a:cs typeface="Times New Roman" charset="0"/>
            </a:endParaRPr>
          </a:p>
        </p:txBody>
      </p:sp>
    </p:spTree>
    <p:extLst>
      <p:ext uri="{BB962C8B-B14F-4D97-AF65-F5344CB8AC3E}">
        <p14:creationId xmlns:p14="http://schemas.microsoft.com/office/powerpoint/2010/main" val="114564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79138" y="0"/>
            <a:ext cx="8109650" cy="4535906"/>
          </a:xfrm>
          <a:prstGeom prst="rect">
            <a:avLst/>
          </a:prstGeom>
        </p:spPr>
      </p:pic>
      <p:sp>
        <p:nvSpPr>
          <p:cNvPr id="4" name="Rectangle 3"/>
          <p:cNvSpPr/>
          <p:nvPr/>
        </p:nvSpPr>
        <p:spPr>
          <a:xfrm>
            <a:off x="1636296" y="1568116"/>
            <a:ext cx="6513094" cy="770021"/>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36296" y="2338137"/>
            <a:ext cx="6513094" cy="272717"/>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36296" y="3007898"/>
            <a:ext cx="6513094" cy="549438"/>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636296" y="2610854"/>
            <a:ext cx="6513094" cy="397044"/>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636296" y="3954379"/>
            <a:ext cx="6513094" cy="272717"/>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636296" y="4227101"/>
            <a:ext cx="6513094" cy="276721"/>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636296" y="3573379"/>
            <a:ext cx="6513094" cy="397044"/>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42231" y="4890931"/>
            <a:ext cx="767347" cy="290761"/>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395662" y="4706810"/>
            <a:ext cx="10794029" cy="646331"/>
          </a:xfrm>
          <a:prstGeom prst="rect">
            <a:avLst/>
          </a:prstGeom>
          <a:noFill/>
        </p:spPr>
        <p:txBody>
          <a:bodyPr wrap="square" rtlCol="0">
            <a:spAutoFit/>
          </a:bodyPr>
          <a:lstStyle/>
          <a:p>
            <a:r>
              <a:rPr lang="fr-FR" b="1" dirty="0" smtClean="0"/>
              <a:t>Une approche qui permet d’articuler la question coloniale avec le développement de la République et l’échec de la démocratisation et de l’émancipation des populations colonisées</a:t>
            </a:r>
            <a:endParaRPr lang="fr-FR" b="1" dirty="0"/>
          </a:p>
        </p:txBody>
      </p:sp>
      <p:sp>
        <p:nvSpPr>
          <p:cNvPr id="13" name="Rectangle 12"/>
          <p:cNvSpPr/>
          <p:nvPr/>
        </p:nvSpPr>
        <p:spPr>
          <a:xfrm>
            <a:off x="342229" y="5559558"/>
            <a:ext cx="767347" cy="290761"/>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395662" y="5352622"/>
            <a:ext cx="10794029" cy="646331"/>
          </a:xfrm>
          <a:prstGeom prst="rect">
            <a:avLst/>
          </a:prstGeom>
          <a:noFill/>
        </p:spPr>
        <p:txBody>
          <a:bodyPr wrap="square" rtlCol="0">
            <a:spAutoFit/>
          </a:bodyPr>
          <a:lstStyle/>
          <a:p>
            <a:r>
              <a:rPr lang="fr-FR" b="1" dirty="0" smtClean="0"/>
              <a:t>Une approche qui permet d’articuler la question coloniale avec celle de la question nationale et la mise en place d’un ordre européen international</a:t>
            </a:r>
            <a:endParaRPr lang="fr-FR" b="1" dirty="0"/>
          </a:p>
        </p:txBody>
      </p:sp>
      <p:sp>
        <p:nvSpPr>
          <p:cNvPr id="15" name="Rectangle 14"/>
          <p:cNvSpPr/>
          <p:nvPr/>
        </p:nvSpPr>
        <p:spPr>
          <a:xfrm>
            <a:off x="342231" y="6390460"/>
            <a:ext cx="767347" cy="290761"/>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395665" y="5949751"/>
            <a:ext cx="10796335" cy="923330"/>
          </a:xfrm>
          <a:prstGeom prst="rect">
            <a:avLst/>
          </a:prstGeom>
          <a:noFill/>
        </p:spPr>
        <p:txBody>
          <a:bodyPr wrap="square" rtlCol="0">
            <a:spAutoFit/>
          </a:bodyPr>
          <a:lstStyle/>
          <a:p>
            <a:r>
              <a:rPr lang="fr-FR" b="1" dirty="0" smtClean="0"/>
              <a:t>Une approche qui permet de montrer la diversité des relations et des formes de pouvoir dans les sociétés colonisées (domination, intégration, marges de manœuvres, processus de négociation), décentrement du regard = l’approche la plus originale</a:t>
            </a:r>
            <a:endParaRPr lang="fr-FR" b="1" dirty="0"/>
          </a:p>
        </p:txBody>
      </p:sp>
      <p:sp>
        <p:nvSpPr>
          <p:cNvPr id="19" name="Rectangle 18"/>
          <p:cNvSpPr/>
          <p:nvPr/>
        </p:nvSpPr>
        <p:spPr>
          <a:xfrm>
            <a:off x="2598821" y="0"/>
            <a:ext cx="3729789" cy="368968"/>
          </a:xfrm>
          <a:prstGeom prst="rect">
            <a:avLst/>
          </a:prstGeom>
          <a:solidFill>
            <a:srgbClr val="7030A0">
              <a:alpha val="41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847475" y="844674"/>
            <a:ext cx="3649578" cy="240082"/>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080041" y="385012"/>
            <a:ext cx="3395580" cy="256674"/>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093454" y="1108135"/>
            <a:ext cx="3403599" cy="235073"/>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9220686" y="197884"/>
            <a:ext cx="767347" cy="290761"/>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0658158" y="203856"/>
            <a:ext cx="767347" cy="290761"/>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9988033" y="705317"/>
            <a:ext cx="767347" cy="290761"/>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avec flèche 26"/>
          <p:cNvCxnSpPr/>
          <p:nvPr/>
        </p:nvCxnSpPr>
        <p:spPr>
          <a:xfrm>
            <a:off x="9988033" y="343265"/>
            <a:ext cx="670125" cy="597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9652970" y="504708"/>
            <a:ext cx="335063" cy="33668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10755380" y="495931"/>
            <a:ext cx="308326" cy="3547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8288788" y="1373847"/>
            <a:ext cx="3903211" cy="1323439"/>
          </a:xfrm>
          <a:prstGeom prst="rect">
            <a:avLst/>
          </a:prstGeom>
          <a:noFill/>
        </p:spPr>
        <p:txBody>
          <a:bodyPr wrap="square" rtlCol="0">
            <a:spAutoFit/>
          </a:bodyPr>
          <a:lstStyle/>
          <a:p>
            <a:pPr algn="ctr"/>
            <a:r>
              <a:rPr lang="fr-FR" sz="1600" b="1" i="1" dirty="0" smtClean="0"/>
              <a:t>La politique coloniale française ne peut se penser sans le contexte de rivalité à l’échelle européenne ni sans interactions entre sociétés coloniales et société impériale = SYSTEMIQUE ET MULTISCALAIRE</a:t>
            </a:r>
            <a:endParaRPr lang="fr-FR" sz="1600" b="1" i="1" dirty="0"/>
          </a:p>
        </p:txBody>
      </p:sp>
      <p:sp>
        <p:nvSpPr>
          <p:cNvPr id="31" name="AutoShape 9"/>
          <p:cNvSpPr>
            <a:spLocks noChangeArrowheads="1"/>
          </p:cNvSpPr>
          <p:nvPr/>
        </p:nvSpPr>
        <p:spPr bwMode="auto">
          <a:xfrm>
            <a:off x="9321433" y="4171384"/>
            <a:ext cx="1126472" cy="204018"/>
          </a:xfrm>
          <a:prstGeom prst="parallelogram">
            <a:avLst>
              <a:gd name="adj" fmla="val 126587"/>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32" name="AutoShape 8"/>
          <p:cNvSpPr>
            <a:spLocks noChangeArrowheads="1"/>
          </p:cNvSpPr>
          <p:nvPr/>
        </p:nvSpPr>
        <p:spPr bwMode="auto">
          <a:xfrm>
            <a:off x="8958726" y="3663588"/>
            <a:ext cx="2211935" cy="291851"/>
          </a:xfrm>
          <a:prstGeom prst="parallelogram">
            <a:avLst>
              <a:gd name="adj" fmla="val 120089"/>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33" name="AutoShape 7"/>
          <p:cNvSpPr>
            <a:spLocks noChangeArrowheads="1"/>
          </p:cNvSpPr>
          <p:nvPr/>
        </p:nvSpPr>
        <p:spPr bwMode="auto">
          <a:xfrm>
            <a:off x="8665462" y="3044064"/>
            <a:ext cx="3253822" cy="410854"/>
          </a:xfrm>
          <a:prstGeom prst="parallelogram">
            <a:avLst>
              <a:gd name="adj" fmla="val 140306"/>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cxnSp>
        <p:nvCxnSpPr>
          <p:cNvPr id="34" name="Connecteur droit avec flèche 33"/>
          <p:cNvCxnSpPr/>
          <p:nvPr/>
        </p:nvCxnSpPr>
        <p:spPr>
          <a:xfrm flipH="1">
            <a:off x="10005874" y="3234941"/>
            <a:ext cx="36578" cy="1069256"/>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1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0" grpId="0"/>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72106" y="272716"/>
            <a:ext cx="8109650" cy="4535906"/>
          </a:xfrm>
          <a:prstGeom prst="rect">
            <a:avLst/>
          </a:prstGeom>
        </p:spPr>
      </p:pic>
      <p:sp>
        <p:nvSpPr>
          <p:cNvPr id="19" name="Rectangle 18"/>
          <p:cNvSpPr/>
          <p:nvPr/>
        </p:nvSpPr>
        <p:spPr>
          <a:xfrm>
            <a:off x="4491789" y="272716"/>
            <a:ext cx="3729789" cy="368968"/>
          </a:xfrm>
          <a:prstGeom prst="rect">
            <a:avLst/>
          </a:prstGeom>
          <a:solidFill>
            <a:srgbClr val="7030A0">
              <a:alpha val="41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529264" y="4227095"/>
            <a:ext cx="6513094" cy="272717"/>
          </a:xfrm>
          <a:prstGeom prst="rect">
            <a:avLst/>
          </a:prstGeom>
          <a:solidFill>
            <a:srgbClr val="C00000">
              <a:alpha val="41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529264" y="4499817"/>
            <a:ext cx="6513094" cy="276721"/>
          </a:xfrm>
          <a:prstGeom prst="rect">
            <a:avLst/>
          </a:prstGeom>
          <a:solidFill>
            <a:srgbClr val="00B050">
              <a:alpha val="41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529264" y="3846095"/>
            <a:ext cx="6513094" cy="397044"/>
          </a:xfrm>
          <a:prstGeom prst="rect">
            <a:avLst/>
          </a:prstGeom>
          <a:solidFill>
            <a:srgbClr val="0070C0">
              <a:alpha val="41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938420" y="5189622"/>
            <a:ext cx="8836526" cy="369332"/>
          </a:xfrm>
          <a:prstGeom prst="rect">
            <a:avLst/>
          </a:prstGeom>
          <a:noFill/>
        </p:spPr>
        <p:txBody>
          <a:bodyPr wrap="square" rtlCol="0">
            <a:spAutoFit/>
          </a:bodyPr>
          <a:lstStyle/>
          <a:p>
            <a:pPr algn="ctr"/>
            <a:r>
              <a:rPr lang="fr-FR" b="1" dirty="0" smtClean="0"/>
              <a:t>Points de passage et d’ouverture : </a:t>
            </a:r>
            <a:r>
              <a:rPr lang="fr-FR" b="1" i="1" dirty="0" smtClean="0"/>
              <a:t>Pourquoi ? Pour quoi ? Pour faire quoi avec les  élèves ?</a:t>
            </a:r>
            <a:endParaRPr lang="fr-FR" b="1" i="1" dirty="0"/>
          </a:p>
        </p:txBody>
      </p:sp>
    </p:spTree>
    <p:extLst>
      <p:ext uri="{BB962C8B-B14F-4D97-AF65-F5344CB8AC3E}">
        <p14:creationId xmlns:p14="http://schemas.microsoft.com/office/powerpoint/2010/main" val="1841449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ctr"/>
            <a:r>
              <a:rPr lang="fr-FR" sz="2800" b="1" smtClean="0"/>
              <a:t>E. </a:t>
            </a:r>
            <a:r>
              <a:rPr lang="fr-FR" sz="2800" b="1" dirty="0" smtClean="0"/>
              <a:t>Des usages didactiques différenciés des points de passage et d’ouverture</a:t>
            </a:r>
            <a:endParaRPr lang="fr-FR" sz="2800" b="1" dirty="0">
              <a:solidFill>
                <a:schemeClr val="dk1"/>
              </a:solidFill>
              <a:latin typeface="+mn-lt"/>
              <a:ea typeface="+mn-ea"/>
              <a:cs typeface="+mn-cs"/>
            </a:endParaRPr>
          </a:p>
        </p:txBody>
      </p:sp>
      <p:sp>
        <p:nvSpPr>
          <p:cNvPr id="4" name="ZoneTexte 3"/>
          <p:cNvSpPr txBox="1"/>
          <p:nvPr/>
        </p:nvSpPr>
        <p:spPr>
          <a:xfrm>
            <a:off x="1200838" y="2555914"/>
            <a:ext cx="10152962" cy="2031325"/>
          </a:xfrm>
          <a:prstGeom prst="rect">
            <a:avLst/>
          </a:prstGeom>
          <a:noFill/>
        </p:spPr>
        <p:txBody>
          <a:bodyPr wrap="square" rtlCol="0">
            <a:spAutoFit/>
          </a:bodyPr>
          <a:lstStyle/>
          <a:p>
            <a:r>
              <a:rPr lang="fr-FR" i="1" dirty="0" smtClean="0"/>
              <a:t>Les points de passage et d’ouverture peuvent être étudiés de manière plus ou moins approfondie, sur un temps plus ou moins long en classe et en faisant travailler par les élèves des capacités différentes. </a:t>
            </a:r>
          </a:p>
          <a:p>
            <a:endParaRPr lang="fr-FR" i="1" dirty="0"/>
          </a:p>
          <a:p>
            <a:r>
              <a:rPr lang="fr-FR" i="1" dirty="0" smtClean="0"/>
              <a:t>Nous proposons un exemple d’approches didactiques différenciées (une illustrative, une explicative et une critique) à travers l’exemple des points de passage et d’ouverture du thème « Métropoles et colonies » suggérant ce qu’il serait possible d’étudier avec les élèves en fonction de la démarche de cours mise en œuvre. </a:t>
            </a:r>
          </a:p>
        </p:txBody>
      </p:sp>
    </p:spTree>
    <p:extLst>
      <p:ext uri="{BB962C8B-B14F-4D97-AF65-F5344CB8AC3E}">
        <p14:creationId xmlns:p14="http://schemas.microsoft.com/office/powerpoint/2010/main" val="1048161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99086" y="0"/>
            <a:ext cx="9793827" cy="6858000"/>
          </a:xfrm>
          <a:prstGeom prst="rect">
            <a:avLst/>
          </a:prstGeom>
        </p:spPr>
      </p:pic>
    </p:spTree>
    <p:extLst>
      <p:ext uri="{BB962C8B-B14F-4D97-AF65-F5344CB8AC3E}">
        <p14:creationId xmlns:p14="http://schemas.microsoft.com/office/powerpoint/2010/main" val="614072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48369" y="252251"/>
            <a:ext cx="10515600" cy="870494"/>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ctr"/>
            <a:r>
              <a:rPr lang="fr-FR" sz="2400" b="1" dirty="0" smtClean="0"/>
              <a:t>B. Jouer </a:t>
            </a:r>
            <a:r>
              <a:rPr lang="fr-FR" sz="2400" b="1" dirty="0"/>
              <a:t>sur les temporalités pour mettre en évidence les enjeux du programme</a:t>
            </a:r>
          </a:p>
        </p:txBody>
      </p:sp>
    </p:spTree>
    <p:extLst>
      <p:ext uri="{BB962C8B-B14F-4D97-AF65-F5344CB8AC3E}">
        <p14:creationId xmlns:p14="http://schemas.microsoft.com/office/powerpoint/2010/main" val="103319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898" y="457404"/>
            <a:ext cx="11591264" cy="7713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Approche sur le </a:t>
            </a:r>
            <a:r>
              <a:rPr lang="fr-FR" b="1" u="sng" dirty="0" smtClean="0"/>
              <a:t>temps long </a:t>
            </a:r>
            <a:r>
              <a:rPr lang="fr-FR" b="1" dirty="0" smtClean="0"/>
              <a:t>: le long 19</a:t>
            </a:r>
            <a:r>
              <a:rPr lang="fr-FR" b="1" baseline="30000" dirty="0" smtClean="0"/>
              <a:t>e</a:t>
            </a:r>
            <a:r>
              <a:rPr lang="fr-FR" b="1" dirty="0" smtClean="0"/>
              <a:t> siècle</a:t>
            </a:r>
          </a:p>
          <a:p>
            <a:pPr algn="ctr"/>
            <a:r>
              <a:rPr lang="fr-FR" i="1" dirty="0" smtClean="0"/>
              <a:t>= Penser le 19</a:t>
            </a:r>
            <a:r>
              <a:rPr lang="fr-FR" i="1" baseline="30000" dirty="0" smtClean="0"/>
              <a:t>e</a:t>
            </a:r>
            <a:r>
              <a:rPr lang="fr-FR" i="1" dirty="0" smtClean="0"/>
              <a:t> siècle comme fondateur du monde contemporain actuel</a:t>
            </a:r>
          </a:p>
        </p:txBody>
      </p:sp>
      <p:sp>
        <p:nvSpPr>
          <p:cNvPr id="3" name="ZoneTexte 2"/>
          <p:cNvSpPr txBox="1"/>
          <p:nvPr/>
        </p:nvSpPr>
        <p:spPr>
          <a:xfrm>
            <a:off x="3125164" y="1759352"/>
            <a:ext cx="6922280" cy="369332"/>
          </a:xfrm>
          <a:prstGeom prst="rect">
            <a:avLst/>
          </a:prstGeom>
          <a:noFill/>
        </p:spPr>
        <p:txBody>
          <a:bodyPr wrap="none" rtlCol="0">
            <a:spAutoFit/>
          </a:bodyPr>
          <a:lstStyle/>
          <a:p>
            <a:r>
              <a:rPr lang="fr-FR" i="1" dirty="0" smtClean="0"/>
              <a:t>On peut observer 4 tendances fondamentales de </a:t>
            </a:r>
            <a:r>
              <a:rPr lang="fr-FR" i="1" smtClean="0"/>
              <a:t>1789 aux années 1920</a:t>
            </a:r>
            <a:endParaRPr lang="fr-FR" i="1"/>
          </a:p>
        </p:txBody>
      </p:sp>
      <p:sp>
        <p:nvSpPr>
          <p:cNvPr id="27" name="ZoneTexte 26"/>
          <p:cNvSpPr txBox="1"/>
          <p:nvPr/>
        </p:nvSpPr>
        <p:spPr>
          <a:xfrm>
            <a:off x="24060" y="5238398"/>
            <a:ext cx="12167940" cy="923330"/>
          </a:xfrm>
          <a:prstGeom prst="rect">
            <a:avLst/>
          </a:prstGeom>
          <a:noFill/>
        </p:spPr>
        <p:txBody>
          <a:bodyPr wrap="square" rtlCol="0">
            <a:spAutoFit/>
          </a:bodyPr>
          <a:lstStyle/>
          <a:p>
            <a:pPr algn="ctr"/>
            <a:r>
              <a:rPr lang="fr-FR" b="1" i="1" dirty="0" smtClean="0">
                <a:solidFill>
                  <a:srgbClr val="0070C0"/>
                </a:solidFill>
              </a:rPr>
              <a:t>4. Le passage d’un ordre international légitimiste et contre-révolutionnaire (système Metternich) reposant sur l’équilibre des puissances (principalement impériales) à un ordre international démocratique reposant sur des Etats-nations, contesté dès sa naissance</a:t>
            </a:r>
            <a:endParaRPr lang="fr-FR" b="1" i="1" dirty="0">
              <a:solidFill>
                <a:srgbClr val="0070C0"/>
              </a:solidFill>
            </a:endParaRPr>
          </a:p>
        </p:txBody>
      </p:sp>
      <p:sp>
        <p:nvSpPr>
          <p:cNvPr id="36" name="ZoneTexte 35"/>
          <p:cNvSpPr txBox="1"/>
          <p:nvPr/>
        </p:nvSpPr>
        <p:spPr>
          <a:xfrm>
            <a:off x="60157" y="3270844"/>
            <a:ext cx="12167940" cy="646331"/>
          </a:xfrm>
          <a:prstGeom prst="rect">
            <a:avLst/>
          </a:prstGeom>
          <a:noFill/>
        </p:spPr>
        <p:txBody>
          <a:bodyPr wrap="square" rtlCol="0">
            <a:spAutoFit/>
          </a:bodyPr>
          <a:lstStyle/>
          <a:p>
            <a:pPr algn="ctr"/>
            <a:r>
              <a:rPr lang="fr-FR" b="1" i="1" dirty="0" smtClean="0">
                <a:solidFill>
                  <a:srgbClr val="0070C0"/>
                </a:solidFill>
              </a:rPr>
              <a:t>2. Un processus séculaire de politisation, de démocratisation et de libéralisation en Europe et en France dans un contexte d’affirmation des nations et d’industrialisation qui passe par la violence et par l’apprentissage du politique</a:t>
            </a:r>
            <a:endParaRPr lang="fr-FR" b="1" i="1" dirty="0">
              <a:solidFill>
                <a:srgbClr val="0070C0"/>
              </a:solidFill>
            </a:endParaRPr>
          </a:p>
        </p:txBody>
      </p:sp>
      <p:sp>
        <p:nvSpPr>
          <p:cNvPr id="37" name="ZoneTexte 36"/>
          <p:cNvSpPr txBox="1"/>
          <p:nvPr/>
        </p:nvSpPr>
        <p:spPr>
          <a:xfrm>
            <a:off x="60157" y="4254621"/>
            <a:ext cx="12167940" cy="646331"/>
          </a:xfrm>
          <a:prstGeom prst="rect">
            <a:avLst/>
          </a:prstGeom>
          <a:noFill/>
        </p:spPr>
        <p:txBody>
          <a:bodyPr wrap="square" rtlCol="0">
            <a:spAutoFit/>
          </a:bodyPr>
          <a:lstStyle/>
          <a:p>
            <a:pPr algn="ctr"/>
            <a:r>
              <a:rPr lang="fr-FR" b="1" i="1">
                <a:solidFill>
                  <a:srgbClr val="0070C0"/>
                </a:solidFill>
              </a:rPr>
              <a:t>3</a:t>
            </a:r>
            <a:r>
              <a:rPr lang="fr-FR" b="1" i="1" smtClean="0">
                <a:solidFill>
                  <a:srgbClr val="0070C0"/>
                </a:solidFill>
              </a:rPr>
              <a:t>. </a:t>
            </a:r>
            <a:r>
              <a:rPr lang="fr-FR" b="1" i="1" dirty="0" smtClean="0">
                <a:solidFill>
                  <a:srgbClr val="0070C0"/>
                </a:solidFill>
              </a:rPr>
              <a:t>Le rôle de la guerre dans les transformations politiques, idéologiques et territoriales en France et en Europe au cours du long XIX</a:t>
            </a:r>
            <a:r>
              <a:rPr lang="fr-FR" b="1" i="1" baseline="30000" dirty="0" smtClean="0">
                <a:solidFill>
                  <a:srgbClr val="0070C0"/>
                </a:solidFill>
              </a:rPr>
              <a:t>e</a:t>
            </a:r>
            <a:r>
              <a:rPr lang="fr-FR" b="1" i="1" dirty="0" smtClean="0">
                <a:solidFill>
                  <a:srgbClr val="0070C0"/>
                </a:solidFill>
              </a:rPr>
              <a:t> siècle </a:t>
            </a:r>
            <a:endParaRPr lang="fr-FR" b="1" i="1" dirty="0">
              <a:solidFill>
                <a:srgbClr val="0070C0"/>
              </a:solidFill>
            </a:endParaRPr>
          </a:p>
        </p:txBody>
      </p:sp>
      <p:sp>
        <p:nvSpPr>
          <p:cNvPr id="38" name="ZoneTexte 37"/>
          <p:cNvSpPr txBox="1"/>
          <p:nvPr/>
        </p:nvSpPr>
        <p:spPr>
          <a:xfrm>
            <a:off x="24060" y="2393954"/>
            <a:ext cx="12228099" cy="646331"/>
          </a:xfrm>
          <a:prstGeom prst="rect">
            <a:avLst/>
          </a:prstGeom>
          <a:noFill/>
        </p:spPr>
        <p:txBody>
          <a:bodyPr wrap="square" rtlCol="0">
            <a:spAutoFit/>
          </a:bodyPr>
          <a:lstStyle/>
          <a:p>
            <a:pPr algn="ctr"/>
            <a:r>
              <a:rPr lang="fr-FR" b="1" i="1" dirty="0" smtClean="0">
                <a:solidFill>
                  <a:srgbClr val="0070C0"/>
                </a:solidFill>
              </a:rPr>
              <a:t>1. Un processus séculaire de progrès et de révolutions multiformes (urbaine, industrielle, scientifique) à l’origine des bouleversements des sociétés européennes = une modernisation inachevée</a:t>
            </a:r>
            <a:endParaRPr lang="fr-FR" b="1" i="1" dirty="0">
              <a:solidFill>
                <a:srgbClr val="0070C0"/>
              </a:solidFill>
            </a:endParaRPr>
          </a:p>
        </p:txBody>
      </p:sp>
    </p:spTree>
    <p:extLst>
      <p:ext uri="{BB962C8B-B14F-4D97-AF65-F5344CB8AC3E}">
        <p14:creationId xmlns:p14="http://schemas.microsoft.com/office/powerpoint/2010/main" val="13073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898" y="457404"/>
            <a:ext cx="11591264" cy="7713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Approche sur le </a:t>
            </a:r>
            <a:r>
              <a:rPr lang="fr-FR" b="1" u="sng" dirty="0" smtClean="0"/>
              <a:t>temps long </a:t>
            </a:r>
            <a:r>
              <a:rPr lang="fr-FR" b="1" dirty="0" smtClean="0"/>
              <a:t>: le long 19</a:t>
            </a:r>
            <a:r>
              <a:rPr lang="fr-FR" b="1" baseline="30000" dirty="0" smtClean="0"/>
              <a:t>e</a:t>
            </a:r>
            <a:r>
              <a:rPr lang="fr-FR" b="1" dirty="0" smtClean="0"/>
              <a:t> siècle</a:t>
            </a:r>
          </a:p>
          <a:p>
            <a:pPr algn="ctr"/>
            <a:r>
              <a:rPr lang="fr-FR" i="1" dirty="0" smtClean="0"/>
              <a:t>= Penser le 19</a:t>
            </a:r>
            <a:r>
              <a:rPr lang="fr-FR" i="1" baseline="30000" dirty="0" smtClean="0"/>
              <a:t>e</a:t>
            </a:r>
            <a:r>
              <a:rPr lang="fr-FR" i="1" dirty="0" smtClean="0"/>
              <a:t> siècle comme fondateur du monde contemporain actuel</a:t>
            </a:r>
          </a:p>
        </p:txBody>
      </p:sp>
      <p:sp>
        <p:nvSpPr>
          <p:cNvPr id="6" name="Rectangle 5"/>
          <p:cNvSpPr/>
          <p:nvPr/>
        </p:nvSpPr>
        <p:spPr>
          <a:xfrm>
            <a:off x="314898" y="1501766"/>
            <a:ext cx="11591264" cy="7121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dk1"/>
                </a:solidFill>
              </a:rPr>
              <a:t>A articuler avec deux événements majeurs de </a:t>
            </a:r>
            <a:r>
              <a:rPr lang="fr-FR" b="1" u="sng" dirty="0" smtClean="0">
                <a:solidFill>
                  <a:schemeClr val="dk1"/>
                </a:solidFill>
              </a:rPr>
              <a:t>temps court</a:t>
            </a:r>
            <a:endParaRPr lang="fr-FR" b="1" dirty="0" smtClean="0">
              <a:solidFill>
                <a:schemeClr val="dk1"/>
              </a:solidFill>
            </a:endParaRPr>
          </a:p>
          <a:p>
            <a:pPr algn="ctr"/>
            <a:r>
              <a:rPr lang="fr-FR" i="1" dirty="0" smtClean="0"/>
              <a:t>= Penser les ruptures et les moments fondateurs </a:t>
            </a:r>
            <a:endParaRPr lang="fr-FR" i="1" dirty="0">
              <a:solidFill>
                <a:schemeClr val="dk1"/>
              </a:solidFill>
            </a:endParaRPr>
          </a:p>
        </p:txBody>
      </p:sp>
      <p:sp>
        <p:nvSpPr>
          <p:cNvPr id="21" name="Flèche vers la droite 20"/>
          <p:cNvSpPr/>
          <p:nvPr/>
        </p:nvSpPr>
        <p:spPr>
          <a:xfrm>
            <a:off x="10109379" y="4535459"/>
            <a:ext cx="1989221" cy="59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a droite 21"/>
          <p:cNvSpPr/>
          <p:nvPr/>
        </p:nvSpPr>
        <p:spPr>
          <a:xfrm rot="10800000">
            <a:off x="8673610" y="3130744"/>
            <a:ext cx="1989221" cy="59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314898" y="2694487"/>
            <a:ext cx="2808795" cy="646331"/>
          </a:xfrm>
          <a:prstGeom prst="rect">
            <a:avLst/>
          </a:prstGeom>
          <a:noFill/>
        </p:spPr>
        <p:txBody>
          <a:bodyPr wrap="square" rtlCol="0">
            <a:spAutoFit/>
          </a:bodyPr>
          <a:lstStyle/>
          <a:p>
            <a:pPr algn="ctr"/>
            <a:r>
              <a:rPr lang="fr-FR" i="1" dirty="0" smtClean="0"/>
              <a:t>Marquer la </a:t>
            </a:r>
            <a:r>
              <a:rPr lang="fr-FR" b="1" i="1" dirty="0" smtClean="0"/>
              <a:t>rupture</a:t>
            </a:r>
            <a:r>
              <a:rPr lang="fr-FR" i="1" dirty="0" smtClean="0"/>
              <a:t> avec les formes héritées du passé</a:t>
            </a:r>
            <a:endParaRPr lang="fr-FR" i="1" dirty="0"/>
          </a:p>
        </p:txBody>
      </p:sp>
      <p:sp>
        <p:nvSpPr>
          <p:cNvPr id="24" name="ZoneTexte 23"/>
          <p:cNvSpPr txBox="1"/>
          <p:nvPr/>
        </p:nvSpPr>
        <p:spPr>
          <a:xfrm>
            <a:off x="9668221" y="5154471"/>
            <a:ext cx="2430379" cy="923330"/>
          </a:xfrm>
          <a:prstGeom prst="rect">
            <a:avLst/>
          </a:prstGeom>
          <a:noFill/>
        </p:spPr>
        <p:txBody>
          <a:bodyPr wrap="square" rtlCol="0">
            <a:spAutoFit/>
          </a:bodyPr>
          <a:lstStyle/>
          <a:p>
            <a:pPr algn="ctr"/>
            <a:r>
              <a:rPr lang="fr-FR" i="1" dirty="0" smtClean="0"/>
              <a:t>Penser la PGM comme une </a:t>
            </a:r>
            <a:r>
              <a:rPr lang="fr-FR" b="1" i="1" dirty="0" smtClean="0"/>
              <a:t>matrice</a:t>
            </a:r>
            <a:r>
              <a:rPr lang="fr-FR" i="1" dirty="0" smtClean="0"/>
              <a:t> du monde contemporain actuelle ?</a:t>
            </a:r>
            <a:endParaRPr lang="fr-FR" i="1" dirty="0"/>
          </a:p>
        </p:txBody>
      </p:sp>
      <p:sp>
        <p:nvSpPr>
          <p:cNvPr id="25" name="Rectangle 24"/>
          <p:cNvSpPr/>
          <p:nvPr/>
        </p:nvSpPr>
        <p:spPr>
          <a:xfrm>
            <a:off x="867651" y="3817115"/>
            <a:ext cx="1900988" cy="79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 Révolution française</a:t>
            </a:r>
          </a:p>
        </p:txBody>
      </p:sp>
      <p:sp>
        <p:nvSpPr>
          <p:cNvPr id="26" name="Rectangle 25"/>
          <p:cNvSpPr/>
          <p:nvPr/>
        </p:nvSpPr>
        <p:spPr>
          <a:xfrm>
            <a:off x="9447640" y="3719840"/>
            <a:ext cx="1900988" cy="79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 Première guerre mondiale</a:t>
            </a:r>
          </a:p>
        </p:txBody>
      </p:sp>
      <p:sp>
        <p:nvSpPr>
          <p:cNvPr id="29" name="ZoneTexte 28"/>
          <p:cNvSpPr txBox="1"/>
          <p:nvPr/>
        </p:nvSpPr>
        <p:spPr>
          <a:xfrm>
            <a:off x="9281033" y="2630042"/>
            <a:ext cx="2542674" cy="646331"/>
          </a:xfrm>
          <a:prstGeom prst="rect">
            <a:avLst/>
          </a:prstGeom>
          <a:noFill/>
        </p:spPr>
        <p:txBody>
          <a:bodyPr wrap="square" rtlCol="0">
            <a:spAutoFit/>
          </a:bodyPr>
          <a:lstStyle/>
          <a:p>
            <a:pPr algn="ctr"/>
            <a:r>
              <a:rPr lang="fr-FR" i="1" dirty="0" smtClean="0"/>
              <a:t>Le 19</a:t>
            </a:r>
            <a:r>
              <a:rPr lang="fr-FR" i="1" baseline="30000" dirty="0" smtClean="0"/>
              <a:t>e</a:t>
            </a:r>
            <a:r>
              <a:rPr lang="fr-FR" i="1" dirty="0" smtClean="0"/>
              <a:t> siècle comme </a:t>
            </a:r>
            <a:r>
              <a:rPr lang="fr-FR" b="1" i="1" dirty="0" smtClean="0"/>
              <a:t>matrice</a:t>
            </a:r>
            <a:r>
              <a:rPr lang="fr-FR" i="1" dirty="0" smtClean="0"/>
              <a:t> de la PGM ? </a:t>
            </a:r>
            <a:endParaRPr lang="fr-FR" i="1" dirty="0"/>
          </a:p>
        </p:txBody>
      </p:sp>
      <p:sp>
        <p:nvSpPr>
          <p:cNvPr id="30" name="ZoneTexte 29"/>
          <p:cNvSpPr txBox="1"/>
          <p:nvPr/>
        </p:nvSpPr>
        <p:spPr>
          <a:xfrm>
            <a:off x="332720" y="5168298"/>
            <a:ext cx="3234489" cy="923330"/>
          </a:xfrm>
          <a:prstGeom prst="rect">
            <a:avLst/>
          </a:prstGeom>
          <a:noFill/>
        </p:spPr>
        <p:txBody>
          <a:bodyPr wrap="square" rtlCol="0">
            <a:spAutoFit/>
          </a:bodyPr>
          <a:lstStyle/>
          <a:p>
            <a:pPr algn="ctr"/>
            <a:r>
              <a:rPr lang="fr-FR" i="1" dirty="0" smtClean="0"/>
              <a:t>Les </a:t>
            </a:r>
            <a:r>
              <a:rPr lang="fr-FR" b="1" i="1" dirty="0" smtClean="0"/>
              <a:t>héritages</a:t>
            </a:r>
            <a:r>
              <a:rPr lang="fr-FR" i="1" dirty="0" smtClean="0"/>
              <a:t> de la Révolution française sur le temps long au cours du long 19</a:t>
            </a:r>
            <a:r>
              <a:rPr lang="fr-FR" i="1" baseline="30000" dirty="0" smtClean="0"/>
              <a:t>e</a:t>
            </a:r>
            <a:r>
              <a:rPr lang="fr-FR" i="1" dirty="0" smtClean="0"/>
              <a:t> siècle</a:t>
            </a:r>
          </a:p>
        </p:txBody>
      </p:sp>
      <p:sp>
        <p:nvSpPr>
          <p:cNvPr id="31" name="Flèche vers la droite 30"/>
          <p:cNvSpPr/>
          <p:nvPr/>
        </p:nvSpPr>
        <p:spPr>
          <a:xfrm>
            <a:off x="1444662" y="4580292"/>
            <a:ext cx="1989221" cy="59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a droite 31"/>
          <p:cNvSpPr/>
          <p:nvPr/>
        </p:nvSpPr>
        <p:spPr>
          <a:xfrm rot="10800000">
            <a:off x="82620" y="3245604"/>
            <a:ext cx="1989221" cy="59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962590" y="3385002"/>
            <a:ext cx="4287594" cy="1754326"/>
          </a:xfrm>
          <a:prstGeom prst="rect">
            <a:avLst/>
          </a:prstGeom>
          <a:noFill/>
        </p:spPr>
        <p:txBody>
          <a:bodyPr wrap="square" rtlCol="0">
            <a:spAutoFit/>
          </a:bodyPr>
          <a:lstStyle/>
          <a:p>
            <a:pPr algn="ctr"/>
            <a:r>
              <a:rPr lang="fr-FR" b="1" dirty="0" smtClean="0"/>
              <a:t>En quoi le long 19</a:t>
            </a:r>
            <a:r>
              <a:rPr lang="fr-FR" b="1" baseline="30000" dirty="0" smtClean="0"/>
              <a:t>e</a:t>
            </a:r>
            <a:r>
              <a:rPr lang="fr-FR" b="1" dirty="0" smtClean="0"/>
              <a:t> siècle est-il une période marquées par des </a:t>
            </a:r>
            <a:r>
              <a:rPr lang="fr-FR" b="1" u="sng" dirty="0" smtClean="0">
                <a:solidFill>
                  <a:srgbClr val="0070C0"/>
                </a:solidFill>
              </a:rPr>
              <a:t>transformations</a:t>
            </a:r>
            <a:r>
              <a:rPr lang="fr-FR" b="1" dirty="0" smtClean="0">
                <a:solidFill>
                  <a:srgbClr val="0070C0"/>
                </a:solidFill>
              </a:rPr>
              <a:t> </a:t>
            </a:r>
            <a:r>
              <a:rPr lang="fr-FR" b="1" dirty="0" smtClean="0"/>
              <a:t>des sociétés et des Etats en Europe ?</a:t>
            </a:r>
          </a:p>
          <a:p>
            <a:pPr algn="ctr"/>
            <a:endParaRPr lang="fr-FR" b="1" dirty="0"/>
          </a:p>
          <a:p>
            <a:pPr algn="ctr"/>
            <a:r>
              <a:rPr lang="fr-FR" b="1" dirty="0" smtClean="0"/>
              <a:t>Qu’est-ce qui est « </a:t>
            </a:r>
            <a:r>
              <a:rPr lang="fr-FR" b="1" u="sng" dirty="0">
                <a:solidFill>
                  <a:srgbClr val="0070C0"/>
                </a:solidFill>
              </a:rPr>
              <a:t>nouveau</a:t>
            </a:r>
            <a:r>
              <a:rPr lang="fr-FR" b="1" dirty="0" smtClean="0"/>
              <a:t> » dans ce long 19</a:t>
            </a:r>
            <a:r>
              <a:rPr lang="fr-FR" b="1" baseline="30000" dirty="0" smtClean="0"/>
              <a:t>e</a:t>
            </a:r>
            <a:r>
              <a:rPr lang="fr-FR" b="1" dirty="0" smtClean="0"/>
              <a:t> siècle ?</a:t>
            </a:r>
          </a:p>
        </p:txBody>
      </p:sp>
    </p:spTree>
    <p:extLst>
      <p:ext uri="{BB962C8B-B14F-4D97-AF65-F5344CB8AC3E}">
        <p14:creationId xmlns:p14="http://schemas.microsoft.com/office/powerpoint/2010/main" val="39080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animBg="1"/>
      <p:bldP spid="22" grpId="0" animBg="1"/>
      <p:bldP spid="23" grpId="0"/>
      <p:bldP spid="24" grpId="0"/>
      <p:bldP spid="25" grpId="0" animBg="1"/>
      <p:bldP spid="26" grpId="0" animBg="1"/>
      <p:bldP spid="29" grpId="0"/>
      <p:bldP spid="30" grpId="0"/>
      <p:bldP spid="31" grpId="0" animBg="1"/>
      <p:bldP spid="3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48369" y="252250"/>
            <a:ext cx="10515600" cy="59604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fr-FR" sz="2400" b="1" dirty="0" smtClean="0"/>
              <a:t>Penser les débuts et la fin du programme pour lui donner du sens</a:t>
            </a:r>
            <a:endParaRPr lang="fr-FR" sz="2400" b="1" dirty="0"/>
          </a:p>
        </p:txBody>
      </p:sp>
    </p:spTree>
    <p:extLst>
      <p:ext uri="{BB962C8B-B14F-4D97-AF65-F5344CB8AC3E}">
        <p14:creationId xmlns:p14="http://schemas.microsoft.com/office/powerpoint/2010/main" val="1239532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8576"/>
            <a:ext cx="1848850" cy="1148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t>Révolution française</a:t>
            </a:r>
          </a:p>
        </p:txBody>
      </p:sp>
      <p:sp>
        <p:nvSpPr>
          <p:cNvPr id="8" name="Rectangle 7"/>
          <p:cNvSpPr/>
          <p:nvPr/>
        </p:nvSpPr>
        <p:spPr>
          <a:xfrm>
            <a:off x="10323098" y="5354229"/>
            <a:ext cx="1868902" cy="9091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b="1" dirty="0" smtClean="0"/>
              <a:t>Traité de Versailles</a:t>
            </a:r>
          </a:p>
        </p:txBody>
      </p:sp>
      <p:sp>
        <p:nvSpPr>
          <p:cNvPr id="11" name="Rectangle 10"/>
          <p:cNvSpPr/>
          <p:nvPr/>
        </p:nvSpPr>
        <p:spPr>
          <a:xfrm>
            <a:off x="24060" y="3729676"/>
            <a:ext cx="1788691" cy="119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t>Guerres révolutionnaires (Valmy) et impériales</a:t>
            </a:r>
          </a:p>
        </p:txBody>
      </p:sp>
      <p:sp>
        <p:nvSpPr>
          <p:cNvPr id="12" name="Rectangle 11"/>
          <p:cNvSpPr/>
          <p:nvPr/>
        </p:nvSpPr>
        <p:spPr>
          <a:xfrm>
            <a:off x="10323098" y="3756092"/>
            <a:ext cx="1868902" cy="11901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200" b="1" dirty="0" smtClean="0"/>
              <a:t>PGM comme guerre des nations</a:t>
            </a:r>
            <a:endParaRPr lang="fr-FR" sz="1200" b="1" dirty="0"/>
          </a:p>
          <a:p>
            <a:pPr algn="ctr"/>
            <a:r>
              <a:rPr lang="fr-FR" sz="1200" b="1" dirty="0" smtClean="0"/>
              <a:t>14 points de Wilson</a:t>
            </a:r>
          </a:p>
        </p:txBody>
      </p:sp>
      <p:sp>
        <p:nvSpPr>
          <p:cNvPr id="13" name="Rectangle 12"/>
          <p:cNvSpPr/>
          <p:nvPr/>
        </p:nvSpPr>
        <p:spPr>
          <a:xfrm>
            <a:off x="24060" y="5341692"/>
            <a:ext cx="1788691" cy="904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t>Congrès de Vienne</a:t>
            </a:r>
          </a:p>
        </p:txBody>
      </p:sp>
      <p:sp>
        <p:nvSpPr>
          <p:cNvPr id="14" name="Rectangle 13"/>
          <p:cNvSpPr/>
          <p:nvPr/>
        </p:nvSpPr>
        <p:spPr>
          <a:xfrm>
            <a:off x="7106652" y="5336958"/>
            <a:ext cx="3039982" cy="9183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t>Affirmation des Etats-Nations </a:t>
            </a:r>
            <a:r>
              <a:rPr lang="fr-FR" sz="1400" dirty="0" smtClean="0"/>
              <a:t>aux dépens des empires</a:t>
            </a:r>
          </a:p>
          <a:p>
            <a:pPr algn="ctr"/>
            <a:r>
              <a:rPr lang="fr-FR" sz="1400" b="1" dirty="0" smtClean="0"/>
              <a:t>Rivalités nationales</a:t>
            </a:r>
          </a:p>
        </p:txBody>
      </p:sp>
      <p:sp>
        <p:nvSpPr>
          <p:cNvPr id="15" name="Rectangle 14"/>
          <p:cNvSpPr/>
          <p:nvPr/>
        </p:nvSpPr>
        <p:spPr>
          <a:xfrm>
            <a:off x="2025315" y="1968577"/>
            <a:ext cx="4940972" cy="11437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smtClean="0"/>
              <a:t>Concurrence des principes et </a:t>
            </a:r>
            <a:r>
              <a:rPr lang="fr-FR" sz="1400" b="1" u="sng" dirty="0" smtClean="0"/>
              <a:t>des cultures politiques </a:t>
            </a:r>
            <a:r>
              <a:rPr lang="fr-FR" sz="1400" dirty="0" smtClean="0"/>
              <a:t>entre souveraineté nationale (démocratie), libéralisme)et réaction (légitimisme et contre-révolution) </a:t>
            </a:r>
          </a:p>
          <a:p>
            <a:pPr algn="ctr"/>
            <a:r>
              <a:rPr lang="fr-FR" sz="1400" b="1" dirty="0" smtClean="0">
                <a:sym typeface="Wingdings"/>
              </a:rPr>
              <a:t> </a:t>
            </a:r>
            <a:r>
              <a:rPr lang="fr-FR" sz="1400" b="1" dirty="0">
                <a:sym typeface="Wingdings"/>
              </a:rPr>
              <a:t>e</a:t>
            </a:r>
            <a:r>
              <a:rPr lang="fr-FR" sz="1400" b="1" dirty="0" smtClean="0">
                <a:sym typeface="Wingdings"/>
              </a:rPr>
              <a:t>njeux idéologiques, transformations des régimes politiques</a:t>
            </a:r>
            <a:endParaRPr lang="fr-FR" sz="1400" b="1" dirty="0"/>
          </a:p>
        </p:txBody>
      </p:sp>
      <p:sp>
        <p:nvSpPr>
          <p:cNvPr id="16" name="Rectangle 15"/>
          <p:cNvSpPr/>
          <p:nvPr/>
        </p:nvSpPr>
        <p:spPr>
          <a:xfrm>
            <a:off x="1989216" y="5341693"/>
            <a:ext cx="4940973" cy="9044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b="1" dirty="0" smtClean="0"/>
              <a:t>Ordre international : </a:t>
            </a:r>
            <a:r>
              <a:rPr lang="fr-FR" sz="1400" dirty="0" smtClean="0"/>
              <a:t>mode de </a:t>
            </a:r>
            <a:r>
              <a:rPr lang="fr-FR" sz="1400" b="1" u="sng" dirty="0" smtClean="0"/>
              <a:t>régulation</a:t>
            </a:r>
            <a:r>
              <a:rPr lang="fr-FR" sz="1400" dirty="0" smtClean="0"/>
              <a:t> des conflits, équilibre des puissances (</a:t>
            </a:r>
            <a:r>
              <a:rPr lang="fr-FR" sz="1400" b="1" dirty="0" smtClean="0"/>
              <a:t>Etats</a:t>
            </a:r>
            <a:r>
              <a:rPr lang="fr-FR" sz="1400" dirty="0" smtClean="0"/>
              <a:t> comme acteurs) </a:t>
            </a:r>
          </a:p>
          <a:p>
            <a:pPr algn="ctr"/>
            <a:r>
              <a:rPr lang="fr-FR" sz="1400" b="1" dirty="0" smtClean="0">
                <a:sym typeface="Wingdings"/>
              </a:rPr>
              <a:t> Enjeux des structures politiques</a:t>
            </a:r>
            <a:endParaRPr lang="fr-FR" sz="1400" b="1" dirty="0" smtClean="0"/>
          </a:p>
        </p:txBody>
      </p:sp>
      <p:sp>
        <p:nvSpPr>
          <p:cNvPr id="17" name="Rectangle 16"/>
          <p:cNvSpPr/>
          <p:nvPr/>
        </p:nvSpPr>
        <p:spPr>
          <a:xfrm>
            <a:off x="1989215" y="3738822"/>
            <a:ext cx="4940973" cy="1199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b="1" u="sng" dirty="0" smtClean="0"/>
              <a:t>Conflits</a:t>
            </a:r>
            <a:r>
              <a:rPr lang="fr-FR" sz="1400" dirty="0" smtClean="0"/>
              <a:t> comme </a:t>
            </a:r>
            <a:r>
              <a:rPr lang="fr-FR" sz="1400" b="1" dirty="0" smtClean="0"/>
              <a:t>modalités de transformations de l’Europe</a:t>
            </a:r>
          </a:p>
          <a:p>
            <a:pPr algn="ctr"/>
            <a:r>
              <a:rPr lang="fr-FR" sz="1400" dirty="0" smtClean="0"/>
              <a:t>Affirmation des </a:t>
            </a:r>
            <a:r>
              <a:rPr lang="fr-FR" sz="1400" b="1" dirty="0" smtClean="0"/>
              <a:t>nations comme acteurs</a:t>
            </a:r>
            <a:r>
              <a:rPr lang="fr-FR" sz="1400" dirty="0" smtClean="0"/>
              <a:t> politiques</a:t>
            </a:r>
          </a:p>
          <a:p>
            <a:pPr algn="ctr"/>
            <a:r>
              <a:rPr lang="fr-FR" sz="1400" b="1" dirty="0" smtClean="0">
                <a:sym typeface="Wingdings"/>
              </a:rPr>
              <a:t> Enjeux territorial et géopolitiques</a:t>
            </a:r>
            <a:endParaRPr lang="fr-FR" sz="1400" b="1" dirty="0"/>
          </a:p>
        </p:txBody>
      </p:sp>
      <p:sp>
        <p:nvSpPr>
          <p:cNvPr id="18" name="Rectangle 17"/>
          <p:cNvSpPr/>
          <p:nvPr/>
        </p:nvSpPr>
        <p:spPr>
          <a:xfrm>
            <a:off x="7142751" y="1968576"/>
            <a:ext cx="3031958" cy="11437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t>Diffusion des principes des nationalités et des idées libérales + enracinement de la République en France mais discontinus</a:t>
            </a:r>
          </a:p>
        </p:txBody>
      </p:sp>
      <p:sp>
        <p:nvSpPr>
          <p:cNvPr id="19" name="Rectangle 18"/>
          <p:cNvSpPr/>
          <p:nvPr/>
        </p:nvSpPr>
        <p:spPr>
          <a:xfrm>
            <a:off x="7098625" y="3738821"/>
            <a:ext cx="3039984" cy="1199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t>Nationalités comme facteurs déstabilisateurs de l’ordre international</a:t>
            </a:r>
          </a:p>
        </p:txBody>
      </p:sp>
      <p:sp>
        <p:nvSpPr>
          <p:cNvPr id="20" name="Rectangle 19"/>
          <p:cNvSpPr/>
          <p:nvPr/>
        </p:nvSpPr>
        <p:spPr>
          <a:xfrm>
            <a:off x="10359195" y="1968576"/>
            <a:ext cx="1808745" cy="11491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b="1" u="sng" dirty="0"/>
              <a:t>D</a:t>
            </a:r>
            <a:r>
              <a:rPr lang="fr-FR" sz="1400" b="1" u="sng" dirty="0" smtClean="0"/>
              <a:t>émocratisation</a:t>
            </a:r>
            <a:r>
              <a:rPr lang="fr-FR" sz="1400" b="1" dirty="0" smtClean="0"/>
              <a:t> progressive de l’Europe</a:t>
            </a:r>
          </a:p>
        </p:txBody>
      </p:sp>
      <p:sp>
        <p:nvSpPr>
          <p:cNvPr id="2" name="ZoneTexte 1"/>
          <p:cNvSpPr txBox="1"/>
          <p:nvPr/>
        </p:nvSpPr>
        <p:spPr>
          <a:xfrm>
            <a:off x="0" y="6273531"/>
            <a:ext cx="12167940" cy="461665"/>
          </a:xfrm>
          <a:prstGeom prst="rect">
            <a:avLst/>
          </a:prstGeom>
          <a:noFill/>
        </p:spPr>
        <p:txBody>
          <a:bodyPr wrap="square" rtlCol="0">
            <a:spAutoFit/>
          </a:bodyPr>
          <a:lstStyle/>
          <a:p>
            <a:pPr algn="ctr"/>
            <a:r>
              <a:rPr lang="fr-FR" sz="1200" b="1" i="1" dirty="0" smtClean="0">
                <a:solidFill>
                  <a:srgbClr val="0070C0"/>
                </a:solidFill>
              </a:rPr>
              <a:t>D’un ordre international légitimiste et contre-révolutionnaire (système Metternich) reposant sur l’équilibre des puissances (principalement impériales) à un ordre international démocratique reposant sur des Etats-nations, contestée dès sa naissance</a:t>
            </a:r>
            <a:endParaRPr lang="fr-FR" sz="1200" b="1" i="1" dirty="0">
              <a:solidFill>
                <a:srgbClr val="0070C0"/>
              </a:solidFill>
            </a:endParaRPr>
          </a:p>
        </p:txBody>
      </p:sp>
      <p:sp>
        <p:nvSpPr>
          <p:cNvPr id="21" name="ZoneTexte 20"/>
          <p:cNvSpPr txBox="1"/>
          <p:nvPr/>
        </p:nvSpPr>
        <p:spPr>
          <a:xfrm>
            <a:off x="60157" y="3212969"/>
            <a:ext cx="12167940" cy="461665"/>
          </a:xfrm>
          <a:prstGeom prst="rect">
            <a:avLst/>
          </a:prstGeom>
          <a:noFill/>
        </p:spPr>
        <p:txBody>
          <a:bodyPr wrap="square" rtlCol="0">
            <a:spAutoFit/>
          </a:bodyPr>
          <a:lstStyle/>
          <a:p>
            <a:pPr algn="ctr"/>
            <a:r>
              <a:rPr lang="fr-FR" sz="1200" b="1" i="1" dirty="0" smtClean="0">
                <a:solidFill>
                  <a:srgbClr val="0070C0"/>
                </a:solidFill>
              </a:rPr>
              <a:t>Un processus séculaire de politisation, de démocratisation et de libéralisation en Europe et en France dans un contexte d’affirmation des nations et d’industrialisation qui passe par la violence et par l’apprentissage du politique</a:t>
            </a:r>
            <a:endParaRPr lang="fr-FR" sz="1200" b="1" i="1" dirty="0">
              <a:solidFill>
                <a:srgbClr val="0070C0"/>
              </a:solidFill>
            </a:endParaRPr>
          </a:p>
        </p:txBody>
      </p:sp>
      <p:sp>
        <p:nvSpPr>
          <p:cNvPr id="22" name="ZoneTexte 21"/>
          <p:cNvSpPr txBox="1"/>
          <p:nvPr/>
        </p:nvSpPr>
        <p:spPr>
          <a:xfrm>
            <a:off x="24060" y="4937344"/>
            <a:ext cx="12167940" cy="276999"/>
          </a:xfrm>
          <a:prstGeom prst="rect">
            <a:avLst/>
          </a:prstGeom>
          <a:noFill/>
        </p:spPr>
        <p:txBody>
          <a:bodyPr wrap="square" rtlCol="0">
            <a:spAutoFit/>
          </a:bodyPr>
          <a:lstStyle/>
          <a:p>
            <a:pPr algn="ctr"/>
            <a:r>
              <a:rPr lang="fr-FR" sz="1200" b="1" i="1" dirty="0" smtClean="0">
                <a:solidFill>
                  <a:srgbClr val="0070C0"/>
                </a:solidFill>
              </a:rPr>
              <a:t>Le rôle de la guerre dans les transformations politiques, idéologiques et territoriales en France et en Europe au cours du long XIX</a:t>
            </a:r>
            <a:r>
              <a:rPr lang="fr-FR" sz="1200" b="1" i="1" baseline="30000" dirty="0" smtClean="0">
                <a:solidFill>
                  <a:srgbClr val="0070C0"/>
                </a:solidFill>
              </a:rPr>
              <a:t>e</a:t>
            </a:r>
            <a:r>
              <a:rPr lang="fr-FR" sz="1200" b="1" i="1" dirty="0" smtClean="0">
                <a:solidFill>
                  <a:srgbClr val="0070C0"/>
                </a:solidFill>
              </a:rPr>
              <a:t> siècle </a:t>
            </a:r>
            <a:endParaRPr lang="fr-FR" sz="1200" b="1" i="1" dirty="0">
              <a:solidFill>
                <a:srgbClr val="0070C0"/>
              </a:solidFill>
            </a:endParaRPr>
          </a:p>
        </p:txBody>
      </p:sp>
      <p:sp>
        <p:nvSpPr>
          <p:cNvPr id="23" name="Rectangle 22"/>
          <p:cNvSpPr/>
          <p:nvPr/>
        </p:nvSpPr>
        <p:spPr>
          <a:xfrm>
            <a:off x="0" y="630207"/>
            <a:ext cx="1848849" cy="998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t>Révolutions industrielles</a:t>
            </a:r>
          </a:p>
        </p:txBody>
      </p:sp>
      <p:sp>
        <p:nvSpPr>
          <p:cNvPr id="24" name="Rectangle 23"/>
          <p:cNvSpPr/>
          <p:nvPr/>
        </p:nvSpPr>
        <p:spPr>
          <a:xfrm>
            <a:off x="2011276" y="625144"/>
            <a:ext cx="4940972" cy="9955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smtClean="0"/>
              <a:t>Processus d’industrialisation et d’urbanisation qui transforme les systèmes productifs et les structures sociales </a:t>
            </a:r>
          </a:p>
          <a:p>
            <a:pPr algn="ctr"/>
            <a:r>
              <a:rPr lang="fr-FR" sz="1400" b="1" dirty="0" smtClean="0">
                <a:sym typeface="Wingdings"/>
              </a:rPr>
              <a:t> </a:t>
            </a:r>
            <a:r>
              <a:rPr lang="fr-FR" sz="1400" b="1" u="sng" dirty="0" smtClean="0">
                <a:sym typeface="Wingdings"/>
              </a:rPr>
              <a:t>Modernisation</a:t>
            </a:r>
            <a:r>
              <a:rPr lang="fr-FR" sz="1400" b="1" dirty="0" smtClean="0">
                <a:sym typeface="Wingdings"/>
              </a:rPr>
              <a:t> des sociétés européennes mais accentuant les disparités</a:t>
            </a:r>
            <a:endParaRPr lang="fr-FR" sz="1400" b="1" dirty="0"/>
          </a:p>
        </p:txBody>
      </p:sp>
      <p:sp>
        <p:nvSpPr>
          <p:cNvPr id="25" name="Rectangle 24"/>
          <p:cNvSpPr/>
          <p:nvPr/>
        </p:nvSpPr>
        <p:spPr>
          <a:xfrm>
            <a:off x="7102638" y="602096"/>
            <a:ext cx="3031958" cy="10185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t>Question sociale au cœur des tensions et des conflits sociaux</a:t>
            </a:r>
          </a:p>
        </p:txBody>
      </p:sp>
      <p:sp>
        <p:nvSpPr>
          <p:cNvPr id="26" name="Rectangle 25"/>
          <p:cNvSpPr/>
          <p:nvPr/>
        </p:nvSpPr>
        <p:spPr>
          <a:xfrm>
            <a:off x="10323098" y="620407"/>
            <a:ext cx="1868902" cy="9664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b="1" dirty="0" smtClean="0"/>
              <a:t>Développement progressif de l’Europe</a:t>
            </a:r>
          </a:p>
        </p:txBody>
      </p:sp>
      <p:sp>
        <p:nvSpPr>
          <p:cNvPr id="27" name="ZoneTexte 26"/>
          <p:cNvSpPr txBox="1"/>
          <p:nvPr/>
        </p:nvSpPr>
        <p:spPr>
          <a:xfrm>
            <a:off x="0" y="1621588"/>
            <a:ext cx="12228099" cy="276999"/>
          </a:xfrm>
          <a:prstGeom prst="rect">
            <a:avLst/>
          </a:prstGeom>
          <a:noFill/>
        </p:spPr>
        <p:txBody>
          <a:bodyPr wrap="square" rtlCol="0">
            <a:spAutoFit/>
          </a:bodyPr>
          <a:lstStyle/>
          <a:p>
            <a:pPr algn="ctr"/>
            <a:r>
              <a:rPr lang="fr-FR" sz="1200" b="1" i="1" dirty="0" smtClean="0">
                <a:solidFill>
                  <a:srgbClr val="0070C0"/>
                </a:solidFill>
              </a:rPr>
              <a:t>Un processus séculaire de progrès et de révolutions multiformes (urbaine, industrielle, scientifique) à l’origine des bouleversements des sociétés européennes = </a:t>
            </a:r>
            <a:r>
              <a:rPr lang="fr-FR" sz="1200" b="1" i="1" smtClean="0">
                <a:solidFill>
                  <a:srgbClr val="0070C0"/>
                </a:solidFill>
              </a:rPr>
              <a:t>une modernisation inachevée</a:t>
            </a:r>
            <a:endParaRPr lang="fr-FR" sz="1200" b="1" i="1" dirty="0">
              <a:solidFill>
                <a:srgbClr val="0070C0"/>
              </a:solidFill>
            </a:endParaRPr>
          </a:p>
        </p:txBody>
      </p:sp>
      <p:sp>
        <p:nvSpPr>
          <p:cNvPr id="3" name="ZoneTexte 2"/>
          <p:cNvSpPr txBox="1"/>
          <p:nvPr/>
        </p:nvSpPr>
        <p:spPr>
          <a:xfrm>
            <a:off x="-115922" y="-6299"/>
            <a:ext cx="2141238" cy="646331"/>
          </a:xfrm>
          <a:prstGeom prst="rect">
            <a:avLst/>
          </a:prstGeom>
          <a:noFill/>
        </p:spPr>
        <p:txBody>
          <a:bodyPr wrap="square" rtlCol="0">
            <a:spAutoFit/>
          </a:bodyPr>
          <a:lstStyle/>
          <a:p>
            <a:pPr algn="ctr"/>
            <a:r>
              <a:rPr lang="fr-FR" sz="1200" i="1" dirty="0" smtClean="0"/>
              <a:t>Les événements ou processus clés qui ouvrent la période à étudier</a:t>
            </a:r>
            <a:endParaRPr lang="fr-FR" sz="1200" i="1" dirty="0"/>
          </a:p>
        </p:txBody>
      </p:sp>
      <p:sp>
        <p:nvSpPr>
          <p:cNvPr id="30" name="ZoneTexte 29"/>
          <p:cNvSpPr txBox="1"/>
          <p:nvPr/>
        </p:nvSpPr>
        <p:spPr>
          <a:xfrm>
            <a:off x="2252419" y="139781"/>
            <a:ext cx="4486766" cy="276999"/>
          </a:xfrm>
          <a:prstGeom prst="rect">
            <a:avLst/>
          </a:prstGeom>
          <a:noFill/>
        </p:spPr>
        <p:txBody>
          <a:bodyPr wrap="square" rtlCol="0">
            <a:spAutoFit/>
          </a:bodyPr>
          <a:lstStyle/>
          <a:p>
            <a:pPr algn="ctr"/>
            <a:r>
              <a:rPr lang="fr-FR" sz="1200" i="1" dirty="0" smtClean="0"/>
              <a:t>Les effets sur le temps long</a:t>
            </a:r>
            <a:endParaRPr lang="fr-FR" sz="1200" i="1" dirty="0"/>
          </a:p>
        </p:txBody>
      </p:sp>
      <p:sp>
        <p:nvSpPr>
          <p:cNvPr id="32" name="ZoneTexte 31"/>
          <p:cNvSpPr txBox="1"/>
          <p:nvPr/>
        </p:nvSpPr>
        <p:spPr>
          <a:xfrm>
            <a:off x="10174711" y="75475"/>
            <a:ext cx="1993230" cy="461665"/>
          </a:xfrm>
          <a:prstGeom prst="rect">
            <a:avLst/>
          </a:prstGeom>
          <a:noFill/>
        </p:spPr>
        <p:txBody>
          <a:bodyPr wrap="square" rtlCol="0">
            <a:spAutoFit/>
          </a:bodyPr>
          <a:lstStyle/>
          <a:p>
            <a:pPr algn="ctr"/>
            <a:r>
              <a:rPr lang="fr-FR" sz="1200" i="1" dirty="0" smtClean="0"/>
              <a:t>Les événements ou processus clés en fin de période</a:t>
            </a:r>
            <a:endParaRPr lang="fr-FR" sz="1200" i="1" dirty="0"/>
          </a:p>
        </p:txBody>
      </p:sp>
      <p:sp>
        <p:nvSpPr>
          <p:cNvPr id="33" name="ZoneTexte 32"/>
          <p:cNvSpPr txBox="1"/>
          <p:nvPr/>
        </p:nvSpPr>
        <p:spPr>
          <a:xfrm>
            <a:off x="6271740" y="159281"/>
            <a:ext cx="4486766" cy="276999"/>
          </a:xfrm>
          <a:prstGeom prst="rect">
            <a:avLst/>
          </a:prstGeom>
          <a:noFill/>
        </p:spPr>
        <p:txBody>
          <a:bodyPr wrap="square" rtlCol="0">
            <a:spAutoFit/>
          </a:bodyPr>
          <a:lstStyle/>
          <a:p>
            <a:pPr algn="ctr"/>
            <a:r>
              <a:rPr lang="fr-FR" sz="1200" i="1" dirty="0" smtClean="0"/>
              <a:t>Les facteurs de déstabilisation </a:t>
            </a:r>
            <a:endParaRPr lang="fr-FR" sz="1200" i="1" dirty="0"/>
          </a:p>
        </p:txBody>
      </p:sp>
    </p:spTree>
    <p:extLst>
      <p:ext uri="{BB962C8B-B14F-4D97-AF65-F5344CB8AC3E}">
        <p14:creationId xmlns:p14="http://schemas.microsoft.com/office/powerpoint/2010/main" val="9195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4" grpId="0" animBg="1"/>
      <p:bldP spid="25" grpId="0" animBg="1"/>
      <p:bldP spid="26" grpId="0" animBg="1"/>
      <p:bldP spid="3" grpId="0"/>
      <p:bldP spid="30"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61241" y="2026197"/>
            <a:ext cx="7591363" cy="4245407"/>
          </a:xfrm>
          <a:prstGeom prst="rect">
            <a:avLst/>
          </a:prstGeom>
        </p:spPr>
      </p:pic>
      <p:sp>
        <p:nvSpPr>
          <p:cNvPr id="5" name="Titre 3"/>
          <p:cNvSpPr>
            <a:spLocks noGrp="1"/>
          </p:cNvSpPr>
          <p:nvPr>
            <p:ph type="title"/>
          </p:nvPr>
        </p:nvSpPr>
        <p:spPr>
          <a:xfrm>
            <a:off x="948369" y="252250"/>
            <a:ext cx="10515600" cy="59604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fr-FR" sz="2400" b="1" dirty="0" smtClean="0"/>
              <a:t>Mais il y a deux risques de </a:t>
            </a:r>
            <a:r>
              <a:rPr lang="fr-FR" sz="2400" b="1" dirty="0" err="1" smtClean="0"/>
              <a:t>sur-interprétation</a:t>
            </a:r>
            <a:r>
              <a:rPr lang="fr-FR" sz="2400" b="1" dirty="0" smtClean="0"/>
              <a:t> téléologique du programme  </a:t>
            </a:r>
            <a:endParaRPr lang="fr-FR" sz="2400" b="1" dirty="0"/>
          </a:p>
        </p:txBody>
      </p:sp>
      <p:sp>
        <p:nvSpPr>
          <p:cNvPr id="6" name="Flèche vers la droite 5"/>
          <p:cNvSpPr/>
          <p:nvPr/>
        </p:nvSpPr>
        <p:spPr>
          <a:xfrm>
            <a:off x="2609239" y="1664570"/>
            <a:ext cx="6542468" cy="361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861241" y="1188885"/>
            <a:ext cx="8022011" cy="523220"/>
          </a:xfrm>
          <a:prstGeom prst="rect">
            <a:avLst/>
          </a:prstGeom>
          <a:noFill/>
        </p:spPr>
        <p:txBody>
          <a:bodyPr wrap="square" rtlCol="0">
            <a:spAutoFit/>
          </a:bodyPr>
          <a:lstStyle/>
          <a:p>
            <a:pPr algn="ctr"/>
            <a:r>
              <a:rPr lang="fr-FR" sz="1400" i="1" dirty="0" smtClean="0"/>
              <a:t>Une vision « optimiste » qui se rapproche d’un roman national républicain = voir dans les révolutions du 19</a:t>
            </a:r>
            <a:r>
              <a:rPr lang="fr-FR" sz="1400" i="1" baseline="30000" dirty="0" smtClean="0"/>
              <a:t>e</a:t>
            </a:r>
            <a:r>
              <a:rPr lang="fr-FR" sz="1400" i="1" dirty="0" smtClean="0"/>
              <a:t> siècle les progrès du 20</a:t>
            </a:r>
            <a:r>
              <a:rPr lang="fr-FR" sz="1400" i="1" baseline="30000" dirty="0" smtClean="0"/>
              <a:t>e</a:t>
            </a:r>
            <a:endParaRPr lang="fr-FR" sz="1400" i="1" dirty="0"/>
          </a:p>
        </p:txBody>
      </p:sp>
      <p:sp>
        <p:nvSpPr>
          <p:cNvPr id="8" name="ZoneTexte 7"/>
          <p:cNvSpPr txBox="1"/>
          <p:nvPr/>
        </p:nvSpPr>
        <p:spPr>
          <a:xfrm>
            <a:off x="9633891" y="1774987"/>
            <a:ext cx="2254288" cy="584775"/>
          </a:xfrm>
          <a:prstGeom prst="rect">
            <a:avLst/>
          </a:prstGeom>
          <a:noFill/>
        </p:spPr>
        <p:txBody>
          <a:bodyPr wrap="square" rtlCol="0">
            <a:spAutoFit/>
          </a:bodyPr>
          <a:lstStyle>
            <a:defPPr>
              <a:defRPr lang="fr-FR"/>
            </a:defPPr>
            <a:lvl1pPr algn="ctr">
              <a:defRPr b="1" i="1">
                <a:solidFill>
                  <a:srgbClr val="00B0F0"/>
                </a:solidFill>
              </a:defRPr>
            </a:lvl1pPr>
          </a:lstStyle>
          <a:p>
            <a:r>
              <a:rPr lang="fr-FR" sz="1600" dirty="0" smtClean="0">
                <a:solidFill>
                  <a:srgbClr val="0070C0"/>
                </a:solidFill>
              </a:rPr>
              <a:t>Risque </a:t>
            </a:r>
            <a:r>
              <a:rPr lang="fr-FR" sz="1600" dirty="0">
                <a:solidFill>
                  <a:srgbClr val="0070C0"/>
                </a:solidFill>
              </a:rPr>
              <a:t>d’analyses téléologiques</a:t>
            </a:r>
          </a:p>
        </p:txBody>
      </p:sp>
      <p:sp>
        <p:nvSpPr>
          <p:cNvPr id="9" name="ZoneTexte 8"/>
          <p:cNvSpPr txBox="1"/>
          <p:nvPr/>
        </p:nvSpPr>
        <p:spPr>
          <a:xfrm>
            <a:off x="9592203" y="4487455"/>
            <a:ext cx="2456989" cy="523220"/>
          </a:xfrm>
          <a:prstGeom prst="rect">
            <a:avLst/>
          </a:prstGeom>
          <a:noFill/>
        </p:spPr>
        <p:txBody>
          <a:bodyPr wrap="square" rtlCol="0">
            <a:spAutoFit/>
          </a:bodyPr>
          <a:lstStyle/>
          <a:p>
            <a:pPr algn="ctr"/>
            <a:r>
              <a:rPr lang="fr-FR" sz="1400" b="1" i="1" dirty="0" smtClean="0"/>
              <a:t>Nations victorieuses sur les Empires</a:t>
            </a:r>
            <a:endParaRPr lang="fr-FR" sz="1400" b="1" i="1" dirty="0"/>
          </a:p>
        </p:txBody>
      </p:sp>
      <p:sp>
        <p:nvSpPr>
          <p:cNvPr id="10" name="ZoneTexte 9"/>
          <p:cNvSpPr txBox="1"/>
          <p:nvPr/>
        </p:nvSpPr>
        <p:spPr>
          <a:xfrm>
            <a:off x="9587381" y="5351261"/>
            <a:ext cx="2456989" cy="738664"/>
          </a:xfrm>
          <a:prstGeom prst="rect">
            <a:avLst/>
          </a:prstGeom>
          <a:noFill/>
        </p:spPr>
        <p:txBody>
          <a:bodyPr wrap="square" rtlCol="0">
            <a:spAutoFit/>
          </a:bodyPr>
          <a:lstStyle/>
          <a:p>
            <a:pPr algn="ctr"/>
            <a:r>
              <a:rPr lang="fr-FR" sz="1400" b="1" i="1" dirty="0" smtClean="0"/>
              <a:t>Nationalités comme principe de construction des Etats-nations</a:t>
            </a:r>
            <a:endParaRPr lang="fr-FR" sz="1400" b="1" i="1" dirty="0"/>
          </a:p>
        </p:txBody>
      </p:sp>
      <p:sp>
        <p:nvSpPr>
          <p:cNvPr id="11" name="ZoneTexte 10"/>
          <p:cNvSpPr txBox="1"/>
          <p:nvPr/>
        </p:nvSpPr>
        <p:spPr>
          <a:xfrm>
            <a:off x="9592203" y="3246687"/>
            <a:ext cx="2456989" cy="738664"/>
          </a:xfrm>
          <a:prstGeom prst="rect">
            <a:avLst/>
          </a:prstGeom>
          <a:noFill/>
        </p:spPr>
        <p:txBody>
          <a:bodyPr wrap="square" rtlCol="0">
            <a:spAutoFit/>
          </a:bodyPr>
          <a:lstStyle/>
          <a:p>
            <a:pPr algn="ctr"/>
            <a:r>
              <a:rPr lang="fr-FR" sz="1400" b="1" i="1" dirty="0" smtClean="0"/>
              <a:t>Révolution française comme facteur de diffusion de la démocratie libérale</a:t>
            </a:r>
            <a:endParaRPr lang="fr-FR" sz="1400" b="1" i="1" dirty="0"/>
          </a:p>
        </p:txBody>
      </p:sp>
      <p:sp>
        <p:nvSpPr>
          <p:cNvPr id="12" name="ZoneTexte 11"/>
          <p:cNvSpPr txBox="1"/>
          <p:nvPr/>
        </p:nvSpPr>
        <p:spPr>
          <a:xfrm>
            <a:off x="9452604" y="2498289"/>
            <a:ext cx="2591765" cy="523220"/>
          </a:xfrm>
          <a:prstGeom prst="rect">
            <a:avLst/>
          </a:prstGeom>
          <a:noFill/>
        </p:spPr>
        <p:txBody>
          <a:bodyPr wrap="square" rtlCol="0">
            <a:spAutoFit/>
          </a:bodyPr>
          <a:lstStyle/>
          <a:p>
            <a:pPr algn="ctr"/>
            <a:r>
              <a:rPr lang="fr-FR" sz="1400" b="1" i="1" dirty="0" smtClean="0"/>
              <a:t>Révolution industrielle comme facteur de développement</a:t>
            </a:r>
            <a:endParaRPr lang="fr-FR" sz="1400" b="1" i="1" dirty="0"/>
          </a:p>
        </p:txBody>
      </p:sp>
    </p:spTree>
    <p:extLst>
      <p:ext uri="{BB962C8B-B14F-4D97-AF65-F5344CB8AC3E}">
        <p14:creationId xmlns:p14="http://schemas.microsoft.com/office/powerpoint/2010/main" val="13985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087195" y="1192407"/>
            <a:ext cx="7591363" cy="4245407"/>
          </a:xfrm>
          <a:prstGeom prst="rect">
            <a:avLst/>
          </a:prstGeom>
        </p:spPr>
      </p:pic>
      <p:sp>
        <p:nvSpPr>
          <p:cNvPr id="5" name="Titre 3"/>
          <p:cNvSpPr>
            <a:spLocks noGrp="1"/>
          </p:cNvSpPr>
          <p:nvPr>
            <p:ph type="title"/>
          </p:nvPr>
        </p:nvSpPr>
        <p:spPr>
          <a:xfrm>
            <a:off x="948369" y="252250"/>
            <a:ext cx="10515600" cy="59604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fr-FR" sz="2400" b="1" dirty="0" smtClean="0"/>
              <a:t>Mais il y a deux risques de </a:t>
            </a:r>
            <a:r>
              <a:rPr lang="fr-FR" sz="2400" b="1" dirty="0" err="1" smtClean="0"/>
              <a:t>sur-interprétation</a:t>
            </a:r>
            <a:r>
              <a:rPr lang="fr-FR" sz="2400" b="1" dirty="0" smtClean="0"/>
              <a:t> du programme  </a:t>
            </a:r>
            <a:endParaRPr lang="fr-FR" sz="2400" b="1" dirty="0"/>
          </a:p>
        </p:txBody>
      </p:sp>
      <p:sp>
        <p:nvSpPr>
          <p:cNvPr id="13" name="ZoneTexte 12"/>
          <p:cNvSpPr txBox="1"/>
          <p:nvPr/>
        </p:nvSpPr>
        <p:spPr>
          <a:xfrm>
            <a:off x="1003509" y="5494906"/>
            <a:ext cx="2051583" cy="584775"/>
          </a:xfrm>
          <a:prstGeom prst="rect">
            <a:avLst/>
          </a:prstGeom>
          <a:noFill/>
        </p:spPr>
        <p:txBody>
          <a:bodyPr wrap="square" rtlCol="0">
            <a:spAutoFit/>
          </a:bodyPr>
          <a:lstStyle>
            <a:defPPr>
              <a:defRPr lang="fr-FR"/>
            </a:defPPr>
            <a:lvl1pPr algn="ctr">
              <a:defRPr sz="1600" b="1" i="1">
                <a:solidFill>
                  <a:srgbClr val="0070C0"/>
                </a:solidFill>
              </a:defRPr>
            </a:lvl1pPr>
          </a:lstStyle>
          <a:p>
            <a:r>
              <a:rPr lang="fr-FR" dirty="0" smtClean="0"/>
              <a:t>Risque </a:t>
            </a:r>
            <a:r>
              <a:rPr lang="fr-FR" dirty="0"/>
              <a:t>d’analyses rétrospectifs</a:t>
            </a:r>
          </a:p>
        </p:txBody>
      </p:sp>
      <p:sp>
        <p:nvSpPr>
          <p:cNvPr id="14" name="Flèche vers la droite 13"/>
          <p:cNvSpPr/>
          <p:nvPr/>
        </p:nvSpPr>
        <p:spPr>
          <a:xfrm rot="10800000">
            <a:off x="3611642" y="6079681"/>
            <a:ext cx="6542468" cy="361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182283" y="5448739"/>
            <a:ext cx="7530236" cy="523220"/>
          </a:xfrm>
          <a:prstGeom prst="rect">
            <a:avLst/>
          </a:prstGeom>
          <a:noFill/>
        </p:spPr>
        <p:txBody>
          <a:bodyPr wrap="square" rtlCol="0">
            <a:spAutoFit/>
          </a:bodyPr>
          <a:lstStyle>
            <a:defPPr>
              <a:defRPr lang="fr-FR"/>
            </a:defPPr>
            <a:lvl1pPr>
              <a:defRPr sz="1400" i="1"/>
            </a:lvl1pPr>
          </a:lstStyle>
          <a:p>
            <a:pPr algn="ctr"/>
            <a:r>
              <a:rPr lang="fr-FR" dirty="0" smtClean="0"/>
              <a:t>Une vision que se veut plus critique mais qui renvoie à une conception plus conservatrice de l’histoire du long 19</a:t>
            </a:r>
            <a:r>
              <a:rPr lang="fr-FR" baseline="30000" dirty="0" smtClean="0"/>
              <a:t>e</a:t>
            </a:r>
            <a:r>
              <a:rPr lang="fr-FR" dirty="0" smtClean="0"/>
              <a:t> siècle = relire le 19</a:t>
            </a:r>
            <a:r>
              <a:rPr lang="fr-FR" baseline="30000" dirty="0" smtClean="0"/>
              <a:t>e</a:t>
            </a:r>
            <a:r>
              <a:rPr lang="fr-FR" dirty="0" smtClean="0"/>
              <a:t> siècle à l’aune de la Première guerre mondiale</a:t>
            </a:r>
            <a:endParaRPr lang="fr-FR" dirty="0"/>
          </a:p>
        </p:txBody>
      </p:sp>
      <p:sp>
        <p:nvSpPr>
          <p:cNvPr id="16" name="ZoneTexte 15"/>
          <p:cNvSpPr txBox="1"/>
          <p:nvPr/>
        </p:nvSpPr>
        <p:spPr>
          <a:xfrm>
            <a:off x="981782" y="1529625"/>
            <a:ext cx="2095035" cy="738664"/>
          </a:xfrm>
          <a:prstGeom prst="rect">
            <a:avLst/>
          </a:prstGeom>
          <a:noFill/>
        </p:spPr>
        <p:txBody>
          <a:bodyPr wrap="square" rtlCol="0">
            <a:spAutoFit/>
          </a:bodyPr>
          <a:lstStyle/>
          <a:p>
            <a:pPr algn="ctr"/>
            <a:r>
              <a:rPr lang="fr-FR" sz="1400" b="1" i="1" dirty="0" smtClean="0"/>
              <a:t>Ruptures totales avec l’Ancien Régime, phénomènes brutaux</a:t>
            </a:r>
            <a:endParaRPr lang="fr-FR" sz="1400" b="1" i="1" dirty="0"/>
          </a:p>
        </p:txBody>
      </p:sp>
      <p:sp>
        <p:nvSpPr>
          <p:cNvPr id="17" name="ZoneTexte 16"/>
          <p:cNvSpPr txBox="1"/>
          <p:nvPr/>
        </p:nvSpPr>
        <p:spPr>
          <a:xfrm>
            <a:off x="948369" y="2677624"/>
            <a:ext cx="2104865" cy="1169551"/>
          </a:xfrm>
          <a:prstGeom prst="rect">
            <a:avLst/>
          </a:prstGeom>
          <a:noFill/>
        </p:spPr>
        <p:txBody>
          <a:bodyPr wrap="square" rtlCol="0">
            <a:spAutoFit/>
          </a:bodyPr>
          <a:lstStyle/>
          <a:p>
            <a:pPr algn="ctr"/>
            <a:r>
              <a:rPr lang="fr-FR" sz="1400" b="1" i="1" dirty="0" smtClean="0"/>
              <a:t>Entrée dans l’ère des guerres de masse, nations comme facteurs de guerres, de la violence de masse</a:t>
            </a:r>
            <a:r>
              <a:rPr lang="is-IS" sz="1400" b="1" i="1" dirty="0" smtClean="0"/>
              <a:t>…</a:t>
            </a:r>
            <a:endParaRPr lang="fr-FR" sz="1400" b="1" i="1" dirty="0"/>
          </a:p>
        </p:txBody>
      </p:sp>
      <p:sp>
        <p:nvSpPr>
          <p:cNvPr id="18" name="ZoneTexte 17"/>
          <p:cNvSpPr txBox="1"/>
          <p:nvPr/>
        </p:nvSpPr>
        <p:spPr>
          <a:xfrm>
            <a:off x="781220" y="4193987"/>
            <a:ext cx="2275936" cy="954107"/>
          </a:xfrm>
          <a:prstGeom prst="rect">
            <a:avLst/>
          </a:prstGeom>
          <a:noFill/>
        </p:spPr>
        <p:txBody>
          <a:bodyPr wrap="square" rtlCol="0">
            <a:spAutoFit/>
          </a:bodyPr>
          <a:lstStyle/>
          <a:p>
            <a:pPr algn="ctr"/>
            <a:r>
              <a:rPr lang="fr-FR" sz="1400" b="1" i="1" dirty="0" smtClean="0"/>
              <a:t>Une ère westphalienne plutôt pacifiée face à l’instabilité de l’ère des nationalités</a:t>
            </a:r>
            <a:r>
              <a:rPr lang="is-IS" sz="1400" b="1" i="1" dirty="0" smtClean="0"/>
              <a:t>…</a:t>
            </a:r>
            <a:endParaRPr lang="fr-FR" sz="1400" b="1" i="1" dirty="0"/>
          </a:p>
        </p:txBody>
      </p:sp>
    </p:spTree>
    <p:extLst>
      <p:ext uri="{BB962C8B-B14F-4D97-AF65-F5344CB8AC3E}">
        <p14:creationId xmlns:p14="http://schemas.microsoft.com/office/powerpoint/2010/main" val="10305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P spid="17" grpId="0"/>
      <p:bldP spid="18"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1693</Words>
  <Application>Microsoft Macintosh PowerPoint</Application>
  <PresentationFormat>Grand écran</PresentationFormat>
  <Paragraphs>141</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ArialMT</vt:lpstr>
      <vt:lpstr>Calibri</vt:lpstr>
      <vt:lpstr>Calibri Light</vt:lpstr>
      <vt:lpstr>Times New Roman</vt:lpstr>
      <vt:lpstr>Wingdings</vt:lpstr>
      <vt:lpstr>ZapfDingbatsITC</vt:lpstr>
      <vt:lpstr>Arial</vt:lpstr>
      <vt:lpstr>Thème Office</vt:lpstr>
      <vt:lpstr>Nations, empires, nationalités (de 1789 aux lendemains de la Première Guerre mondiale) </vt:lpstr>
      <vt:lpstr>A. Un programme qui s’inscrit dans un profond renouvellement du long 19e siècle</vt:lpstr>
      <vt:lpstr>B. Jouer sur les temporalités pour mettre en évidence les enjeux du programme</vt:lpstr>
      <vt:lpstr>Présentation PowerPoint</vt:lpstr>
      <vt:lpstr>Présentation PowerPoint</vt:lpstr>
      <vt:lpstr>Penser les débuts et la fin du programme pour lui donner du sens</vt:lpstr>
      <vt:lpstr>Présentation PowerPoint</vt:lpstr>
      <vt:lpstr>Mais il y a deux risques de sur-interprétation téléologique du programme  </vt:lpstr>
      <vt:lpstr>Mais il y a deux risques de sur-interprétation du programme  </vt:lpstr>
      <vt:lpstr>D’où l’importance de penser le long 19e siècle comme un monde en transition (en l’analysant du point de vue des contemporains et non du nôtre) en ayant toujours en tête les discontinuités, les rapports de forces, les paradoxes…</vt:lpstr>
      <vt:lpstr>Présentation PowerPoint</vt:lpstr>
      <vt:lpstr>Présentation PowerPoint</vt:lpstr>
      <vt:lpstr>C. Comment problématiser les différents thèmes d’histoire ?</vt:lpstr>
      <vt:lpstr>Présentation PowerPoint</vt:lpstr>
      <vt:lpstr>Présentation PowerPoint</vt:lpstr>
      <vt:lpstr>D. Un exemple d’analyse scientifique et didactique d’un thème du programme : « Métropoles et colonies ».</vt:lpstr>
      <vt:lpstr>Présentation PowerPoint</vt:lpstr>
      <vt:lpstr>Présentation PowerPoint</vt:lpstr>
      <vt:lpstr>Présentation PowerPoint</vt:lpstr>
      <vt:lpstr>Présentation PowerPoint</vt:lpstr>
      <vt:lpstr>Présentation PowerPoint</vt:lpstr>
      <vt:lpstr>E. Des usages didactiques différenciés des points de passage et d’ouverture</vt:lpstr>
      <vt:lpstr>Présentation PowerPoint</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Ebersold</dc:creator>
  <cp:lastModifiedBy>Julien Ebersold</cp:lastModifiedBy>
  <cp:revision>22</cp:revision>
  <dcterms:created xsi:type="dcterms:W3CDTF">2019-07-02T13:51:20Z</dcterms:created>
  <dcterms:modified xsi:type="dcterms:W3CDTF">2019-07-04T12:06:39Z</dcterms:modified>
</cp:coreProperties>
</file>