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4" r:id="rId20"/>
    <p:sldId id="275" r:id="rId21"/>
    <p:sldId id="276" r:id="rId22"/>
    <p:sldId id="277" r:id="rId23"/>
    <p:sldId id="278" r:id="rId24"/>
    <p:sldId id="279" r:id="rId25"/>
    <p:sldId id="281" r:id="rId26"/>
    <p:sldId id="280"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CD14528E-77E9-4412-82AE-56D697CC32B1}" type="slidenum">
              <a:rPr lang="fr-F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964E60B7-923F-445B-837F-6254507AA94D}"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9C857F80-C7A9-4CF1-B592-1107F3FC6F65}"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1D99DBE9-9712-411A-9D6F-8893332DC7D0}"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6C49F10-145B-4F81-95E1-353139662C52}"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58706A5D-19A7-4E33-BD68-AF54673E1DAD}"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8A3471CA-5EA4-44F1-9D72-E32B0AD01118}"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8BE64636-6810-47F5-AA9F-4FC72D20F5EE}"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54A883E3-32A9-43D1-9C66-6B1161907EF8}"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32E9B545-A086-4A1D-B899-AABF18CE4BC3}"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A75AC153-7FFB-4C15-8FC2-BC9649B17821}"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649BE31-7CE3-4C6D-9B64-4885BFA07D72}" type="slidenum">
              <a:rPr lang="fr-F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upload.wikimedia.org/wikipedia/commons/d/d7/Bundesarchiv_Bild_101I-380-0069-33%2C_Polen%2C_Verhaftung_von_Juden%2C_Transport.jpg" TargetMode="Externa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8" Type="http://schemas.openxmlformats.org/officeDocument/2006/relationships/hyperlink" Target="http://fr.wikipedia.org/wiki/Einsatzgruppen" TargetMode="External"/><Relationship Id="rId3" Type="http://schemas.openxmlformats.org/officeDocument/2006/relationships/hyperlink" Target="http://fr.wikipedia.org/wiki/Landsberg_am_Lech" TargetMode="External"/><Relationship Id="rId7" Type="http://schemas.openxmlformats.org/officeDocument/2006/relationships/hyperlink" Target="http://fr.wikipedia.org/wiki/Gruppenf%C3%BChrer" TargetMode="External"/><Relationship Id="rId2" Type="http://schemas.openxmlformats.org/officeDocument/2006/relationships/hyperlink" Target="http://fr.wikipedia.org/w/index.php?title=Hoheneggelsen&amp;action=edit&amp;redlink=1" TargetMode="External"/><Relationship Id="rId1" Type="http://schemas.openxmlformats.org/officeDocument/2006/relationships/slideLayout" Target="../slideLayouts/slideLayout7.xml"/><Relationship Id="rId6" Type="http://schemas.openxmlformats.org/officeDocument/2006/relationships/hyperlink" Target="http://fr.wikipedia.org/wiki/Schutzstaffel" TargetMode="External"/><Relationship Id="rId5" Type="http://schemas.openxmlformats.org/officeDocument/2006/relationships/hyperlink" Target="http://fr.wikipedia.org/wiki/RSHA" TargetMode="External"/><Relationship Id="rId10" Type="http://schemas.openxmlformats.org/officeDocument/2006/relationships/image" Target="../media/image40.jpeg"/><Relationship Id="rId4" Type="http://schemas.openxmlformats.org/officeDocument/2006/relationships/hyperlink" Target="http://fr.wikipedia.org/wiki/Nazisme" TargetMode="External"/><Relationship Id="rId9" Type="http://schemas.openxmlformats.org/officeDocument/2006/relationships/hyperlink" Target="http://fr.wikipedia.org/wiki/Ukrain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upload.wikimedia.org/wikipedia/commons/7/79/Bundesarchiv_Bild_183-S72707%2C_Heinrich_Himmler.jpg" TargetMode="Externa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1258888" y="2205038"/>
            <a:ext cx="6956425" cy="1200150"/>
          </a:xfrm>
          <a:prstGeom prst="rect">
            <a:avLst/>
          </a:prstGeom>
          <a:noFill/>
          <a:ln w="9525">
            <a:solidFill>
              <a:srgbClr val="FF0000"/>
            </a:solidFill>
            <a:miter lim="800000"/>
            <a:headEnd/>
            <a:tailEnd/>
          </a:ln>
          <a:effectLst/>
        </p:spPr>
        <p:txBody>
          <a:bodyPr>
            <a:spAutoFit/>
          </a:bodyPr>
          <a:lstStyle/>
          <a:p>
            <a:pPr algn="ctr"/>
            <a:r>
              <a:rPr lang="fr-FR" sz="3600">
                <a:solidFill>
                  <a:srgbClr val="0000FF"/>
                </a:solidFill>
                <a:latin typeface="Poor Richard" pitchFamily="18" charset="0"/>
              </a:rPr>
              <a:t>La Seconde guerre mondiale, une guerre d’anéantissement. 1939-1945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g"/>
          <p:cNvPicPr>
            <a:picLocks noChangeAspect="1" noChangeArrowheads="1"/>
          </p:cNvPicPr>
          <p:nvPr/>
        </p:nvPicPr>
        <p:blipFill>
          <a:blip r:embed="rId2" cstate="print"/>
          <a:srcRect/>
          <a:stretch>
            <a:fillRect/>
          </a:stretch>
        </p:blipFill>
        <p:spPr bwMode="auto">
          <a:xfrm>
            <a:off x="415925" y="333375"/>
            <a:ext cx="4159250" cy="2859088"/>
          </a:xfrm>
          <a:prstGeom prst="rect">
            <a:avLst/>
          </a:prstGeom>
          <a:noFill/>
        </p:spPr>
      </p:pic>
      <p:sp>
        <p:nvSpPr>
          <p:cNvPr id="11267" name="Text Box 3"/>
          <p:cNvSpPr txBox="1">
            <a:spLocks noChangeArrowheads="1"/>
          </p:cNvSpPr>
          <p:nvPr/>
        </p:nvSpPr>
        <p:spPr bwMode="auto">
          <a:xfrm>
            <a:off x="323850" y="3213100"/>
            <a:ext cx="4197350" cy="641350"/>
          </a:xfrm>
          <a:prstGeom prst="rect">
            <a:avLst/>
          </a:prstGeom>
          <a:noFill/>
          <a:ln w="9525">
            <a:noFill/>
            <a:miter lim="800000"/>
            <a:headEnd/>
            <a:tailEnd/>
          </a:ln>
          <a:effectLst/>
        </p:spPr>
        <p:txBody>
          <a:bodyPr>
            <a:spAutoFit/>
          </a:bodyPr>
          <a:lstStyle/>
          <a:p>
            <a:r>
              <a:rPr lang="fr-FR">
                <a:latin typeface="Poor Richard" pitchFamily="18" charset="0"/>
              </a:rPr>
              <a:t>Un village polonais après l’invasion allemande de septembre 1939</a:t>
            </a:r>
          </a:p>
        </p:txBody>
      </p:sp>
      <p:pic>
        <p:nvPicPr>
          <p:cNvPr id="11268" name="Picture 4" descr="ReproductionPhotoClemensRuthernExecutionResistantsMontValerien19440221"/>
          <p:cNvPicPr>
            <a:picLocks noChangeAspect="1" noChangeArrowheads="1"/>
          </p:cNvPicPr>
          <p:nvPr/>
        </p:nvPicPr>
        <p:blipFill>
          <a:blip r:embed="rId3" cstate="print"/>
          <a:srcRect/>
          <a:stretch>
            <a:fillRect/>
          </a:stretch>
        </p:blipFill>
        <p:spPr bwMode="auto">
          <a:xfrm>
            <a:off x="4643438" y="333375"/>
            <a:ext cx="4249737" cy="2827338"/>
          </a:xfrm>
          <a:prstGeom prst="rect">
            <a:avLst/>
          </a:prstGeom>
          <a:noFill/>
        </p:spPr>
      </p:pic>
      <p:sp>
        <p:nvSpPr>
          <p:cNvPr id="11269" name="Text Box 5"/>
          <p:cNvSpPr txBox="1">
            <a:spLocks noChangeArrowheads="1"/>
          </p:cNvSpPr>
          <p:nvPr/>
        </p:nvSpPr>
        <p:spPr bwMode="auto">
          <a:xfrm>
            <a:off x="4643438" y="3213100"/>
            <a:ext cx="4197350" cy="641350"/>
          </a:xfrm>
          <a:prstGeom prst="rect">
            <a:avLst/>
          </a:prstGeom>
          <a:noFill/>
          <a:ln w="9525">
            <a:noFill/>
            <a:miter lim="800000"/>
            <a:headEnd/>
            <a:tailEnd/>
          </a:ln>
          <a:effectLst/>
        </p:spPr>
        <p:txBody>
          <a:bodyPr>
            <a:spAutoFit/>
          </a:bodyPr>
          <a:lstStyle/>
          <a:p>
            <a:r>
              <a:rPr lang="fr-FR">
                <a:latin typeface="Poor Richard" pitchFamily="18" charset="0"/>
              </a:rPr>
              <a:t>L’exécution de résistants français par les Allemands au Mont Valérien en 1944.</a:t>
            </a:r>
          </a:p>
        </p:txBody>
      </p:sp>
      <p:pic>
        <p:nvPicPr>
          <p:cNvPr id="11270" name="Picture 6" descr="502_l-ancien-village-d-oradour-sur-glane_oradour-sur-glane"/>
          <p:cNvPicPr>
            <a:picLocks noChangeAspect="1" noChangeArrowheads="1"/>
          </p:cNvPicPr>
          <p:nvPr/>
        </p:nvPicPr>
        <p:blipFill>
          <a:blip r:embed="rId4" cstate="print"/>
          <a:srcRect t="2939" b="8165"/>
          <a:stretch>
            <a:fillRect/>
          </a:stretch>
        </p:blipFill>
        <p:spPr bwMode="auto">
          <a:xfrm>
            <a:off x="395288" y="4005263"/>
            <a:ext cx="3240087" cy="2160587"/>
          </a:xfrm>
          <a:prstGeom prst="rect">
            <a:avLst/>
          </a:prstGeom>
          <a:noFill/>
        </p:spPr>
      </p:pic>
      <p:sp>
        <p:nvSpPr>
          <p:cNvPr id="11271" name="Text Box 7"/>
          <p:cNvSpPr txBox="1">
            <a:spLocks noChangeArrowheads="1"/>
          </p:cNvSpPr>
          <p:nvPr/>
        </p:nvSpPr>
        <p:spPr bwMode="auto">
          <a:xfrm>
            <a:off x="250825" y="6216650"/>
            <a:ext cx="4197350" cy="641350"/>
          </a:xfrm>
          <a:prstGeom prst="rect">
            <a:avLst/>
          </a:prstGeom>
          <a:noFill/>
          <a:ln w="9525">
            <a:noFill/>
            <a:miter lim="800000"/>
            <a:headEnd/>
            <a:tailEnd/>
          </a:ln>
          <a:effectLst/>
        </p:spPr>
        <p:txBody>
          <a:bodyPr>
            <a:spAutoFit/>
          </a:bodyPr>
          <a:lstStyle/>
          <a:p>
            <a:r>
              <a:rPr lang="fr-FR">
                <a:latin typeface="Poor Richard" pitchFamily="18" charset="0"/>
              </a:rPr>
              <a:t>Le village d’Oradour –sur-Glane en France, rasé par les Allemands en 1944.</a:t>
            </a:r>
          </a:p>
        </p:txBody>
      </p:sp>
      <p:pic>
        <p:nvPicPr>
          <p:cNvPr id="11272" name="Picture 8" descr="dachau1945"/>
          <p:cNvPicPr>
            <a:picLocks noChangeAspect="1" noChangeArrowheads="1"/>
          </p:cNvPicPr>
          <p:nvPr/>
        </p:nvPicPr>
        <p:blipFill>
          <a:blip r:embed="rId5" cstate="print"/>
          <a:srcRect/>
          <a:stretch>
            <a:fillRect/>
          </a:stretch>
        </p:blipFill>
        <p:spPr bwMode="auto">
          <a:xfrm>
            <a:off x="4716463" y="3860800"/>
            <a:ext cx="3529012" cy="2449513"/>
          </a:xfrm>
          <a:prstGeom prst="rect">
            <a:avLst/>
          </a:prstGeom>
          <a:noFill/>
        </p:spPr>
      </p:pic>
      <p:sp>
        <p:nvSpPr>
          <p:cNvPr id="11273" name="Text Box 9"/>
          <p:cNvSpPr txBox="1">
            <a:spLocks noChangeArrowheads="1"/>
          </p:cNvSpPr>
          <p:nvPr/>
        </p:nvSpPr>
        <p:spPr bwMode="auto">
          <a:xfrm>
            <a:off x="4716463" y="6216650"/>
            <a:ext cx="4197350" cy="641350"/>
          </a:xfrm>
          <a:prstGeom prst="rect">
            <a:avLst/>
          </a:prstGeom>
          <a:noFill/>
          <a:ln w="9525">
            <a:noFill/>
            <a:miter lim="800000"/>
            <a:headEnd/>
            <a:tailEnd/>
          </a:ln>
          <a:effectLst/>
        </p:spPr>
        <p:txBody>
          <a:bodyPr>
            <a:spAutoFit/>
          </a:bodyPr>
          <a:lstStyle/>
          <a:p>
            <a:r>
              <a:rPr lang="fr-FR">
                <a:latin typeface="Poor Richard" pitchFamily="18" charset="0"/>
              </a:rPr>
              <a:t>La libération du camp de Dachau par les Américains en 1945.</a:t>
            </a:r>
          </a:p>
        </p:txBody>
      </p:sp>
      <p:pic>
        <p:nvPicPr>
          <p:cNvPr id="11274" name="Picture 10" descr="Hiroshima-nuclear-atomic-bomb-august-6th-wreckage-picture-photo"/>
          <p:cNvPicPr>
            <a:picLocks noChangeAspect="1" noChangeArrowheads="1"/>
          </p:cNvPicPr>
          <p:nvPr/>
        </p:nvPicPr>
        <p:blipFill>
          <a:blip r:embed="rId6" cstate="print"/>
          <a:srcRect/>
          <a:stretch>
            <a:fillRect/>
          </a:stretch>
        </p:blipFill>
        <p:spPr bwMode="auto">
          <a:xfrm>
            <a:off x="2195513" y="1557338"/>
            <a:ext cx="4752975" cy="3284537"/>
          </a:xfrm>
          <a:prstGeom prst="rect">
            <a:avLst/>
          </a:prstGeom>
          <a:noFill/>
        </p:spPr>
      </p:pic>
      <p:sp>
        <p:nvSpPr>
          <p:cNvPr id="11275" name="Text Box 11"/>
          <p:cNvSpPr txBox="1">
            <a:spLocks noChangeArrowheads="1"/>
          </p:cNvSpPr>
          <p:nvPr/>
        </p:nvSpPr>
        <p:spPr bwMode="auto">
          <a:xfrm>
            <a:off x="2195513" y="4437063"/>
            <a:ext cx="4752975" cy="641350"/>
          </a:xfrm>
          <a:prstGeom prst="rect">
            <a:avLst/>
          </a:prstGeom>
          <a:solidFill>
            <a:schemeClr val="bg1"/>
          </a:solidFill>
          <a:ln w="9525">
            <a:noFill/>
            <a:miter lim="800000"/>
            <a:headEnd/>
            <a:tailEnd/>
          </a:ln>
          <a:effectLst/>
        </p:spPr>
        <p:txBody>
          <a:bodyPr>
            <a:spAutoFit/>
          </a:bodyPr>
          <a:lstStyle/>
          <a:p>
            <a:r>
              <a:rPr lang="fr-FR">
                <a:latin typeface="Poor Richard" pitchFamily="18" charset="0"/>
              </a:rPr>
              <a:t>La ville d’Hiroshima après le bombardement nucléaire américain en août 1945.</a:t>
            </a:r>
          </a:p>
        </p:txBody>
      </p:sp>
      <p:sp>
        <p:nvSpPr>
          <p:cNvPr id="11276" name="Oval 12"/>
          <p:cNvSpPr>
            <a:spLocks noChangeArrowheads="1"/>
          </p:cNvSpPr>
          <p:nvPr/>
        </p:nvSpPr>
        <p:spPr bwMode="auto">
          <a:xfrm>
            <a:off x="1476375" y="3500438"/>
            <a:ext cx="647700" cy="433387"/>
          </a:xfrm>
          <a:prstGeom prst="ellipse">
            <a:avLst/>
          </a:prstGeom>
          <a:noFill/>
          <a:ln w="28575">
            <a:solidFill>
              <a:srgbClr val="FF0000"/>
            </a:solidFill>
            <a:round/>
            <a:headEnd/>
            <a:tailEnd/>
          </a:ln>
          <a:effectLst/>
        </p:spPr>
        <p:txBody>
          <a:bodyPr wrap="none" anchor="ctr"/>
          <a:lstStyle/>
          <a:p>
            <a:endParaRPr lang="fr-FR"/>
          </a:p>
        </p:txBody>
      </p:sp>
      <p:sp>
        <p:nvSpPr>
          <p:cNvPr id="11277" name="Oval 13"/>
          <p:cNvSpPr>
            <a:spLocks noChangeArrowheads="1"/>
          </p:cNvSpPr>
          <p:nvPr/>
        </p:nvSpPr>
        <p:spPr bwMode="auto">
          <a:xfrm>
            <a:off x="4643438" y="4652963"/>
            <a:ext cx="647700" cy="433387"/>
          </a:xfrm>
          <a:prstGeom prst="ellipse">
            <a:avLst/>
          </a:prstGeom>
          <a:noFill/>
          <a:ln w="28575">
            <a:solidFill>
              <a:srgbClr val="FF0000"/>
            </a:solidFill>
            <a:round/>
            <a:headEnd/>
            <a:tailEnd/>
          </a:ln>
          <a:effectLst/>
        </p:spPr>
        <p:txBody>
          <a:bodyPr wrap="none" anchor="ctr"/>
          <a:lstStyle/>
          <a:p>
            <a:endParaRPr lang="fr-FR"/>
          </a:p>
        </p:txBody>
      </p:sp>
      <p:sp>
        <p:nvSpPr>
          <p:cNvPr id="11278" name="Oval 14"/>
          <p:cNvSpPr>
            <a:spLocks noChangeArrowheads="1"/>
          </p:cNvSpPr>
          <p:nvPr/>
        </p:nvSpPr>
        <p:spPr bwMode="auto">
          <a:xfrm>
            <a:off x="1258888" y="3213100"/>
            <a:ext cx="792162" cy="433388"/>
          </a:xfrm>
          <a:prstGeom prst="ellipse">
            <a:avLst/>
          </a:prstGeom>
          <a:noFill/>
          <a:ln w="28575">
            <a:solidFill>
              <a:srgbClr val="0000FF"/>
            </a:solidFill>
            <a:round/>
            <a:headEnd/>
            <a:tailEnd/>
          </a:ln>
          <a:effectLst/>
        </p:spPr>
        <p:txBody>
          <a:bodyPr wrap="none" anchor="ctr"/>
          <a:lstStyle/>
          <a:p>
            <a:endParaRPr lang="fr-FR"/>
          </a:p>
        </p:txBody>
      </p:sp>
      <p:sp>
        <p:nvSpPr>
          <p:cNvPr id="11279" name="Oval 15"/>
          <p:cNvSpPr>
            <a:spLocks noChangeArrowheads="1"/>
          </p:cNvSpPr>
          <p:nvPr/>
        </p:nvSpPr>
        <p:spPr bwMode="auto">
          <a:xfrm>
            <a:off x="3348038" y="6237288"/>
            <a:ext cx="792162" cy="433387"/>
          </a:xfrm>
          <a:prstGeom prst="ellipse">
            <a:avLst/>
          </a:prstGeom>
          <a:noFill/>
          <a:ln w="28575">
            <a:solidFill>
              <a:srgbClr val="0000FF"/>
            </a:solidFill>
            <a:round/>
            <a:headEnd/>
            <a:tailEnd/>
          </a:ln>
          <a:effectLst/>
        </p:spPr>
        <p:txBody>
          <a:bodyPr wrap="none" anchor="ctr"/>
          <a:lstStyle/>
          <a:p>
            <a:endParaRPr lang="fr-FR"/>
          </a:p>
        </p:txBody>
      </p:sp>
      <p:sp>
        <p:nvSpPr>
          <p:cNvPr id="11280" name="Oval 16"/>
          <p:cNvSpPr>
            <a:spLocks noChangeArrowheads="1"/>
          </p:cNvSpPr>
          <p:nvPr/>
        </p:nvSpPr>
        <p:spPr bwMode="auto">
          <a:xfrm>
            <a:off x="3059113" y="4437063"/>
            <a:ext cx="936625" cy="433387"/>
          </a:xfrm>
          <a:prstGeom prst="ellipse">
            <a:avLst/>
          </a:prstGeom>
          <a:noFill/>
          <a:ln w="28575">
            <a:solidFill>
              <a:srgbClr val="0000FF"/>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78"/>
                                        </p:tgtEl>
                                        <p:attrNameLst>
                                          <p:attrName>style.visibility</p:attrName>
                                        </p:attrNameLst>
                                      </p:cBhvr>
                                      <p:to>
                                        <p:strVal val="visible"/>
                                      </p:to>
                                    </p:set>
                                    <p:animEffect transition="in" filter="box(in)">
                                      <p:cBhvr>
                                        <p:cTn id="7" dur="500"/>
                                        <p:tgtEl>
                                          <p:spTgt spid="112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80"/>
                                        </p:tgtEl>
                                        <p:attrNameLst>
                                          <p:attrName>style.visibility</p:attrName>
                                        </p:attrNameLst>
                                      </p:cBhvr>
                                      <p:to>
                                        <p:strVal val="visible"/>
                                      </p:to>
                                    </p:set>
                                    <p:animEffect transition="in" filter="box(in)">
                                      <p:cBhvr>
                                        <p:cTn id="12" dur="500"/>
                                        <p:tgtEl>
                                          <p:spTgt spid="1128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79"/>
                                        </p:tgtEl>
                                        <p:attrNameLst>
                                          <p:attrName>style.visibility</p:attrName>
                                        </p:attrNameLst>
                                      </p:cBhvr>
                                      <p:to>
                                        <p:strVal val="visible"/>
                                      </p:to>
                                    </p:set>
                                    <p:animEffect transition="in" filter="box(in)">
                                      <p:cBhvr>
                                        <p:cTn id="17" dur="500"/>
                                        <p:tgtEl>
                                          <p:spTgt spid="11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animBg="1"/>
      <p:bldP spid="11279" grpId="0" animBg="1"/>
      <p:bldP spid="1128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50825" y="260350"/>
            <a:ext cx="8713788" cy="1200150"/>
          </a:xfrm>
          <a:prstGeom prst="rect">
            <a:avLst/>
          </a:prstGeom>
          <a:noFill/>
          <a:ln w="9525">
            <a:solidFill>
              <a:srgbClr val="FF0000"/>
            </a:solidFill>
            <a:miter lim="800000"/>
            <a:headEnd/>
            <a:tailEnd/>
          </a:ln>
          <a:effectLst/>
        </p:spPr>
        <p:txBody>
          <a:bodyPr>
            <a:spAutoFit/>
          </a:bodyPr>
          <a:lstStyle/>
          <a:p>
            <a:pPr algn="ctr"/>
            <a:r>
              <a:rPr lang="fr-FR" sz="3600">
                <a:solidFill>
                  <a:srgbClr val="0000FF"/>
                </a:solidFill>
                <a:latin typeface="Poor Richard" pitchFamily="18" charset="0"/>
              </a:rPr>
              <a:t>La Seconde guerre mondiale (1939-1945): </a:t>
            </a:r>
          </a:p>
          <a:p>
            <a:pPr algn="ctr"/>
            <a:r>
              <a:rPr lang="fr-FR" sz="3600">
                <a:solidFill>
                  <a:srgbClr val="0000FF"/>
                </a:solidFill>
                <a:latin typeface="Poor Richard" pitchFamily="18" charset="0"/>
              </a:rPr>
              <a:t>Une guerre d’anéantissement.</a:t>
            </a:r>
          </a:p>
        </p:txBody>
      </p:sp>
      <p:sp>
        <p:nvSpPr>
          <p:cNvPr id="12291" name="Rectangle 3"/>
          <p:cNvSpPr>
            <a:spLocks noChangeArrowheads="1"/>
          </p:cNvSpPr>
          <p:nvPr/>
        </p:nvSpPr>
        <p:spPr bwMode="auto">
          <a:xfrm>
            <a:off x="250825" y="1762125"/>
            <a:ext cx="8642350" cy="822325"/>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FF0000"/>
                </a:solidFill>
                <a:latin typeface="Poor Richard" pitchFamily="18" charset="0"/>
              </a:rPr>
              <a:t>Comment a-t-on mis en pratique l’anéantissement d’hommes, de pays, de peuples, de religions, de territoires pendant la Seconde Guerre mondiale ?</a:t>
            </a:r>
          </a:p>
        </p:txBody>
      </p:sp>
      <p:sp>
        <p:nvSpPr>
          <p:cNvPr id="12292" name="Rectangle 4"/>
          <p:cNvSpPr>
            <a:spLocks noChangeArrowheads="1"/>
          </p:cNvSpPr>
          <p:nvPr/>
        </p:nvSpPr>
        <p:spPr bwMode="auto">
          <a:xfrm>
            <a:off x="323850" y="2852738"/>
            <a:ext cx="6273800" cy="457200"/>
          </a:xfrm>
          <a:prstGeom prst="rect">
            <a:avLst/>
          </a:prstGeom>
          <a:noFill/>
          <a:ln w="9525">
            <a:noFill/>
            <a:miter lim="800000"/>
            <a:headEnd/>
            <a:tailEnd/>
          </a:ln>
          <a:effectLst/>
        </p:spPr>
        <p:txBody>
          <a:bodyPr wrap="none" anchor="ctr">
            <a:spAutoFit/>
          </a:bodyPr>
          <a:lstStyle/>
          <a:p>
            <a:pPr>
              <a:buFont typeface="Symbol" pitchFamily="18" charset="2"/>
              <a:buChar char=""/>
              <a:tabLst>
                <a:tab pos="1011238" algn="l"/>
              </a:tabLst>
            </a:pPr>
            <a:r>
              <a:rPr lang="fr-FR" sz="2400">
                <a:solidFill>
                  <a:srgbClr val="0000FF"/>
                </a:solidFill>
                <a:latin typeface="Poor Richard" pitchFamily="18" charset="0"/>
              </a:rPr>
              <a:t>La seconde guerre mondiale fut un conflit planétaire.</a:t>
            </a:r>
          </a:p>
        </p:txBody>
      </p:sp>
      <p:sp>
        <p:nvSpPr>
          <p:cNvPr id="12293" name="Rectangle 5"/>
          <p:cNvSpPr>
            <a:spLocks noChangeArrowheads="1"/>
          </p:cNvSpPr>
          <p:nvPr/>
        </p:nvSpPr>
        <p:spPr bwMode="auto">
          <a:xfrm>
            <a:off x="323850" y="3489325"/>
            <a:ext cx="8569325" cy="822325"/>
          </a:xfrm>
          <a:prstGeom prst="rect">
            <a:avLst/>
          </a:prstGeom>
          <a:noFill/>
          <a:ln w="9525">
            <a:noFill/>
            <a:miter lim="800000"/>
            <a:headEnd/>
            <a:tailEnd/>
          </a:ln>
          <a:effectLst/>
        </p:spPr>
        <p:txBody>
          <a:bodyPr anchor="ctr">
            <a:spAutoFit/>
          </a:bodyPr>
          <a:lstStyle/>
          <a:p>
            <a:r>
              <a:rPr lang="fr-FR" sz="2400" u="sng">
                <a:solidFill>
                  <a:srgbClr val="0000FF"/>
                </a:solidFill>
                <a:latin typeface="Poor Richard" pitchFamily="18" charset="0"/>
              </a:rPr>
              <a:t>I. Les  lieux et les moments de l’anéantissement : où et comment cette guerre s’est-elle déroulée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ox(in)">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box(in)">
                                      <p:cBhvr>
                                        <p:cTn id="12" dur="5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P spid="122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cstate="print"/>
          <a:srcRect/>
          <a:stretch>
            <a:fillRect/>
          </a:stretch>
        </p:blipFill>
        <p:spPr bwMode="auto">
          <a:xfrm>
            <a:off x="323850" y="188913"/>
            <a:ext cx="6300788" cy="6138862"/>
          </a:xfrm>
          <a:prstGeom prst="rect">
            <a:avLst/>
          </a:prstGeom>
          <a:noFill/>
          <a:ln w="9525">
            <a:noFill/>
            <a:miter lim="800000"/>
            <a:headEnd/>
            <a:tailEnd/>
          </a:ln>
          <a:effectLst/>
        </p:spPr>
      </p:pic>
      <p:pic>
        <p:nvPicPr>
          <p:cNvPr id="13317" name="Picture 5"/>
          <p:cNvPicPr>
            <a:picLocks noChangeAspect="1" noChangeArrowheads="1"/>
          </p:cNvPicPr>
          <p:nvPr/>
        </p:nvPicPr>
        <p:blipFill>
          <a:blip r:embed="rId3" cstate="print"/>
          <a:srcRect/>
          <a:stretch>
            <a:fillRect/>
          </a:stretch>
        </p:blipFill>
        <p:spPr bwMode="auto">
          <a:xfrm>
            <a:off x="0" y="5524500"/>
            <a:ext cx="2514600" cy="1333500"/>
          </a:xfrm>
          <a:prstGeom prst="rect">
            <a:avLst/>
          </a:prstGeom>
          <a:noFill/>
          <a:ln w="9525">
            <a:noFill/>
            <a:miter lim="800000"/>
            <a:headEnd/>
            <a:tailEnd/>
          </a:ln>
          <a:effectLst/>
        </p:spPr>
      </p:pic>
      <p:pic>
        <p:nvPicPr>
          <p:cNvPr id="13318" name="Picture 6"/>
          <p:cNvPicPr>
            <a:picLocks noChangeAspect="1" noChangeArrowheads="1"/>
          </p:cNvPicPr>
          <p:nvPr/>
        </p:nvPicPr>
        <p:blipFill>
          <a:blip r:embed="rId4" cstate="print"/>
          <a:srcRect/>
          <a:stretch>
            <a:fillRect/>
          </a:stretch>
        </p:blipFill>
        <p:spPr bwMode="auto">
          <a:xfrm>
            <a:off x="3635375" y="5521325"/>
            <a:ext cx="2971800" cy="1336675"/>
          </a:xfrm>
          <a:prstGeom prst="rect">
            <a:avLst/>
          </a:prstGeom>
          <a:noFill/>
          <a:ln w="9525">
            <a:noFill/>
            <a:miter lim="800000"/>
            <a:headEnd/>
            <a:tailEnd/>
          </a:ln>
          <a:effectLst/>
        </p:spPr>
      </p:pic>
      <p:sp>
        <p:nvSpPr>
          <p:cNvPr id="13319" name="Rectangle 7"/>
          <p:cNvSpPr>
            <a:spLocks noChangeArrowheads="1"/>
          </p:cNvSpPr>
          <p:nvPr/>
        </p:nvSpPr>
        <p:spPr bwMode="auto">
          <a:xfrm>
            <a:off x="6877050" y="1484313"/>
            <a:ext cx="2024063" cy="3743325"/>
          </a:xfrm>
          <a:prstGeom prst="rect">
            <a:avLst/>
          </a:prstGeom>
          <a:noFill/>
          <a:ln w="9525">
            <a:noFill/>
            <a:miter lim="800000"/>
            <a:headEnd/>
            <a:tailEnd/>
          </a:ln>
          <a:effectLst/>
        </p:spPr>
        <p:txBody>
          <a:bodyPr anchor="ctr">
            <a:spAutoFit/>
          </a:bodyPr>
          <a:lstStyle/>
          <a:p>
            <a:pPr algn="ctr">
              <a:buFont typeface="Symbol" pitchFamily="18" charset="2"/>
              <a:buNone/>
              <a:tabLst>
                <a:tab pos="1011238" algn="l"/>
              </a:tabLst>
            </a:pPr>
            <a:r>
              <a:rPr lang="fr-FR" sz="2400">
                <a:solidFill>
                  <a:srgbClr val="0000FF"/>
                </a:solidFill>
                <a:latin typeface="Poor Richard" pitchFamily="18" charset="0"/>
              </a:rPr>
              <a:t>Deux grandes zones de guerre:</a:t>
            </a:r>
          </a:p>
          <a:p>
            <a:pPr algn="ctr">
              <a:buFont typeface="Symbol" pitchFamily="18" charset="2"/>
              <a:buNone/>
              <a:tabLst>
                <a:tab pos="1011238" algn="l"/>
              </a:tabLst>
            </a:pPr>
            <a:endParaRPr lang="fr-FR" sz="2400">
              <a:solidFill>
                <a:srgbClr val="0000FF"/>
              </a:solidFill>
              <a:latin typeface="Poor Richard" pitchFamily="18" charset="0"/>
            </a:endParaRPr>
          </a:p>
          <a:p>
            <a:pPr algn="ctr">
              <a:buFont typeface="Symbol" pitchFamily="18" charset="2"/>
              <a:buNone/>
              <a:tabLst>
                <a:tab pos="1011238" algn="l"/>
              </a:tabLst>
            </a:pPr>
            <a:r>
              <a:rPr lang="fr-FR" sz="2400">
                <a:solidFill>
                  <a:srgbClr val="0000FF"/>
                </a:solidFill>
                <a:latin typeface="Poor Richard" pitchFamily="18" charset="0"/>
              </a:rPr>
              <a:t>Le Pacifique</a:t>
            </a:r>
          </a:p>
          <a:p>
            <a:pPr algn="ctr">
              <a:buFont typeface="Symbol" pitchFamily="18" charset="2"/>
              <a:buNone/>
              <a:tabLst>
                <a:tab pos="1011238" algn="l"/>
              </a:tabLst>
            </a:pPr>
            <a:endParaRPr lang="fr-FR" sz="2400">
              <a:solidFill>
                <a:srgbClr val="0000FF"/>
              </a:solidFill>
              <a:latin typeface="Poor Richard" pitchFamily="18" charset="0"/>
            </a:endParaRPr>
          </a:p>
          <a:p>
            <a:pPr algn="ctr">
              <a:buFont typeface="Symbol" pitchFamily="18" charset="2"/>
              <a:buNone/>
              <a:tabLst>
                <a:tab pos="1011238" algn="l"/>
              </a:tabLst>
            </a:pPr>
            <a:endParaRPr lang="fr-FR" sz="2400">
              <a:solidFill>
                <a:srgbClr val="0000FF"/>
              </a:solidFill>
              <a:latin typeface="Poor Richard" pitchFamily="18" charset="0"/>
            </a:endParaRPr>
          </a:p>
          <a:p>
            <a:pPr algn="ctr">
              <a:buFont typeface="Symbol" pitchFamily="18" charset="2"/>
              <a:buNone/>
              <a:tabLst>
                <a:tab pos="1011238" algn="l"/>
              </a:tabLst>
            </a:pPr>
            <a:endParaRPr lang="fr-FR" sz="2400">
              <a:solidFill>
                <a:srgbClr val="0000FF"/>
              </a:solidFill>
              <a:latin typeface="Poor Richard" pitchFamily="18" charset="0"/>
            </a:endParaRPr>
          </a:p>
          <a:p>
            <a:pPr algn="ctr">
              <a:buFont typeface="Symbol" pitchFamily="18" charset="2"/>
              <a:buNone/>
              <a:tabLst>
                <a:tab pos="1011238" algn="l"/>
              </a:tabLst>
            </a:pPr>
            <a:r>
              <a:rPr lang="fr-FR" sz="2400">
                <a:solidFill>
                  <a:srgbClr val="0000FF"/>
                </a:solidFill>
                <a:latin typeface="Poor Richard" pitchFamily="18" charset="0"/>
              </a:rPr>
              <a:t>L’Europe et l’Afrique du nord</a:t>
            </a:r>
          </a:p>
        </p:txBody>
      </p:sp>
      <p:sp>
        <p:nvSpPr>
          <p:cNvPr id="13320" name="Line 8"/>
          <p:cNvSpPr>
            <a:spLocks noChangeShapeType="1"/>
          </p:cNvSpPr>
          <p:nvPr/>
        </p:nvSpPr>
        <p:spPr bwMode="auto">
          <a:xfrm flipH="1" flipV="1">
            <a:off x="5364163" y="2060575"/>
            <a:ext cx="1655762" cy="863600"/>
          </a:xfrm>
          <a:prstGeom prst="line">
            <a:avLst/>
          </a:prstGeom>
          <a:noFill/>
          <a:ln w="28575">
            <a:solidFill>
              <a:srgbClr val="0000FF"/>
            </a:solidFill>
            <a:round/>
            <a:headEnd/>
            <a:tailEnd type="triangle" w="med" len="med"/>
          </a:ln>
          <a:effectLst/>
        </p:spPr>
        <p:txBody>
          <a:bodyPr/>
          <a:lstStyle/>
          <a:p>
            <a:endParaRPr lang="fr-FR"/>
          </a:p>
        </p:txBody>
      </p:sp>
      <p:sp>
        <p:nvSpPr>
          <p:cNvPr id="13321" name="Line 9"/>
          <p:cNvSpPr>
            <a:spLocks noChangeShapeType="1"/>
          </p:cNvSpPr>
          <p:nvPr/>
        </p:nvSpPr>
        <p:spPr bwMode="auto">
          <a:xfrm flipH="1" flipV="1">
            <a:off x="3635375" y="3429000"/>
            <a:ext cx="3457575" cy="936625"/>
          </a:xfrm>
          <a:prstGeom prst="line">
            <a:avLst/>
          </a:prstGeom>
          <a:noFill/>
          <a:ln w="28575">
            <a:solidFill>
              <a:srgbClr val="0000FF"/>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box(in)">
                                      <p:cBhvr>
                                        <p:cTn id="7" dur="500"/>
                                        <p:tgtEl>
                                          <p:spTgt spid="1331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3320"/>
                                        </p:tgtEl>
                                        <p:attrNameLst>
                                          <p:attrName>style.visibility</p:attrName>
                                        </p:attrNameLst>
                                      </p:cBhvr>
                                      <p:to>
                                        <p:strVal val="visible"/>
                                      </p:to>
                                    </p:set>
                                    <p:animEffect transition="in" filter="box(in)">
                                      <p:cBhvr>
                                        <p:cTn id="10" dur="500"/>
                                        <p:tgtEl>
                                          <p:spTgt spid="1332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box(in)">
                                      <p:cBhvr>
                                        <p:cTn id="13"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3320" grpId="0" animBg="1"/>
      <p:bldP spid="133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2" cstate="print"/>
          <a:srcRect/>
          <a:stretch>
            <a:fillRect/>
          </a:stretch>
        </p:blipFill>
        <p:spPr bwMode="auto">
          <a:xfrm>
            <a:off x="0" y="0"/>
            <a:ext cx="9144000" cy="6399213"/>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cstate="print"/>
          <a:srcRect/>
          <a:stretch>
            <a:fillRect/>
          </a:stretch>
        </p:blipFill>
        <p:spPr bwMode="auto">
          <a:xfrm>
            <a:off x="2627313" y="1125538"/>
            <a:ext cx="6172200" cy="4953000"/>
          </a:xfrm>
          <a:prstGeom prst="rect">
            <a:avLst/>
          </a:prstGeom>
          <a:noFill/>
          <a:ln w="9525">
            <a:noFill/>
            <a:miter lim="800000"/>
            <a:headEnd/>
            <a:tailEnd/>
          </a:ln>
          <a:effectLst/>
        </p:spPr>
      </p:pic>
      <p:pic>
        <p:nvPicPr>
          <p:cNvPr id="15365" name="Picture 5"/>
          <p:cNvPicPr>
            <a:picLocks noChangeAspect="1" noChangeArrowheads="1"/>
          </p:cNvPicPr>
          <p:nvPr/>
        </p:nvPicPr>
        <p:blipFill>
          <a:blip r:embed="rId3" cstate="print"/>
          <a:srcRect/>
          <a:stretch>
            <a:fillRect/>
          </a:stretch>
        </p:blipFill>
        <p:spPr bwMode="auto">
          <a:xfrm>
            <a:off x="179388" y="1125538"/>
            <a:ext cx="2443162" cy="4967287"/>
          </a:xfrm>
          <a:prstGeom prst="rect">
            <a:avLst/>
          </a:prstGeom>
          <a:noFill/>
          <a:ln w="9525">
            <a:noFill/>
            <a:miter lim="800000"/>
            <a:headEnd/>
            <a:tailEnd/>
          </a:ln>
          <a:effectLst/>
        </p:spPr>
      </p:pic>
      <p:sp>
        <p:nvSpPr>
          <p:cNvPr id="15366" name="Text Box 6"/>
          <p:cNvSpPr txBox="1">
            <a:spLocks noChangeArrowheads="1"/>
          </p:cNvSpPr>
          <p:nvPr/>
        </p:nvSpPr>
        <p:spPr bwMode="auto">
          <a:xfrm>
            <a:off x="468313" y="333375"/>
            <a:ext cx="6191250"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La guerre en Europe de 1939 à 1942.</a:t>
            </a:r>
          </a:p>
        </p:txBody>
      </p:sp>
      <p:sp>
        <p:nvSpPr>
          <p:cNvPr id="15367" name="Rectangle 7"/>
          <p:cNvSpPr>
            <a:spLocks noChangeArrowheads="1"/>
          </p:cNvSpPr>
          <p:nvPr/>
        </p:nvSpPr>
        <p:spPr bwMode="auto">
          <a:xfrm>
            <a:off x="1908175" y="260350"/>
            <a:ext cx="1008063" cy="576263"/>
          </a:xfrm>
          <a:prstGeom prst="rect">
            <a:avLst/>
          </a:prstGeom>
          <a:noFill/>
          <a:ln w="38100">
            <a:solidFill>
              <a:srgbClr val="0000FF"/>
            </a:solidFill>
            <a:miter lim="800000"/>
            <a:headEnd/>
            <a:tailEnd/>
          </a:ln>
          <a:effectLst/>
        </p:spPr>
        <p:txBody>
          <a:bodyPr wrap="none" anchor="ctr"/>
          <a:lstStyle/>
          <a:p>
            <a:endParaRPr lang="fr-FR"/>
          </a:p>
        </p:txBody>
      </p:sp>
      <p:sp>
        <p:nvSpPr>
          <p:cNvPr id="15368" name="Oval 8"/>
          <p:cNvSpPr>
            <a:spLocks noChangeArrowheads="1"/>
          </p:cNvSpPr>
          <p:nvPr/>
        </p:nvSpPr>
        <p:spPr bwMode="auto">
          <a:xfrm>
            <a:off x="3132138" y="260350"/>
            <a:ext cx="1727200" cy="647700"/>
          </a:xfrm>
          <a:prstGeom prst="ellipse">
            <a:avLst/>
          </a:prstGeom>
          <a:noFill/>
          <a:ln w="28575">
            <a:solidFill>
              <a:srgbClr val="FF0000"/>
            </a:solidFill>
            <a:round/>
            <a:headEnd/>
            <a:tailEnd/>
          </a:ln>
          <a:effectLst/>
        </p:spPr>
        <p:txBody>
          <a:bodyPr wrap="none" anchor="ctr"/>
          <a:lstStyle/>
          <a:p>
            <a:endParaRPr lang="fr-FR"/>
          </a:p>
        </p:txBody>
      </p:sp>
      <p:sp>
        <p:nvSpPr>
          <p:cNvPr id="15369" name="Line 9"/>
          <p:cNvSpPr>
            <a:spLocks noChangeShapeType="1"/>
          </p:cNvSpPr>
          <p:nvPr/>
        </p:nvSpPr>
        <p:spPr bwMode="auto">
          <a:xfrm>
            <a:off x="684213" y="2133600"/>
            <a:ext cx="1511300" cy="0"/>
          </a:xfrm>
          <a:prstGeom prst="line">
            <a:avLst/>
          </a:prstGeom>
          <a:noFill/>
          <a:ln w="28575">
            <a:solidFill>
              <a:schemeClr val="tx1"/>
            </a:solidFill>
            <a:round/>
            <a:headEnd/>
            <a:tailEnd/>
          </a:ln>
          <a:effectLst/>
        </p:spPr>
        <p:txBody>
          <a:bodyPr/>
          <a:lstStyle/>
          <a:p>
            <a:endParaRPr lang="fr-FR"/>
          </a:p>
        </p:txBody>
      </p:sp>
      <p:sp>
        <p:nvSpPr>
          <p:cNvPr id="15370" name="Line 10"/>
          <p:cNvSpPr>
            <a:spLocks noChangeShapeType="1"/>
          </p:cNvSpPr>
          <p:nvPr/>
        </p:nvSpPr>
        <p:spPr bwMode="auto">
          <a:xfrm>
            <a:off x="395288" y="2924175"/>
            <a:ext cx="1511300" cy="0"/>
          </a:xfrm>
          <a:prstGeom prst="line">
            <a:avLst/>
          </a:prstGeom>
          <a:noFill/>
          <a:ln w="28575">
            <a:solidFill>
              <a:schemeClr val="tx1"/>
            </a:solidFill>
            <a:round/>
            <a:headEnd/>
            <a:tailEnd/>
          </a:ln>
          <a:effectLst/>
        </p:spPr>
        <p:txBody>
          <a:bodyPr/>
          <a:lstStyle/>
          <a:p>
            <a:endParaRPr lang="fr-FR"/>
          </a:p>
        </p:txBody>
      </p:sp>
      <p:sp>
        <p:nvSpPr>
          <p:cNvPr id="15371" name="Line 11"/>
          <p:cNvSpPr>
            <a:spLocks noChangeShapeType="1"/>
          </p:cNvSpPr>
          <p:nvPr/>
        </p:nvSpPr>
        <p:spPr bwMode="auto">
          <a:xfrm flipH="1">
            <a:off x="5076825" y="3284538"/>
            <a:ext cx="71438" cy="1296987"/>
          </a:xfrm>
          <a:prstGeom prst="line">
            <a:avLst/>
          </a:prstGeom>
          <a:noFill/>
          <a:ln w="38100">
            <a:solidFill>
              <a:schemeClr val="tx1"/>
            </a:solidFill>
            <a:round/>
            <a:headEnd type="oval" w="med" len="med"/>
            <a:tailEnd type="oval" w="med" len="med"/>
          </a:ln>
          <a:effectLst/>
        </p:spPr>
        <p:txBody>
          <a:bodyPr/>
          <a:lstStyle/>
          <a:p>
            <a:endParaRPr lang="fr-FR"/>
          </a:p>
        </p:txBody>
      </p:sp>
      <p:sp>
        <p:nvSpPr>
          <p:cNvPr id="15372" name="Text Box 12"/>
          <p:cNvSpPr txBox="1">
            <a:spLocks noChangeArrowheads="1"/>
          </p:cNvSpPr>
          <p:nvPr/>
        </p:nvSpPr>
        <p:spPr bwMode="auto">
          <a:xfrm>
            <a:off x="179388" y="5949950"/>
            <a:ext cx="7926387" cy="457200"/>
          </a:xfrm>
          <a:prstGeom prst="rect">
            <a:avLst/>
          </a:prstGeom>
          <a:noFill/>
          <a:ln w="9525">
            <a:noFill/>
            <a:miter lim="800000"/>
            <a:headEnd/>
            <a:tailEnd/>
          </a:ln>
          <a:effectLst/>
        </p:spPr>
        <p:txBody>
          <a:bodyPr wrap="none">
            <a:spAutoFit/>
          </a:bodyPr>
          <a:lstStyle/>
          <a:p>
            <a:r>
              <a:rPr lang="fr-FR" sz="2400">
                <a:latin typeface="Poor Richard" pitchFamily="18" charset="0"/>
              </a:rPr>
              <a:t>L’Axe: alliance Allemagne de Hitler et Italie de Mussolini, victorieux</a:t>
            </a:r>
          </a:p>
        </p:txBody>
      </p:sp>
      <p:sp>
        <p:nvSpPr>
          <p:cNvPr id="15373" name="Line 13"/>
          <p:cNvSpPr>
            <a:spLocks noChangeShapeType="1"/>
          </p:cNvSpPr>
          <p:nvPr/>
        </p:nvSpPr>
        <p:spPr bwMode="auto">
          <a:xfrm>
            <a:off x="1712913" y="3068638"/>
            <a:ext cx="338137" cy="2881312"/>
          </a:xfrm>
          <a:prstGeom prst="line">
            <a:avLst/>
          </a:prstGeom>
          <a:noFill/>
          <a:ln w="9525">
            <a:solidFill>
              <a:schemeClr val="tx1"/>
            </a:solidFill>
            <a:round/>
            <a:headEnd/>
            <a:tailEnd type="triangle" w="med" len="med"/>
          </a:ln>
          <a:effectLst/>
        </p:spPr>
        <p:txBody>
          <a:bodyPr/>
          <a:lstStyle/>
          <a:p>
            <a:endParaRPr lang="fr-FR"/>
          </a:p>
        </p:txBody>
      </p:sp>
      <p:sp>
        <p:nvSpPr>
          <p:cNvPr id="15374" name="Line 14"/>
          <p:cNvSpPr>
            <a:spLocks noChangeShapeType="1"/>
          </p:cNvSpPr>
          <p:nvPr/>
        </p:nvSpPr>
        <p:spPr bwMode="auto">
          <a:xfrm>
            <a:off x="2289175" y="2276475"/>
            <a:ext cx="338138" cy="3744913"/>
          </a:xfrm>
          <a:prstGeom prst="line">
            <a:avLst/>
          </a:prstGeom>
          <a:noFill/>
          <a:ln w="9525">
            <a:solidFill>
              <a:schemeClr val="tx1"/>
            </a:solidFill>
            <a:round/>
            <a:headEnd/>
            <a:tailEnd type="triangle" w="med" len="med"/>
          </a:ln>
          <a:effectLst/>
        </p:spPr>
        <p:txBody>
          <a:bodyPr/>
          <a:lstStyle/>
          <a:p>
            <a:endParaRPr lang="fr-FR"/>
          </a:p>
        </p:txBody>
      </p:sp>
      <p:sp>
        <p:nvSpPr>
          <p:cNvPr id="15375" name="Line 15"/>
          <p:cNvSpPr>
            <a:spLocks noChangeShapeType="1"/>
          </p:cNvSpPr>
          <p:nvPr/>
        </p:nvSpPr>
        <p:spPr bwMode="auto">
          <a:xfrm flipV="1">
            <a:off x="5148263" y="1196975"/>
            <a:ext cx="503237" cy="1871663"/>
          </a:xfrm>
          <a:prstGeom prst="line">
            <a:avLst/>
          </a:prstGeom>
          <a:noFill/>
          <a:ln w="38100">
            <a:solidFill>
              <a:srgbClr val="FF0000"/>
            </a:solidFill>
            <a:round/>
            <a:headEnd/>
            <a:tailEnd type="triangle" w="med" len="med"/>
          </a:ln>
          <a:effectLst/>
        </p:spPr>
        <p:txBody>
          <a:bodyPr/>
          <a:lstStyle/>
          <a:p>
            <a:endParaRPr lang="fr-FR"/>
          </a:p>
        </p:txBody>
      </p:sp>
      <p:sp>
        <p:nvSpPr>
          <p:cNvPr id="15376" name="Line 16"/>
          <p:cNvSpPr>
            <a:spLocks noChangeShapeType="1"/>
          </p:cNvSpPr>
          <p:nvPr/>
        </p:nvSpPr>
        <p:spPr bwMode="auto">
          <a:xfrm flipV="1">
            <a:off x="5435600" y="2997200"/>
            <a:ext cx="1584325" cy="360363"/>
          </a:xfrm>
          <a:prstGeom prst="line">
            <a:avLst/>
          </a:prstGeom>
          <a:noFill/>
          <a:ln w="38100">
            <a:solidFill>
              <a:srgbClr val="FF0000"/>
            </a:solidFill>
            <a:round/>
            <a:headEnd/>
            <a:tailEnd type="triangle" w="med" len="med"/>
          </a:ln>
          <a:effectLst/>
        </p:spPr>
        <p:txBody>
          <a:bodyPr/>
          <a:lstStyle/>
          <a:p>
            <a:endParaRPr lang="fr-FR"/>
          </a:p>
        </p:txBody>
      </p:sp>
      <p:sp>
        <p:nvSpPr>
          <p:cNvPr id="15377" name="Line 17"/>
          <p:cNvSpPr>
            <a:spLocks noChangeShapeType="1"/>
          </p:cNvSpPr>
          <p:nvPr/>
        </p:nvSpPr>
        <p:spPr bwMode="auto">
          <a:xfrm>
            <a:off x="5292725" y="4076700"/>
            <a:ext cx="792163" cy="1800225"/>
          </a:xfrm>
          <a:prstGeom prst="line">
            <a:avLst/>
          </a:prstGeom>
          <a:noFill/>
          <a:ln w="38100">
            <a:solidFill>
              <a:srgbClr val="FF0000"/>
            </a:solidFill>
            <a:round/>
            <a:headEnd/>
            <a:tailEnd type="triangle" w="med" len="med"/>
          </a:ln>
          <a:effectLst/>
        </p:spPr>
        <p:txBody>
          <a:bodyPr/>
          <a:lstStyle/>
          <a:p>
            <a:endParaRPr lang="fr-FR"/>
          </a:p>
        </p:txBody>
      </p:sp>
      <p:sp>
        <p:nvSpPr>
          <p:cNvPr id="15378" name="Line 18"/>
          <p:cNvSpPr>
            <a:spLocks noChangeShapeType="1"/>
          </p:cNvSpPr>
          <p:nvPr/>
        </p:nvSpPr>
        <p:spPr bwMode="auto">
          <a:xfrm flipH="1">
            <a:off x="3924300" y="3644900"/>
            <a:ext cx="792163" cy="71438"/>
          </a:xfrm>
          <a:prstGeom prst="line">
            <a:avLst/>
          </a:prstGeom>
          <a:noFill/>
          <a:ln w="38100">
            <a:solidFill>
              <a:srgbClr val="FF0000"/>
            </a:solidFill>
            <a:round/>
            <a:headEnd/>
            <a:tailEnd type="triangle" w="med" len="med"/>
          </a:ln>
          <a:effectLst/>
        </p:spPr>
        <p:txBody>
          <a:bodyPr/>
          <a:lstStyle/>
          <a:p>
            <a:endParaRPr lang="fr-FR"/>
          </a:p>
        </p:txBody>
      </p:sp>
      <p:sp>
        <p:nvSpPr>
          <p:cNvPr id="15380" name="Text Box 20"/>
          <p:cNvSpPr txBox="1">
            <a:spLocks noChangeArrowheads="1"/>
          </p:cNvSpPr>
          <p:nvPr/>
        </p:nvSpPr>
        <p:spPr bwMode="auto">
          <a:xfrm>
            <a:off x="250825" y="6400800"/>
            <a:ext cx="3894138" cy="457200"/>
          </a:xfrm>
          <a:prstGeom prst="rect">
            <a:avLst/>
          </a:prstGeom>
          <a:noFill/>
          <a:ln w="9525">
            <a:noFill/>
            <a:miter lim="800000"/>
            <a:headEnd/>
            <a:tailEnd/>
          </a:ln>
          <a:effectLst/>
        </p:spPr>
        <p:txBody>
          <a:bodyPr wrap="none">
            <a:spAutoFit/>
          </a:bodyPr>
          <a:lstStyle/>
          <a:p>
            <a:r>
              <a:rPr lang="fr-FR" sz="2400">
                <a:latin typeface="Poor Richard" pitchFamily="18" charset="0"/>
              </a:rPr>
              <a:t>Conquêtes très rapide: Blitzkrieg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box(in)">
                                      <p:cBhvr>
                                        <p:cTn id="7" dur="500"/>
                                        <p:tgtEl>
                                          <p:spTgt spid="1536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box(in)">
                                      <p:cBhvr>
                                        <p:cTn id="12" dur="500"/>
                                        <p:tgtEl>
                                          <p:spTgt spid="1536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box(in)">
                                      <p:cBhvr>
                                        <p:cTn id="17" dur="500"/>
                                        <p:tgtEl>
                                          <p:spTgt spid="15369"/>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5370"/>
                                        </p:tgtEl>
                                        <p:attrNameLst>
                                          <p:attrName>style.visibility</p:attrName>
                                        </p:attrNameLst>
                                      </p:cBhvr>
                                      <p:to>
                                        <p:strVal val="visible"/>
                                      </p:to>
                                    </p:set>
                                    <p:animEffect transition="in" filter="box(in)">
                                      <p:cBhvr>
                                        <p:cTn id="20" dur="500"/>
                                        <p:tgtEl>
                                          <p:spTgt spid="1537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371"/>
                                        </p:tgtEl>
                                        <p:attrNameLst>
                                          <p:attrName>style.visibility</p:attrName>
                                        </p:attrNameLst>
                                      </p:cBhvr>
                                      <p:to>
                                        <p:strVal val="visible"/>
                                      </p:to>
                                    </p:set>
                                    <p:animEffect transition="in" filter="box(in)">
                                      <p:cBhvr>
                                        <p:cTn id="25" dur="500"/>
                                        <p:tgtEl>
                                          <p:spTgt spid="15371"/>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5373"/>
                                        </p:tgtEl>
                                        <p:attrNameLst>
                                          <p:attrName>style.visibility</p:attrName>
                                        </p:attrNameLst>
                                      </p:cBhvr>
                                      <p:to>
                                        <p:strVal val="visible"/>
                                      </p:to>
                                    </p:set>
                                    <p:animEffect transition="in" filter="box(in)">
                                      <p:cBhvr>
                                        <p:cTn id="30" dur="500"/>
                                        <p:tgtEl>
                                          <p:spTgt spid="15373"/>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5374"/>
                                        </p:tgtEl>
                                        <p:attrNameLst>
                                          <p:attrName>style.visibility</p:attrName>
                                        </p:attrNameLst>
                                      </p:cBhvr>
                                      <p:to>
                                        <p:strVal val="visible"/>
                                      </p:to>
                                    </p:set>
                                    <p:animEffect transition="in" filter="box(in)">
                                      <p:cBhvr>
                                        <p:cTn id="33" dur="500"/>
                                        <p:tgtEl>
                                          <p:spTgt spid="15374"/>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5372"/>
                                        </p:tgtEl>
                                        <p:attrNameLst>
                                          <p:attrName>style.visibility</p:attrName>
                                        </p:attrNameLst>
                                      </p:cBhvr>
                                      <p:to>
                                        <p:strVal val="visible"/>
                                      </p:to>
                                    </p:set>
                                    <p:animEffect transition="in" filter="box(in)">
                                      <p:cBhvr>
                                        <p:cTn id="36" dur="500"/>
                                        <p:tgtEl>
                                          <p:spTgt spid="1537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5377"/>
                                        </p:tgtEl>
                                        <p:attrNameLst>
                                          <p:attrName>style.visibility</p:attrName>
                                        </p:attrNameLst>
                                      </p:cBhvr>
                                      <p:to>
                                        <p:strVal val="visible"/>
                                      </p:to>
                                    </p:set>
                                    <p:animEffect transition="in" filter="box(in)">
                                      <p:cBhvr>
                                        <p:cTn id="41" dur="500"/>
                                        <p:tgtEl>
                                          <p:spTgt spid="15377"/>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15376"/>
                                        </p:tgtEl>
                                        <p:attrNameLst>
                                          <p:attrName>style.visibility</p:attrName>
                                        </p:attrNameLst>
                                      </p:cBhvr>
                                      <p:to>
                                        <p:strVal val="visible"/>
                                      </p:to>
                                    </p:set>
                                    <p:animEffect transition="in" filter="box(in)">
                                      <p:cBhvr>
                                        <p:cTn id="44" dur="500"/>
                                        <p:tgtEl>
                                          <p:spTgt spid="15376"/>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box(in)">
                                      <p:cBhvr>
                                        <p:cTn id="47" dur="500"/>
                                        <p:tgtEl>
                                          <p:spTgt spid="15375"/>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5378"/>
                                        </p:tgtEl>
                                        <p:attrNameLst>
                                          <p:attrName>style.visibility</p:attrName>
                                        </p:attrNameLst>
                                      </p:cBhvr>
                                      <p:to>
                                        <p:strVal val="visible"/>
                                      </p:to>
                                    </p:set>
                                    <p:animEffect transition="in" filter="box(in)">
                                      <p:cBhvr>
                                        <p:cTn id="50" dur="500"/>
                                        <p:tgtEl>
                                          <p:spTgt spid="15378"/>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5380"/>
                                        </p:tgtEl>
                                        <p:attrNameLst>
                                          <p:attrName>style.visibility</p:attrName>
                                        </p:attrNameLst>
                                      </p:cBhvr>
                                      <p:to>
                                        <p:strVal val="visible"/>
                                      </p:to>
                                    </p:set>
                                    <p:animEffect transition="in" filter="box(in)">
                                      <p:cBhvr>
                                        <p:cTn id="55" dur="500"/>
                                        <p:tgtEl>
                                          <p:spTgt spid="15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68" grpId="0" animBg="1"/>
      <p:bldP spid="15369" grpId="0" animBg="1"/>
      <p:bldP spid="15370" grpId="0" animBg="1"/>
      <p:bldP spid="15371" grpId="0" animBg="1"/>
      <p:bldP spid="15372" grpId="0"/>
      <p:bldP spid="15373" grpId="0" animBg="1"/>
      <p:bldP spid="15374" grpId="0" animBg="1"/>
      <p:bldP spid="15375" grpId="0" animBg="1"/>
      <p:bldP spid="15376" grpId="0" animBg="1"/>
      <p:bldP spid="15377" grpId="0" animBg="1"/>
      <p:bldP spid="15378" grpId="0" animBg="1"/>
      <p:bldP spid="1538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cstate="print"/>
          <a:srcRect l="45271" t="41148" r="39816" b="27768"/>
          <a:stretch>
            <a:fillRect/>
          </a:stretch>
        </p:blipFill>
        <p:spPr bwMode="auto">
          <a:xfrm>
            <a:off x="3779838" y="620713"/>
            <a:ext cx="4002087" cy="5237162"/>
          </a:xfrm>
          <a:prstGeom prst="rect">
            <a:avLst/>
          </a:prstGeom>
          <a:noFill/>
          <a:ln w="9525">
            <a:noFill/>
            <a:miter lim="800000"/>
            <a:headEnd/>
            <a:tailEnd/>
          </a:ln>
        </p:spPr>
      </p:pic>
      <p:sp>
        <p:nvSpPr>
          <p:cNvPr id="16390" name="Text Box 6"/>
          <p:cNvSpPr txBox="1">
            <a:spLocks noChangeArrowheads="1"/>
          </p:cNvSpPr>
          <p:nvPr/>
        </p:nvSpPr>
        <p:spPr bwMode="auto">
          <a:xfrm>
            <a:off x="4067175" y="1989138"/>
            <a:ext cx="1050925" cy="3270250"/>
          </a:xfrm>
          <a:prstGeom prst="rect">
            <a:avLst/>
          </a:prstGeom>
          <a:noFill/>
          <a:ln w="9525">
            <a:noFill/>
            <a:miter lim="800000"/>
            <a:headEnd/>
            <a:tailEnd/>
          </a:ln>
        </p:spPr>
        <p:txBody>
          <a:bodyPr>
            <a:spAutoFit/>
          </a:bodyPr>
          <a:lstStyle/>
          <a:p>
            <a:pPr algn="ctr"/>
            <a:r>
              <a:rPr lang="fr-FR" altLang="ja-JP" sz="1600" u="sng">
                <a:solidFill>
                  <a:srgbClr val="FF0000"/>
                </a:solidFill>
                <a:latin typeface="Poor Richard" pitchFamily="18" charset="0"/>
                <a:ea typeface="MS Mincho" pitchFamily="49" charset="-128"/>
              </a:rPr>
              <a:t>Allemagne </a:t>
            </a: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r>
              <a:rPr lang="fr-FR" altLang="ja-JP" sz="1600">
                <a:solidFill>
                  <a:srgbClr val="FF0000"/>
                </a:solidFill>
                <a:latin typeface="Poor Richard" pitchFamily="18" charset="0"/>
                <a:ea typeface="MS Mincho" pitchFamily="49" charset="-128"/>
              </a:rPr>
              <a:t>en </a:t>
            </a: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r>
              <a:rPr lang="fr-FR" altLang="ja-JP" sz="1600">
                <a:solidFill>
                  <a:srgbClr val="FF0000"/>
                </a:solidFill>
                <a:latin typeface="Poor Richard" pitchFamily="18" charset="0"/>
                <a:ea typeface="MS Mincho" pitchFamily="49" charset="-128"/>
              </a:rPr>
              <a:t>Europe. </a:t>
            </a:r>
          </a:p>
          <a:p>
            <a:pPr algn="ctr"/>
            <a:endParaRPr lang="fr-FR" altLang="ja-JP" sz="1600" u="sng">
              <a:solidFill>
                <a:srgbClr val="FF0000"/>
              </a:solidFill>
              <a:latin typeface="Poor Richard" pitchFamily="18" charset="0"/>
              <a:ea typeface="MS Mincho" pitchFamily="49" charset="-128"/>
            </a:endParaRPr>
          </a:p>
          <a:p>
            <a:pPr algn="ctr"/>
            <a:endParaRPr lang="fr-FR" altLang="ja-JP" sz="1600" u="sng">
              <a:solidFill>
                <a:srgbClr val="FF0000"/>
              </a:solidFill>
              <a:latin typeface="Poor Richard" pitchFamily="18" charset="0"/>
              <a:ea typeface="MS Mincho" pitchFamily="49" charset="-128"/>
            </a:endParaRPr>
          </a:p>
          <a:p>
            <a:pPr algn="ctr"/>
            <a:endParaRPr lang="fr-FR" altLang="ja-JP" sz="1600" u="sng">
              <a:solidFill>
                <a:srgbClr val="FF0000"/>
              </a:solidFill>
              <a:latin typeface="Poor Richard" pitchFamily="18" charset="0"/>
              <a:ea typeface="MS Mincho" pitchFamily="49" charset="-128"/>
            </a:endParaRPr>
          </a:p>
          <a:p>
            <a:pPr algn="ctr"/>
            <a:r>
              <a:rPr lang="fr-FR" altLang="ja-JP" sz="1600" u="sng">
                <a:solidFill>
                  <a:srgbClr val="FF0000"/>
                </a:solidFill>
                <a:latin typeface="Poor Richard" pitchFamily="18" charset="0"/>
                <a:ea typeface="MS Mincho" pitchFamily="49" charset="-128"/>
              </a:rPr>
              <a:t>Guerre éclair</a:t>
            </a:r>
            <a:endParaRPr lang="fr-FR" sz="1600"/>
          </a:p>
        </p:txBody>
      </p:sp>
      <p:pic>
        <p:nvPicPr>
          <p:cNvPr id="16391" name="Picture 7" descr="Troupes allemandes défilant dans les rues de Varsovie après la reddition de la Pologne. Varsovie, Pologne, du 28 au 30 septembre 1939."/>
          <p:cNvPicPr>
            <a:picLocks noChangeAspect="1" noChangeArrowheads="1"/>
          </p:cNvPicPr>
          <p:nvPr/>
        </p:nvPicPr>
        <p:blipFill>
          <a:blip r:embed="rId3" cstate="print"/>
          <a:srcRect/>
          <a:stretch>
            <a:fillRect/>
          </a:stretch>
        </p:blipFill>
        <p:spPr bwMode="auto">
          <a:xfrm>
            <a:off x="323850" y="1989138"/>
            <a:ext cx="3455988" cy="2078037"/>
          </a:xfrm>
          <a:prstGeom prst="rect">
            <a:avLst/>
          </a:prstGeom>
          <a:noFill/>
          <a:ln w="9525">
            <a:noFill/>
            <a:miter lim="800000"/>
            <a:headEnd/>
            <a:tailEnd/>
          </a:ln>
        </p:spPr>
      </p:pic>
      <p:sp>
        <p:nvSpPr>
          <p:cNvPr id="16392" name="Rectangle 8"/>
          <p:cNvSpPr>
            <a:spLocks noChangeArrowheads="1"/>
          </p:cNvSpPr>
          <p:nvPr/>
        </p:nvSpPr>
        <p:spPr bwMode="auto">
          <a:xfrm>
            <a:off x="250825" y="4005263"/>
            <a:ext cx="3600450" cy="641350"/>
          </a:xfrm>
          <a:prstGeom prst="rect">
            <a:avLst/>
          </a:prstGeom>
          <a:noFill/>
          <a:ln w="9525">
            <a:noFill/>
            <a:miter lim="800000"/>
            <a:headEnd/>
            <a:tailEnd/>
          </a:ln>
          <a:effectLst/>
        </p:spPr>
        <p:txBody>
          <a:bodyPr anchor="ctr">
            <a:spAutoFit/>
          </a:bodyPr>
          <a:lstStyle/>
          <a:p>
            <a:r>
              <a:rPr lang="fr-FR">
                <a:latin typeface="Poor Richard" pitchFamily="18" charset="0"/>
              </a:rPr>
              <a:t>Troupes allemandes entrant en Pologne du 28 au 30 septembre 1939</a:t>
            </a:r>
          </a:p>
        </p:txBody>
      </p:sp>
      <p:sp>
        <p:nvSpPr>
          <p:cNvPr id="16393" name="Text Box 9"/>
          <p:cNvSpPr txBox="1">
            <a:spLocks noChangeArrowheads="1"/>
          </p:cNvSpPr>
          <p:nvPr/>
        </p:nvSpPr>
        <p:spPr bwMode="auto">
          <a:xfrm>
            <a:off x="250825" y="4652963"/>
            <a:ext cx="3673475" cy="1944687"/>
          </a:xfrm>
          <a:prstGeom prst="rect">
            <a:avLst/>
          </a:prstGeom>
          <a:noFill/>
          <a:ln w="9525">
            <a:noFill/>
            <a:miter lim="800000"/>
            <a:headEnd/>
            <a:tailEnd/>
          </a:ln>
        </p:spPr>
        <p:txBody>
          <a:bodyPr/>
          <a:lstStyle/>
          <a:p>
            <a:r>
              <a:rPr lang="fr-FR" altLang="ja-JP">
                <a:solidFill>
                  <a:srgbClr val="0000FF"/>
                </a:solidFill>
                <a:latin typeface="Poor Richard" pitchFamily="18" charset="0"/>
                <a:ea typeface="MS Mincho" pitchFamily="49" charset="-128"/>
              </a:rPr>
              <a:t>Adoptant la stratégie de la </a:t>
            </a:r>
            <a:r>
              <a:rPr lang="fr-FR" altLang="ja-JP" u="sng">
                <a:solidFill>
                  <a:srgbClr val="FF0000"/>
                </a:solidFill>
                <a:latin typeface="Poor Richard" pitchFamily="18" charset="0"/>
                <a:ea typeface="MS Mincho" pitchFamily="49" charset="-128"/>
              </a:rPr>
              <a:t>Blitzkrieg (guerre éclair)</a:t>
            </a:r>
            <a:r>
              <a:rPr lang="fr-FR" altLang="ja-JP">
                <a:solidFill>
                  <a:srgbClr val="0000FF"/>
                </a:solidFill>
                <a:latin typeface="Poor Richard" pitchFamily="18" charset="0"/>
                <a:ea typeface="MS Mincho" pitchFamily="49" charset="-128"/>
              </a:rPr>
              <a:t>, les Allemands envahissent l’Europe en commençant </a:t>
            </a:r>
            <a:r>
              <a:rPr lang="fr-FR" altLang="ja-JP">
                <a:solidFill>
                  <a:srgbClr val="FF0000"/>
                </a:solidFill>
                <a:latin typeface="Poor Richard" pitchFamily="18" charset="0"/>
                <a:ea typeface="MS Mincho" pitchFamily="49" charset="-128"/>
              </a:rPr>
              <a:t>par l’est</a:t>
            </a:r>
            <a:r>
              <a:rPr lang="fr-FR" altLang="ja-JP">
                <a:solidFill>
                  <a:srgbClr val="0000FF"/>
                </a:solidFill>
                <a:latin typeface="Poor Richard" pitchFamily="18" charset="0"/>
                <a:ea typeface="MS Mincho" pitchFamily="49" charset="-128"/>
              </a:rPr>
              <a:t> (Pologne). Ils écrasent leurs ennemis par leurs forces militaires (blindés, aviation)</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box(in)">
                                      <p:cBhvr>
                                        <p:cTn id="7" dur="5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93"/>
                                        </p:tgtEl>
                                        <p:attrNameLst>
                                          <p:attrName>style.visibility</p:attrName>
                                        </p:attrNameLst>
                                      </p:cBhvr>
                                      <p:to>
                                        <p:strVal val="visible"/>
                                      </p:to>
                                    </p:set>
                                    <p:animEffect transition="in" filter="box(in)">
                                      <p:cBhvr>
                                        <p:cTn id="12" dur="5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3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45271" t="41148" r="39816" b="27768"/>
          <a:stretch>
            <a:fillRect/>
          </a:stretch>
        </p:blipFill>
        <p:spPr bwMode="auto">
          <a:xfrm>
            <a:off x="3779838" y="620713"/>
            <a:ext cx="4002087" cy="5237162"/>
          </a:xfrm>
          <a:prstGeom prst="rect">
            <a:avLst/>
          </a:prstGeom>
          <a:noFill/>
          <a:ln w="9525">
            <a:noFill/>
            <a:miter lim="800000"/>
            <a:headEnd/>
            <a:tailEnd/>
          </a:ln>
        </p:spPr>
      </p:pic>
      <p:sp>
        <p:nvSpPr>
          <p:cNvPr id="18435" name="Text Box 3"/>
          <p:cNvSpPr txBox="1">
            <a:spLocks noChangeArrowheads="1"/>
          </p:cNvSpPr>
          <p:nvPr/>
        </p:nvSpPr>
        <p:spPr bwMode="auto">
          <a:xfrm>
            <a:off x="4067175" y="2133600"/>
            <a:ext cx="1050925" cy="3270250"/>
          </a:xfrm>
          <a:prstGeom prst="rect">
            <a:avLst/>
          </a:prstGeom>
          <a:noFill/>
          <a:ln w="9525">
            <a:noFill/>
            <a:miter lim="800000"/>
            <a:headEnd/>
            <a:tailEnd/>
          </a:ln>
        </p:spPr>
        <p:txBody>
          <a:bodyPr>
            <a:spAutoFit/>
          </a:bodyPr>
          <a:lstStyle/>
          <a:p>
            <a:pPr algn="ctr"/>
            <a:r>
              <a:rPr lang="fr-FR" altLang="ja-JP" sz="1600" u="sng">
                <a:solidFill>
                  <a:srgbClr val="FF0000"/>
                </a:solidFill>
                <a:latin typeface="Poor Richard" pitchFamily="18" charset="0"/>
                <a:ea typeface="MS Mincho" pitchFamily="49" charset="-128"/>
              </a:rPr>
              <a:t>Allemagne </a:t>
            </a: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r>
              <a:rPr lang="fr-FR" altLang="ja-JP" sz="1600">
                <a:solidFill>
                  <a:srgbClr val="FF0000"/>
                </a:solidFill>
                <a:latin typeface="Poor Richard" pitchFamily="18" charset="0"/>
                <a:ea typeface="MS Mincho" pitchFamily="49" charset="-128"/>
              </a:rPr>
              <a:t>en </a:t>
            </a: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r>
              <a:rPr lang="fr-FR" altLang="ja-JP" sz="1600">
                <a:solidFill>
                  <a:srgbClr val="FF0000"/>
                </a:solidFill>
                <a:latin typeface="Poor Richard" pitchFamily="18" charset="0"/>
                <a:ea typeface="MS Mincho" pitchFamily="49" charset="-128"/>
              </a:rPr>
              <a:t>Europe. </a:t>
            </a:r>
          </a:p>
          <a:p>
            <a:pPr algn="ctr"/>
            <a:endParaRPr lang="fr-FR" altLang="ja-JP" sz="1600" u="sng">
              <a:solidFill>
                <a:srgbClr val="FF0000"/>
              </a:solidFill>
              <a:latin typeface="Poor Richard" pitchFamily="18" charset="0"/>
              <a:ea typeface="MS Mincho" pitchFamily="49" charset="-128"/>
            </a:endParaRPr>
          </a:p>
          <a:p>
            <a:pPr algn="ctr"/>
            <a:endParaRPr lang="fr-FR" altLang="ja-JP" sz="1600" u="sng">
              <a:solidFill>
                <a:srgbClr val="FF0000"/>
              </a:solidFill>
              <a:latin typeface="Poor Richard" pitchFamily="18" charset="0"/>
              <a:ea typeface="MS Mincho" pitchFamily="49" charset="-128"/>
            </a:endParaRPr>
          </a:p>
          <a:p>
            <a:pPr algn="ctr"/>
            <a:endParaRPr lang="fr-FR" altLang="ja-JP" sz="1600" u="sng">
              <a:solidFill>
                <a:srgbClr val="FF0000"/>
              </a:solidFill>
              <a:latin typeface="Poor Richard" pitchFamily="18" charset="0"/>
              <a:ea typeface="MS Mincho" pitchFamily="49" charset="-128"/>
            </a:endParaRPr>
          </a:p>
          <a:p>
            <a:pPr algn="ctr"/>
            <a:r>
              <a:rPr lang="fr-FR" altLang="ja-JP" sz="1600" u="sng">
                <a:solidFill>
                  <a:srgbClr val="FF0000"/>
                </a:solidFill>
                <a:latin typeface="Poor Richard" pitchFamily="18" charset="0"/>
                <a:ea typeface="MS Mincho" pitchFamily="49" charset="-128"/>
              </a:rPr>
              <a:t>Guerre éclair</a:t>
            </a:r>
            <a:endParaRPr lang="fr-FR" sz="1600"/>
          </a:p>
        </p:txBody>
      </p:sp>
      <p:pic>
        <p:nvPicPr>
          <p:cNvPr id="18439" name="il_fi" descr="2692210534_1"/>
          <p:cNvPicPr>
            <a:picLocks noChangeAspect="1" noChangeArrowheads="1"/>
          </p:cNvPicPr>
          <p:nvPr/>
        </p:nvPicPr>
        <p:blipFill>
          <a:blip r:embed="rId3" cstate="print"/>
          <a:srcRect t="2823" b="4115"/>
          <a:stretch>
            <a:fillRect/>
          </a:stretch>
        </p:blipFill>
        <p:spPr bwMode="auto">
          <a:xfrm>
            <a:off x="250825" y="260350"/>
            <a:ext cx="3563938" cy="2478088"/>
          </a:xfrm>
          <a:prstGeom prst="rect">
            <a:avLst/>
          </a:prstGeom>
          <a:noFill/>
          <a:ln w="9525">
            <a:noFill/>
            <a:miter lim="800000"/>
            <a:headEnd/>
            <a:tailEnd/>
          </a:ln>
        </p:spPr>
      </p:pic>
      <p:sp>
        <p:nvSpPr>
          <p:cNvPr id="18440" name="Text Box 8"/>
          <p:cNvSpPr txBox="1">
            <a:spLocks noChangeArrowheads="1"/>
          </p:cNvSpPr>
          <p:nvPr/>
        </p:nvSpPr>
        <p:spPr bwMode="auto">
          <a:xfrm>
            <a:off x="250825" y="2781300"/>
            <a:ext cx="3600450" cy="1655763"/>
          </a:xfrm>
          <a:prstGeom prst="rect">
            <a:avLst/>
          </a:prstGeom>
          <a:noFill/>
          <a:ln w="9525">
            <a:noFill/>
            <a:miter lim="800000"/>
            <a:headEnd/>
            <a:tailEnd/>
          </a:ln>
        </p:spPr>
        <p:txBody>
          <a:bodyPr/>
          <a:lstStyle/>
          <a:p>
            <a:r>
              <a:rPr lang="fr-FR" altLang="ja-JP">
                <a:solidFill>
                  <a:srgbClr val="0000FF"/>
                </a:solidFill>
                <a:latin typeface="Poor Richard" pitchFamily="18" charset="0"/>
                <a:ea typeface="MS Mincho" pitchFamily="49" charset="-128"/>
              </a:rPr>
              <a:t>La guerre s’étend à </a:t>
            </a:r>
            <a:r>
              <a:rPr lang="fr-FR" altLang="ja-JP">
                <a:solidFill>
                  <a:srgbClr val="FF0000"/>
                </a:solidFill>
                <a:latin typeface="Poor Richard" pitchFamily="18" charset="0"/>
                <a:ea typeface="MS Mincho" pitchFamily="49" charset="-128"/>
              </a:rPr>
              <a:t>l’Europe de l’ouest</a:t>
            </a:r>
            <a:r>
              <a:rPr lang="fr-FR" altLang="ja-JP">
                <a:solidFill>
                  <a:srgbClr val="0000FF"/>
                </a:solidFill>
                <a:latin typeface="Poor Richard" pitchFamily="18" charset="0"/>
                <a:ea typeface="MS Mincho" pitchFamily="49" charset="-128"/>
              </a:rPr>
              <a:t>. Les Allemands envahissent la Belgique, les Pays-Bas et le Luxembourg. La bataille de France dure 5 semaines. L’armistice est signé en juin 1940. </a:t>
            </a:r>
            <a:endParaRPr lang="fr-FR"/>
          </a:p>
        </p:txBody>
      </p:sp>
      <p:sp>
        <p:nvSpPr>
          <p:cNvPr id="18441" name="Text Box 9"/>
          <p:cNvSpPr txBox="1">
            <a:spLocks noChangeArrowheads="1"/>
          </p:cNvSpPr>
          <p:nvPr/>
        </p:nvSpPr>
        <p:spPr bwMode="auto">
          <a:xfrm>
            <a:off x="3995738" y="1125538"/>
            <a:ext cx="1225550" cy="914400"/>
          </a:xfrm>
          <a:prstGeom prst="rect">
            <a:avLst/>
          </a:prstGeom>
          <a:noFill/>
          <a:ln w="9525">
            <a:noFill/>
            <a:miter lim="800000"/>
            <a:headEnd/>
            <a:tailEnd/>
          </a:ln>
        </p:spPr>
        <p:txBody>
          <a:bodyPr/>
          <a:lstStyle/>
          <a:p>
            <a:pPr algn="ctr"/>
            <a:r>
              <a:rPr lang="fr-FR" altLang="ja-JP" sz="1400">
                <a:solidFill>
                  <a:srgbClr val="0000FF"/>
                </a:solidFill>
                <a:latin typeface="Poor Richard" pitchFamily="18" charset="0"/>
                <a:ea typeface="MS Mincho" pitchFamily="49" charset="-128"/>
              </a:rPr>
              <a:t>Opération Barbarossa contre l’URSS</a:t>
            </a:r>
            <a:endParaRPr lang="fr-FR" sz="1400"/>
          </a:p>
        </p:txBody>
      </p:sp>
      <p:sp>
        <p:nvSpPr>
          <p:cNvPr id="18442" name="Text Box 10"/>
          <p:cNvSpPr txBox="1">
            <a:spLocks noChangeArrowheads="1"/>
          </p:cNvSpPr>
          <p:nvPr/>
        </p:nvSpPr>
        <p:spPr bwMode="auto">
          <a:xfrm>
            <a:off x="250825" y="4221163"/>
            <a:ext cx="3600450" cy="1266825"/>
          </a:xfrm>
          <a:prstGeom prst="rect">
            <a:avLst/>
          </a:prstGeom>
          <a:noFill/>
          <a:ln w="9525">
            <a:noFill/>
            <a:miter lim="800000"/>
            <a:headEnd/>
            <a:tailEnd/>
          </a:ln>
        </p:spPr>
        <p:txBody>
          <a:bodyPr/>
          <a:lstStyle/>
          <a:p>
            <a:r>
              <a:rPr lang="fr-FR" altLang="ja-JP">
                <a:solidFill>
                  <a:srgbClr val="0000FF"/>
                </a:solidFill>
                <a:latin typeface="Poor Richard" pitchFamily="18" charset="0"/>
                <a:ea typeface="MS Mincho" pitchFamily="49" charset="-128"/>
              </a:rPr>
              <a:t>Un front s’ouvre en </a:t>
            </a:r>
            <a:r>
              <a:rPr lang="fr-FR" altLang="ja-JP">
                <a:solidFill>
                  <a:srgbClr val="FF0000"/>
                </a:solidFill>
                <a:latin typeface="Poor Richard" pitchFamily="18" charset="0"/>
                <a:ea typeface="MS Mincho" pitchFamily="49" charset="-128"/>
              </a:rPr>
              <a:t>Afrique du nord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in)">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box(in)">
                                      <p:cBhvr>
                                        <p:cTn id="12"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p:bldP spid="184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cstate="print"/>
          <a:srcRect/>
          <a:stretch>
            <a:fillRect/>
          </a:stretch>
        </p:blipFill>
        <p:spPr bwMode="auto">
          <a:xfrm>
            <a:off x="3276600" y="908050"/>
            <a:ext cx="5614988" cy="5381625"/>
          </a:xfrm>
          <a:prstGeom prst="rect">
            <a:avLst/>
          </a:prstGeom>
          <a:noFill/>
          <a:ln w="9525">
            <a:noFill/>
            <a:miter lim="800000"/>
            <a:headEnd/>
            <a:tailEnd/>
          </a:ln>
          <a:effectLst/>
        </p:spPr>
      </p:pic>
      <p:pic>
        <p:nvPicPr>
          <p:cNvPr id="17413" name="Picture 5"/>
          <p:cNvPicPr>
            <a:picLocks noChangeAspect="1" noChangeArrowheads="1"/>
          </p:cNvPicPr>
          <p:nvPr/>
        </p:nvPicPr>
        <p:blipFill>
          <a:blip r:embed="rId3" cstate="print"/>
          <a:srcRect/>
          <a:stretch>
            <a:fillRect/>
          </a:stretch>
        </p:blipFill>
        <p:spPr bwMode="auto">
          <a:xfrm>
            <a:off x="328613" y="908050"/>
            <a:ext cx="2941637" cy="5329238"/>
          </a:xfrm>
          <a:prstGeom prst="rect">
            <a:avLst/>
          </a:prstGeom>
          <a:noFill/>
          <a:ln w="9525">
            <a:noFill/>
            <a:miter lim="800000"/>
            <a:headEnd/>
            <a:tailEnd/>
          </a:ln>
          <a:effectLst/>
        </p:spPr>
      </p:pic>
      <p:sp>
        <p:nvSpPr>
          <p:cNvPr id="17414" name="Text Box 6"/>
          <p:cNvSpPr txBox="1">
            <a:spLocks noChangeArrowheads="1"/>
          </p:cNvSpPr>
          <p:nvPr/>
        </p:nvSpPr>
        <p:spPr bwMode="auto">
          <a:xfrm>
            <a:off x="468313" y="188913"/>
            <a:ext cx="7848600"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La guerre dans le Pacifique de 1941 à 1942.</a:t>
            </a:r>
          </a:p>
        </p:txBody>
      </p:sp>
      <p:sp>
        <p:nvSpPr>
          <p:cNvPr id="17415" name="Rectangle 7"/>
          <p:cNvSpPr>
            <a:spLocks noChangeArrowheads="1"/>
          </p:cNvSpPr>
          <p:nvPr/>
        </p:nvSpPr>
        <p:spPr bwMode="auto">
          <a:xfrm>
            <a:off x="755650" y="908050"/>
            <a:ext cx="1008063" cy="576263"/>
          </a:xfrm>
          <a:prstGeom prst="rect">
            <a:avLst/>
          </a:prstGeom>
          <a:noFill/>
          <a:ln w="38100">
            <a:solidFill>
              <a:srgbClr val="0000FF"/>
            </a:solidFill>
            <a:miter lim="800000"/>
            <a:headEnd/>
            <a:tailEnd/>
          </a:ln>
          <a:effectLst/>
        </p:spPr>
        <p:txBody>
          <a:bodyPr wrap="none" anchor="ctr"/>
          <a:lstStyle/>
          <a:p>
            <a:endParaRPr lang="fr-FR"/>
          </a:p>
        </p:txBody>
      </p:sp>
      <p:sp>
        <p:nvSpPr>
          <p:cNvPr id="17416" name="Rectangle 8"/>
          <p:cNvSpPr>
            <a:spLocks noChangeArrowheads="1"/>
          </p:cNvSpPr>
          <p:nvPr/>
        </p:nvSpPr>
        <p:spPr bwMode="auto">
          <a:xfrm>
            <a:off x="7885113" y="2924175"/>
            <a:ext cx="1008062" cy="576263"/>
          </a:xfrm>
          <a:prstGeom prst="rect">
            <a:avLst/>
          </a:prstGeom>
          <a:noFill/>
          <a:ln w="38100">
            <a:solidFill>
              <a:srgbClr val="0000FF"/>
            </a:solidFill>
            <a:miter lim="800000"/>
            <a:headEnd/>
            <a:tailEnd/>
          </a:ln>
          <a:effectLst/>
        </p:spPr>
        <p:txBody>
          <a:bodyPr wrap="none" anchor="ctr"/>
          <a:lstStyle/>
          <a:p>
            <a:endParaRPr lang="fr-FR"/>
          </a:p>
        </p:txBody>
      </p:sp>
      <p:pic>
        <p:nvPicPr>
          <p:cNvPr id="17418" name="Picture 10" descr="g19930"/>
          <p:cNvPicPr>
            <a:picLocks noChangeAspect="1" noChangeArrowheads="1"/>
          </p:cNvPicPr>
          <p:nvPr/>
        </p:nvPicPr>
        <p:blipFill>
          <a:blip r:embed="rId4" cstate="print"/>
          <a:srcRect/>
          <a:stretch>
            <a:fillRect/>
          </a:stretch>
        </p:blipFill>
        <p:spPr bwMode="auto">
          <a:xfrm>
            <a:off x="684213" y="1628775"/>
            <a:ext cx="5762625" cy="4829175"/>
          </a:xfrm>
          <a:prstGeom prst="rect">
            <a:avLst/>
          </a:prstGeom>
          <a:noFill/>
        </p:spPr>
      </p:pic>
      <p:sp>
        <p:nvSpPr>
          <p:cNvPr id="17419" name="Text Box 11"/>
          <p:cNvSpPr txBox="1">
            <a:spLocks noChangeArrowheads="1"/>
          </p:cNvSpPr>
          <p:nvPr/>
        </p:nvSpPr>
        <p:spPr bwMode="auto">
          <a:xfrm>
            <a:off x="592138" y="5967413"/>
            <a:ext cx="5851525" cy="822325"/>
          </a:xfrm>
          <a:prstGeom prst="rect">
            <a:avLst/>
          </a:prstGeom>
          <a:solidFill>
            <a:schemeClr val="bg1"/>
          </a:solidFill>
          <a:ln w="9525">
            <a:noFill/>
            <a:miter lim="800000"/>
            <a:headEnd/>
            <a:tailEnd/>
          </a:ln>
          <a:effectLst/>
        </p:spPr>
        <p:txBody>
          <a:bodyPr>
            <a:spAutoFit/>
          </a:bodyPr>
          <a:lstStyle/>
          <a:p>
            <a:r>
              <a:rPr lang="fr-FR" sz="2400">
                <a:latin typeface="Poor Richard" pitchFamily="18" charset="0"/>
              </a:rPr>
              <a:t>Attaque de la base militaire américaine de Pearl Harbor par le Japon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45271" t="41148" r="39816" b="27768"/>
          <a:stretch>
            <a:fillRect/>
          </a:stretch>
        </p:blipFill>
        <p:spPr bwMode="auto">
          <a:xfrm>
            <a:off x="3779838" y="620713"/>
            <a:ext cx="4002087" cy="5237162"/>
          </a:xfrm>
          <a:prstGeom prst="rect">
            <a:avLst/>
          </a:prstGeom>
          <a:noFill/>
          <a:ln w="9525">
            <a:noFill/>
            <a:miter lim="800000"/>
            <a:headEnd/>
            <a:tailEnd/>
          </a:ln>
        </p:spPr>
      </p:pic>
      <p:sp>
        <p:nvSpPr>
          <p:cNvPr id="19459" name="Text Box 3"/>
          <p:cNvSpPr txBox="1">
            <a:spLocks noChangeArrowheads="1"/>
          </p:cNvSpPr>
          <p:nvPr/>
        </p:nvSpPr>
        <p:spPr bwMode="auto">
          <a:xfrm>
            <a:off x="4067175" y="2133600"/>
            <a:ext cx="1050925" cy="3270250"/>
          </a:xfrm>
          <a:prstGeom prst="rect">
            <a:avLst/>
          </a:prstGeom>
          <a:noFill/>
          <a:ln w="9525">
            <a:noFill/>
            <a:miter lim="800000"/>
            <a:headEnd/>
            <a:tailEnd/>
          </a:ln>
        </p:spPr>
        <p:txBody>
          <a:bodyPr>
            <a:spAutoFit/>
          </a:bodyPr>
          <a:lstStyle/>
          <a:p>
            <a:pPr algn="ctr"/>
            <a:r>
              <a:rPr lang="fr-FR" altLang="ja-JP" sz="1600" u="sng">
                <a:solidFill>
                  <a:srgbClr val="FF0000"/>
                </a:solidFill>
                <a:latin typeface="Poor Richard" pitchFamily="18" charset="0"/>
                <a:ea typeface="MS Mincho" pitchFamily="49" charset="-128"/>
              </a:rPr>
              <a:t>Allemagne </a:t>
            </a: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r>
              <a:rPr lang="fr-FR" altLang="ja-JP" sz="1600">
                <a:solidFill>
                  <a:srgbClr val="FF0000"/>
                </a:solidFill>
                <a:latin typeface="Poor Richard" pitchFamily="18" charset="0"/>
                <a:ea typeface="MS Mincho" pitchFamily="49" charset="-128"/>
              </a:rPr>
              <a:t>en </a:t>
            </a: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r>
              <a:rPr lang="fr-FR" altLang="ja-JP" sz="1600">
                <a:solidFill>
                  <a:srgbClr val="FF0000"/>
                </a:solidFill>
                <a:latin typeface="Poor Richard" pitchFamily="18" charset="0"/>
                <a:ea typeface="MS Mincho" pitchFamily="49" charset="-128"/>
              </a:rPr>
              <a:t>Europe. </a:t>
            </a:r>
          </a:p>
          <a:p>
            <a:pPr algn="ctr"/>
            <a:endParaRPr lang="fr-FR" altLang="ja-JP" sz="1600" u="sng">
              <a:solidFill>
                <a:srgbClr val="FF0000"/>
              </a:solidFill>
              <a:latin typeface="Poor Richard" pitchFamily="18" charset="0"/>
              <a:ea typeface="MS Mincho" pitchFamily="49" charset="-128"/>
            </a:endParaRPr>
          </a:p>
          <a:p>
            <a:pPr algn="ctr"/>
            <a:endParaRPr lang="fr-FR" altLang="ja-JP" sz="1600" u="sng">
              <a:solidFill>
                <a:srgbClr val="FF0000"/>
              </a:solidFill>
              <a:latin typeface="Poor Richard" pitchFamily="18" charset="0"/>
              <a:ea typeface="MS Mincho" pitchFamily="49" charset="-128"/>
            </a:endParaRPr>
          </a:p>
          <a:p>
            <a:pPr algn="ctr"/>
            <a:endParaRPr lang="fr-FR" altLang="ja-JP" sz="1600" u="sng">
              <a:solidFill>
                <a:srgbClr val="FF0000"/>
              </a:solidFill>
              <a:latin typeface="Poor Richard" pitchFamily="18" charset="0"/>
              <a:ea typeface="MS Mincho" pitchFamily="49" charset="-128"/>
            </a:endParaRPr>
          </a:p>
          <a:p>
            <a:pPr algn="ctr"/>
            <a:r>
              <a:rPr lang="fr-FR" altLang="ja-JP" sz="1600" u="sng">
                <a:solidFill>
                  <a:srgbClr val="FF0000"/>
                </a:solidFill>
                <a:latin typeface="Poor Richard" pitchFamily="18" charset="0"/>
                <a:ea typeface="MS Mincho" pitchFamily="49" charset="-128"/>
              </a:rPr>
              <a:t>Guerre éclair</a:t>
            </a:r>
            <a:endParaRPr lang="fr-FR" sz="1600"/>
          </a:p>
        </p:txBody>
      </p:sp>
      <p:pic>
        <p:nvPicPr>
          <p:cNvPr id="19460" name="il_fi" descr="2692210534_1"/>
          <p:cNvPicPr>
            <a:picLocks noChangeAspect="1" noChangeArrowheads="1"/>
          </p:cNvPicPr>
          <p:nvPr/>
        </p:nvPicPr>
        <p:blipFill>
          <a:blip r:embed="rId3" cstate="print"/>
          <a:srcRect t="2823" b="4115"/>
          <a:stretch>
            <a:fillRect/>
          </a:stretch>
        </p:blipFill>
        <p:spPr bwMode="auto">
          <a:xfrm>
            <a:off x="250825" y="260350"/>
            <a:ext cx="3563938" cy="2478088"/>
          </a:xfrm>
          <a:prstGeom prst="rect">
            <a:avLst/>
          </a:prstGeom>
          <a:noFill/>
          <a:ln w="9525">
            <a:noFill/>
            <a:miter lim="800000"/>
            <a:headEnd/>
            <a:tailEnd/>
          </a:ln>
        </p:spPr>
      </p:pic>
      <p:sp>
        <p:nvSpPr>
          <p:cNvPr id="19461" name="Text Box 5"/>
          <p:cNvSpPr txBox="1">
            <a:spLocks noChangeArrowheads="1"/>
          </p:cNvSpPr>
          <p:nvPr/>
        </p:nvSpPr>
        <p:spPr bwMode="auto">
          <a:xfrm>
            <a:off x="250825" y="2781300"/>
            <a:ext cx="3600450" cy="1655763"/>
          </a:xfrm>
          <a:prstGeom prst="rect">
            <a:avLst/>
          </a:prstGeom>
          <a:noFill/>
          <a:ln w="9525">
            <a:noFill/>
            <a:miter lim="800000"/>
            <a:headEnd/>
            <a:tailEnd/>
          </a:ln>
        </p:spPr>
        <p:txBody>
          <a:bodyPr/>
          <a:lstStyle/>
          <a:p>
            <a:r>
              <a:rPr lang="fr-FR" altLang="ja-JP">
                <a:solidFill>
                  <a:srgbClr val="0000FF"/>
                </a:solidFill>
                <a:latin typeface="Poor Richard" pitchFamily="18" charset="0"/>
                <a:ea typeface="MS Mincho" pitchFamily="49" charset="-128"/>
              </a:rPr>
              <a:t>La guerre s’étend à </a:t>
            </a:r>
            <a:r>
              <a:rPr lang="fr-FR" altLang="ja-JP">
                <a:solidFill>
                  <a:srgbClr val="FF0000"/>
                </a:solidFill>
                <a:latin typeface="Poor Richard" pitchFamily="18" charset="0"/>
                <a:ea typeface="MS Mincho" pitchFamily="49" charset="-128"/>
              </a:rPr>
              <a:t>l’Europe de l’ouest</a:t>
            </a:r>
            <a:r>
              <a:rPr lang="fr-FR" altLang="ja-JP">
                <a:solidFill>
                  <a:srgbClr val="0000FF"/>
                </a:solidFill>
                <a:latin typeface="Poor Richard" pitchFamily="18" charset="0"/>
                <a:ea typeface="MS Mincho" pitchFamily="49" charset="-128"/>
              </a:rPr>
              <a:t>. Les Allemands envahissent la Belgique, les Pays-Bas et le Luxembourg. La bataille de France dure 5 semaines. L’armistice est signé en juin 1940. </a:t>
            </a:r>
            <a:endParaRPr lang="fr-FR"/>
          </a:p>
        </p:txBody>
      </p:sp>
      <p:sp>
        <p:nvSpPr>
          <p:cNvPr id="19462" name="Text Box 6"/>
          <p:cNvSpPr txBox="1">
            <a:spLocks noChangeArrowheads="1"/>
          </p:cNvSpPr>
          <p:nvPr/>
        </p:nvSpPr>
        <p:spPr bwMode="auto">
          <a:xfrm>
            <a:off x="3995738" y="1125538"/>
            <a:ext cx="1225550" cy="914400"/>
          </a:xfrm>
          <a:prstGeom prst="rect">
            <a:avLst/>
          </a:prstGeom>
          <a:noFill/>
          <a:ln w="9525">
            <a:noFill/>
            <a:miter lim="800000"/>
            <a:headEnd/>
            <a:tailEnd/>
          </a:ln>
        </p:spPr>
        <p:txBody>
          <a:bodyPr/>
          <a:lstStyle/>
          <a:p>
            <a:pPr algn="ctr"/>
            <a:r>
              <a:rPr lang="fr-FR" altLang="ja-JP" sz="1400">
                <a:solidFill>
                  <a:srgbClr val="0000FF"/>
                </a:solidFill>
                <a:latin typeface="Poor Richard" pitchFamily="18" charset="0"/>
                <a:ea typeface="MS Mincho" pitchFamily="49" charset="-128"/>
              </a:rPr>
              <a:t>Opération Barbarossa contre l’URSS</a:t>
            </a:r>
            <a:endParaRPr lang="fr-FR" sz="1400"/>
          </a:p>
        </p:txBody>
      </p:sp>
      <p:sp>
        <p:nvSpPr>
          <p:cNvPr id="19463" name="Text Box 7"/>
          <p:cNvSpPr txBox="1">
            <a:spLocks noChangeArrowheads="1"/>
          </p:cNvSpPr>
          <p:nvPr/>
        </p:nvSpPr>
        <p:spPr bwMode="auto">
          <a:xfrm>
            <a:off x="250825" y="4221163"/>
            <a:ext cx="3600450" cy="1266825"/>
          </a:xfrm>
          <a:prstGeom prst="rect">
            <a:avLst/>
          </a:prstGeom>
          <a:noFill/>
          <a:ln w="9525">
            <a:noFill/>
            <a:miter lim="800000"/>
            <a:headEnd/>
            <a:tailEnd/>
          </a:ln>
        </p:spPr>
        <p:txBody>
          <a:bodyPr/>
          <a:lstStyle/>
          <a:p>
            <a:r>
              <a:rPr lang="fr-FR" altLang="ja-JP">
                <a:solidFill>
                  <a:srgbClr val="0000FF"/>
                </a:solidFill>
                <a:latin typeface="Poor Richard" pitchFamily="18" charset="0"/>
                <a:ea typeface="MS Mincho" pitchFamily="49" charset="-128"/>
              </a:rPr>
              <a:t>Un front s’ouvre en </a:t>
            </a:r>
            <a:r>
              <a:rPr lang="fr-FR" altLang="ja-JP">
                <a:solidFill>
                  <a:srgbClr val="FF0000"/>
                </a:solidFill>
                <a:latin typeface="Poor Richard" pitchFamily="18" charset="0"/>
                <a:ea typeface="MS Mincho" pitchFamily="49" charset="-128"/>
              </a:rPr>
              <a:t>Afrique du nord</a:t>
            </a:r>
          </a:p>
        </p:txBody>
      </p:sp>
      <p:sp>
        <p:nvSpPr>
          <p:cNvPr id="19464" name="Text Box 8"/>
          <p:cNvSpPr txBox="1">
            <a:spLocks noChangeArrowheads="1"/>
          </p:cNvSpPr>
          <p:nvPr/>
        </p:nvSpPr>
        <p:spPr bwMode="auto">
          <a:xfrm>
            <a:off x="5219700" y="2133600"/>
            <a:ext cx="936625" cy="3025775"/>
          </a:xfrm>
          <a:prstGeom prst="rect">
            <a:avLst/>
          </a:prstGeom>
          <a:noFill/>
          <a:ln w="9525">
            <a:noFill/>
            <a:miter lim="800000"/>
            <a:headEnd/>
            <a:tailEnd/>
          </a:ln>
        </p:spPr>
        <p:txBody>
          <a:bodyPr>
            <a:spAutoFit/>
          </a:bodyPr>
          <a:lstStyle/>
          <a:p>
            <a:pPr algn="ctr"/>
            <a:r>
              <a:rPr lang="fr-FR" altLang="ja-JP" sz="1600" u="sng">
                <a:solidFill>
                  <a:srgbClr val="FF0000"/>
                </a:solidFill>
                <a:latin typeface="Poor Richard" pitchFamily="18" charset="0"/>
                <a:ea typeface="MS Mincho" pitchFamily="49" charset="-128"/>
              </a:rPr>
              <a:t>Japon</a:t>
            </a: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r>
              <a:rPr lang="fr-FR" altLang="ja-JP" sz="1600">
                <a:solidFill>
                  <a:srgbClr val="FF0000"/>
                </a:solidFill>
                <a:latin typeface="Poor Richard" pitchFamily="18" charset="0"/>
                <a:ea typeface="MS Mincho" pitchFamily="49" charset="-128"/>
              </a:rPr>
              <a:t>dans le </a:t>
            </a: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endParaRPr lang="fr-FR" altLang="ja-JP" sz="1600">
              <a:solidFill>
                <a:srgbClr val="FF0000"/>
              </a:solidFill>
              <a:latin typeface="Poor Richard" pitchFamily="18" charset="0"/>
              <a:ea typeface="MS Mincho" pitchFamily="49" charset="-128"/>
            </a:endParaRPr>
          </a:p>
          <a:p>
            <a:pPr algn="ctr"/>
            <a:r>
              <a:rPr lang="fr-FR" altLang="ja-JP" sz="1600">
                <a:solidFill>
                  <a:srgbClr val="FF0000"/>
                </a:solidFill>
                <a:latin typeface="Poor Richard" pitchFamily="18" charset="0"/>
                <a:ea typeface="MS Mincho" pitchFamily="49" charset="-128"/>
              </a:rPr>
              <a:t>Pacifique</a:t>
            </a:r>
            <a:endParaRPr lang="fr-FR" altLang="ja-JP" sz="1600" u="sng">
              <a:solidFill>
                <a:srgbClr val="FF0000"/>
              </a:solidFill>
              <a:latin typeface="Poor Richard" pitchFamily="18" charset="0"/>
              <a:ea typeface="MS Mincho" pitchFamily="49" charset="-128"/>
            </a:endParaRPr>
          </a:p>
          <a:p>
            <a:pPr algn="ctr"/>
            <a:endParaRPr lang="fr-FR" altLang="ja-JP" sz="1600" u="sng">
              <a:solidFill>
                <a:srgbClr val="FF0000"/>
              </a:solidFill>
              <a:latin typeface="Poor Richard" pitchFamily="18" charset="0"/>
              <a:ea typeface="MS Mincho" pitchFamily="49" charset="-128"/>
            </a:endParaRPr>
          </a:p>
          <a:p>
            <a:pPr algn="ctr"/>
            <a:endParaRPr lang="fr-FR" altLang="ja-JP" sz="1600" u="sng">
              <a:solidFill>
                <a:srgbClr val="FF0000"/>
              </a:solidFill>
              <a:latin typeface="Poor Richard" pitchFamily="18" charset="0"/>
              <a:ea typeface="MS Mincho" pitchFamily="49" charset="-128"/>
            </a:endParaRPr>
          </a:p>
          <a:p>
            <a:endParaRPr lang="fr-FR" sz="1600"/>
          </a:p>
        </p:txBody>
      </p:sp>
      <p:sp>
        <p:nvSpPr>
          <p:cNvPr id="19465" name="Text Box 9"/>
          <p:cNvSpPr txBox="1">
            <a:spLocks noChangeArrowheads="1"/>
          </p:cNvSpPr>
          <p:nvPr/>
        </p:nvSpPr>
        <p:spPr bwMode="auto">
          <a:xfrm>
            <a:off x="5364163" y="1196975"/>
            <a:ext cx="792162" cy="914400"/>
          </a:xfrm>
          <a:prstGeom prst="rect">
            <a:avLst/>
          </a:prstGeom>
          <a:noFill/>
          <a:ln w="9525">
            <a:noFill/>
            <a:miter lim="800000"/>
            <a:headEnd/>
            <a:tailEnd/>
          </a:ln>
        </p:spPr>
        <p:txBody>
          <a:bodyPr/>
          <a:lstStyle/>
          <a:p>
            <a:pPr algn="ctr"/>
            <a:r>
              <a:rPr lang="fr-FR" altLang="ja-JP" sz="1400">
                <a:solidFill>
                  <a:srgbClr val="0000FF"/>
                </a:solidFill>
                <a:latin typeface="Poor Richard" pitchFamily="18" charset="0"/>
                <a:ea typeface="MS Mincho" pitchFamily="49" charset="-128"/>
              </a:rPr>
              <a:t>Pearl Harbor</a:t>
            </a:r>
            <a:endParaRPr lang="fr-FR" sz="1400"/>
          </a:p>
        </p:txBody>
      </p:sp>
      <p:sp>
        <p:nvSpPr>
          <p:cNvPr id="19466" name="Text Box 10"/>
          <p:cNvSpPr txBox="1">
            <a:spLocks noChangeArrowheads="1"/>
          </p:cNvSpPr>
          <p:nvPr/>
        </p:nvSpPr>
        <p:spPr bwMode="auto">
          <a:xfrm>
            <a:off x="250825" y="4652963"/>
            <a:ext cx="3743325" cy="1266825"/>
          </a:xfrm>
          <a:prstGeom prst="rect">
            <a:avLst/>
          </a:prstGeom>
          <a:noFill/>
          <a:ln w="9525">
            <a:noFill/>
            <a:miter lim="800000"/>
            <a:headEnd/>
            <a:tailEnd/>
          </a:ln>
        </p:spPr>
        <p:txBody>
          <a:bodyPr/>
          <a:lstStyle/>
          <a:p>
            <a:r>
              <a:rPr lang="fr-FR" altLang="ja-JP">
                <a:solidFill>
                  <a:srgbClr val="0000FF"/>
                </a:solidFill>
                <a:latin typeface="Poor Richard" pitchFamily="18" charset="0"/>
                <a:ea typeface="MS Mincho" pitchFamily="49" charset="-128"/>
              </a:rPr>
              <a:t>Entrée en guerre du Japon dans le </a:t>
            </a:r>
            <a:r>
              <a:rPr lang="fr-FR" altLang="ja-JP">
                <a:solidFill>
                  <a:srgbClr val="FF0000"/>
                </a:solidFill>
                <a:latin typeface="Poor Richard" pitchFamily="18" charset="0"/>
                <a:ea typeface="MS Mincho" pitchFamily="49" charset="-128"/>
              </a:rPr>
              <a:t>Pacifique </a:t>
            </a:r>
            <a:r>
              <a:rPr lang="fr-FR" altLang="ja-JP">
                <a:solidFill>
                  <a:srgbClr val="0000FF"/>
                </a:solidFill>
                <a:latin typeface="Poor Richard" pitchFamily="18" charset="0"/>
                <a:ea typeface="MS Mincho" pitchFamily="49" charset="-128"/>
              </a:rPr>
              <a:t>et attaque les Etats-Unis</a:t>
            </a:r>
            <a:r>
              <a:rPr lang="fr-FR" altLang="ja-JP">
                <a:solidFill>
                  <a:srgbClr val="FF0000"/>
                </a:solidFill>
                <a:latin typeface="Poor Richard" pitchFamily="18" charset="0"/>
                <a:ea typeface="MS Mincho" pitchFamily="49" charset="-128"/>
              </a:rPr>
              <a:t> à Pearl Harbor en 1941</a:t>
            </a:r>
            <a:endParaRPr lang="fr-FR"/>
          </a:p>
        </p:txBody>
      </p:sp>
      <p:sp>
        <p:nvSpPr>
          <p:cNvPr id="19467" name="Text Box 11"/>
          <p:cNvSpPr txBox="1">
            <a:spLocks noChangeArrowheads="1"/>
          </p:cNvSpPr>
          <p:nvPr/>
        </p:nvSpPr>
        <p:spPr bwMode="auto">
          <a:xfrm>
            <a:off x="3779838" y="1773238"/>
            <a:ext cx="2952750" cy="469900"/>
          </a:xfrm>
          <a:prstGeom prst="rect">
            <a:avLst/>
          </a:prstGeom>
          <a:noFill/>
          <a:ln w="9525">
            <a:noFill/>
            <a:miter lim="800000"/>
            <a:headEnd/>
            <a:tailEnd/>
          </a:ln>
        </p:spPr>
        <p:txBody>
          <a:bodyPr/>
          <a:lstStyle/>
          <a:p>
            <a:r>
              <a:rPr lang="fr-FR" altLang="ja-JP" sz="2000" u="sng">
                <a:solidFill>
                  <a:srgbClr val="0000FF"/>
                </a:solidFill>
                <a:latin typeface="Poor Richard" pitchFamily="18" charset="0"/>
                <a:ea typeface="MS Mincho" pitchFamily="49" charset="-128"/>
              </a:rPr>
              <a:t>Mondialisation du conflit</a:t>
            </a:r>
            <a:endParaRPr lang="fr-F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box(in)">
                                      <p:cBhvr>
                                        <p:cTn id="7" dur="500"/>
                                        <p:tgtEl>
                                          <p:spTgt spid="194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box(in)">
                                      <p:cBhvr>
                                        <p:cTn id="12" dur="500"/>
                                        <p:tgtEl>
                                          <p:spTgt spid="1946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466"/>
                                        </p:tgtEl>
                                        <p:attrNameLst>
                                          <p:attrName>style.visibility</p:attrName>
                                        </p:attrNameLst>
                                      </p:cBhvr>
                                      <p:to>
                                        <p:strVal val="visible"/>
                                      </p:to>
                                    </p:set>
                                    <p:animEffect transition="in" filter="box(in)">
                                      <p:cBhvr>
                                        <p:cTn id="17" dur="500"/>
                                        <p:tgtEl>
                                          <p:spTgt spid="1946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9467"/>
                                        </p:tgtEl>
                                        <p:attrNameLst>
                                          <p:attrName>style.visibility</p:attrName>
                                        </p:attrNameLst>
                                      </p:cBhvr>
                                      <p:to>
                                        <p:strVal val="visible"/>
                                      </p:to>
                                    </p:set>
                                    <p:animEffect transition="in" filter="box(in)">
                                      <p:cBhvr>
                                        <p:cTn id="22"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p:bldP spid="19465" grpId="0"/>
      <p:bldP spid="19466" grpId="0"/>
      <p:bldP spid="1946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p:cNvPicPr>
            <a:picLocks noChangeAspect="1" noChangeArrowheads="1"/>
          </p:cNvPicPr>
          <p:nvPr/>
        </p:nvPicPr>
        <p:blipFill>
          <a:blip r:embed="rId2" cstate="print"/>
          <a:srcRect l="45271" t="24284" r="30016" b="46341"/>
          <a:stretch>
            <a:fillRect/>
          </a:stretch>
        </p:blipFill>
        <p:spPr bwMode="auto">
          <a:xfrm>
            <a:off x="2484438" y="1052513"/>
            <a:ext cx="6335712" cy="4727575"/>
          </a:xfrm>
          <a:prstGeom prst="rect">
            <a:avLst/>
          </a:prstGeom>
          <a:noFill/>
          <a:ln w="9525">
            <a:noFill/>
            <a:miter lim="800000"/>
            <a:headEnd/>
            <a:tailEnd/>
          </a:ln>
        </p:spPr>
      </p:pic>
      <p:sp>
        <p:nvSpPr>
          <p:cNvPr id="20486" name="Text Box 6"/>
          <p:cNvSpPr txBox="1">
            <a:spLocks noChangeArrowheads="1"/>
          </p:cNvSpPr>
          <p:nvPr/>
        </p:nvSpPr>
        <p:spPr bwMode="auto">
          <a:xfrm>
            <a:off x="3276600" y="1484313"/>
            <a:ext cx="2505075" cy="471487"/>
          </a:xfrm>
          <a:prstGeom prst="rect">
            <a:avLst/>
          </a:prstGeom>
          <a:noFill/>
          <a:ln w="9525">
            <a:noFill/>
            <a:miter lim="800000"/>
            <a:headEnd/>
            <a:tailEnd/>
          </a:ln>
        </p:spPr>
        <p:txBody>
          <a:bodyPr/>
          <a:lstStyle/>
          <a:p>
            <a:pPr algn="ctr"/>
            <a:r>
              <a:rPr lang="fr-FR" altLang="ja-JP">
                <a:solidFill>
                  <a:srgbClr val="FF0000"/>
                </a:solidFill>
                <a:latin typeface="Poor Richard" pitchFamily="18" charset="0"/>
                <a:ea typeface="MS Mincho" pitchFamily="49" charset="-128"/>
              </a:rPr>
              <a:t>Progression allemande en URSS</a:t>
            </a:r>
            <a:endParaRPr lang="fr-FR"/>
          </a:p>
        </p:txBody>
      </p:sp>
      <p:sp>
        <p:nvSpPr>
          <p:cNvPr id="20487" name="Freeform 7"/>
          <p:cNvSpPr>
            <a:spLocks/>
          </p:cNvSpPr>
          <p:nvPr/>
        </p:nvSpPr>
        <p:spPr bwMode="auto">
          <a:xfrm>
            <a:off x="2987675" y="1700213"/>
            <a:ext cx="428625" cy="2592387"/>
          </a:xfrm>
          <a:custGeom>
            <a:avLst/>
            <a:gdLst/>
            <a:ahLst/>
            <a:cxnLst>
              <a:cxn ang="0">
                <a:pos x="0" y="3021"/>
              </a:cxn>
              <a:cxn ang="0">
                <a:pos x="0" y="0"/>
              </a:cxn>
              <a:cxn ang="0">
                <a:pos x="456" y="0"/>
              </a:cxn>
            </a:cxnLst>
            <a:rect l="0" t="0" r="r" b="b"/>
            <a:pathLst>
              <a:path w="456" h="3021">
                <a:moveTo>
                  <a:pt x="0" y="3021"/>
                </a:moveTo>
                <a:lnTo>
                  <a:pt x="0" y="0"/>
                </a:lnTo>
                <a:lnTo>
                  <a:pt x="456" y="0"/>
                </a:lnTo>
              </a:path>
            </a:pathLst>
          </a:custGeom>
          <a:noFill/>
          <a:ln w="9525">
            <a:solidFill>
              <a:srgbClr val="FF0000"/>
            </a:solidFill>
            <a:round/>
            <a:headEnd/>
            <a:tailEnd type="triangle" w="med" len="med"/>
          </a:ln>
        </p:spPr>
        <p:txBody>
          <a:bodyPr/>
          <a:lstStyle/>
          <a:p>
            <a:endParaRPr lang="fr-FR"/>
          </a:p>
        </p:txBody>
      </p:sp>
      <p:sp>
        <p:nvSpPr>
          <p:cNvPr id="20488" name="Text Box 8"/>
          <p:cNvSpPr txBox="1">
            <a:spLocks noChangeArrowheads="1"/>
          </p:cNvSpPr>
          <p:nvPr/>
        </p:nvSpPr>
        <p:spPr bwMode="auto">
          <a:xfrm>
            <a:off x="2700338" y="4365625"/>
            <a:ext cx="1225550" cy="914400"/>
          </a:xfrm>
          <a:prstGeom prst="rect">
            <a:avLst/>
          </a:prstGeom>
          <a:noFill/>
          <a:ln w="9525">
            <a:noFill/>
            <a:miter lim="800000"/>
            <a:headEnd/>
            <a:tailEnd/>
          </a:ln>
        </p:spPr>
        <p:txBody>
          <a:bodyPr/>
          <a:lstStyle/>
          <a:p>
            <a:pPr algn="ctr"/>
            <a:r>
              <a:rPr lang="fr-FR" altLang="ja-JP" sz="1400">
                <a:solidFill>
                  <a:srgbClr val="0000FF"/>
                </a:solidFill>
                <a:latin typeface="Poor Richard" pitchFamily="18" charset="0"/>
                <a:ea typeface="MS Mincho" pitchFamily="49" charset="-128"/>
              </a:rPr>
              <a:t>Opération Barbarossa contre l’URSS</a:t>
            </a:r>
            <a:endParaRPr lang="fr-FR" sz="1400"/>
          </a:p>
        </p:txBody>
      </p:sp>
      <p:sp>
        <p:nvSpPr>
          <p:cNvPr id="20489" name="Text Box 9"/>
          <p:cNvSpPr txBox="1">
            <a:spLocks noChangeArrowheads="1"/>
          </p:cNvSpPr>
          <p:nvPr/>
        </p:nvSpPr>
        <p:spPr bwMode="auto">
          <a:xfrm>
            <a:off x="4068763" y="4437063"/>
            <a:ext cx="792162" cy="914400"/>
          </a:xfrm>
          <a:prstGeom prst="rect">
            <a:avLst/>
          </a:prstGeom>
          <a:noFill/>
          <a:ln w="9525">
            <a:noFill/>
            <a:miter lim="800000"/>
            <a:headEnd/>
            <a:tailEnd/>
          </a:ln>
        </p:spPr>
        <p:txBody>
          <a:bodyPr/>
          <a:lstStyle/>
          <a:p>
            <a:pPr algn="ctr"/>
            <a:r>
              <a:rPr lang="fr-FR" altLang="ja-JP" sz="1400">
                <a:solidFill>
                  <a:srgbClr val="0000FF"/>
                </a:solidFill>
                <a:latin typeface="Poor Richard" pitchFamily="18" charset="0"/>
                <a:ea typeface="MS Mincho" pitchFamily="49" charset="-128"/>
              </a:rPr>
              <a:t>Pearl Harbor</a:t>
            </a:r>
            <a:endParaRPr lang="fr-FR" sz="1400"/>
          </a:p>
        </p:txBody>
      </p:sp>
      <p:sp>
        <p:nvSpPr>
          <p:cNvPr id="20490" name="Text Box 10"/>
          <p:cNvSpPr txBox="1">
            <a:spLocks noChangeArrowheads="1"/>
          </p:cNvSpPr>
          <p:nvPr/>
        </p:nvSpPr>
        <p:spPr bwMode="auto">
          <a:xfrm>
            <a:off x="3419475" y="2060575"/>
            <a:ext cx="2232025" cy="471488"/>
          </a:xfrm>
          <a:prstGeom prst="rect">
            <a:avLst/>
          </a:prstGeom>
          <a:noFill/>
          <a:ln w="9525">
            <a:noFill/>
            <a:miter lim="800000"/>
            <a:headEnd/>
            <a:tailEnd/>
          </a:ln>
        </p:spPr>
        <p:txBody>
          <a:bodyPr/>
          <a:lstStyle/>
          <a:p>
            <a:pPr algn="ctr"/>
            <a:r>
              <a:rPr lang="fr-FR" altLang="ja-JP">
                <a:solidFill>
                  <a:srgbClr val="FF0000"/>
                </a:solidFill>
                <a:latin typeface="Poor Richard" pitchFamily="18" charset="0"/>
                <a:ea typeface="MS Mincho" pitchFamily="49" charset="-128"/>
              </a:rPr>
              <a:t>Progression allemande en Afrique</a:t>
            </a:r>
            <a:endParaRPr lang="fr-FR"/>
          </a:p>
        </p:txBody>
      </p:sp>
      <p:sp>
        <p:nvSpPr>
          <p:cNvPr id="20491" name="Freeform 11"/>
          <p:cNvSpPr>
            <a:spLocks/>
          </p:cNvSpPr>
          <p:nvPr/>
        </p:nvSpPr>
        <p:spPr bwMode="auto">
          <a:xfrm>
            <a:off x="3132138" y="2276475"/>
            <a:ext cx="379412" cy="2016125"/>
          </a:xfrm>
          <a:custGeom>
            <a:avLst/>
            <a:gdLst/>
            <a:ahLst/>
            <a:cxnLst>
              <a:cxn ang="0">
                <a:pos x="0" y="3021"/>
              </a:cxn>
              <a:cxn ang="0">
                <a:pos x="0" y="0"/>
              </a:cxn>
              <a:cxn ang="0">
                <a:pos x="456" y="0"/>
              </a:cxn>
            </a:cxnLst>
            <a:rect l="0" t="0" r="r" b="b"/>
            <a:pathLst>
              <a:path w="456" h="3021">
                <a:moveTo>
                  <a:pt x="0" y="3021"/>
                </a:moveTo>
                <a:lnTo>
                  <a:pt x="0" y="0"/>
                </a:lnTo>
                <a:lnTo>
                  <a:pt x="456" y="0"/>
                </a:lnTo>
              </a:path>
            </a:pathLst>
          </a:custGeom>
          <a:noFill/>
          <a:ln w="9525">
            <a:solidFill>
              <a:srgbClr val="FF0000"/>
            </a:solidFill>
            <a:round/>
            <a:headEnd/>
            <a:tailEnd type="triangle" w="med" len="med"/>
          </a:ln>
        </p:spPr>
        <p:txBody>
          <a:bodyPr/>
          <a:lstStyle/>
          <a:p>
            <a:endParaRPr lang="fr-FR"/>
          </a:p>
        </p:txBody>
      </p:sp>
      <p:sp>
        <p:nvSpPr>
          <p:cNvPr id="20492" name="Text Box 12"/>
          <p:cNvSpPr txBox="1">
            <a:spLocks noChangeArrowheads="1"/>
          </p:cNvSpPr>
          <p:nvPr/>
        </p:nvSpPr>
        <p:spPr bwMode="auto">
          <a:xfrm>
            <a:off x="3851275" y="3284538"/>
            <a:ext cx="1782763" cy="469900"/>
          </a:xfrm>
          <a:prstGeom prst="rect">
            <a:avLst/>
          </a:prstGeom>
          <a:noFill/>
          <a:ln w="9525">
            <a:noFill/>
            <a:miter lim="800000"/>
            <a:headEnd/>
            <a:tailEnd/>
          </a:ln>
        </p:spPr>
        <p:txBody>
          <a:bodyPr/>
          <a:lstStyle/>
          <a:p>
            <a:pPr algn="ctr"/>
            <a:r>
              <a:rPr lang="fr-FR" altLang="ja-JP">
                <a:solidFill>
                  <a:srgbClr val="FF0000"/>
                </a:solidFill>
                <a:latin typeface="Poor Richard" pitchFamily="18" charset="0"/>
                <a:ea typeface="MS Mincho" pitchFamily="49" charset="-128"/>
              </a:rPr>
              <a:t>Progression japonaise dans le Pacifique</a:t>
            </a:r>
            <a:endParaRPr lang="fr-FR"/>
          </a:p>
        </p:txBody>
      </p:sp>
      <p:sp>
        <p:nvSpPr>
          <p:cNvPr id="20493" name="Line 13"/>
          <p:cNvSpPr>
            <a:spLocks noChangeShapeType="1"/>
          </p:cNvSpPr>
          <p:nvPr/>
        </p:nvSpPr>
        <p:spPr bwMode="auto">
          <a:xfrm flipV="1">
            <a:off x="4427538" y="4149725"/>
            <a:ext cx="0" cy="217488"/>
          </a:xfrm>
          <a:prstGeom prst="line">
            <a:avLst/>
          </a:prstGeom>
          <a:noFill/>
          <a:ln w="9525">
            <a:solidFill>
              <a:srgbClr val="FF0000"/>
            </a:solidFill>
            <a:round/>
            <a:headEnd/>
            <a:tailEnd type="triangle" w="med" len="med"/>
          </a:ln>
        </p:spPr>
        <p:txBody>
          <a:bodyPr/>
          <a:lstStyle/>
          <a:p>
            <a:endParaRPr lang="fr-FR"/>
          </a:p>
        </p:txBody>
      </p:sp>
      <p:pic>
        <p:nvPicPr>
          <p:cNvPr id="20494" name="Picture 14"/>
          <p:cNvPicPr>
            <a:picLocks noChangeAspect="1" noChangeArrowheads="1"/>
          </p:cNvPicPr>
          <p:nvPr/>
        </p:nvPicPr>
        <p:blipFill>
          <a:blip r:embed="rId3" cstate="print"/>
          <a:srcRect/>
          <a:stretch>
            <a:fillRect/>
          </a:stretch>
        </p:blipFill>
        <p:spPr bwMode="auto">
          <a:xfrm>
            <a:off x="179388" y="1196975"/>
            <a:ext cx="2243137" cy="5184775"/>
          </a:xfrm>
          <a:prstGeom prst="rect">
            <a:avLst/>
          </a:prstGeom>
          <a:noFill/>
          <a:ln w="9525">
            <a:noFill/>
            <a:miter lim="800000"/>
            <a:headEnd/>
            <a:tailEnd/>
          </a:ln>
          <a:effectLst/>
        </p:spPr>
      </p:pic>
      <p:sp>
        <p:nvSpPr>
          <p:cNvPr id="20495" name="Text Box 15"/>
          <p:cNvSpPr txBox="1">
            <a:spLocks noChangeArrowheads="1"/>
          </p:cNvSpPr>
          <p:nvPr/>
        </p:nvSpPr>
        <p:spPr bwMode="auto">
          <a:xfrm>
            <a:off x="179388" y="476250"/>
            <a:ext cx="3206750" cy="579438"/>
          </a:xfrm>
          <a:prstGeom prst="rect">
            <a:avLst/>
          </a:prstGeom>
          <a:solidFill>
            <a:srgbClr val="FFFFFF"/>
          </a:solidFill>
          <a:ln w="9525">
            <a:noFill/>
            <a:miter lim="800000"/>
            <a:headEnd/>
            <a:tailEnd/>
          </a:ln>
        </p:spPr>
        <p:txBody>
          <a:bodyPr/>
          <a:lstStyle/>
          <a:p>
            <a:pPr algn="just"/>
            <a:r>
              <a:rPr lang="fr-FR" altLang="ja-JP" u="sng">
                <a:solidFill>
                  <a:srgbClr val="0000FF"/>
                </a:solidFill>
                <a:latin typeface="Poor Richard" pitchFamily="18" charset="0"/>
                <a:ea typeface="MS Mincho" pitchFamily="49" charset="-128"/>
              </a:rPr>
              <a:t>1. Les victoires de l’Axe. 1939-1942</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box(in)">
                                      <p:cBhvr>
                                        <p:cTn id="7" dur="500"/>
                                        <p:tgtEl>
                                          <p:spTgt spid="2048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box(in)">
                                      <p:cBhvr>
                                        <p:cTn id="10" dur="500"/>
                                        <p:tgtEl>
                                          <p:spTgt spid="2048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0491"/>
                                        </p:tgtEl>
                                        <p:attrNameLst>
                                          <p:attrName>style.visibility</p:attrName>
                                        </p:attrNameLst>
                                      </p:cBhvr>
                                      <p:to>
                                        <p:strVal val="visible"/>
                                      </p:to>
                                    </p:set>
                                    <p:animEffect transition="in" filter="box(in)">
                                      <p:cBhvr>
                                        <p:cTn id="15" dur="500"/>
                                        <p:tgtEl>
                                          <p:spTgt spid="20491"/>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20490"/>
                                        </p:tgtEl>
                                        <p:attrNameLst>
                                          <p:attrName>style.visibility</p:attrName>
                                        </p:attrNameLst>
                                      </p:cBhvr>
                                      <p:to>
                                        <p:strVal val="visible"/>
                                      </p:to>
                                    </p:set>
                                    <p:animEffect transition="in" filter="box(in)">
                                      <p:cBhvr>
                                        <p:cTn id="18" dur="500"/>
                                        <p:tgtEl>
                                          <p:spTgt spid="2049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20493"/>
                                        </p:tgtEl>
                                        <p:attrNameLst>
                                          <p:attrName>style.visibility</p:attrName>
                                        </p:attrNameLst>
                                      </p:cBhvr>
                                      <p:to>
                                        <p:strVal val="visible"/>
                                      </p:to>
                                    </p:set>
                                    <p:animEffect transition="in" filter="box(in)">
                                      <p:cBhvr>
                                        <p:cTn id="23" dur="500"/>
                                        <p:tgtEl>
                                          <p:spTgt spid="20493"/>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20492"/>
                                        </p:tgtEl>
                                        <p:attrNameLst>
                                          <p:attrName>style.visibility</p:attrName>
                                        </p:attrNameLst>
                                      </p:cBhvr>
                                      <p:to>
                                        <p:strVal val="visible"/>
                                      </p:to>
                                    </p:set>
                                    <p:animEffect transition="in" filter="box(in)">
                                      <p:cBhvr>
                                        <p:cTn id="26" dur="500"/>
                                        <p:tgtEl>
                                          <p:spTgt spid="2049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495"/>
                                        </p:tgtEl>
                                        <p:attrNameLst>
                                          <p:attrName>style.visibility</p:attrName>
                                        </p:attrNameLst>
                                      </p:cBhvr>
                                      <p:to>
                                        <p:strVal val="visible"/>
                                      </p:to>
                                    </p:set>
                                    <p:animEffect transition="in" filter="box(in)">
                                      <p:cBhvr>
                                        <p:cTn id="31" dur="500"/>
                                        <p:tgtEl>
                                          <p:spTgt spid="2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87" grpId="0" animBg="1"/>
      <p:bldP spid="20490" grpId="0"/>
      <p:bldP spid="20491" grpId="0" animBg="1"/>
      <p:bldP spid="20492" grpId="0"/>
      <p:bldP spid="20493" grpId="0" animBg="1"/>
      <p:bldP spid="204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g"/>
          <p:cNvPicPr>
            <a:picLocks noChangeAspect="1" noChangeArrowheads="1"/>
          </p:cNvPicPr>
          <p:nvPr/>
        </p:nvPicPr>
        <p:blipFill>
          <a:blip r:embed="rId2" cstate="print"/>
          <a:srcRect/>
          <a:stretch>
            <a:fillRect/>
          </a:stretch>
        </p:blipFill>
        <p:spPr bwMode="auto">
          <a:xfrm>
            <a:off x="395288" y="333375"/>
            <a:ext cx="4159250" cy="2859088"/>
          </a:xfrm>
          <a:prstGeom prst="rect">
            <a:avLst/>
          </a:prstGeom>
          <a:noFill/>
        </p:spPr>
      </p:pic>
      <p:sp>
        <p:nvSpPr>
          <p:cNvPr id="3077" name="Text Box 5"/>
          <p:cNvSpPr txBox="1">
            <a:spLocks noChangeArrowheads="1"/>
          </p:cNvSpPr>
          <p:nvPr/>
        </p:nvSpPr>
        <p:spPr bwMode="auto">
          <a:xfrm>
            <a:off x="323850" y="3213100"/>
            <a:ext cx="4197350" cy="641350"/>
          </a:xfrm>
          <a:prstGeom prst="rect">
            <a:avLst/>
          </a:prstGeom>
          <a:noFill/>
          <a:ln w="9525">
            <a:noFill/>
            <a:miter lim="800000"/>
            <a:headEnd/>
            <a:tailEnd/>
          </a:ln>
          <a:effectLst/>
        </p:spPr>
        <p:txBody>
          <a:bodyPr>
            <a:spAutoFit/>
          </a:bodyPr>
          <a:lstStyle/>
          <a:p>
            <a:r>
              <a:rPr lang="fr-FR">
                <a:latin typeface="Poor Richard" pitchFamily="18" charset="0"/>
              </a:rPr>
              <a:t>Un village polonais après l’invasion allemande de septembre 1939</a:t>
            </a:r>
          </a:p>
        </p:txBody>
      </p:sp>
      <p:pic>
        <p:nvPicPr>
          <p:cNvPr id="3078" name="Picture 6" descr="ReproductionPhotoClemensRuthernExecutionResistantsMontValerien19440221"/>
          <p:cNvPicPr>
            <a:picLocks noChangeAspect="1" noChangeArrowheads="1"/>
          </p:cNvPicPr>
          <p:nvPr/>
        </p:nvPicPr>
        <p:blipFill>
          <a:blip r:embed="rId3" cstate="print"/>
          <a:srcRect/>
          <a:stretch>
            <a:fillRect/>
          </a:stretch>
        </p:blipFill>
        <p:spPr bwMode="auto">
          <a:xfrm>
            <a:off x="4643438" y="333375"/>
            <a:ext cx="4249737" cy="2827338"/>
          </a:xfrm>
          <a:prstGeom prst="rect">
            <a:avLst/>
          </a:prstGeom>
          <a:noFill/>
        </p:spPr>
      </p:pic>
      <p:sp>
        <p:nvSpPr>
          <p:cNvPr id="3079" name="Text Box 7"/>
          <p:cNvSpPr txBox="1">
            <a:spLocks noChangeArrowheads="1"/>
          </p:cNvSpPr>
          <p:nvPr/>
        </p:nvSpPr>
        <p:spPr bwMode="auto">
          <a:xfrm>
            <a:off x="4643438" y="3213100"/>
            <a:ext cx="4197350" cy="641350"/>
          </a:xfrm>
          <a:prstGeom prst="rect">
            <a:avLst/>
          </a:prstGeom>
          <a:noFill/>
          <a:ln w="9525">
            <a:noFill/>
            <a:miter lim="800000"/>
            <a:headEnd/>
            <a:tailEnd/>
          </a:ln>
          <a:effectLst/>
        </p:spPr>
        <p:txBody>
          <a:bodyPr>
            <a:spAutoFit/>
          </a:bodyPr>
          <a:lstStyle/>
          <a:p>
            <a:r>
              <a:rPr lang="fr-FR">
                <a:latin typeface="Poor Richard" pitchFamily="18" charset="0"/>
              </a:rPr>
              <a:t>L’exécution de résistants français par les Allemands au Mont Valérien en 1944.</a:t>
            </a:r>
          </a:p>
        </p:txBody>
      </p:sp>
      <p:pic>
        <p:nvPicPr>
          <p:cNvPr id="3080" name="Picture 8" descr="502_l-ancien-village-d-oradour-sur-glane_oradour-sur-glane"/>
          <p:cNvPicPr>
            <a:picLocks noChangeAspect="1" noChangeArrowheads="1"/>
          </p:cNvPicPr>
          <p:nvPr/>
        </p:nvPicPr>
        <p:blipFill>
          <a:blip r:embed="rId4" cstate="print"/>
          <a:srcRect t="2939" b="8165"/>
          <a:stretch>
            <a:fillRect/>
          </a:stretch>
        </p:blipFill>
        <p:spPr bwMode="auto">
          <a:xfrm>
            <a:off x="395288" y="4005263"/>
            <a:ext cx="3240087" cy="2160587"/>
          </a:xfrm>
          <a:prstGeom prst="rect">
            <a:avLst/>
          </a:prstGeom>
          <a:noFill/>
        </p:spPr>
      </p:pic>
      <p:sp>
        <p:nvSpPr>
          <p:cNvPr id="3081" name="Text Box 9"/>
          <p:cNvSpPr txBox="1">
            <a:spLocks noChangeArrowheads="1"/>
          </p:cNvSpPr>
          <p:nvPr/>
        </p:nvSpPr>
        <p:spPr bwMode="auto">
          <a:xfrm>
            <a:off x="250825" y="6216650"/>
            <a:ext cx="4197350" cy="641350"/>
          </a:xfrm>
          <a:prstGeom prst="rect">
            <a:avLst/>
          </a:prstGeom>
          <a:noFill/>
          <a:ln w="9525">
            <a:noFill/>
            <a:miter lim="800000"/>
            <a:headEnd/>
            <a:tailEnd/>
          </a:ln>
          <a:effectLst/>
        </p:spPr>
        <p:txBody>
          <a:bodyPr>
            <a:spAutoFit/>
          </a:bodyPr>
          <a:lstStyle/>
          <a:p>
            <a:r>
              <a:rPr lang="fr-FR">
                <a:latin typeface="Poor Richard" pitchFamily="18" charset="0"/>
              </a:rPr>
              <a:t>Le village d’Oradour –sur-Glane en France, rasé par les Allemands en 1944.</a:t>
            </a:r>
          </a:p>
        </p:txBody>
      </p:sp>
      <p:pic>
        <p:nvPicPr>
          <p:cNvPr id="3082" name="Picture 10" descr="dachau1945"/>
          <p:cNvPicPr>
            <a:picLocks noChangeAspect="1" noChangeArrowheads="1"/>
          </p:cNvPicPr>
          <p:nvPr/>
        </p:nvPicPr>
        <p:blipFill>
          <a:blip r:embed="rId5" cstate="print"/>
          <a:srcRect/>
          <a:stretch>
            <a:fillRect/>
          </a:stretch>
        </p:blipFill>
        <p:spPr bwMode="auto">
          <a:xfrm>
            <a:off x="4716463" y="3860800"/>
            <a:ext cx="3529012" cy="2449513"/>
          </a:xfrm>
          <a:prstGeom prst="rect">
            <a:avLst/>
          </a:prstGeom>
          <a:noFill/>
        </p:spPr>
      </p:pic>
      <p:sp>
        <p:nvSpPr>
          <p:cNvPr id="3083" name="Text Box 11"/>
          <p:cNvSpPr txBox="1">
            <a:spLocks noChangeArrowheads="1"/>
          </p:cNvSpPr>
          <p:nvPr/>
        </p:nvSpPr>
        <p:spPr bwMode="auto">
          <a:xfrm>
            <a:off x="4716463" y="6216650"/>
            <a:ext cx="4197350" cy="641350"/>
          </a:xfrm>
          <a:prstGeom prst="rect">
            <a:avLst/>
          </a:prstGeom>
          <a:noFill/>
          <a:ln w="9525">
            <a:noFill/>
            <a:miter lim="800000"/>
            <a:headEnd/>
            <a:tailEnd/>
          </a:ln>
          <a:effectLst/>
        </p:spPr>
        <p:txBody>
          <a:bodyPr>
            <a:spAutoFit/>
          </a:bodyPr>
          <a:lstStyle/>
          <a:p>
            <a:r>
              <a:rPr lang="fr-FR">
                <a:latin typeface="Poor Richard" pitchFamily="18" charset="0"/>
              </a:rPr>
              <a:t>La libération du camp de Dachau par les Américains en 1945.</a:t>
            </a:r>
          </a:p>
        </p:txBody>
      </p:sp>
      <p:pic>
        <p:nvPicPr>
          <p:cNvPr id="3084" name="Picture 12" descr="Hiroshima-nuclear-atomic-bomb-august-6th-wreckage-picture-photo"/>
          <p:cNvPicPr>
            <a:picLocks noChangeAspect="1" noChangeArrowheads="1"/>
          </p:cNvPicPr>
          <p:nvPr/>
        </p:nvPicPr>
        <p:blipFill>
          <a:blip r:embed="rId6" cstate="print"/>
          <a:srcRect/>
          <a:stretch>
            <a:fillRect/>
          </a:stretch>
        </p:blipFill>
        <p:spPr bwMode="auto">
          <a:xfrm>
            <a:off x="2195513" y="1557338"/>
            <a:ext cx="4752975" cy="3284537"/>
          </a:xfrm>
          <a:prstGeom prst="rect">
            <a:avLst/>
          </a:prstGeom>
          <a:noFill/>
        </p:spPr>
      </p:pic>
      <p:sp>
        <p:nvSpPr>
          <p:cNvPr id="3086" name="Text Box 14"/>
          <p:cNvSpPr txBox="1">
            <a:spLocks noChangeArrowheads="1"/>
          </p:cNvSpPr>
          <p:nvPr/>
        </p:nvSpPr>
        <p:spPr bwMode="auto">
          <a:xfrm>
            <a:off x="2195513" y="4437063"/>
            <a:ext cx="4752975" cy="641350"/>
          </a:xfrm>
          <a:prstGeom prst="rect">
            <a:avLst/>
          </a:prstGeom>
          <a:solidFill>
            <a:schemeClr val="bg1"/>
          </a:solidFill>
          <a:ln w="9525">
            <a:noFill/>
            <a:miter lim="800000"/>
            <a:headEnd/>
            <a:tailEnd/>
          </a:ln>
          <a:effectLst/>
        </p:spPr>
        <p:txBody>
          <a:bodyPr>
            <a:spAutoFit/>
          </a:bodyPr>
          <a:lstStyle/>
          <a:p>
            <a:r>
              <a:rPr lang="fr-FR">
                <a:latin typeface="Poor Richard" pitchFamily="18" charset="0"/>
              </a:rPr>
              <a:t>La ville d’Hiroshima après le bombardement nucléaire américain en août 1945.</a:t>
            </a:r>
          </a:p>
        </p:txBody>
      </p:sp>
      <p:sp>
        <p:nvSpPr>
          <p:cNvPr id="3087" name="Oval 15"/>
          <p:cNvSpPr>
            <a:spLocks noChangeArrowheads="1"/>
          </p:cNvSpPr>
          <p:nvPr/>
        </p:nvSpPr>
        <p:spPr bwMode="auto">
          <a:xfrm>
            <a:off x="1476375" y="3500438"/>
            <a:ext cx="647700" cy="433387"/>
          </a:xfrm>
          <a:prstGeom prst="ellipse">
            <a:avLst/>
          </a:prstGeom>
          <a:noFill/>
          <a:ln w="28575">
            <a:solidFill>
              <a:srgbClr val="FF0000"/>
            </a:solidFill>
            <a:round/>
            <a:headEnd/>
            <a:tailEnd/>
          </a:ln>
          <a:effectLst/>
        </p:spPr>
        <p:txBody>
          <a:bodyPr wrap="none" anchor="ctr"/>
          <a:lstStyle/>
          <a:p>
            <a:endParaRPr lang="fr-FR"/>
          </a:p>
        </p:txBody>
      </p:sp>
      <p:sp>
        <p:nvSpPr>
          <p:cNvPr id="3088" name="Oval 16"/>
          <p:cNvSpPr>
            <a:spLocks noChangeArrowheads="1"/>
          </p:cNvSpPr>
          <p:nvPr/>
        </p:nvSpPr>
        <p:spPr bwMode="auto">
          <a:xfrm>
            <a:off x="4572000" y="4652963"/>
            <a:ext cx="647700" cy="433387"/>
          </a:xfrm>
          <a:prstGeom prst="ellipse">
            <a:avLst/>
          </a:prstGeom>
          <a:noFill/>
          <a:ln w="28575">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7"/>
                                        </p:tgtEl>
                                        <p:attrNameLst>
                                          <p:attrName>style.visibility</p:attrName>
                                        </p:attrNameLst>
                                      </p:cBhvr>
                                      <p:to>
                                        <p:strVal val="visible"/>
                                      </p:to>
                                    </p:set>
                                    <p:animEffect transition="in" filter="box(in)">
                                      <p:cBhvr>
                                        <p:cTn id="7" dur="500"/>
                                        <p:tgtEl>
                                          <p:spTgt spid="30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084"/>
                                        </p:tgtEl>
                                        <p:attrNameLst>
                                          <p:attrName>style.visibility</p:attrName>
                                        </p:attrNameLst>
                                      </p:cBhvr>
                                      <p:to>
                                        <p:strVal val="visible"/>
                                      </p:to>
                                    </p:set>
                                    <p:animEffect transition="in" filter="box(in)">
                                      <p:cBhvr>
                                        <p:cTn id="12" dur="500"/>
                                        <p:tgtEl>
                                          <p:spTgt spid="308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086"/>
                                        </p:tgtEl>
                                        <p:attrNameLst>
                                          <p:attrName>style.visibility</p:attrName>
                                        </p:attrNameLst>
                                      </p:cBhvr>
                                      <p:to>
                                        <p:strVal val="visible"/>
                                      </p:to>
                                    </p:set>
                                    <p:animEffect transition="in" filter="box(in)">
                                      <p:cBhvr>
                                        <p:cTn id="15" dur="500"/>
                                        <p:tgtEl>
                                          <p:spTgt spid="308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088"/>
                                        </p:tgtEl>
                                        <p:attrNameLst>
                                          <p:attrName>style.visibility</p:attrName>
                                        </p:attrNameLst>
                                      </p:cBhvr>
                                      <p:to>
                                        <p:strVal val="visible"/>
                                      </p:to>
                                    </p:set>
                                    <p:animEffect transition="in" filter="box(in)">
                                      <p:cBhvr>
                                        <p:cTn id="20" dur="500"/>
                                        <p:tgtEl>
                                          <p:spTgt spid="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3087" grpId="0" animBg="1"/>
      <p:bldP spid="308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cstate="print"/>
          <a:srcRect/>
          <a:stretch>
            <a:fillRect/>
          </a:stretch>
        </p:blipFill>
        <p:spPr bwMode="auto">
          <a:xfrm>
            <a:off x="2627313" y="1341438"/>
            <a:ext cx="6324600" cy="5046662"/>
          </a:xfrm>
          <a:prstGeom prst="rect">
            <a:avLst/>
          </a:prstGeom>
          <a:noFill/>
          <a:ln w="9525">
            <a:noFill/>
            <a:miter lim="800000"/>
            <a:headEnd/>
            <a:tailEnd/>
          </a:ln>
          <a:effectLst/>
        </p:spPr>
      </p:pic>
      <p:pic>
        <p:nvPicPr>
          <p:cNvPr id="21509" name="Picture 5"/>
          <p:cNvPicPr>
            <a:picLocks noChangeAspect="1" noChangeArrowheads="1"/>
          </p:cNvPicPr>
          <p:nvPr/>
        </p:nvPicPr>
        <p:blipFill>
          <a:blip r:embed="rId3" cstate="print"/>
          <a:srcRect/>
          <a:stretch>
            <a:fillRect/>
          </a:stretch>
        </p:blipFill>
        <p:spPr bwMode="auto">
          <a:xfrm>
            <a:off x="395288" y="1341438"/>
            <a:ext cx="2227262" cy="5040312"/>
          </a:xfrm>
          <a:prstGeom prst="rect">
            <a:avLst/>
          </a:prstGeom>
          <a:noFill/>
          <a:ln w="9525">
            <a:noFill/>
            <a:miter lim="800000"/>
            <a:headEnd/>
            <a:tailEnd/>
          </a:ln>
          <a:effectLst/>
        </p:spPr>
      </p:pic>
      <p:sp>
        <p:nvSpPr>
          <p:cNvPr id="21510" name="Text Box 6"/>
          <p:cNvSpPr txBox="1">
            <a:spLocks noChangeArrowheads="1"/>
          </p:cNvSpPr>
          <p:nvPr/>
        </p:nvSpPr>
        <p:spPr bwMode="auto">
          <a:xfrm>
            <a:off x="381000" y="533400"/>
            <a:ext cx="7286625"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La guerre en Europe de 1942 à 1945.</a:t>
            </a:r>
          </a:p>
        </p:txBody>
      </p:sp>
      <p:sp>
        <p:nvSpPr>
          <p:cNvPr id="21511" name="Oval 7"/>
          <p:cNvSpPr>
            <a:spLocks noChangeArrowheads="1"/>
          </p:cNvSpPr>
          <p:nvPr/>
        </p:nvSpPr>
        <p:spPr bwMode="auto">
          <a:xfrm>
            <a:off x="250825" y="2060575"/>
            <a:ext cx="1944688" cy="360363"/>
          </a:xfrm>
          <a:prstGeom prst="ellipse">
            <a:avLst/>
          </a:prstGeom>
          <a:noFill/>
          <a:ln w="28575">
            <a:solidFill>
              <a:srgbClr val="0000FF"/>
            </a:solidFill>
            <a:round/>
            <a:headEnd/>
            <a:tailEnd/>
          </a:ln>
          <a:effectLst/>
        </p:spPr>
        <p:txBody>
          <a:bodyPr wrap="none" anchor="ctr"/>
          <a:lstStyle/>
          <a:p>
            <a:endParaRPr lang="fr-FR"/>
          </a:p>
        </p:txBody>
      </p:sp>
      <p:sp>
        <p:nvSpPr>
          <p:cNvPr id="21512" name="Oval 8"/>
          <p:cNvSpPr>
            <a:spLocks noChangeArrowheads="1"/>
          </p:cNvSpPr>
          <p:nvPr/>
        </p:nvSpPr>
        <p:spPr bwMode="auto">
          <a:xfrm>
            <a:off x="6227763" y="5661025"/>
            <a:ext cx="1944687" cy="360363"/>
          </a:xfrm>
          <a:prstGeom prst="ellipse">
            <a:avLst/>
          </a:prstGeom>
          <a:noFill/>
          <a:ln w="28575">
            <a:solidFill>
              <a:srgbClr val="0000FF"/>
            </a:solidFill>
            <a:round/>
            <a:headEnd/>
            <a:tailEnd/>
          </a:ln>
          <a:effectLst/>
        </p:spPr>
        <p:txBody>
          <a:bodyPr wrap="none" anchor="ctr"/>
          <a:lstStyle/>
          <a:p>
            <a:endParaRPr lang="fr-FR"/>
          </a:p>
        </p:txBody>
      </p:sp>
      <p:sp>
        <p:nvSpPr>
          <p:cNvPr id="21513" name="Oval 9"/>
          <p:cNvSpPr>
            <a:spLocks noChangeArrowheads="1"/>
          </p:cNvSpPr>
          <p:nvPr/>
        </p:nvSpPr>
        <p:spPr bwMode="auto">
          <a:xfrm>
            <a:off x="7235825" y="2852738"/>
            <a:ext cx="1008063" cy="360362"/>
          </a:xfrm>
          <a:prstGeom prst="ellipse">
            <a:avLst/>
          </a:prstGeom>
          <a:noFill/>
          <a:ln w="28575">
            <a:solidFill>
              <a:srgbClr val="0000FF"/>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ox(in)">
                                      <p:cBhvr>
                                        <p:cTn id="7" dur="500"/>
                                        <p:tgtEl>
                                          <p:spTgt spid="215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3"/>
                                        </p:tgtEl>
                                        <p:attrNameLst>
                                          <p:attrName>style.visibility</p:attrName>
                                        </p:attrNameLst>
                                      </p:cBhvr>
                                      <p:to>
                                        <p:strVal val="visible"/>
                                      </p:to>
                                    </p:set>
                                    <p:animEffect transition="in" filter="box(in)">
                                      <p:cBhvr>
                                        <p:cTn id="12" dur="500"/>
                                        <p:tgtEl>
                                          <p:spTgt spid="215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2"/>
                                        </p:tgtEl>
                                        <p:attrNameLst>
                                          <p:attrName>style.visibility</p:attrName>
                                        </p:attrNameLst>
                                      </p:cBhvr>
                                      <p:to>
                                        <p:strVal val="visible"/>
                                      </p:to>
                                    </p:set>
                                    <p:animEffect transition="in" filter="box(in)">
                                      <p:cBhvr>
                                        <p:cTn id="1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p:bldP spid="21512" grpId="0" animBg="1"/>
      <p:bldP spid="215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p:cNvPicPr>
          <p:nvPr/>
        </p:nvPicPr>
        <p:blipFill>
          <a:blip r:embed="rId2" cstate="print"/>
          <a:srcRect/>
          <a:stretch>
            <a:fillRect/>
          </a:stretch>
        </p:blipFill>
        <p:spPr bwMode="auto">
          <a:xfrm>
            <a:off x="3419475" y="1268413"/>
            <a:ext cx="5546725" cy="5319712"/>
          </a:xfrm>
          <a:prstGeom prst="rect">
            <a:avLst/>
          </a:prstGeom>
          <a:noFill/>
          <a:ln w="9525">
            <a:noFill/>
            <a:miter lim="800000"/>
            <a:headEnd/>
            <a:tailEnd/>
          </a:ln>
          <a:effectLst/>
        </p:spPr>
      </p:pic>
      <p:pic>
        <p:nvPicPr>
          <p:cNvPr id="22533" name="Picture 5"/>
          <p:cNvPicPr>
            <a:picLocks noChangeAspect="1" noChangeArrowheads="1"/>
          </p:cNvPicPr>
          <p:nvPr/>
        </p:nvPicPr>
        <p:blipFill>
          <a:blip r:embed="rId3" cstate="print"/>
          <a:srcRect/>
          <a:stretch>
            <a:fillRect/>
          </a:stretch>
        </p:blipFill>
        <p:spPr bwMode="auto">
          <a:xfrm>
            <a:off x="908050" y="1268413"/>
            <a:ext cx="2506663" cy="5256212"/>
          </a:xfrm>
          <a:prstGeom prst="rect">
            <a:avLst/>
          </a:prstGeom>
          <a:noFill/>
          <a:ln w="9525">
            <a:noFill/>
            <a:miter lim="800000"/>
            <a:headEnd/>
            <a:tailEnd/>
          </a:ln>
          <a:effectLst/>
        </p:spPr>
      </p:pic>
      <p:sp>
        <p:nvSpPr>
          <p:cNvPr id="22534" name="Text Box 6"/>
          <p:cNvSpPr txBox="1">
            <a:spLocks noChangeArrowheads="1"/>
          </p:cNvSpPr>
          <p:nvPr/>
        </p:nvSpPr>
        <p:spPr bwMode="auto">
          <a:xfrm>
            <a:off x="611188" y="188913"/>
            <a:ext cx="6697662"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La guerre en </a:t>
            </a:r>
            <a:r>
              <a:rPr lang="fr-FR" altLang="ja-JP" sz="2400">
                <a:latin typeface="Poor Richard" pitchFamily="18" charset="0"/>
                <a:ea typeface="MS PGothic" pitchFamily="34" charset="-128"/>
              </a:rPr>
              <a:t>Asie</a:t>
            </a:r>
            <a:r>
              <a:rPr lang="fr-FR" sz="2400">
                <a:latin typeface="Poor Richard" pitchFamily="18" charset="0"/>
                <a:ea typeface="MS PGothic" pitchFamily="34" charset="-128"/>
              </a:rPr>
              <a:t> de 1942 à 1945.</a:t>
            </a:r>
          </a:p>
        </p:txBody>
      </p:sp>
      <p:sp>
        <p:nvSpPr>
          <p:cNvPr id="22535" name="Oval 7"/>
          <p:cNvSpPr>
            <a:spLocks noChangeArrowheads="1"/>
          </p:cNvSpPr>
          <p:nvPr/>
        </p:nvSpPr>
        <p:spPr bwMode="auto">
          <a:xfrm>
            <a:off x="6372225" y="5516563"/>
            <a:ext cx="1223963" cy="360362"/>
          </a:xfrm>
          <a:prstGeom prst="ellipse">
            <a:avLst/>
          </a:prstGeom>
          <a:noFill/>
          <a:ln w="28575">
            <a:solidFill>
              <a:srgbClr val="0000FF"/>
            </a:solidFill>
            <a:round/>
            <a:headEnd/>
            <a:tailEnd/>
          </a:ln>
          <a:effectLst/>
        </p:spPr>
        <p:txBody>
          <a:bodyPr wrap="none" anchor="ctr"/>
          <a:lstStyle/>
          <a:p>
            <a:endParaRPr lang="fr-FR"/>
          </a:p>
        </p:txBody>
      </p:sp>
      <p:sp>
        <p:nvSpPr>
          <p:cNvPr id="22536" name="Oval 8"/>
          <p:cNvSpPr>
            <a:spLocks noChangeArrowheads="1"/>
          </p:cNvSpPr>
          <p:nvPr/>
        </p:nvSpPr>
        <p:spPr bwMode="auto">
          <a:xfrm>
            <a:off x="6948488" y="4797425"/>
            <a:ext cx="1079500" cy="360363"/>
          </a:xfrm>
          <a:prstGeom prst="ellipse">
            <a:avLst/>
          </a:prstGeom>
          <a:noFill/>
          <a:ln w="28575">
            <a:solidFill>
              <a:srgbClr val="0000FF"/>
            </a:solidFill>
            <a:round/>
            <a:headEnd/>
            <a:tailEnd/>
          </a:ln>
          <a:effectLst/>
        </p:spPr>
        <p:txBody>
          <a:bodyPr wrap="none" anchor="ctr"/>
          <a:lstStyle/>
          <a:p>
            <a:endParaRPr lang="fr-FR"/>
          </a:p>
        </p:txBody>
      </p:sp>
      <p:sp>
        <p:nvSpPr>
          <p:cNvPr id="22537" name="Oval 9"/>
          <p:cNvSpPr>
            <a:spLocks noChangeArrowheads="1"/>
          </p:cNvSpPr>
          <p:nvPr/>
        </p:nvSpPr>
        <p:spPr bwMode="auto">
          <a:xfrm>
            <a:off x="7380288" y="2565400"/>
            <a:ext cx="1223962" cy="360363"/>
          </a:xfrm>
          <a:prstGeom prst="ellipse">
            <a:avLst/>
          </a:prstGeom>
          <a:noFill/>
          <a:ln w="28575">
            <a:solidFill>
              <a:srgbClr val="0000FF"/>
            </a:solidFill>
            <a:round/>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1000"/>
                                        <p:tgtEl>
                                          <p:spTgt spid="22534"/>
                                        </p:tgtEl>
                                      </p:cBhvr>
                                    </p:animEffect>
                                    <p:anim calcmode="lin" valueType="num">
                                      <p:cBhvr>
                                        <p:cTn id="8" dur="1000" fill="hold"/>
                                        <p:tgtEl>
                                          <p:spTgt spid="22534"/>
                                        </p:tgtEl>
                                        <p:attrNameLst>
                                          <p:attrName>ppt_x</p:attrName>
                                        </p:attrNameLst>
                                      </p:cBhvr>
                                      <p:tavLst>
                                        <p:tav tm="0">
                                          <p:val>
                                            <p:strVal val="#ppt_x"/>
                                          </p:val>
                                        </p:tav>
                                        <p:tav tm="100000">
                                          <p:val>
                                            <p:strVal val="#ppt_x"/>
                                          </p:val>
                                        </p:tav>
                                      </p:tavLst>
                                    </p:anim>
                                    <p:anim calcmode="lin" valueType="num">
                                      <p:cBhvr>
                                        <p:cTn id="9" dur="1000" fill="hold"/>
                                        <p:tgtEl>
                                          <p:spTgt spid="225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2535"/>
                                        </p:tgtEl>
                                        <p:attrNameLst>
                                          <p:attrName>style.visibility</p:attrName>
                                        </p:attrNameLst>
                                      </p:cBhvr>
                                      <p:to>
                                        <p:strVal val="visible"/>
                                      </p:to>
                                    </p:set>
                                    <p:animEffect transition="in" filter="box(in)">
                                      <p:cBhvr>
                                        <p:cTn id="14" dur="500"/>
                                        <p:tgtEl>
                                          <p:spTgt spid="22535"/>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2536"/>
                                        </p:tgtEl>
                                        <p:attrNameLst>
                                          <p:attrName>style.visibility</p:attrName>
                                        </p:attrNameLst>
                                      </p:cBhvr>
                                      <p:to>
                                        <p:strVal val="visible"/>
                                      </p:to>
                                    </p:set>
                                    <p:animEffect transition="in" filter="box(in)">
                                      <p:cBhvr>
                                        <p:cTn id="19" dur="500"/>
                                        <p:tgtEl>
                                          <p:spTgt spid="22536"/>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22537"/>
                                        </p:tgtEl>
                                        <p:attrNameLst>
                                          <p:attrName>style.visibility</p:attrName>
                                        </p:attrNameLst>
                                      </p:cBhvr>
                                      <p:to>
                                        <p:strVal val="visible"/>
                                      </p:to>
                                    </p:set>
                                    <p:animEffect transition="in" filter="box(in)">
                                      <p:cBhvr>
                                        <p:cTn id="24" dur="5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animBg="1"/>
      <p:bldP spid="22536" grpId="0" animBg="1"/>
      <p:bldP spid="225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ChangeAspect="1" noChangeArrowheads="1"/>
          </p:cNvPicPr>
          <p:nvPr/>
        </p:nvPicPr>
        <p:blipFill>
          <a:blip r:embed="rId2" cstate="print"/>
          <a:srcRect l="57045" t="24284" r="29401" b="45721"/>
          <a:stretch>
            <a:fillRect/>
          </a:stretch>
        </p:blipFill>
        <p:spPr bwMode="auto">
          <a:xfrm>
            <a:off x="4572000" y="2492375"/>
            <a:ext cx="2903538" cy="4033838"/>
          </a:xfrm>
          <a:prstGeom prst="rect">
            <a:avLst/>
          </a:prstGeom>
          <a:noFill/>
          <a:ln w="9525">
            <a:noFill/>
            <a:miter lim="800000"/>
            <a:headEnd/>
            <a:tailEnd/>
          </a:ln>
        </p:spPr>
      </p:pic>
      <p:sp>
        <p:nvSpPr>
          <p:cNvPr id="23557" name="Text Box 5"/>
          <p:cNvSpPr txBox="1">
            <a:spLocks noChangeArrowheads="1"/>
          </p:cNvSpPr>
          <p:nvPr/>
        </p:nvSpPr>
        <p:spPr bwMode="auto">
          <a:xfrm>
            <a:off x="2771775" y="188913"/>
            <a:ext cx="4632325" cy="361950"/>
          </a:xfrm>
          <a:prstGeom prst="rect">
            <a:avLst/>
          </a:prstGeom>
          <a:solidFill>
            <a:srgbClr val="FFFFFF"/>
          </a:solidFill>
          <a:ln w="9525">
            <a:noFill/>
            <a:miter lim="800000"/>
            <a:headEnd/>
            <a:tailEnd/>
          </a:ln>
        </p:spPr>
        <p:txBody>
          <a:bodyPr/>
          <a:lstStyle/>
          <a:p>
            <a:pPr algn="just"/>
            <a:r>
              <a:rPr lang="fr-FR" altLang="ja-JP" u="sng">
                <a:solidFill>
                  <a:srgbClr val="0000FF"/>
                </a:solidFill>
                <a:latin typeface="Poor Richard" pitchFamily="18" charset="0"/>
                <a:ea typeface="MS Mincho" pitchFamily="49" charset="-128"/>
              </a:rPr>
              <a:t>2. La L’année 1942, le tournant de la guerre </a:t>
            </a:r>
            <a:endParaRPr lang="fr-FR"/>
          </a:p>
        </p:txBody>
      </p:sp>
      <p:sp>
        <p:nvSpPr>
          <p:cNvPr id="23558" name="Text Box 6"/>
          <p:cNvSpPr txBox="1">
            <a:spLocks noChangeArrowheads="1"/>
          </p:cNvSpPr>
          <p:nvPr/>
        </p:nvSpPr>
        <p:spPr bwMode="auto">
          <a:xfrm>
            <a:off x="2484438" y="476250"/>
            <a:ext cx="5148262" cy="1049338"/>
          </a:xfrm>
          <a:prstGeom prst="rect">
            <a:avLst/>
          </a:prstGeom>
          <a:noFill/>
          <a:ln w="9525">
            <a:noFill/>
            <a:miter lim="800000"/>
            <a:headEnd/>
            <a:tailEnd/>
          </a:ln>
        </p:spPr>
        <p:txBody>
          <a:bodyPr/>
          <a:lstStyle/>
          <a:p>
            <a:r>
              <a:rPr lang="fr-FR" altLang="ja-JP">
                <a:solidFill>
                  <a:srgbClr val="0000FF"/>
                </a:solidFill>
                <a:latin typeface="Poor Richard" pitchFamily="18" charset="0"/>
                <a:ea typeface="MS Mincho" pitchFamily="49" charset="-128"/>
              </a:rPr>
              <a:t>Les Allemands se retournent contre l’URSS. L’opération </a:t>
            </a:r>
            <a:r>
              <a:rPr lang="fr-FR" altLang="ja-JP" u="sng">
                <a:solidFill>
                  <a:srgbClr val="0000FF"/>
                </a:solidFill>
                <a:latin typeface="Poor Richard" pitchFamily="18" charset="0"/>
                <a:ea typeface="MS Mincho" pitchFamily="49" charset="-128"/>
              </a:rPr>
              <a:t>Barbarossa</a:t>
            </a:r>
            <a:r>
              <a:rPr lang="fr-FR" altLang="ja-JP">
                <a:solidFill>
                  <a:srgbClr val="0000FF"/>
                </a:solidFill>
                <a:latin typeface="Poor Richard" pitchFamily="18" charset="0"/>
                <a:ea typeface="MS Mincho" pitchFamily="49" charset="-128"/>
              </a:rPr>
              <a:t> les mène jusqu’aux portes de Moscou, mais ils sont bloqués à </a:t>
            </a:r>
            <a:r>
              <a:rPr lang="fr-FR" altLang="ja-JP" u="sng">
                <a:solidFill>
                  <a:srgbClr val="FF0000"/>
                </a:solidFill>
                <a:latin typeface="Poor Richard" pitchFamily="18" charset="0"/>
                <a:ea typeface="MS Mincho" pitchFamily="49" charset="-128"/>
              </a:rPr>
              <a:t>Stalingrad (juillet 1942-février 1943).</a:t>
            </a:r>
          </a:p>
          <a:p>
            <a:r>
              <a:rPr lang="fr-FR" altLang="ja-JP">
                <a:solidFill>
                  <a:srgbClr val="0000FF"/>
                </a:solidFill>
                <a:latin typeface="Poor Richard" pitchFamily="18" charset="0"/>
                <a:ea typeface="MS Mincho" pitchFamily="49" charset="-128"/>
              </a:rPr>
              <a:t>L’avancée japonaise est stoppée lors de la bataille de </a:t>
            </a:r>
            <a:r>
              <a:rPr lang="fr-FR" altLang="ja-JP" u="sng">
                <a:solidFill>
                  <a:srgbClr val="FF0000"/>
                </a:solidFill>
                <a:latin typeface="Poor Richard" pitchFamily="18" charset="0"/>
                <a:ea typeface="MS Mincho" pitchFamily="49" charset="-128"/>
              </a:rPr>
              <a:t>Midway</a:t>
            </a:r>
            <a:r>
              <a:rPr lang="fr-FR" altLang="ja-JP">
                <a:solidFill>
                  <a:srgbClr val="FF0000"/>
                </a:solidFill>
                <a:latin typeface="Poor Richard" pitchFamily="18" charset="0"/>
                <a:ea typeface="MS Mincho" pitchFamily="49" charset="-128"/>
              </a:rPr>
              <a:t>.</a:t>
            </a:r>
          </a:p>
          <a:p>
            <a:r>
              <a:rPr lang="fr-FR" altLang="ja-JP">
                <a:solidFill>
                  <a:srgbClr val="0000FF"/>
                </a:solidFill>
                <a:latin typeface="Poor Richard" pitchFamily="18" charset="0"/>
                <a:ea typeface="MS Mincho" pitchFamily="49" charset="-128"/>
              </a:rPr>
              <a:t>La bataille </a:t>
            </a:r>
            <a:r>
              <a:rPr lang="fr-FR" altLang="ja-JP" u="sng">
                <a:solidFill>
                  <a:srgbClr val="FF0000"/>
                </a:solidFill>
                <a:latin typeface="Poor Richard" pitchFamily="18" charset="0"/>
                <a:ea typeface="MS Mincho" pitchFamily="49" charset="-128"/>
              </a:rPr>
              <a:t>d’El-Alamein</a:t>
            </a:r>
            <a:r>
              <a:rPr lang="fr-FR" altLang="ja-JP">
                <a:solidFill>
                  <a:srgbClr val="0000FF"/>
                </a:solidFill>
                <a:latin typeface="Poor Richard" pitchFamily="18" charset="0"/>
                <a:ea typeface="MS Mincho" pitchFamily="49" charset="-128"/>
              </a:rPr>
              <a:t> stoppe l’avancée allemande en Afrique</a:t>
            </a:r>
            <a:endParaRPr lang="fr-FR"/>
          </a:p>
        </p:txBody>
      </p:sp>
      <p:sp>
        <p:nvSpPr>
          <p:cNvPr id="23559" name="Text Box 7"/>
          <p:cNvSpPr txBox="1">
            <a:spLocks noChangeArrowheads="1"/>
          </p:cNvSpPr>
          <p:nvPr/>
        </p:nvSpPr>
        <p:spPr bwMode="auto">
          <a:xfrm>
            <a:off x="5076825" y="2781300"/>
            <a:ext cx="2554288" cy="325438"/>
          </a:xfrm>
          <a:prstGeom prst="rect">
            <a:avLst/>
          </a:prstGeom>
          <a:noFill/>
          <a:ln w="9525">
            <a:noFill/>
            <a:miter lim="800000"/>
            <a:headEnd/>
            <a:tailEnd/>
          </a:ln>
        </p:spPr>
        <p:txBody>
          <a:bodyPr/>
          <a:lstStyle/>
          <a:p>
            <a:r>
              <a:rPr lang="fr-FR" altLang="ja-JP" u="sng">
                <a:solidFill>
                  <a:srgbClr val="008000"/>
                </a:solidFill>
                <a:latin typeface="Poor Richard" pitchFamily="18" charset="0"/>
                <a:ea typeface="MS Mincho" pitchFamily="49" charset="-128"/>
              </a:rPr>
              <a:t>Des batailles décisives</a:t>
            </a:r>
            <a:endParaRPr lang="fr-FR"/>
          </a:p>
        </p:txBody>
      </p:sp>
      <p:sp>
        <p:nvSpPr>
          <p:cNvPr id="23560" name="Text Box 8"/>
          <p:cNvSpPr txBox="1">
            <a:spLocks noChangeArrowheads="1"/>
          </p:cNvSpPr>
          <p:nvPr/>
        </p:nvSpPr>
        <p:spPr bwMode="auto">
          <a:xfrm>
            <a:off x="5076825" y="3284538"/>
            <a:ext cx="2135188" cy="469900"/>
          </a:xfrm>
          <a:prstGeom prst="rect">
            <a:avLst/>
          </a:prstGeom>
          <a:noFill/>
          <a:ln w="9525">
            <a:noFill/>
            <a:miter lim="800000"/>
            <a:headEnd/>
            <a:tailEnd/>
          </a:ln>
        </p:spPr>
        <p:txBody>
          <a:bodyPr/>
          <a:lstStyle/>
          <a:p>
            <a:pPr algn="ctr"/>
            <a:r>
              <a:rPr lang="fr-FR" altLang="ja-JP">
                <a:solidFill>
                  <a:srgbClr val="008000"/>
                </a:solidFill>
                <a:latin typeface="Poor Richard" pitchFamily="18" charset="0"/>
                <a:ea typeface="MS Mincho" pitchFamily="49" charset="-128"/>
              </a:rPr>
              <a:t>Stoppée à Stalingrad</a:t>
            </a:r>
            <a:endParaRPr lang="fr-FR"/>
          </a:p>
        </p:txBody>
      </p:sp>
      <p:sp>
        <p:nvSpPr>
          <p:cNvPr id="23561" name="Text Box 9"/>
          <p:cNvSpPr txBox="1">
            <a:spLocks noChangeArrowheads="1"/>
          </p:cNvSpPr>
          <p:nvPr/>
        </p:nvSpPr>
        <p:spPr bwMode="auto">
          <a:xfrm>
            <a:off x="5219700" y="4508500"/>
            <a:ext cx="1158875" cy="471488"/>
          </a:xfrm>
          <a:prstGeom prst="rect">
            <a:avLst/>
          </a:prstGeom>
          <a:noFill/>
          <a:ln w="9525">
            <a:noFill/>
            <a:miter lim="800000"/>
            <a:headEnd/>
            <a:tailEnd/>
          </a:ln>
        </p:spPr>
        <p:txBody>
          <a:bodyPr/>
          <a:lstStyle/>
          <a:p>
            <a:pPr algn="ctr"/>
            <a:r>
              <a:rPr lang="fr-FR" altLang="ja-JP">
                <a:solidFill>
                  <a:srgbClr val="008000"/>
                </a:solidFill>
                <a:latin typeface="Poor Richard" pitchFamily="18" charset="0"/>
                <a:ea typeface="MS Mincho" pitchFamily="49" charset="-128"/>
              </a:rPr>
              <a:t>Stoppée à Midway</a:t>
            </a:r>
            <a:endParaRPr lang="fr-FR"/>
          </a:p>
        </p:txBody>
      </p:sp>
      <p:sp>
        <p:nvSpPr>
          <p:cNvPr id="23562" name="Text Box 10"/>
          <p:cNvSpPr txBox="1">
            <a:spLocks noChangeArrowheads="1"/>
          </p:cNvSpPr>
          <p:nvPr/>
        </p:nvSpPr>
        <p:spPr bwMode="auto">
          <a:xfrm>
            <a:off x="4932363" y="3860800"/>
            <a:ext cx="2493962" cy="469900"/>
          </a:xfrm>
          <a:prstGeom prst="rect">
            <a:avLst/>
          </a:prstGeom>
          <a:noFill/>
          <a:ln w="9525">
            <a:noFill/>
            <a:miter lim="800000"/>
            <a:headEnd/>
            <a:tailEnd/>
          </a:ln>
        </p:spPr>
        <p:txBody>
          <a:bodyPr/>
          <a:lstStyle/>
          <a:p>
            <a:pPr algn="ctr"/>
            <a:r>
              <a:rPr lang="fr-FR" altLang="ja-JP">
                <a:solidFill>
                  <a:srgbClr val="008000"/>
                </a:solidFill>
                <a:latin typeface="Poor Richard" pitchFamily="18" charset="0"/>
                <a:ea typeface="MS Mincho" pitchFamily="49" charset="-128"/>
              </a:rPr>
              <a:t>Stoppée à El-Alamein</a:t>
            </a:r>
            <a:endParaRPr lang="fr-FR"/>
          </a:p>
        </p:txBody>
      </p:sp>
      <p:sp>
        <p:nvSpPr>
          <p:cNvPr id="23563" name="Line 11"/>
          <p:cNvSpPr>
            <a:spLocks noChangeShapeType="1"/>
          </p:cNvSpPr>
          <p:nvPr/>
        </p:nvSpPr>
        <p:spPr bwMode="auto">
          <a:xfrm>
            <a:off x="4500563" y="3500438"/>
            <a:ext cx="687387" cy="0"/>
          </a:xfrm>
          <a:prstGeom prst="line">
            <a:avLst/>
          </a:prstGeom>
          <a:noFill/>
          <a:ln w="9525">
            <a:solidFill>
              <a:srgbClr val="008000"/>
            </a:solidFill>
            <a:round/>
            <a:headEnd/>
            <a:tailEnd type="triangle" w="med" len="med"/>
          </a:ln>
        </p:spPr>
        <p:txBody>
          <a:bodyPr/>
          <a:lstStyle/>
          <a:p>
            <a:endParaRPr lang="fr-FR"/>
          </a:p>
        </p:txBody>
      </p:sp>
      <p:sp>
        <p:nvSpPr>
          <p:cNvPr id="23564" name="Line 12"/>
          <p:cNvSpPr>
            <a:spLocks noChangeShapeType="1"/>
          </p:cNvSpPr>
          <p:nvPr/>
        </p:nvSpPr>
        <p:spPr bwMode="auto">
          <a:xfrm>
            <a:off x="4500563" y="4076700"/>
            <a:ext cx="687387" cy="0"/>
          </a:xfrm>
          <a:prstGeom prst="line">
            <a:avLst/>
          </a:prstGeom>
          <a:noFill/>
          <a:ln w="9525">
            <a:solidFill>
              <a:srgbClr val="008000"/>
            </a:solidFill>
            <a:round/>
            <a:headEnd/>
            <a:tailEnd type="triangle" w="med" len="med"/>
          </a:ln>
        </p:spPr>
        <p:txBody>
          <a:bodyPr/>
          <a:lstStyle/>
          <a:p>
            <a:endParaRPr lang="fr-FR"/>
          </a:p>
        </p:txBody>
      </p:sp>
      <p:sp>
        <p:nvSpPr>
          <p:cNvPr id="23565" name="Line 13"/>
          <p:cNvSpPr>
            <a:spLocks noChangeShapeType="1"/>
          </p:cNvSpPr>
          <p:nvPr/>
        </p:nvSpPr>
        <p:spPr bwMode="auto">
          <a:xfrm>
            <a:off x="4572000" y="4797425"/>
            <a:ext cx="579438" cy="0"/>
          </a:xfrm>
          <a:prstGeom prst="line">
            <a:avLst/>
          </a:prstGeom>
          <a:noFill/>
          <a:ln w="9525">
            <a:solidFill>
              <a:srgbClr val="008000"/>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Effect transition="in" filter="box(in)">
                                      <p:cBhvr>
                                        <p:cTn id="7" dur="500"/>
                                        <p:tgtEl>
                                          <p:spTgt spid="235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63"/>
                                        </p:tgtEl>
                                        <p:attrNameLst>
                                          <p:attrName>style.visibility</p:attrName>
                                        </p:attrNameLst>
                                      </p:cBhvr>
                                      <p:to>
                                        <p:strVal val="visible"/>
                                      </p:to>
                                    </p:set>
                                    <p:animEffect transition="in" filter="box(in)">
                                      <p:cBhvr>
                                        <p:cTn id="12" dur="500"/>
                                        <p:tgtEl>
                                          <p:spTgt spid="2356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3560"/>
                                        </p:tgtEl>
                                        <p:attrNameLst>
                                          <p:attrName>style.visibility</p:attrName>
                                        </p:attrNameLst>
                                      </p:cBhvr>
                                      <p:to>
                                        <p:strVal val="visible"/>
                                      </p:to>
                                    </p:set>
                                    <p:animEffect transition="in" filter="box(in)">
                                      <p:cBhvr>
                                        <p:cTn id="15" dur="500"/>
                                        <p:tgtEl>
                                          <p:spTgt spid="2356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3562"/>
                                        </p:tgtEl>
                                        <p:attrNameLst>
                                          <p:attrName>style.visibility</p:attrName>
                                        </p:attrNameLst>
                                      </p:cBhvr>
                                      <p:to>
                                        <p:strVal val="visible"/>
                                      </p:to>
                                    </p:set>
                                    <p:animEffect transition="in" filter="box(in)">
                                      <p:cBhvr>
                                        <p:cTn id="20" dur="500"/>
                                        <p:tgtEl>
                                          <p:spTgt spid="23562"/>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23564"/>
                                        </p:tgtEl>
                                        <p:attrNameLst>
                                          <p:attrName>style.visibility</p:attrName>
                                        </p:attrNameLst>
                                      </p:cBhvr>
                                      <p:to>
                                        <p:strVal val="visible"/>
                                      </p:to>
                                    </p:set>
                                    <p:animEffect transition="in" filter="box(in)">
                                      <p:cBhvr>
                                        <p:cTn id="23" dur="500"/>
                                        <p:tgtEl>
                                          <p:spTgt spid="2356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3565"/>
                                        </p:tgtEl>
                                        <p:attrNameLst>
                                          <p:attrName>style.visibility</p:attrName>
                                        </p:attrNameLst>
                                      </p:cBhvr>
                                      <p:to>
                                        <p:strVal val="visible"/>
                                      </p:to>
                                    </p:set>
                                    <p:animEffect transition="in" filter="box(in)">
                                      <p:cBhvr>
                                        <p:cTn id="28" dur="500"/>
                                        <p:tgtEl>
                                          <p:spTgt spid="23565"/>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3561"/>
                                        </p:tgtEl>
                                        <p:attrNameLst>
                                          <p:attrName>style.visibility</p:attrName>
                                        </p:attrNameLst>
                                      </p:cBhvr>
                                      <p:to>
                                        <p:strVal val="visible"/>
                                      </p:to>
                                    </p:set>
                                    <p:animEffect transition="in" filter="box(in)">
                                      <p:cBhvr>
                                        <p:cTn id="31" dur="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3" grpId="0" animBg="1"/>
      <p:bldP spid="23564" grpId="0" animBg="1"/>
      <p:bldP spid="235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7" name="Picture 11"/>
          <p:cNvPicPr>
            <a:picLocks noChangeAspect="1" noChangeArrowheads="1"/>
          </p:cNvPicPr>
          <p:nvPr/>
        </p:nvPicPr>
        <p:blipFill>
          <a:blip r:embed="rId2" cstate="print"/>
          <a:srcRect/>
          <a:stretch>
            <a:fillRect/>
          </a:stretch>
        </p:blipFill>
        <p:spPr bwMode="auto">
          <a:xfrm>
            <a:off x="395288" y="2924175"/>
            <a:ext cx="4176712" cy="3271838"/>
          </a:xfrm>
          <a:prstGeom prst="rect">
            <a:avLst/>
          </a:prstGeom>
          <a:noFill/>
          <a:ln w="9525">
            <a:noFill/>
            <a:miter lim="800000"/>
            <a:headEnd/>
            <a:tailEnd/>
          </a:ln>
          <a:effectLst/>
        </p:spPr>
      </p:pic>
      <p:pic>
        <p:nvPicPr>
          <p:cNvPr id="24588" name="il_fi" descr="debarquement"/>
          <p:cNvPicPr>
            <a:picLocks noChangeAspect="1" noChangeArrowheads="1"/>
          </p:cNvPicPr>
          <p:nvPr/>
        </p:nvPicPr>
        <p:blipFill>
          <a:blip r:embed="rId3" cstate="print"/>
          <a:srcRect/>
          <a:stretch>
            <a:fillRect/>
          </a:stretch>
        </p:blipFill>
        <p:spPr bwMode="auto">
          <a:xfrm>
            <a:off x="5364163" y="836613"/>
            <a:ext cx="3378200" cy="2286000"/>
          </a:xfrm>
          <a:prstGeom prst="rect">
            <a:avLst/>
          </a:prstGeom>
          <a:noFill/>
          <a:ln w="9525">
            <a:noFill/>
            <a:miter lim="800000"/>
            <a:headEnd/>
            <a:tailEnd/>
          </a:ln>
        </p:spPr>
      </p:pic>
      <p:sp>
        <p:nvSpPr>
          <p:cNvPr id="24589" name="Text Box 13"/>
          <p:cNvSpPr txBox="1">
            <a:spLocks noChangeArrowheads="1"/>
          </p:cNvSpPr>
          <p:nvPr/>
        </p:nvSpPr>
        <p:spPr bwMode="auto">
          <a:xfrm>
            <a:off x="5399088" y="3141663"/>
            <a:ext cx="3744912" cy="304800"/>
          </a:xfrm>
          <a:prstGeom prst="rect">
            <a:avLst/>
          </a:prstGeom>
          <a:noFill/>
          <a:ln w="9525">
            <a:noFill/>
            <a:miter lim="800000"/>
            <a:headEnd/>
            <a:tailEnd/>
          </a:ln>
        </p:spPr>
        <p:txBody>
          <a:bodyPr>
            <a:spAutoFit/>
          </a:bodyPr>
          <a:lstStyle/>
          <a:p>
            <a:r>
              <a:rPr lang="fr-FR" altLang="ja-JP" sz="1400">
                <a:latin typeface="Poor Richard" pitchFamily="18" charset="0"/>
                <a:ea typeface="MS Mincho" pitchFamily="49" charset="-128"/>
              </a:rPr>
              <a:t>Le débarquement de Normandie du 6 juin 1944</a:t>
            </a:r>
            <a:endParaRPr lang="fr-FR" sz="1400"/>
          </a:p>
        </p:txBody>
      </p:sp>
      <p:sp>
        <p:nvSpPr>
          <p:cNvPr id="24590" name="Text Box 14"/>
          <p:cNvSpPr txBox="1">
            <a:spLocks noChangeArrowheads="1"/>
          </p:cNvSpPr>
          <p:nvPr/>
        </p:nvSpPr>
        <p:spPr bwMode="auto">
          <a:xfrm>
            <a:off x="5076825" y="3500438"/>
            <a:ext cx="3816350" cy="1122362"/>
          </a:xfrm>
          <a:prstGeom prst="rect">
            <a:avLst/>
          </a:prstGeom>
          <a:noFill/>
          <a:ln w="9525">
            <a:noFill/>
            <a:miter lim="800000"/>
            <a:headEnd/>
            <a:tailEnd/>
          </a:ln>
        </p:spPr>
        <p:txBody>
          <a:bodyPr/>
          <a:lstStyle/>
          <a:p>
            <a:r>
              <a:rPr lang="fr-FR" altLang="ja-JP">
                <a:solidFill>
                  <a:srgbClr val="0000FF"/>
                </a:solidFill>
                <a:latin typeface="Poor Richard" pitchFamily="18" charset="0"/>
                <a:ea typeface="MS Mincho" pitchFamily="49" charset="-128"/>
              </a:rPr>
              <a:t>Les alliés (Etats-Unis, Canada, Anglais) </a:t>
            </a:r>
            <a:r>
              <a:rPr lang="fr-FR" altLang="ja-JP">
                <a:solidFill>
                  <a:srgbClr val="FF0000"/>
                </a:solidFill>
                <a:latin typeface="Poor Richard" pitchFamily="18" charset="0"/>
                <a:ea typeface="MS Mincho" pitchFamily="49" charset="-128"/>
              </a:rPr>
              <a:t>débarquent en Normandie</a:t>
            </a:r>
            <a:r>
              <a:rPr lang="fr-FR" altLang="ja-JP">
                <a:solidFill>
                  <a:srgbClr val="0000FF"/>
                </a:solidFill>
                <a:latin typeface="Poor Richard" pitchFamily="18" charset="0"/>
                <a:ea typeface="MS Mincho" pitchFamily="49" charset="-128"/>
              </a:rPr>
              <a:t> en juin 1944 et reconquièrent l’Europe à partir de l’ouest.</a:t>
            </a:r>
          </a:p>
          <a:p>
            <a:r>
              <a:rPr lang="fr-FR" altLang="ja-JP">
                <a:solidFill>
                  <a:srgbClr val="0000FF"/>
                </a:solidFill>
                <a:latin typeface="Poor Richard" pitchFamily="18" charset="0"/>
                <a:ea typeface="MS Mincho" pitchFamily="49" charset="-128"/>
              </a:rPr>
              <a:t>L’URSS fait la reconquête de l’est</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0"/>
                                        </p:tgtEl>
                                        <p:attrNameLst>
                                          <p:attrName>style.visibility</p:attrName>
                                        </p:attrNameLst>
                                      </p:cBhvr>
                                      <p:to>
                                        <p:strVal val="visible"/>
                                      </p:to>
                                    </p:set>
                                    <p:animEffect transition="in" filter="box(in)">
                                      <p:cBhvr>
                                        <p:cTn id="7" dur="500"/>
                                        <p:tgtEl>
                                          <p:spTgt spid="24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7"/>
          <p:cNvPicPr>
            <a:picLocks noChangeAspect="1" noChangeArrowheads="1"/>
          </p:cNvPicPr>
          <p:nvPr/>
        </p:nvPicPr>
        <p:blipFill>
          <a:blip r:embed="rId2" cstate="print"/>
          <a:srcRect l="57045" t="24284" r="29401" b="27768"/>
          <a:stretch>
            <a:fillRect/>
          </a:stretch>
        </p:blipFill>
        <p:spPr bwMode="auto">
          <a:xfrm>
            <a:off x="684213" y="333375"/>
            <a:ext cx="2938462" cy="6524625"/>
          </a:xfrm>
          <a:prstGeom prst="rect">
            <a:avLst/>
          </a:prstGeom>
          <a:noFill/>
          <a:ln w="9525">
            <a:noFill/>
            <a:miter lim="800000"/>
            <a:headEnd/>
            <a:tailEnd/>
          </a:ln>
        </p:spPr>
      </p:pic>
      <p:sp>
        <p:nvSpPr>
          <p:cNvPr id="25604" name="Text Box 4"/>
          <p:cNvSpPr txBox="1">
            <a:spLocks noChangeArrowheads="1"/>
          </p:cNvSpPr>
          <p:nvPr/>
        </p:nvSpPr>
        <p:spPr bwMode="auto">
          <a:xfrm>
            <a:off x="2484438" y="3213100"/>
            <a:ext cx="936625" cy="508000"/>
          </a:xfrm>
          <a:prstGeom prst="rect">
            <a:avLst/>
          </a:prstGeom>
          <a:noFill/>
          <a:ln w="9525">
            <a:noFill/>
            <a:miter lim="800000"/>
            <a:headEnd/>
            <a:tailEnd/>
          </a:ln>
        </p:spPr>
        <p:txBody>
          <a:bodyPr/>
          <a:lstStyle/>
          <a:p>
            <a:pPr algn="ctr"/>
            <a:r>
              <a:rPr lang="fr-FR" altLang="ja-JP" sz="1600">
                <a:solidFill>
                  <a:srgbClr val="008000"/>
                </a:solidFill>
                <a:latin typeface="Poor Richard" pitchFamily="18" charset="0"/>
                <a:ea typeface="MS Mincho" pitchFamily="49" charset="-128"/>
              </a:rPr>
              <a:t>Offensive russe à l’est </a:t>
            </a:r>
            <a:endParaRPr lang="fr-FR" sz="1600"/>
          </a:p>
        </p:txBody>
      </p:sp>
      <p:sp>
        <p:nvSpPr>
          <p:cNvPr id="25605" name="Text Box 5"/>
          <p:cNvSpPr txBox="1">
            <a:spLocks noChangeArrowheads="1"/>
          </p:cNvSpPr>
          <p:nvPr/>
        </p:nvSpPr>
        <p:spPr bwMode="auto">
          <a:xfrm>
            <a:off x="2411413" y="4292600"/>
            <a:ext cx="1366837" cy="669925"/>
          </a:xfrm>
          <a:prstGeom prst="rect">
            <a:avLst/>
          </a:prstGeom>
          <a:noFill/>
          <a:ln w="9525">
            <a:noFill/>
            <a:miter lim="800000"/>
            <a:headEnd/>
            <a:tailEnd/>
          </a:ln>
        </p:spPr>
        <p:txBody>
          <a:bodyPr/>
          <a:lstStyle/>
          <a:p>
            <a:pPr algn="ctr"/>
            <a:r>
              <a:rPr lang="fr-FR" altLang="ja-JP" sz="1600">
                <a:solidFill>
                  <a:srgbClr val="008000"/>
                </a:solidFill>
                <a:latin typeface="Poor Richard" pitchFamily="18" charset="0"/>
                <a:ea typeface="MS Mincho" pitchFamily="49" charset="-128"/>
              </a:rPr>
              <a:t>Débarquement de Normandie</a:t>
            </a:r>
            <a:endParaRPr lang="fr-FR" sz="1600"/>
          </a:p>
        </p:txBody>
      </p:sp>
      <p:sp>
        <p:nvSpPr>
          <p:cNvPr id="25606" name="Line 6"/>
          <p:cNvSpPr>
            <a:spLocks noChangeShapeType="1"/>
          </p:cNvSpPr>
          <p:nvPr/>
        </p:nvSpPr>
        <p:spPr bwMode="auto">
          <a:xfrm>
            <a:off x="3132138" y="2708275"/>
            <a:ext cx="0" cy="506413"/>
          </a:xfrm>
          <a:prstGeom prst="line">
            <a:avLst/>
          </a:prstGeom>
          <a:noFill/>
          <a:ln w="9525">
            <a:solidFill>
              <a:srgbClr val="008000"/>
            </a:solidFill>
            <a:round/>
            <a:headEnd/>
            <a:tailEnd type="triangle" w="med" len="med"/>
          </a:ln>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5606"/>
                                        </p:tgtEl>
                                        <p:attrNameLst>
                                          <p:attrName>style.visibility</p:attrName>
                                        </p:attrNameLst>
                                      </p:cBhvr>
                                      <p:to>
                                        <p:strVal val="visible"/>
                                      </p:to>
                                    </p:set>
                                    <p:animEffect transition="in" filter="box(in)">
                                      <p:cBhvr>
                                        <p:cTn id="7" dur="500"/>
                                        <p:tgtEl>
                                          <p:spTgt spid="2560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5604"/>
                                        </p:tgtEl>
                                        <p:attrNameLst>
                                          <p:attrName>style.visibility</p:attrName>
                                        </p:attrNameLst>
                                      </p:cBhvr>
                                      <p:to>
                                        <p:strVal val="visible"/>
                                      </p:to>
                                    </p:set>
                                    <p:animEffect transition="in" filter="box(in)">
                                      <p:cBhvr>
                                        <p:cTn id="10" dur="500"/>
                                        <p:tgtEl>
                                          <p:spTgt spid="2560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anim calcmode="lin" valueType="num">
                                      <p:cBhvr additive="base">
                                        <p:cTn id="15" dur="500" fill="hold"/>
                                        <p:tgtEl>
                                          <p:spTgt spid="25605"/>
                                        </p:tgtEl>
                                        <p:attrNameLst>
                                          <p:attrName>ppt_x</p:attrName>
                                        </p:attrNameLst>
                                      </p:cBhvr>
                                      <p:tavLst>
                                        <p:tav tm="0">
                                          <p:val>
                                            <p:strVal val="#ppt_x"/>
                                          </p:val>
                                        </p:tav>
                                        <p:tav tm="100000">
                                          <p:val>
                                            <p:strVal val="#ppt_x"/>
                                          </p:val>
                                        </p:tav>
                                      </p:tavLst>
                                    </p:anim>
                                    <p:anim calcmode="lin" valueType="num">
                                      <p:cBhvr additive="base">
                                        <p:cTn id="16" dur="500" fill="hold"/>
                                        <p:tgtEl>
                                          <p:spTgt spid="25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560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3419475" y="1268413"/>
            <a:ext cx="5546725" cy="5319712"/>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cstate="print"/>
          <a:srcRect/>
          <a:stretch>
            <a:fillRect/>
          </a:stretch>
        </p:blipFill>
        <p:spPr bwMode="auto">
          <a:xfrm>
            <a:off x="908050" y="1268413"/>
            <a:ext cx="2506663" cy="5256212"/>
          </a:xfrm>
          <a:prstGeom prst="rect">
            <a:avLst/>
          </a:prstGeom>
          <a:noFill/>
          <a:ln w="9525">
            <a:noFill/>
            <a:miter lim="800000"/>
            <a:headEnd/>
            <a:tailEnd/>
          </a:ln>
          <a:effectLst/>
        </p:spPr>
      </p:pic>
      <p:sp>
        <p:nvSpPr>
          <p:cNvPr id="27652" name="Text Box 4"/>
          <p:cNvSpPr txBox="1">
            <a:spLocks noChangeArrowheads="1"/>
          </p:cNvSpPr>
          <p:nvPr/>
        </p:nvSpPr>
        <p:spPr bwMode="auto">
          <a:xfrm>
            <a:off x="611188" y="188913"/>
            <a:ext cx="6697662"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La guerre en </a:t>
            </a:r>
            <a:r>
              <a:rPr lang="fr-FR" altLang="ja-JP" sz="2400">
                <a:latin typeface="Poor Richard" pitchFamily="18" charset="0"/>
                <a:ea typeface="MS PGothic" pitchFamily="34" charset="-128"/>
              </a:rPr>
              <a:t>Asie</a:t>
            </a:r>
            <a:r>
              <a:rPr lang="fr-FR" sz="2400">
                <a:latin typeface="Poor Richard" pitchFamily="18" charset="0"/>
                <a:ea typeface="MS PGothic" pitchFamily="34" charset="-128"/>
              </a:rPr>
              <a:t> de 1942 à 1945.</a:t>
            </a:r>
          </a:p>
        </p:txBody>
      </p:sp>
      <p:sp>
        <p:nvSpPr>
          <p:cNvPr id="27653" name="Oval 5"/>
          <p:cNvSpPr>
            <a:spLocks noChangeArrowheads="1"/>
          </p:cNvSpPr>
          <p:nvPr/>
        </p:nvSpPr>
        <p:spPr bwMode="auto">
          <a:xfrm>
            <a:off x="6372225" y="5516563"/>
            <a:ext cx="1223963" cy="360362"/>
          </a:xfrm>
          <a:prstGeom prst="ellipse">
            <a:avLst/>
          </a:prstGeom>
          <a:noFill/>
          <a:ln w="28575">
            <a:solidFill>
              <a:srgbClr val="0000FF"/>
            </a:solidFill>
            <a:round/>
            <a:headEnd/>
            <a:tailEnd/>
          </a:ln>
          <a:effectLst/>
        </p:spPr>
        <p:txBody>
          <a:bodyPr wrap="none" anchor="ctr"/>
          <a:lstStyle/>
          <a:p>
            <a:endParaRPr lang="fr-FR"/>
          </a:p>
        </p:txBody>
      </p:sp>
      <p:sp>
        <p:nvSpPr>
          <p:cNvPr id="27654" name="Oval 6"/>
          <p:cNvSpPr>
            <a:spLocks noChangeArrowheads="1"/>
          </p:cNvSpPr>
          <p:nvPr/>
        </p:nvSpPr>
        <p:spPr bwMode="auto">
          <a:xfrm>
            <a:off x="6948488" y="4797425"/>
            <a:ext cx="1079500" cy="360363"/>
          </a:xfrm>
          <a:prstGeom prst="ellipse">
            <a:avLst/>
          </a:prstGeom>
          <a:noFill/>
          <a:ln w="28575">
            <a:solidFill>
              <a:srgbClr val="0000FF"/>
            </a:solidFill>
            <a:round/>
            <a:headEnd/>
            <a:tailEnd/>
          </a:ln>
          <a:effectLst/>
        </p:spPr>
        <p:txBody>
          <a:bodyPr wrap="none" anchor="ctr"/>
          <a:lstStyle/>
          <a:p>
            <a:endParaRPr lang="fr-FR"/>
          </a:p>
        </p:txBody>
      </p:sp>
      <p:sp>
        <p:nvSpPr>
          <p:cNvPr id="27655" name="Oval 7"/>
          <p:cNvSpPr>
            <a:spLocks noChangeArrowheads="1"/>
          </p:cNvSpPr>
          <p:nvPr/>
        </p:nvSpPr>
        <p:spPr bwMode="auto">
          <a:xfrm>
            <a:off x="7380288" y="2565400"/>
            <a:ext cx="1223962" cy="360363"/>
          </a:xfrm>
          <a:prstGeom prst="ellipse">
            <a:avLst/>
          </a:prstGeom>
          <a:noFill/>
          <a:ln w="28575">
            <a:solidFill>
              <a:srgbClr val="0000FF"/>
            </a:solidFill>
            <a:round/>
            <a:headEnd/>
            <a:tailEnd/>
          </a:ln>
          <a:effectLst/>
        </p:spPr>
        <p:txBody>
          <a:bodyPr wrap="none" anchor="ctr"/>
          <a:lstStyle/>
          <a:p>
            <a:endParaRPr lang="fr-FR"/>
          </a:p>
        </p:txBody>
      </p:sp>
      <p:sp>
        <p:nvSpPr>
          <p:cNvPr id="27656" name="AutoShape 8"/>
          <p:cNvSpPr>
            <a:spLocks noChangeArrowheads="1"/>
          </p:cNvSpPr>
          <p:nvPr/>
        </p:nvSpPr>
        <p:spPr bwMode="auto">
          <a:xfrm>
            <a:off x="5148263" y="2636838"/>
            <a:ext cx="1295400" cy="936625"/>
          </a:xfrm>
          <a:prstGeom prst="irregularSeal2">
            <a:avLst/>
          </a:prstGeom>
          <a:noFill/>
          <a:ln w="28575">
            <a:solidFill>
              <a:srgbClr val="FF0000"/>
            </a:solidFill>
            <a:miter lim="800000"/>
            <a:headEnd/>
            <a:tailEnd/>
          </a:ln>
          <a:effectLst/>
        </p:spPr>
        <p:txBody>
          <a:bodyPr wrap="none"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box(in)">
                                      <p:cBhvr>
                                        <p:cTn id="7"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il_fi" descr="hiroshima"/>
          <p:cNvPicPr>
            <a:picLocks noChangeAspect="1" noChangeArrowheads="1"/>
          </p:cNvPicPr>
          <p:nvPr/>
        </p:nvPicPr>
        <p:blipFill>
          <a:blip r:embed="rId2" cstate="print"/>
          <a:srcRect/>
          <a:stretch>
            <a:fillRect/>
          </a:stretch>
        </p:blipFill>
        <p:spPr bwMode="auto">
          <a:xfrm>
            <a:off x="5148263" y="333375"/>
            <a:ext cx="3744912" cy="2605088"/>
          </a:xfrm>
          <a:prstGeom prst="rect">
            <a:avLst/>
          </a:prstGeom>
          <a:noFill/>
          <a:ln w="9525">
            <a:noFill/>
            <a:miter lim="800000"/>
            <a:headEnd/>
            <a:tailEnd/>
          </a:ln>
        </p:spPr>
      </p:pic>
      <p:sp>
        <p:nvSpPr>
          <p:cNvPr id="26629" name="Rectangle 5"/>
          <p:cNvSpPr>
            <a:spLocks noChangeArrowheads="1"/>
          </p:cNvSpPr>
          <p:nvPr/>
        </p:nvSpPr>
        <p:spPr bwMode="auto">
          <a:xfrm>
            <a:off x="5148263" y="2997200"/>
            <a:ext cx="2679700" cy="457200"/>
          </a:xfrm>
          <a:prstGeom prst="rect">
            <a:avLst/>
          </a:prstGeom>
          <a:noFill/>
          <a:ln w="9525">
            <a:noFill/>
            <a:miter lim="800000"/>
            <a:headEnd/>
            <a:tailEnd/>
          </a:ln>
          <a:effectLst/>
        </p:spPr>
        <p:txBody>
          <a:bodyPr wrap="none" anchor="ctr">
            <a:spAutoFit/>
          </a:bodyPr>
          <a:lstStyle/>
          <a:p>
            <a:pPr algn="ctr"/>
            <a:r>
              <a:rPr lang="fr-FR" sz="2400">
                <a:latin typeface="Poor Richard" pitchFamily="18" charset="0"/>
              </a:rPr>
              <a:t>Hiroshima. Août 1945</a:t>
            </a:r>
          </a:p>
        </p:txBody>
      </p:sp>
      <p:sp>
        <p:nvSpPr>
          <p:cNvPr id="26630" name="Text Box 6"/>
          <p:cNvSpPr txBox="1">
            <a:spLocks noChangeArrowheads="1"/>
          </p:cNvSpPr>
          <p:nvPr/>
        </p:nvSpPr>
        <p:spPr bwMode="auto">
          <a:xfrm>
            <a:off x="5148263" y="3716338"/>
            <a:ext cx="3671887" cy="1441450"/>
          </a:xfrm>
          <a:prstGeom prst="rect">
            <a:avLst/>
          </a:prstGeom>
          <a:noFill/>
          <a:ln w="9525">
            <a:noFill/>
            <a:miter lim="800000"/>
            <a:headEnd/>
            <a:tailEnd/>
          </a:ln>
        </p:spPr>
        <p:txBody>
          <a:bodyPr/>
          <a:lstStyle/>
          <a:p>
            <a:r>
              <a:rPr lang="fr-FR" altLang="ja-JP" sz="2000">
                <a:solidFill>
                  <a:srgbClr val="0000FF"/>
                </a:solidFill>
                <a:latin typeface="Poor Richard" pitchFamily="18" charset="0"/>
                <a:ea typeface="MS Mincho" pitchFamily="49" charset="-128"/>
              </a:rPr>
              <a:t>Deux bombes atomiques sont lancées par les Etats-Unis sur </a:t>
            </a:r>
            <a:r>
              <a:rPr lang="fr-FR" altLang="ja-JP" sz="2000">
                <a:solidFill>
                  <a:srgbClr val="FF0000"/>
                </a:solidFill>
                <a:latin typeface="Poor Richard" pitchFamily="18" charset="0"/>
                <a:ea typeface="MS Mincho" pitchFamily="49" charset="-128"/>
              </a:rPr>
              <a:t>Hiroshima</a:t>
            </a:r>
            <a:r>
              <a:rPr lang="fr-FR" altLang="ja-JP" sz="2000">
                <a:solidFill>
                  <a:srgbClr val="0000FF"/>
                </a:solidFill>
                <a:latin typeface="Poor Richard" pitchFamily="18" charset="0"/>
                <a:ea typeface="MS Mincho" pitchFamily="49" charset="-128"/>
              </a:rPr>
              <a:t> et </a:t>
            </a:r>
            <a:r>
              <a:rPr lang="fr-FR" altLang="ja-JP" sz="2000">
                <a:solidFill>
                  <a:srgbClr val="FF0000"/>
                </a:solidFill>
                <a:latin typeface="Poor Richard" pitchFamily="18" charset="0"/>
                <a:ea typeface="MS Mincho" pitchFamily="49" charset="-128"/>
              </a:rPr>
              <a:t>Nagasaki</a:t>
            </a:r>
            <a:r>
              <a:rPr lang="fr-FR" altLang="ja-JP" sz="2000">
                <a:solidFill>
                  <a:srgbClr val="0000FF"/>
                </a:solidFill>
                <a:latin typeface="Poor Richard" pitchFamily="18" charset="0"/>
                <a:ea typeface="MS Mincho" pitchFamily="49" charset="-128"/>
              </a:rPr>
              <a:t> les 6 et 9 aout 1945. Le Japon capitule en septembre 1945</a:t>
            </a:r>
            <a:endParaRPr lang="fr-FR" sz="2000"/>
          </a:p>
        </p:txBody>
      </p:sp>
      <p:pic>
        <p:nvPicPr>
          <p:cNvPr id="26635" name="Picture 11"/>
          <p:cNvPicPr>
            <a:picLocks noChangeAspect="1" noChangeArrowheads="1"/>
          </p:cNvPicPr>
          <p:nvPr/>
        </p:nvPicPr>
        <p:blipFill>
          <a:blip r:embed="rId3" cstate="print"/>
          <a:srcRect l="58809" t="40915" r="29401" b="27768"/>
          <a:stretch>
            <a:fillRect/>
          </a:stretch>
        </p:blipFill>
        <p:spPr bwMode="auto">
          <a:xfrm>
            <a:off x="323850" y="260350"/>
            <a:ext cx="3956050" cy="6597650"/>
          </a:xfrm>
          <a:prstGeom prst="rect">
            <a:avLst/>
          </a:prstGeom>
          <a:noFill/>
          <a:ln w="9525">
            <a:noFill/>
            <a:miter lim="800000"/>
            <a:headEnd/>
            <a:tailEnd/>
          </a:ln>
        </p:spPr>
      </p:pic>
      <p:sp>
        <p:nvSpPr>
          <p:cNvPr id="26632" name="Line 8"/>
          <p:cNvSpPr>
            <a:spLocks noChangeShapeType="1"/>
          </p:cNvSpPr>
          <p:nvPr/>
        </p:nvSpPr>
        <p:spPr bwMode="auto">
          <a:xfrm>
            <a:off x="1979613" y="692150"/>
            <a:ext cx="0" cy="506413"/>
          </a:xfrm>
          <a:prstGeom prst="line">
            <a:avLst/>
          </a:prstGeom>
          <a:noFill/>
          <a:ln w="9525">
            <a:solidFill>
              <a:srgbClr val="008000"/>
            </a:solidFill>
            <a:round/>
            <a:headEnd/>
            <a:tailEnd type="triangle" w="med" len="med"/>
          </a:ln>
        </p:spPr>
        <p:txBody>
          <a:bodyPr/>
          <a:lstStyle/>
          <a:p>
            <a:endParaRPr lang="fr-FR"/>
          </a:p>
        </p:txBody>
      </p:sp>
      <p:sp>
        <p:nvSpPr>
          <p:cNvPr id="26631" name="Text Box 7"/>
          <p:cNvSpPr txBox="1">
            <a:spLocks noChangeArrowheads="1"/>
          </p:cNvSpPr>
          <p:nvPr/>
        </p:nvSpPr>
        <p:spPr bwMode="auto">
          <a:xfrm>
            <a:off x="1403350" y="1484313"/>
            <a:ext cx="1295400" cy="1157287"/>
          </a:xfrm>
          <a:prstGeom prst="rect">
            <a:avLst/>
          </a:prstGeom>
          <a:noFill/>
          <a:ln w="9525">
            <a:noFill/>
            <a:miter lim="800000"/>
            <a:headEnd/>
            <a:tailEnd/>
          </a:ln>
        </p:spPr>
        <p:txBody>
          <a:bodyPr/>
          <a:lstStyle/>
          <a:p>
            <a:pPr algn="ctr"/>
            <a:r>
              <a:rPr lang="fr-FR" altLang="ja-JP">
                <a:solidFill>
                  <a:srgbClr val="008000"/>
                </a:solidFill>
                <a:latin typeface="Poor Richard" pitchFamily="18" charset="0"/>
                <a:ea typeface="MS Mincho" pitchFamily="49" charset="-128"/>
              </a:rPr>
              <a:t>Reconquête </a:t>
            </a:r>
          </a:p>
          <a:p>
            <a:pPr algn="ctr"/>
            <a:endParaRPr lang="fr-FR" altLang="ja-JP">
              <a:solidFill>
                <a:srgbClr val="008000"/>
              </a:solidFill>
              <a:latin typeface="Poor Richard" pitchFamily="18" charset="0"/>
              <a:ea typeface="MS Mincho" pitchFamily="49" charset="-128"/>
            </a:endParaRPr>
          </a:p>
          <a:p>
            <a:pPr algn="ctr"/>
            <a:r>
              <a:rPr lang="fr-FR" altLang="ja-JP">
                <a:solidFill>
                  <a:srgbClr val="008000"/>
                </a:solidFill>
                <a:latin typeface="Poor Richard" pitchFamily="18" charset="0"/>
                <a:ea typeface="MS Mincho" pitchFamily="49" charset="-128"/>
              </a:rPr>
              <a:t>du </a:t>
            </a:r>
          </a:p>
          <a:p>
            <a:pPr algn="ctr"/>
            <a:endParaRPr lang="fr-FR" altLang="ja-JP">
              <a:solidFill>
                <a:srgbClr val="008000"/>
              </a:solidFill>
              <a:latin typeface="Poor Richard" pitchFamily="18" charset="0"/>
              <a:ea typeface="MS Mincho" pitchFamily="49" charset="-128"/>
            </a:endParaRPr>
          </a:p>
          <a:p>
            <a:pPr algn="ctr"/>
            <a:r>
              <a:rPr lang="fr-FR" altLang="ja-JP">
                <a:solidFill>
                  <a:srgbClr val="008000"/>
                </a:solidFill>
                <a:latin typeface="Poor Richard" pitchFamily="18" charset="0"/>
                <a:ea typeface="MS Mincho" pitchFamily="49" charset="-128"/>
              </a:rPr>
              <a:t>Pacifique </a:t>
            </a:r>
          </a:p>
          <a:p>
            <a:pPr algn="ctr"/>
            <a:endParaRPr lang="fr-FR" altLang="ja-JP">
              <a:solidFill>
                <a:srgbClr val="008000"/>
              </a:solidFill>
              <a:latin typeface="Poor Richard" pitchFamily="18" charset="0"/>
              <a:ea typeface="MS Mincho" pitchFamily="49" charset="-128"/>
            </a:endParaRPr>
          </a:p>
          <a:p>
            <a:pPr algn="ctr"/>
            <a:r>
              <a:rPr lang="fr-FR" altLang="ja-JP">
                <a:solidFill>
                  <a:srgbClr val="008000"/>
                </a:solidFill>
                <a:latin typeface="Poor Richard" pitchFamily="18" charset="0"/>
                <a:ea typeface="MS Mincho" pitchFamily="49" charset="-128"/>
              </a:rPr>
              <a:t>îles</a:t>
            </a:r>
          </a:p>
          <a:p>
            <a:pPr algn="ctr"/>
            <a:endParaRPr lang="fr-FR" altLang="ja-JP">
              <a:solidFill>
                <a:srgbClr val="008000"/>
              </a:solidFill>
              <a:latin typeface="Poor Richard" pitchFamily="18" charset="0"/>
              <a:ea typeface="MS Mincho" pitchFamily="49" charset="-128"/>
            </a:endParaRPr>
          </a:p>
          <a:p>
            <a:pPr algn="ctr"/>
            <a:r>
              <a:rPr lang="fr-FR" altLang="ja-JP">
                <a:solidFill>
                  <a:srgbClr val="008000"/>
                </a:solidFill>
                <a:latin typeface="Poor Richard" pitchFamily="18" charset="0"/>
                <a:ea typeface="MS Mincho" pitchFamily="49" charset="-128"/>
              </a:rPr>
              <a:t>après</a:t>
            </a:r>
          </a:p>
          <a:p>
            <a:pPr algn="ctr"/>
            <a:endParaRPr lang="fr-FR" altLang="ja-JP">
              <a:solidFill>
                <a:srgbClr val="008000"/>
              </a:solidFill>
              <a:latin typeface="Poor Richard" pitchFamily="18" charset="0"/>
              <a:ea typeface="MS Mincho" pitchFamily="49" charset="-128"/>
            </a:endParaRPr>
          </a:p>
          <a:p>
            <a:pPr algn="ctr"/>
            <a:r>
              <a:rPr lang="fr-FR" altLang="ja-JP">
                <a:solidFill>
                  <a:srgbClr val="008000"/>
                </a:solidFill>
                <a:latin typeface="Poor Richard" pitchFamily="18" charset="0"/>
                <a:ea typeface="MS Mincho" pitchFamily="49" charset="-128"/>
              </a:rPr>
              <a:t> île</a:t>
            </a:r>
            <a:endParaRPr lang="fr-FR"/>
          </a:p>
        </p:txBody>
      </p:sp>
      <p:sp>
        <p:nvSpPr>
          <p:cNvPr id="26634" name="Text Box 10"/>
          <p:cNvSpPr txBox="1">
            <a:spLocks noChangeArrowheads="1"/>
          </p:cNvSpPr>
          <p:nvPr/>
        </p:nvSpPr>
        <p:spPr bwMode="auto">
          <a:xfrm>
            <a:off x="1403350" y="5013325"/>
            <a:ext cx="1230313" cy="506413"/>
          </a:xfrm>
          <a:prstGeom prst="rect">
            <a:avLst/>
          </a:prstGeom>
          <a:noFill/>
          <a:ln w="9525">
            <a:noFill/>
            <a:miter lim="800000"/>
            <a:headEnd/>
            <a:tailEnd/>
          </a:ln>
        </p:spPr>
        <p:txBody>
          <a:bodyPr/>
          <a:lstStyle/>
          <a:p>
            <a:pPr algn="ctr"/>
            <a:r>
              <a:rPr lang="fr-FR" altLang="ja-JP">
                <a:solidFill>
                  <a:srgbClr val="008000"/>
                </a:solidFill>
                <a:latin typeface="Poor Richard" pitchFamily="18" charset="0"/>
                <a:ea typeface="MS Mincho" pitchFamily="49" charset="-128"/>
              </a:rPr>
              <a:t>Hiroshima</a:t>
            </a:r>
          </a:p>
          <a:p>
            <a:pPr algn="ctr"/>
            <a:r>
              <a:rPr lang="fr-FR" altLang="ja-JP">
                <a:solidFill>
                  <a:srgbClr val="008000"/>
                </a:solidFill>
                <a:latin typeface="Poor Richard" pitchFamily="18" charset="0"/>
                <a:ea typeface="MS Mincho" pitchFamily="49" charset="-128"/>
              </a:rPr>
              <a:t>Nagasaki</a:t>
            </a:r>
          </a:p>
          <a:p>
            <a:endParaRPr lang="fr-FR"/>
          </a:p>
        </p:txBody>
      </p:sp>
      <p:sp>
        <p:nvSpPr>
          <p:cNvPr id="26633" name="Text Box 9"/>
          <p:cNvSpPr txBox="1">
            <a:spLocks noChangeArrowheads="1"/>
          </p:cNvSpPr>
          <p:nvPr/>
        </p:nvSpPr>
        <p:spPr bwMode="auto">
          <a:xfrm>
            <a:off x="2555875" y="5013325"/>
            <a:ext cx="1441450" cy="508000"/>
          </a:xfrm>
          <a:prstGeom prst="rect">
            <a:avLst/>
          </a:prstGeom>
          <a:noFill/>
          <a:ln w="9525">
            <a:noFill/>
            <a:miter lim="800000"/>
            <a:headEnd/>
            <a:tailEnd/>
          </a:ln>
        </p:spPr>
        <p:txBody>
          <a:bodyPr/>
          <a:lstStyle/>
          <a:p>
            <a:pPr algn="ctr"/>
            <a:r>
              <a:rPr lang="fr-FR" altLang="ja-JP">
                <a:solidFill>
                  <a:srgbClr val="008000"/>
                </a:solidFill>
                <a:latin typeface="Poor Richard" pitchFamily="18" charset="0"/>
                <a:ea typeface="MS Mincho" pitchFamily="49" charset="-128"/>
              </a:rPr>
              <a:t>Capitulation allemande le 8 mai</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box(in)">
                                      <p:cBhvr>
                                        <p:cTn id="7" dur="500"/>
                                        <p:tgtEl>
                                          <p:spTgt spid="26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632"/>
                                        </p:tgtEl>
                                        <p:attrNameLst>
                                          <p:attrName>style.visibility</p:attrName>
                                        </p:attrNameLst>
                                      </p:cBhvr>
                                      <p:to>
                                        <p:strVal val="visible"/>
                                      </p:to>
                                    </p:set>
                                    <p:animEffect transition="in" filter="box(in)">
                                      <p:cBhvr>
                                        <p:cTn id="12" dur="500"/>
                                        <p:tgtEl>
                                          <p:spTgt spid="2663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26631"/>
                                        </p:tgtEl>
                                        <p:attrNameLst>
                                          <p:attrName>style.visibility</p:attrName>
                                        </p:attrNameLst>
                                      </p:cBhvr>
                                      <p:to>
                                        <p:strVal val="visible"/>
                                      </p:to>
                                    </p:set>
                                    <p:animEffect transition="in" filter="box(in)">
                                      <p:cBhvr>
                                        <p:cTn id="15" dur="500"/>
                                        <p:tgtEl>
                                          <p:spTgt spid="266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26634"/>
                                        </p:tgtEl>
                                        <p:attrNameLst>
                                          <p:attrName>style.visibility</p:attrName>
                                        </p:attrNameLst>
                                      </p:cBhvr>
                                      <p:to>
                                        <p:strVal val="visible"/>
                                      </p:to>
                                    </p:set>
                                    <p:animEffect transition="in" filter="box(in)">
                                      <p:cBhvr>
                                        <p:cTn id="20" dur="500"/>
                                        <p:tgtEl>
                                          <p:spTgt spid="2663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6633"/>
                                        </p:tgtEl>
                                        <p:attrNameLst>
                                          <p:attrName>style.visibility</p:attrName>
                                        </p:attrNameLst>
                                      </p:cBhvr>
                                      <p:to>
                                        <p:strVal val="visible"/>
                                      </p:to>
                                    </p:set>
                                    <p:animEffect transition="in" filter="checkerboard(across)">
                                      <p:cBhvr>
                                        <p:cTn id="25" dur="500"/>
                                        <p:tgtEl>
                                          <p:spTgt spid="26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2" grpId="0" animBg="1"/>
      <p:bldP spid="26631" grpId="0"/>
      <p:bldP spid="26634" grpId="0"/>
      <p:bldP spid="266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395288" y="360363"/>
            <a:ext cx="5126037" cy="457200"/>
          </a:xfrm>
          <a:prstGeom prst="rect">
            <a:avLst/>
          </a:prstGeom>
          <a:noFill/>
          <a:ln w="9525">
            <a:noFill/>
            <a:miter lim="800000"/>
            <a:headEnd/>
            <a:tailEnd/>
          </a:ln>
          <a:effectLst/>
        </p:spPr>
        <p:txBody>
          <a:bodyPr wrap="none" anchor="ctr">
            <a:spAutoFit/>
          </a:bodyPr>
          <a:lstStyle/>
          <a:p>
            <a:r>
              <a:rPr lang="fr-FR" sz="2400" u="sng">
                <a:solidFill>
                  <a:srgbClr val="0000FF"/>
                </a:solidFill>
                <a:latin typeface="Poor Richard" pitchFamily="18" charset="0"/>
              </a:rPr>
              <a:t>II. Une guerre violente aux enjeux multiples.</a:t>
            </a:r>
          </a:p>
        </p:txBody>
      </p:sp>
      <p:sp>
        <p:nvSpPr>
          <p:cNvPr id="28677" name="Rectangle 5"/>
          <p:cNvSpPr>
            <a:spLocks noChangeArrowheads="1"/>
          </p:cNvSpPr>
          <p:nvPr/>
        </p:nvSpPr>
        <p:spPr bwMode="auto">
          <a:xfrm>
            <a:off x="684213" y="958850"/>
            <a:ext cx="7848600" cy="701675"/>
          </a:xfrm>
          <a:prstGeom prst="rect">
            <a:avLst/>
          </a:prstGeom>
          <a:noFill/>
          <a:ln w="9525">
            <a:noFill/>
            <a:miter lim="800000"/>
            <a:headEnd/>
            <a:tailEnd/>
          </a:ln>
          <a:effectLst/>
        </p:spPr>
        <p:txBody>
          <a:bodyPr anchor="ctr">
            <a:spAutoFit/>
          </a:bodyPr>
          <a:lstStyle/>
          <a:p>
            <a:r>
              <a:rPr lang="fr-FR" sz="2000" u="sng">
                <a:solidFill>
                  <a:srgbClr val="0000FF"/>
                </a:solidFill>
                <a:latin typeface="Poor Richard" pitchFamily="18" charset="0"/>
              </a:rPr>
              <a:t>1. Quels sont les enjeux qui ont fait de la bataille de Stalingrad une bataille décisive de la seconde guerre mondiale ?</a:t>
            </a:r>
          </a:p>
        </p:txBody>
      </p:sp>
      <p:sp>
        <p:nvSpPr>
          <p:cNvPr id="28678" name="Rectangle 6"/>
          <p:cNvSpPr>
            <a:spLocks noChangeArrowheads="1"/>
          </p:cNvSpPr>
          <p:nvPr/>
        </p:nvSpPr>
        <p:spPr bwMode="auto">
          <a:xfrm>
            <a:off x="684213" y="2060575"/>
            <a:ext cx="8062912" cy="1187450"/>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u="sng">
                <a:solidFill>
                  <a:srgbClr val="FF0000"/>
                </a:solidFill>
                <a:latin typeface="Poor Richard" pitchFamily="18" charset="0"/>
              </a:rPr>
              <a:t>Un enjeu</a:t>
            </a:r>
            <a:r>
              <a:rPr lang="fr-FR" sz="2400">
                <a:solidFill>
                  <a:srgbClr val="FF0000"/>
                </a:solidFill>
                <a:latin typeface="Poor Richard" pitchFamily="18" charset="0"/>
              </a:rPr>
              <a:t>, c’est une valeur que l’on risque. C’est quelque chose que l’on gagne ou que l’on perd.  A Stalingrad, les enjeux ont été si importants qu’ils font basculer la guerre.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ox(in)">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checkerboard(across)">
                                      <p:cBhvr>
                                        <p:cTn id="12" dur="500"/>
                                        <p:tgtEl>
                                          <p:spTgt spid="2867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8678"/>
                                        </p:tgtEl>
                                        <p:attrNameLst>
                                          <p:attrName>style.visibility</p:attrName>
                                        </p:attrNameLst>
                                      </p:cBhvr>
                                      <p:to>
                                        <p:strVal val="visible"/>
                                      </p:to>
                                    </p:set>
                                    <p:animEffect transition="in" filter="box(in)">
                                      <p:cBhvr>
                                        <p:cTn id="17" dur="500"/>
                                        <p:tgtEl>
                                          <p:spTgt spid="2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7" grpId="0"/>
      <p:bldP spid="286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stalingrad"/>
          <p:cNvPicPr>
            <a:picLocks noChangeAspect="1" noChangeArrowheads="1"/>
          </p:cNvPicPr>
          <p:nvPr/>
        </p:nvPicPr>
        <p:blipFill>
          <a:blip r:embed="rId2" cstate="print"/>
          <a:srcRect/>
          <a:stretch>
            <a:fillRect/>
          </a:stretch>
        </p:blipFill>
        <p:spPr bwMode="auto">
          <a:xfrm>
            <a:off x="179388" y="765175"/>
            <a:ext cx="4364037" cy="5616575"/>
          </a:xfrm>
          <a:prstGeom prst="rect">
            <a:avLst/>
          </a:prstGeom>
          <a:noFill/>
          <a:ln w="9525">
            <a:noFill/>
            <a:miter lim="800000"/>
            <a:headEnd/>
            <a:tailEnd/>
          </a:ln>
        </p:spPr>
      </p:pic>
      <p:sp>
        <p:nvSpPr>
          <p:cNvPr id="29701" name="Rectangle 5"/>
          <p:cNvSpPr>
            <a:spLocks noChangeArrowheads="1"/>
          </p:cNvSpPr>
          <p:nvPr/>
        </p:nvSpPr>
        <p:spPr bwMode="auto">
          <a:xfrm>
            <a:off x="250825" y="333375"/>
            <a:ext cx="4276725" cy="366713"/>
          </a:xfrm>
          <a:prstGeom prst="rect">
            <a:avLst/>
          </a:prstGeom>
          <a:noFill/>
          <a:ln w="9525">
            <a:noFill/>
            <a:miter lim="800000"/>
            <a:headEnd/>
            <a:tailEnd/>
          </a:ln>
          <a:effectLst/>
        </p:spPr>
        <p:txBody>
          <a:bodyPr wrap="none" anchor="ctr">
            <a:spAutoFit/>
          </a:bodyPr>
          <a:lstStyle/>
          <a:p>
            <a:r>
              <a:rPr lang="fr-FR" u="sng">
                <a:latin typeface="Poor Richard" pitchFamily="18" charset="0"/>
              </a:rPr>
              <a:t>Document 1. Le plan de la bataille de Stalingrad.</a:t>
            </a:r>
          </a:p>
        </p:txBody>
      </p:sp>
      <p:sp>
        <p:nvSpPr>
          <p:cNvPr id="29702" name="Text Box 6"/>
          <p:cNvSpPr txBox="1">
            <a:spLocks noChangeArrowheads="1"/>
          </p:cNvSpPr>
          <p:nvPr/>
        </p:nvSpPr>
        <p:spPr bwMode="auto">
          <a:xfrm>
            <a:off x="4932363" y="260350"/>
            <a:ext cx="3836987" cy="2282825"/>
          </a:xfrm>
          <a:prstGeom prst="rect">
            <a:avLst/>
          </a:prstGeom>
          <a:noFill/>
          <a:ln w="9525">
            <a:noFill/>
            <a:miter lim="800000"/>
            <a:headEnd/>
            <a:tailEnd/>
          </a:ln>
          <a:effectLst/>
        </p:spPr>
        <p:txBody>
          <a:bodyPr>
            <a:spAutoFit/>
          </a:bodyPr>
          <a:lstStyle/>
          <a:p>
            <a:r>
              <a:rPr lang="fr-FR" sz="2400">
                <a:solidFill>
                  <a:srgbClr val="0000FF"/>
                </a:solidFill>
                <a:latin typeface="Poor Richard" pitchFamily="18" charset="0"/>
              </a:rPr>
              <a:t>1. Stalingrad se trouve à un carrefour de voies de communication (Volga, Gare). On veut aussi gagner du temps jusqu’à l’ouverture d’un front en Afrique du nord.</a:t>
            </a:r>
          </a:p>
        </p:txBody>
      </p:sp>
      <p:sp>
        <p:nvSpPr>
          <p:cNvPr id="29703" name="Text Box 7"/>
          <p:cNvSpPr txBox="1">
            <a:spLocks noChangeArrowheads="1"/>
          </p:cNvSpPr>
          <p:nvPr/>
        </p:nvSpPr>
        <p:spPr bwMode="auto">
          <a:xfrm>
            <a:off x="4859338" y="2924175"/>
            <a:ext cx="3836987" cy="822325"/>
          </a:xfrm>
          <a:prstGeom prst="rect">
            <a:avLst/>
          </a:prstGeom>
          <a:noFill/>
          <a:ln w="9525">
            <a:noFill/>
            <a:miter lim="800000"/>
            <a:headEnd/>
            <a:tailEnd/>
          </a:ln>
          <a:effectLst/>
        </p:spPr>
        <p:txBody>
          <a:bodyPr>
            <a:spAutoFit/>
          </a:bodyPr>
          <a:lstStyle/>
          <a:p>
            <a:r>
              <a:rPr lang="fr-FR" sz="2400">
                <a:solidFill>
                  <a:srgbClr val="0000FF"/>
                </a:solidFill>
                <a:latin typeface="Poor Richard" pitchFamily="18" charset="0"/>
              </a:rPr>
              <a:t>2. On y trouve des industries importantes: usines nombreuses</a:t>
            </a:r>
          </a:p>
        </p:txBody>
      </p:sp>
      <p:sp>
        <p:nvSpPr>
          <p:cNvPr id="29704" name="Text Box 8"/>
          <p:cNvSpPr txBox="1">
            <a:spLocks noChangeArrowheads="1"/>
          </p:cNvSpPr>
          <p:nvPr/>
        </p:nvSpPr>
        <p:spPr bwMode="auto">
          <a:xfrm>
            <a:off x="4859338" y="4005263"/>
            <a:ext cx="3836987" cy="822325"/>
          </a:xfrm>
          <a:prstGeom prst="rect">
            <a:avLst/>
          </a:prstGeom>
          <a:noFill/>
          <a:ln w="9525">
            <a:noFill/>
            <a:miter lim="800000"/>
            <a:headEnd/>
            <a:tailEnd/>
          </a:ln>
          <a:effectLst/>
        </p:spPr>
        <p:txBody>
          <a:bodyPr>
            <a:spAutoFit/>
          </a:bodyPr>
          <a:lstStyle/>
          <a:p>
            <a:r>
              <a:rPr lang="fr-FR" sz="2400">
                <a:solidFill>
                  <a:srgbClr val="0000FF"/>
                </a:solidFill>
                <a:latin typeface="Poor Richard" pitchFamily="18" charset="0"/>
              </a:rPr>
              <a:t>3. Une usine est une usine d’armement.</a:t>
            </a:r>
          </a:p>
        </p:txBody>
      </p:sp>
      <p:sp>
        <p:nvSpPr>
          <p:cNvPr id="29705" name="Text Box 9"/>
          <p:cNvSpPr txBox="1">
            <a:spLocks noChangeArrowheads="1"/>
          </p:cNvSpPr>
          <p:nvPr/>
        </p:nvSpPr>
        <p:spPr bwMode="auto">
          <a:xfrm>
            <a:off x="4787900" y="5013325"/>
            <a:ext cx="3836988" cy="1552575"/>
          </a:xfrm>
          <a:prstGeom prst="rect">
            <a:avLst/>
          </a:prstGeom>
          <a:noFill/>
          <a:ln w="9525">
            <a:noFill/>
            <a:miter lim="800000"/>
            <a:headEnd/>
            <a:tailEnd/>
          </a:ln>
          <a:effectLst/>
        </p:spPr>
        <p:txBody>
          <a:bodyPr>
            <a:spAutoFit/>
          </a:bodyPr>
          <a:lstStyle/>
          <a:p>
            <a:r>
              <a:rPr lang="fr-FR" sz="2400">
                <a:solidFill>
                  <a:srgbClr val="0000FF"/>
                </a:solidFill>
                <a:latin typeface="Poor Richard" pitchFamily="18" charset="0"/>
              </a:rPr>
              <a:t>4. Hitler veut détruire la « ville de Staline »; Staline veut défendre la ville qui porte son nom.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box(in)">
                                      <p:cBhvr>
                                        <p:cTn id="7" dur="500"/>
                                        <p:tgtEl>
                                          <p:spTgt spid="297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3"/>
                                        </p:tgtEl>
                                        <p:attrNameLst>
                                          <p:attrName>style.visibility</p:attrName>
                                        </p:attrNameLst>
                                      </p:cBhvr>
                                      <p:to>
                                        <p:strVal val="visible"/>
                                      </p:to>
                                    </p:set>
                                    <p:animEffect transition="in" filter="box(in)">
                                      <p:cBhvr>
                                        <p:cTn id="12" dur="500"/>
                                        <p:tgtEl>
                                          <p:spTgt spid="2970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704"/>
                                        </p:tgtEl>
                                        <p:attrNameLst>
                                          <p:attrName>style.visibility</p:attrName>
                                        </p:attrNameLst>
                                      </p:cBhvr>
                                      <p:to>
                                        <p:strVal val="visible"/>
                                      </p:to>
                                    </p:set>
                                    <p:animEffect transition="in" filter="box(in)">
                                      <p:cBhvr>
                                        <p:cTn id="17" dur="500"/>
                                        <p:tgtEl>
                                          <p:spTgt spid="2970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705"/>
                                        </p:tgtEl>
                                        <p:attrNameLst>
                                          <p:attrName>style.visibility</p:attrName>
                                        </p:attrNameLst>
                                      </p:cBhvr>
                                      <p:to>
                                        <p:strVal val="visible"/>
                                      </p:to>
                                    </p:set>
                                    <p:animEffect transition="in" filter="box(in)">
                                      <p:cBhvr>
                                        <p:cTn id="22" dur="500"/>
                                        <p:tgtEl>
                                          <p:spTgt spid="29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3" grpId="0"/>
      <p:bldP spid="29704" grpId="0"/>
      <p:bldP spid="2970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74" name="Group 154"/>
          <p:cNvGraphicFramePr>
            <a:graphicFrameLocks noGrp="1"/>
          </p:cNvGraphicFramePr>
          <p:nvPr/>
        </p:nvGraphicFramePr>
        <p:xfrm>
          <a:off x="250825" y="227013"/>
          <a:ext cx="8569325" cy="6172200"/>
        </p:xfrm>
        <a:graphic>
          <a:graphicData uri="http://schemas.openxmlformats.org/drawingml/2006/table">
            <a:tbl>
              <a:tblPr/>
              <a:tblGrid>
                <a:gridCol w="1657350"/>
                <a:gridCol w="3600450"/>
                <a:gridCol w="3311525"/>
              </a:tblGrid>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rPr>
                        <a:t>Vision soviétique de la bataille</a:t>
                      </a:r>
                      <a:endParaRPr kumimoji="0" lang="fr-FR" sz="1800" b="0" i="0" u="none" strike="noStrike" cap="none" normalizeH="0" baseline="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rPr>
                        <a:t>Vision allemande de la bataille</a:t>
                      </a:r>
                      <a:endParaRPr kumimoji="0" lang="fr-FR" sz="1800" b="0" i="0" u="none" strike="noStrike" cap="none" normalizeH="0" baseline="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5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rPr>
                        <a:t>Qui est mobilisé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367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rPr>
                        <a:t>Quelles formes prend la mobilisation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rgbClr val="0000FF"/>
                        </a:solidFill>
                        <a:effectLst/>
                        <a:latin typeface="Poor Richard"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44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rPr>
                        <a:t>Conditions de combat, description de la bataille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0863" name="Rectangle 143"/>
          <p:cNvSpPr>
            <a:spLocks noChangeArrowheads="1"/>
          </p:cNvSpPr>
          <p:nvPr/>
        </p:nvSpPr>
        <p:spPr bwMode="auto">
          <a:xfrm>
            <a:off x="1979613" y="692150"/>
            <a:ext cx="3313112" cy="1187450"/>
          </a:xfrm>
          <a:prstGeom prst="rect">
            <a:avLst/>
          </a:prstGeom>
          <a:noFill/>
          <a:ln w="9525">
            <a:noFill/>
            <a:miter lim="800000"/>
            <a:headEnd/>
            <a:tailEnd/>
          </a:ln>
          <a:effectLst/>
        </p:spPr>
        <p:txBody>
          <a:bodyPr anchor="ctr">
            <a:spAutoFit/>
          </a:bodyPr>
          <a:lstStyle/>
          <a:p>
            <a:pPr algn="ctr"/>
            <a:r>
              <a:rPr lang="fr-FR" altLang="ja-JP" sz="2400">
                <a:solidFill>
                  <a:srgbClr val="0000FF"/>
                </a:solidFill>
                <a:latin typeface="Poor Richard" pitchFamily="18" charset="0"/>
                <a:ea typeface="MS PGothic" pitchFamily="34" charset="-128"/>
              </a:rPr>
              <a:t>Hommes, usines, armée discipliné, femmes, enfants, Etat. </a:t>
            </a:r>
          </a:p>
        </p:txBody>
      </p:sp>
      <p:sp>
        <p:nvSpPr>
          <p:cNvPr id="30872" name="Rectangle 152"/>
          <p:cNvSpPr>
            <a:spLocks noChangeArrowheads="1"/>
          </p:cNvSpPr>
          <p:nvPr/>
        </p:nvSpPr>
        <p:spPr bwMode="auto">
          <a:xfrm>
            <a:off x="2195513" y="2205038"/>
            <a:ext cx="3094037" cy="822325"/>
          </a:xfrm>
          <a:prstGeom prst="rect">
            <a:avLst/>
          </a:prstGeom>
          <a:noFill/>
          <a:ln w="9525">
            <a:noFill/>
            <a:miter lim="800000"/>
            <a:headEnd/>
            <a:tailEnd/>
          </a:ln>
          <a:effectLst/>
        </p:spPr>
        <p:txBody>
          <a:bodyPr>
            <a:spAutoFit/>
          </a:bodyPr>
          <a:lstStyle/>
          <a:p>
            <a:pPr algn="ctr">
              <a:spcBef>
                <a:spcPct val="20000"/>
              </a:spcBef>
            </a:pPr>
            <a:r>
              <a:rPr lang="fr-FR" altLang="ja-JP" sz="2400">
                <a:solidFill>
                  <a:srgbClr val="0000FF"/>
                </a:solidFill>
                <a:latin typeface="Poor Richard" pitchFamily="18" charset="0"/>
                <a:ea typeface="MS PGothic" pitchFamily="34" charset="-128"/>
              </a:rPr>
              <a:t>Usines fournissent des armes, propagande </a:t>
            </a:r>
            <a:endParaRPr lang="fr-FR" sz="2400">
              <a:solidFill>
                <a:srgbClr val="0000FF"/>
              </a:solidFill>
              <a:latin typeface="Poor Richard" pitchFamily="18" charset="0"/>
            </a:endParaRPr>
          </a:p>
        </p:txBody>
      </p:sp>
      <p:sp>
        <p:nvSpPr>
          <p:cNvPr id="30873" name="Rectangle 153"/>
          <p:cNvSpPr>
            <a:spLocks noChangeArrowheads="1"/>
          </p:cNvSpPr>
          <p:nvPr/>
        </p:nvSpPr>
        <p:spPr bwMode="auto">
          <a:xfrm>
            <a:off x="1908175" y="4221163"/>
            <a:ext cx="3455988" cy="1552575"/>
          </a:xfrm>
          <a:prstGeom prst="rect">
            <a:avLst/>
          </a:prstGeom>
          <a:noFill/>
          <a:ln w="9525">
            <a:noFill/>
            <a:miter lim="800000"/>
            <a:headEnd/>
            <a:tailEnd/>
          </a:ln>
          <a:effectLst/>
        </p:spPr>
        <p:txBody>
          <a:bodyPr>
            <a:spAutoFit/>
          </a:bodyPr>
          <a:lstStyle/>
          <a:p>
            <a:pPr algn="ctr"/>
            <a:r>
              <a:rPr lang="fr-FR" altLang="ja-JP" sz="2400">
                <a:solidFill>
                  <a:srgbClr val="0000FF"/>
                </a:solidFill>
                <a:latin typeface="Poor Richard" pitchFamily="18" charset="0"/>
                <a:ea typeface="MS PGothic" pitchFamily="34" charset="-128"/>
              </a:rPr>
              <a:t>Se battre jusqu’à la mort, bombardement et attaques aériennes, massacres de civils</a:t>
            </a:r>
            <a:endParaRPr lang="fr-FR" sz="2400">
              <a:solidFill>
                <a:srgbClr val="0000FF"/>
              </a:solidFill>
              <a:latin typeface="Poor Richard" pitchFamily="18" charset="0"/>
            </a:endParaRPr>
          </a:p>
        </p:txBody>
      </p:sp>
      <p:sp>
        <p:nvSpPr>
          <p:cNvPr id="30875" name="Rectangle 155"/>
          <p:cNvSpPr>
            <a:spLocks noChangeArrowheads="1"/>
          </p:cNvSpPr>
          <p:nvPr/>
        </p:nvSpPr>
        <p:spPr bwMode="auto">
          <a:xfrm>
            <a:off x="5580063" y="549275"/>
            <a:ext cx="3163887" cy="1187450"/>
          </a:xfrm>
          <a:prstGeom prst="rect">
            <a:avLst/>
          </a:prstGeom>
          <a:noFill/>
          <a:ln w="9525">
            <a:noFill/>
            <a:miter lim="800000"/>
            <a:headEnd/>
            <a:tailEnd/>
          </a:ln>
          <a:effectLst/>
        </p:spPr>
        <p:txBody>
          <a:bodyPr>
            <a:spAutoFit/>
          </a:bodyPr>
          <a:lstStyle/>
          <a:p>
            <a:pPr algn="ctr">
              <a:spcBef>
                <a:spcPct val="20000"/>
              </a:spcBef>
            </a:pPr>
            <a:r>
              <a:rPr lang="fr-FR" altLang="ja-JP" sz="2400">
                <a:solidFill>
                  <a:srgbClr val="0000FF"/>
                </a:solidFill>
                <a:latin typeface="Poor Richard" pitchFamily="18" charset="0"/>
                <a:ea typeface="MS PGothic" pitchFamily="34" charset="-128"/>
              </a:rPr>
              <a:t>Hommes, soldats étrangers (volontaires ou malgré-nous), Etat </a:t>
            </a:r>
            <a:endParaRPr lang="fr-FR" sz="2400">
              <a:solidFill>
                <a:srgbClr val="0000FF"/>
              </a:solidFill>
              <a:latin typeface="Poor Richard" pitchFamily="18" charset="0"/>
            </a:endParaRPr>
          </a:p>
        </p:txBody>
      </p:sp>
      <p:sp>
        <p:nvSpPr>
          <p:cNvPr id="30876" name="Rectangle 156"/>
          <p:cNvSpPr>
            <a:spLocks noChangeArrowheads="1"/>
          </p:cNvSpPr>
          <p:nvPr/>
        </p:nvSpPr>
        <p:spPr bwMode="auto">
          <a:xfrm>
            <a:off x="5651500" y="2060575"/>
            <a:ext cx="2909888" cy="822325"/>
          </a:xfrm>
          <a:prstGeom prst="rect">
            <a:avLst/>
          </a:prstGeom>
          <a:noFill/>
          <a:ln w="9525">
            <a:noFill/>
            <a:miter lim="800000"/>
            <a:headEnd/>
            <a:tailEnd/>
          </a:ln>
          <a:effectLst/>
        </p:spPr>
        <p:txBody>
          <a:bodyPr anchor="ctr">
            <a:spAutoFit/>
          </a:bodyPr>
          <a:lstStyle/>
          <a:p>
            <a:pPr algn="ctr"/>
            <a:r>
              <a:rPr lang="fr-FR" altLang="ja-JP" sz="2400">
                <a:solidFill>
                  <a:srgbClr val="0000FF"/>
                </a:solidFill>
                <a:latin typeface="Poor Richard" pitchFamily="18" charset="0"/>
                <a:ea typeface="MS PGothic" pitchFamily="34" charset="-128"/>
              </a:rPr>
              <a:t>Combattre sans aucune pitié, propagande. </a:t>
            </a:r>
          </a:p>
        </p:txBody>
      </p:sp>
      <p:sp>
        <p:nvSpPr>
          <p:cNvPr id="30877" name="Rectangle 157"/>
          <p:cNvSpPr>
            <a:spLocks noChangeArrowheads="1"/>
          </p:cNvSpPr>
          <p:nvPr/>
        </p:nvSpPr>
        <p:spPr bwMode="auto">
          <a:xfrm>
            <a:off x="5580063" y="4005263"/>
            <a:ext cx="3097212" cy="2282825"/>
          </a:xfrm>
          <a:prstGeom prst="rect">
            <a:avLst/>
          </a:prstGeom>
          <a:noFill/>
          <a:ln w="9525">
            <a:noFill/>
            <a:miter lim="800000"/>
            <a:headEnd/>
            <a:tailEnd/>
          </a:ln>
          <a:effectLst/>
        </p:spPr>
        <p:txBody>
          <a:bodyPr anchor="ctr">
            <a:spAutoFit/>
          </a:bodyPr>
          <a:lstStyle/>
          <a:p>
            <a:pPr algn="ctr"/>
            <a:r>
              <a:rPr lang="fr-FR" altLang="ja-JP" sz="2400">
                <a:solidFill>
                  <a:srgbClr val="0000FF"/>
                </a:solidFill>
                <a:latin typeface="Poor Richard" pitchFamily="18" charset="0"/>
                <a:ea typeface="MS PGothic" pitchFamily="34" charset="-128"/>
              </a:rPr>
              <a:t>Ne respecter aucune règle de combat, combat de maison en maison, attaque d’usine, faim, épuisement, bataille affreuse.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863"/>
                                        </p:tgtEl>
                                        <p:attrNameLst>
                                          <p:attrName>style.visibility</p:attrName>
                                        </p:attrNameLst>
                                      </p:cBhvr>
                                      <p:to>
                                        <p:strVal val="visible"/>
                                      </p:to>
                                    </p:set>
                                    <p:animEffect transition="in" filter="box(in)">
                                      <p:cBhvr>
                                        <p:cTn id="7" dur="500"/>
                                        <p:tgtEl>
                                          <p:spTgt spid="308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0872"/>
                                        </p:tgtEl>
                                        <p:attrNameLst>
                                          <p:attrName>style.visibility</p:attrName>
                                        </p:attrNameLst>
                                      </p:cBhvr>
                                      <p:to>
                                        <p:strVal val="visible"/>
                                      </p:to>
                                    </p:set>
                                    <p:animEffect transition="in" filter="box(in)">
                                      <p:cBhvr>
                                        <p:cTn id="12" dur="500"/>
                                        <p:tgtEl>
                                          <p:spTgt spid="308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0873"/>
                                        </p:tgtEl>
                                        <p:attrNameLst>
                                          <p:attrName>style.visibility</p:attrName>
                                        </p:attrNameLst>
                                      </p:cBhvr>
                                      <p:to>
                                        <p:strVal val="visible"/>
                                      </p:to>
                                    </p:set>
                                    <p:animEffect transition="in" filter="box(in)">
                                      <p:cBhvr>
                                        <p:cTn id="17" dur="500"/>
                                        <p:tgtEl>
                                          <p:spTgt spid="3087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875"/>
                                        </p:tgtEl>
                                        <p:attrNameLst>
                                          <p:attrName>style.visibility</p:attrName>
                                        </p:attrNameLst>
                                      </p:cBhvr>
                                      <p:to>
                                        <p:strVal val="visible"/>
                                      </p:to>
                                    </p:set>
                                    <p:animEffect transition="in" filter="box(in)">
                                      <p:cBhvr>
                                        <p:cTn id="22" dur="500"/>
                                        <p:tgtEl>
                                          <p:spTgt spid="3087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876"/>
                                        </p:tgtEl>
                                        <p:attrNameLst>
                                          <p:attrName>style.visibility</p:attrName>
                                        </p:attrNameLst>
                                      </p:cBhvr>
                                      <p:to>
                                        <p:strVal val="visible"/>
                                      </p:to>
                                    </p:set>
                                    <p:animEffect transition="in" filter="box(in)">
                                      <p:cBhvr>
                                        <p:cTn id="27" dur="500"/>
                                        <p:tgtEl>
                                          <p:spTgt spid="3087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877"/>
                                        </p:tgtEl>
                                        <p:attrNameLst>
                                          <p:attrName>style.visibility</p:attrName>
                                        </p:attrNameLst>
                                      </p:cBhvr>
                                      <p:to>
                                        <p:strVal val="visible"/>
                                      </p:to>
                                    </p:set>
                                    <p:animEffect transition="in" filter="box(in)">
                                      <p:cBhvr>
                                        <p:cTn id="32" dur="500"/>
                                        <p:tgtEl>
                                          <p:spTgt spid="30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3" grpId="0"/>
      <p:bldP spid="30872" grpId="0"/>
      <p:bldP spid="30873" grpId="0"/>
      <p:bldP spid="30875" grpId="0"/>
      <p:bldP spid="30876" grpId="0"/>
      <p:bldP spid="3087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250825" y="260350"/>
            <a:ext cx="8713788" cy="1200150"/>
          </a:xfrm>
          <a:prstGeom prst="rect">
            <a:avLst/>
          </a:prstGeom>
          <a:noFill/>
          <a:ln w="9525">
            <a:solidFill>
              <a:srgbClr val="FF0000"/>
            </a:solidFill>
            <a:miter lim="800000"/>
            <a:headEnd/>
            <a:tailEnd/>
          </a:ln>
          <a:effectLst/>
        </p:spPr>
        <p:txBody>
          <a:bodyPr>
            <a:spAutoFit/>
          </a:bodyPr>
          <a:lstStyle/>
          <a:p>
            <a:pPr algn="ctr"/>
            <a:r>
              <a:rPr lang="fr-FR" sz="3600">
                <a:solidFill>
                  <a:srgbClr val="0000FF"/>
                </a:solidFill>
                <a:latin typeface="Poor Richard" pitchFamily="18" charset="0"/>
              </a:rPr>
              <a:t>La Seconde guerre mondiale (1939-1945): </a:t>
            </a:r>
          </a:p>
          <a:p>
            <a:pPr algn="ctr"/>
            <a:endParaRPr lang="fr-FR" sz="3600">
              <a:solidFill>
                <a:srgbClr val="0000FF"/>
              </a:solidFill>
              <a:latin typeface="Poor Richard"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15" name="Group 71"/>
          <p:cNvGraphicFramePr>
            <a:graphicFrameLocks noGrp="1"/>
          </p:cNvGraphicFramePr>
          <p:nvPr/>
        </p:nvGraphicFramePr>
        <p:xfrm>
          <a:off x="323850" y="379413"/>
          <a:ext cx="8496300" cy="3929062"/>
        </p:xfrm>
        <a:graphic>
          <a:graphicData uri="http://schemas.openxmlformats.org/drawingml/2006/table">
            <a:tbl>
              <a:tblPr/>
              <a:tblGrid>
                <a:gridCol w="1439863"/>
                <a:gridCol w="3268662"/>
                <a:gridCol w="3787775"/>
              </a:tblGrid>
              <a:tr h="4445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rPr>
                        <a:t>Vision de l’ennemi</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3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rPr>
                        <a:t>Objectifs de cette bataille pour son camp</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smtClean="0">
                          <a:ln>
                            <a:noFill/>
                          </a:ln>
                          <a:solidFill>
                            <a:schemeClr val="tx1"/>
                          </a:solidFill>
                          <a:effectLst/>
                          <a:latin typeface="Poor Richard" pitchFamily="18" charset="0"/>
                          <a:ea typeface="MS Mincho" pitchFamily="49" charset="-128"/>
                          <a:cs typeface="Times New Roman" pitchFamily="18" charset="0"/>
                        </a:rPr>
                        <a:t>Objectifs de la bataille de l’autre camp</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chemeClr val="tx1"/>
                        </a:solidFill>
                        <a:effectLst/>
                        <a:latin typeface="Arial"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1810" name="Rectangle 66"/>
          <p:cNvSpPr>
            <a:spLocks noChangeArrowheads="1"/>
          </p:cNvSpPr>
          <p:nvPr/>
        </p:nvSpPr>
        <p:spPr bwMode="auto">
          <a:xfrm>
            <a:off x="1763713" y="298450"/>
            <a:ext cx="3313112" cy="1006475"/>
          </a:xfrm>
          <a:prstGeom prst="rect">
            <a:avLst/>
          </a:prstGeom>
          <a:noFill/>
          <a:ln w="9525">
            <a:noFill/>
            <a:miter lim="800000"/>
            <a:headEnd/>
            <a:tailEnd/>
          </a:ln>
          <a:effectLst/>
        </p:spPr>
        <p:txBody>
          <a:bodyPr anchor="ctr">
            <a:spAutoFit/>
          </a:bodyPr>
          <a:lstStyle/>
          <a:p>
            <a:pPr algn="ctr"/>
            <a:r>
              <a:rPr lang="fr-FR" altLang="ja-JP" sz="2000">
                <a:solidFill>
                  <a:srgbClr val="0000FF"/>
                </a:solidFill>
                <a:latin typeface="Poor Richard" pitchFamily="18" charset="0"/>
                <a:ea typeface="MS PGothic" pitchFamily="34" charset="-128"/>
              </a:rPr>
              <a:t>Allemands qui s’épuisent, ennemi haï, assassins professionnels </a:t>
            </a:r>
          </a:p>
        </p:txBody>
      </p:sp>
      <p:sp>
        <p:nvSpPr>
          <p:cNvPr id="31811" name="Rectangle 67"/>
          <p:cNvSpPr>
            <a:spLocks noChangeArrowheads="1"/>
          </p:cNvSpPr>
          <p:nvPr/>
        </p:nvSpPr>
        <p:spPr bwMode="auto">
          <a:xfrm>
            <a:off x="1692275" y="1377950"/>
            <a:ext cx="3311525" cy="1616075"/>
          </a:xfrm>
          <a:prstGeom prst="rect">
            <a:avLst/>
          </a:prstGeom>
          <a:noFill/>
          <a:ln w="9525">
            <a:noFill/>
            <a:miter lim="800000"/>
            <a:headEnd/>
            <a:tailEnd/>
          </a:ln>
          <a:effectLst/>
        </p:spPr>
        <p:txBody>
          <a:bodyPr anchor="ctr">
            <a:spAutoFit/>
          </a:bodyPr>
          <a:lstStyle/>
          <a:p>
            <a:pPr algn="ctr"/>
            <a:r>
              <a:rPr lang="fr-FR" altLang="ja-JP" sz="2000">
                <a:solidFill>
                  <a:srgbClr val="0000FF"/>
                </a:solidFill>
                <a:latin typeface="Poor Richard" pitchFamily="18" charset="0"/>
                <a:ea typeface="MS PGothic" pitchFamily="34" charset="-128"/>
              </a:rPr>
              <a:t>Défendre la position jusqu’à la mort, défendre la terre, stopper, repousser et écraser l’ennemi, résister pour vaincre plus tard, garder la mère patrie </a:t>
            </a:r>
          </a:p>
        </p:txBody>
      </p:sp>
      <p:sp>
        <p:nvSpPr>
          <p:cNvPr id="31812" name="Rectangle 68"/>
          <p:cNvSpPr>
            <a:spLocks noChangeArrowheads="1"/>
          </p:cNvSpPr>
          <p:nvPr/>
        </p:nvSpPr>
        <p:spPr bwMode="auto">
          <a:xfrm>
            <a:off x="2124075" y="3213100"/>
            <a:ext cx="2592388" cy="701675"/>
          </a:xfrm>
          <a:prstGeom prst="rect">
            <a:avLst/>
          </a:prstGeom>
          <a:noFill/>
          <a:ln w="9525">
            <a:noFill/>
            <a:miter lim="800000"/>
            <a:headEnd/>
            <a:tailEnd/>
          </a:ln>
          <a:effectLst/>
        </p:spPr>
        <p:txBody>
          <a:bodyPr anchor="ctr">
            <a:spAutoFit/>
          </a:bodyPr>
          <a:lstStyle/>
          <a:p>
            <a:pPr algn="ctr"/>
            <a:r>
              <a:rPr lang="fr-FR" altLang="ja-JP" sz="2000">
                <a:solidFill>
                  <a:srgbClr val="0000FF"/>
                </a:solidFill>
                <a:latin typeface="Poor Richard" pitchFamily="18" charset="0"/>
                <a:ea typeface="MS PGothic" pitchFamily="34" charset="-128"/>
              </a:rPr>
              <a:t>Exterminer un maximum de personnes </a:t>
            </a:r>
          </a:p>
        </p:txBody>
      </p:sp>
      <p:sp>
        <p:nvSpPr>
          <p:cNvPr id="31816" name="Rectangle 72"/>
          <p:cNvSpPr>
            <a:spLocks noChangeArrowheads="1"/>
          </p:cNvSpPr>
          <p:nvPr/>
        </p:nvSpPr>
        <p:spPr bwMode="auto">
          <a:xfrm>
            <a:off x="5148263" y="446088"/>
            <a:ext cx="3324225" cy="701675"/>
          </a:xfrm>
          <a:prstGeom prst="rect">
            <a:avLst/>
          </a:prstGeom>
          <a:noFill/>
          <a:ln w="9525">
            <a:noFill/>
            <a:miter lim="800000"/>
            <a:headEnd/>
            <a:tailEnd/>
          </a:ln>
          <a:effectLst/>
        </p:spPr>
        <p:txBody>
          <a:bodyPr anchor="ctr">
            <a:spAutoFit/>
          </a:bodyPr>
          <a:lstStyle/>
          <a:p>
            <a:pPr algn="ctr"/>
            <a:r>
              <a:rPr lang="fr-FR" altLang="ja-JP" sz="2000">
                <a:solidFill>
                  <a:srgbClr val="0000FF"/>
                </a:solidFill>
                <a:latin typeface="Poor Richard" pitchFamily="18" charset="0"/>
                <a:ea typeface="MS PGothic" pitchFamily="34" charset="-128"/>
              </a:rPr>
              <a:t>Défenseurs tenaces, automates métalliques </a:t>
            </a:r>
          </a:p>
        </p:txBody>
      </p:sp>
      <p:sp>
        <p:nvSpPr>
          <p:cNvPr id="31817" name="Rectangle 73"/>
          <p:cNvSpPr>
            <a:spLocks noChangeArrowheads="1"/>
          </p:cNvSpPr>
          <p:nvPr/>
        </p:nvSpPr>
        <p:spPr bwMode="auto">
          <a:xfrm>
            <a:off x="5076825" y="1484313"/>
            <a:ext cx="3743325" cy="1311275"/>
          </a:xfrm>
          <a:prstGeom prst="rect">
            <a:avLst/>
          </a:prstGeom>
          <a:noFill/>
          <a:ln w="9525">
            <a:noFill/>
            <a:miter lim="800000"/>
            <a:headEnd/>
            <a:tailEnd/>
          </a:ln>
          <a:effectLst/>
        </p:spPr>
        <p:txBody>
          <a:bodyPr anchor="ctr">
            <a:spAutoFit/>
          </a:bodyPr>
          <a:lstStyle/>
          <a:p>
            <a:pPr algn="ctr"/>
            <a:r>
              <a:rPr lang="fr-FR" altLang="ja-JP" sz="2000">
                <a:solidFill>
                  <a:srgbClr val="0000FF"/>
                </a:solidFill>
                <a:latin typeface="Poor Richard" pitchFamily="18" charset="0"/>
                <a:ea typeface="MS PGothic" pitchFamily="34" charset="-128"/>
              </a:rPr>
              <a:t>Lutter et détruire le bolchévisme,  la « race bolchévique », imposer le national-socialisme, liquider les soviets </a:t>
            </a:r>
          </a:p>
        </p:txBody>
      </p:sp>
      <p:sp>
        <p:nvSpPr>
          <p:cNvPr id="31818" name="Rectangle 74"/>
          <p:cNvSpPr>
            <a:spLocks noChangeArrowheads="1"/>
          </p:cNvSpPr>
          <p:nvPr/>
        </p:nvSpPr>
        <p:spPr bwMode="auto">
          <a:xfrm>
            <a:off x="5148263" y="3284538"/>
            <a:ext cx="3455987" cy="701675"/>
          </a:xfrm>
          <a:prstGeom prst="rect">
            <a:avLst/>
          </a:prstGeom>
          <a:noFill/>
          <a:ln w="9525">
            <a:noFill/>
            <a:miter lim="800000"/>
            <a:headEnd/>
            <a:tailEnd/>
          </a:ln>
          <a:effectLst/>
        </p:spPr>
        <p:txBody>
          <a:bodyPr anchor="ctr">
            <a:spAutoFit/>
          </a:bodyPr>
          <a:lstStyle/>
          <a:p>
            <a:pPr algn="ctr"/>
            <a:r>
              <a:rPr lang="fr-FR" altLang="ja-JP" sz="2000">
                <a:solidFill>
                  <a:srgbClr val="0000FF"/>
                </a:solidFill>
                <a:latin typeface="Poor Richard" pitchFamily="18" charset="0"/>
                <a:ea typeface="MS PGothic" pitchFamily="34" charset="-128"/>
              </a:rPr>
              <a:t>Résister et défendre coute que coute la ville. </a:t>
            </a:r>
          </a:p>
        </p:txBody>
      </p:sp>
      <p:sp>
        <p:nvSpPr>
          <p:cNvPr id="31819" name="Text Box 75"/>
          <p:cNvSpPr txBox="1">
            <a:spLocks noChangeArrowheads="1"/>
          </p:cNvSpPr>
          <p:nvPr/>
        </p:nvSpPr>
        <p:spPr bwMode="auto">
          <a:xfrm>
            <a:off x="1619250" y="4724400"/>
            <a:ext cx="3454400" cy="1931988"/>
          </a:xfrm>
          <a:prstGeom prst="rect">
            <a:avLst/>
          </a:prstGeom>
          <a:solidFill>
            <a:srgbClr val="FFFFFF"/>
          </a:solidFill>
          <a:ln w="9525">
            <a:solidFill>
              <a:srgbClr val="000000"/>
            </a:solidFill>
            <a:miter lim="800000"/>
            <a:headEnd/>
            <a:tailEnd/>
          </a:ln>
        </p:spPr>
        <p:txBody>
          <a:bodyPr/>
          <a:lstStyle/>
          <a:p>
            <a:pPr algn="ctr"/>
            <a:r>
              <a:rPr lang="fr-FR" altLang="ja-JP" sz="2000" u="sng">
                <a:solidFill>
                  <a:srgbClr val="FF0000"/>
                </a:solidFill>
                <a:latin typeface="Poor Richard" pitchFamily="18" charset="0"/>
                <a:ea typeface="MS Mincho" pitchFamily="49" charset="-128"/>
              </a:rPr>
              <a:t>Enjeux nationaux</a:t>
            </a:r>
            <a:r>
              <a:rPr lang="fr-FR" altLang="ja-JP" sz="2000">
                <a:solidFill>
                  <a:srgbClr val="FF0000"/>
                </a:solidFill>
                <a:latin typeface="Poor Richard" pitchFamily="18" charset="0"/>
                <a:ea typeface="MS Mincho" pitchFamily="49" charset="-128"/>
              </a:rPr>
              <a:t> : défendre le territoire en mobilisant toutes les ressources humaines et matérielles possibles.</a:t>
            </a:r>
          </a:p>
          <a:p>
            <a:pPr algn="ctr"/>
            <a:r>
              <a:rPr lang="fr-FR" altLang="ja-JP" sz="2000" u="sng">
                <a:solidFill>
                  <a:srgbClr val="FF0000"/>
                </a:solidFill>
                <a:latin typeface="Poor Richard" pitchFamily="18" charset="0"/>
                <a:ea typeface="MS Mincho" pitchFamily="49" charset="-128"/>
              </a:rPr>
              <a:t>Enjeux idéologiques</a:t>
            </a:r>
            <a:r>
              <a:rPr lang="fr-FR" altLang="ja-JP" sz="2000">
                <a:solidFill>
                  <a:srgbClr val="FF0000"/>
                </a:solidFill>
                <a:latin typeface="Poor Richard" pitchFamily="18" charset="0"/>
                <a:ea typeface="MS Mincho" pitchFamily="49" charset="-128"/>
              </a:rPr>
              <a:t> : détruire un ennemi haï : les nazis</a:t>
            </a:r>
            <a:endParaRPr lang="fr-FR" sz="2000"/>
          </a:p>
        </p:txBody>
      </p:sp>
      <p:sp>
        <p:nvSpPr>
          <p:cNvPr id="31820" name="Line 76"/>
          <p:cNvSpPr>
            <a:spLocks noChangeShapeType="1"/>
          </p:cNvSpPr>
          <p:nvPr/>
        </p:nvSpPr>
        <p:spPr bwMode="auto">
          <a:xfrm>
            <a:off x="3419475" y="4292600"/>
            <a:ext cx="0" cy="431800"/>
          </a:xfrm>
          <a:prstGeom prst="line">
            <a:avLst/>
          </a:prstGeom>
          <a:noFill/>
          <a:ln w="9525">
            <a:solidFill>
              <a:schemeClr val="tx1"/>
            </a:solidFill>
            <a:round/>
            <a:headEnd/>
            <a:tailEnd type="triangle" w="med" len="med"/>
          </a:ln>
          <a:effectLst/>
        </p:spPr>
        <p:txBody>
          <a:bodyPr/>
          <a:lstStyle/>
          <a:p>
            <a:endParaRPr lang="fr-FR"/>
          </a:p>
        </p:txBody>
      </p:sp>
      <p:sp>
        <p:nvSpPr>
          <p:cNvPr id="31821" name="Text Box 77"/>
          <p:cNvSpPr txBox="1">
            <a:spLocks noChangeArrowheads="1"/>
          </p:cNvSpPr>
          <p:nvPr/>
        </p:nvSpPr>
        <p:spPr bwMode="auto">
          <a:xfrm>
            <a:off x="5148263" y="4724400"/>
            <a:ext cx="3671887" cy="1944688"/>
          </a:xfrm>
          <a:prstGeom prst="rect">
            <a:avLst/>
          </a:prstGeom>
          <a:solidFill>
            <a:srgbClr val="FFFFFF"/>
          </a:solidFill>
          <a:ln w="9525">
            <a:solidFill>
              <a:srgbClr val="000000"/>
            </a:solidFill>
            <a:miter lim="800000"/>
            <a:headEnd/>
            <a:tailEnd/>
          </a:ln>
        </p:spPr>
        <p:txBody>
          <a:bodyPr/>
          <a:lstStyle/>
          <a:p>
            <a:pPr algn="ctr"/>
            <a:r>
              <a:rPr lang="fr-FR" altLang="ja-JP" u="sng">
                <a:solidFill>
                  <a:srgbClr val="FF0000"/>
                </a:solidFill>
                <a:latin typeface="Poor Richard" pitchFamily="18" charset="0"/>
                <a:ea typeface="MS Mincho" pitchFamily="49" charset="-128"/>
              </a:rPr>
              <a:t>Enjeux idéologiques</a:t>
            </a:r>
            <a:r>
              <a:rPr lang="fr-FR" altLang="ja-JP">
                <a:solidFill>
                  <a:srgbClr val="FF0000"/>
                </a:solidFill>
                <a:latin typeface="Poor Richard" pitchFamily="18" charset="0"/>
                <a:ea typeface="MS Mincho" pitchFamily="49" charset="-128"/>
              </a:rPr>
              <a:t> : détruire le bolchévisme et imposer le national-socialisme. Faire disparaitre les autres « races ».</a:t>
            </a:r>
          </a:p>
          <a:p>
            <a:pPr algn="ctr"/>
            <a:r>
              <a:rPr lang="fr-FR" altLang="ja-JP" u="sng">
                <a:solidFill>
                  <a:srgbClr val="FF0000"/>
                </a:solidFill>
                <a:latin typeface="Poor Richard" pitchFamily="18" charset="0"/>
                <a:ea typeface="MS Mincho" pitchFamily="49" charset="-128"/>
              </a:rPr>
              <a:t>Enjeux nationaux</a:t>
            </a:r>
            <a:r>
              <a:rPr lang="fr-FR" altLang="ja-JP">
                <a:solidFill>
                  <a:srgbClr val="FF0000"/>
                </a:solidFill>
                <a:latin typeface="Poor Richard" pitchFamily="18" charset="0"/>
                <a:ea typeface="MS Mincho" pitchFamily="49" charset="-128"/>
              </a:rPr>
              <a:t> : construction de l’espace vital en dominant l’est.</a:t>
            </a:r>
            <a:endParaRPr lang="fr-FR">
              <a:solidFill>
                <a:srgbClr val="FF0000"/>
              </a:solidFill>
            </a:endParaRPr>
          </a:p>
        </p:txBody>
      </p:sp>
      <p:sp>
        <p:nvSpPr>
          <p:cNvPr id="31822" name="Line 78"/>
          <p:cNvSpPr>
            <a:spLocks noChangeShapeType="1"/>
          </p:cNvSpPr>
          <p:nvPr/>
        </p:nvSpPr>
        <p:spPr bwMode="auto">
          <a:xfrm>
            <a:off x="6948488" y="4292600"/>
            <a:ext cx="0" cy="431800"/>
          </a:xfrm>
          <a:prstGeom prst="line">
            <a:avLst/>
          </a:prstGeom>
          <a:noFill/>
          <a:ln w="9525">
            <a:solidFill>
              <a:schemeClr val="tx1"/>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1810"/>
                                        </p:tgtEl>
                                        <p:attrNameLst>
                                          <p:attrName>style.visibility</p:attrName>
                                        </p:attrNameLst>
                                      </p:cBhvr>
                                      <p:to>
                                        <p:strVal val="visible"/>
                                      </p:to>
                                    </p:set>
                                    <p:animEffect transition="in" filter="box(in)">
                                      <p:cBhvr>
                                        <p:cTn id="7" dur="500"/>
                                        <p:tgtEl>
                                          <p:spTgt spid="318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1811"/>
                                        </p:tgtEl>
                                        <p:attrNameLst>
                                          <p:attrName>style.visibility</p:attrName>
                                        </p:attrNameLst>
                                      </p:cBhvr>
                                      <p:to>
                                        <p:strVal val="visible"/>
                                      </p:to>
                                    </p:set>
                                    <p:animEffect transition="in" filter="box(in)">
                                      <p:cBhvr>
                                        <p:cTn id="12" dur="500"/>
                                        <p:tgtEl>
                                          <p:spTgt spid="318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1812"/>
                                        </p:tgtEl>
                                        <p:attrNameLst>
                                          <p:attrName>style.visibility</p:attrName>
                                        </p:attrNameLst>
                                      </p:cBhvr>
                                      <p:to>
                                        <p:strVal val="visible"/>
                                      </p:to>
                                    </p:set>
                                    <p:animEffect transition="in" filter="box(in)">
                                      <p:cBhvr>
                                        <p:cTn id="17" dur="500"/>
                                        <p:tgtEl>
                                          <p:spTgt spid="3181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1816"/>
                                        </p:tgtEl>
                                        <p:attrNameLst>
                                          <p:attrName>style.visibility</p:attrName>
                                        </p:attrNameLst>
                                      </p:cBhvr>
                                      <p:to>
                                        <p:strVal val="visible"/>
                                      </p:to>
                                    </p:set>
                                    <p:animEffect transition="in" filter="checkerboard(across)">
                                      <p:cBhvr>
                                        <p:cTn id="22" dur="500"/>
                                        <p:tgtEl>
                                          <p:spTgt spid="318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1817"/>
                                        </p:tgtEl>
                                        <p:attrNameLst>
                                          <p:attrName>style.visibility</p:attrName>
                                        </p:attrNameLst>
                                      </p:cBhvr>
                                      <p:to>
                                        <p:strVal val="visible"/>
                                      </p:to>
                                    </p:set>
                                    <p:animEffect transition="in" filter="box(in)">
                                      <p:cBhvr>
                                        <p:cTn id="27" dur="500"/>
                                        <p:tgtEl>
                                          <p:spTgt spid="318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1818"/>
                                        </p:tgtEl>
                                        <p:attrNameLst>
                                          <p:attrName>style.visibility</p:attrName>
                                        </p:attrNameLst>
                                      </p:cBhvr>
                                      <p:to>
                                        <p:strVal val="visible"/>
                                      </p:to>
                                    </p:set>
                                    <p:animEffect transition="in" filter="box(in)">
                                      <p:cBhvr>
                                        <p:cTn id="32" dur="500"/>
                                        <p:tgtEl>
                                          <p:spTgt spid="3181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820"/>
                                        </p:tgtEl>
                                        <p:attrNameLst>
                                          <p:attrName>style.visibility</p:attrName>
                                        </p:attrNameLst>
                                      </p:cBhvr>
                                      <p:to>
                                        <p:strVal val="visible"/>
                                      </p:to>
                                    </p:set>
                                    <p:animEffect transition="in" filter="box(in)">
                                      <p:cBhvr>
                                        <p:cTn id="37" dur="500"/>
                                        <p:tgtEl>
                                          <p:spTgt spid="31820"/>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31819"/>
                                        </p:tgtEl>
                                        <p:attrNameLst>
                                          <p:attrName>style.visibility</p:attrName>
                                        </p:attrNameLst>
                                      </p:cBhvr>
                                      <p:to>
                                        <p:strVal val="visible"/>
                                      </p:to>
                                    </p:set>
                                    <p:animEffect transition="in" filter="box(in)">
                                      <p:cBhvr>
                                        <p:cTn id="40" dur="500"/>
                                        <p:tgtEl>
                                          <p:spTgt spid="31819"/>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1822"/>
                                        </p:tgtEl>
                                        <p:attrNameLst>
                                          <p:attrName>style.visibility</p:attrName>
                                        </p:attrNameLst>
                                      </p:cBhvr>
                                      <p:to>
                                        <p:strVal val="visible"/>
                                      </p:to>
                                    </p:set>
                                    <p:animEffect transition="in" filter="box(in)">
                                      <p:cBhvr>
                                        <p:cTn id="45" dur="500"/>
                                        <p:tgtEl>
                                          <p:spTgt spid="31822"/>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31821"/>
                                        </p:tgtEl>
                                        <p:attrNameLst>
                                          <p:attrName>style.visibility</p:attrName>
                                        </p:attrNameLst>
                                      </p:cBhvr>
                                      <p:to>
                                        <p:strVal val="visible"/>
                                      </p:to>
                                    </p:set>
                                    <p:animEffect transition="in" filter="box(in)">
                                      <p:cBhvr>
                                        <p:cTn id="48" dur="500"/>
                                        <p:tgtEl>
                                          <p:spTgt spid="31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10" grpId="0"/>
      <p:bldP spid="31811" grpId="0"/>
      <p:bldP spid="31812" grpId="0"/>
      <p:bldP spid="31816" grpId="0"/>
      <p:bldP spid="31817" grpId="0"/>
      <p:bldP spid="31818" grpId="0"/>
      <p:bldP spid="31819" grpId="0" animBg="1"/>
      <p:bldP spid="31820" grpId="0" animBg="1"/>
      <p:bldP spid="31821" grpId="0" animBg="1"/>
      <p:bldP spid="318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323850" y="188913"/>
            <a:ext cx="7213600" cy="457200"/>
          </a:xfrm>
          <a:prstGeom prst="rect">
            <a:avLst/>
          </a:prstGeom>
          <a:noFill/>
          <a:ln w="9525">
            <a:noFill/>
            <a:miter lim="800000"/>
            <a:headEnd/>
            <a:tailEnd/>
          </a:ln>
          <a:effectLst/>
        </p:spPr>
        <p:txBody>
          <a:bodyPr wrap="none" anchor="ctr">
            <a:spAutoFit/>
          </a:bodyPr>
          <a:lstStyle/>
          <a:p>
            <a:r>
              <a:rPr lang="fr-FR" sz="2400" u="sng">
                <a:solidFill>
                  <a:srgbClr val="0000FF"/>
                </a:solidFill>
                <a:latin typeface="Poor Richard" pitchFamily="18" charset="0"/>
              </a:rPr>
              <a:t>2. Quels sont les autres enjeux de la seconde guerre mondiale ?</a:t>
            </a:r>
          </a:p>
        </p:txBody>
      </p:sp>
      <p:sp>
        <p:nvSpPr>
          <p:cNvPr id="32773" name="Rectangle 5"/>
          <p:cNvSpPr>
            <a:spLocks noChangeArrowheads="1"/>
          </p:cNvSpPr>
          <p:nvPr/>
        </p:nvSpPr>
        <p:spPr bwMode="auto">
          <a:xfrm>
            <a:off x="539750" y="836613"/>
            <a:ext cx="8310563" cy="1187450"/>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0000FF"/>
                </a:solidFill>
                <a:latin typeface="Poor Richard" pitchFamily="18" charset="0"/>
              </a:rPr>
              <a:t>Un autre enjeu idéologique est présent dans cette guerre : </a:t>
            </a:r>
            <a:r>
              <a:rPr lang="fr-FR" sz="2400">
                <a:solidFill>
                  <a:srgbClr val="FF0000"/>
                </a:solidFill>
                <a:latin typeface="Poor Richard" pitchFamily="18" charset="0"/>
              </a:rPr>
              <a:t>c’est la lutte entre les dictatures et les démocraties</a:t>
            </a:r>
            <a:r>
              <a:rPr lang="fr-FR" sz="2400">
                <a:solidFill>
                  <a:srgbClr val="0000FF"/>
                </a:solidFill>
                <a:latin typeface="Poor Richard" pitchFamily="18" charset="0"/>
              </a:rPr>
              <a:t> pour la sauvegarde des libertés et des droits de l’Homme.</a:t>
            </a:r>
          </a:p>
        </p:txBody>
      </p:sp>
      <p:sp>
        <p:nvSpPr>
          <p:cNvPr id="32774" name="Rectangle 6"/>
          <p:cNvSpPr>
            <a:spLocks noChangeArrowheads="1"/>
          </p:cNvSpPr>
          <p:nvPr/>
        </p:nvSpPr>
        <p:spPr bwMode="auto">
          <a:xfrm>
            <a:off x="539750" y="2205038"/>
            <a:ext cx="8137525" cy="822325"/>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0000FF"/>
                </a:solidFill>
                <a:latin typeface="Poor Richard" pitchFamily="18" charset="0"/>
              </a:rPr>
              <a:t>La seconde guerre mondiale est </a:t>
            </a:r>
            <a:r>
              <a:rPr lang="fr-FR" sz="2400" u="sng">
                <a:solidFill>
                  <a:srgbClr val="FF0000"/>
                </a:solidFill>
                <a:latin typeface="Poor Richard" pitchFamily="18" charset="0"/>
              </a:rPr>
              <a:t>une guerre totale</a:t>
            </a:r>
            <a:r>
              <a:rPr lang="fr-FR" sz="2400">
                <a:solidFill>
                  <a:srgbClr val="0000FF"/>
                </a:solidFill>
                <a:latin typeface="Poor Richard" pitchFamily="18" charset="0"/>
              </a:rPr>
              <a:t> : toute la société doit être mobilisée pour vaincre.</a:t>
            </a:r>
          </a:p>
        </p:txBody>
      </p:sp>
      <p:sp>
        <p:nvSpPr>
          <p:cNvPr id="32775" name="Rectangle 7"/>
          <p:cNvSpPr>
            <a:spLocks noChangeArrowheads="1"/>
          </p:cNvSpPr>
          <p:nvPr/>
        </p:nvSpPr>
        <p:spPr bwMode="auto">
          <a:xfrm>
            <a:off x="539750" y="3141663"/>
            <a:ext cx="8135938" cy="1187450"/>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0000FF"/>
                </a:solidFill>
                <a:latin typeface="Poor Richard" pitchFamily="18" charset="0"/>
              </a:rPr>
              <a:t>Toute la société des pays en guerre (Hommes, femmes, enfants, vieux) doit participer à l’effort de guerre en combattant, produisant des armes et de la nourriture.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ox(in)">
                                      <p:cBhvr>
                                        <p:cTn id="7" dur="500"/>
                                        <p:tgtEl>
                                          <p:spTgt spid="327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box(in)">
                                      <p:cBhvr>
                                        <p:cTn id="12" dur="500"/>
                                        <p:tgtEl>
                                          <p:spTgt spid="3277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2774"/>
                                        </p:tgtEl>
                                        <p:attrNameLst>
                                          <p:attrName>style.visibility</p:attrName>
                                        </p:attrNameLst>
                                      </p:cBhvr>
                                      <p:to>
                                        <p:strVal val="visible"/>
                                      </p:to>
                                    </p:set>
                                    <p:animEffect transition="in" filter="box(in)">
                                      <p:cBhvr>
                                        <p:cTn id="17" dur="500"/>
                                        <p:tgtEl>
                                          <p:spTgt spid="327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775"/>
                                        </p:tgtEl>
                                        <p:attrNameLst>
                                          <p:attrName>style.visibility</p:attrName>
                                        </p:attrNameLst>
                                      </p:cBhvr>
                                      <p:to>
                                        <p:strVal val="visible"/>
                                      </p:to>
                                    </p:set>
                                    <p:animEffect transition="in" filter="box(in)">
                                      <p:cBhvr>
                                        <p:cTn id="22" dur="5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3" grpId="0"/>
      <p:bldP spid="32774" grpId="0"/>
      <p:bldP spid="3277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YaltaBig3"/>
          <p:cNvPicPr>
            <a:picLocks noChangeAspect="1" noChangeArrowheads="1"/>
          </p:cNvPicPr>
          <p:nvPr/>
        </p:nvPicPr>
        <p:blipFill>
          <a:blip r:embed="rId2" cstate="print"/>
          <a:srcRect/>
          <a:stretch>
            <a:fillRect/>
          </a:stretch>
        </p:blipFill>
        <p:spPr bwMode="auto">
          <a:xfrm>
            <a:off x="1116013" y="549275"/>
            <a:ext cx="3773487" cy="1947863"/>
          </a:xfrm>
          <a:prstGeom prst="rect">
            <a:avLst/>
          </a:prstGeom>
          <a:noFill/>
          <a:ln w="9525">
            <a:noFill/>
            <a:miter lim="800000"/>
            <a:headEnd/>
            <a:tailEnd/>
          </a:ln>
        </p:spPr>
      </p:pic>
      <p:sp>
        <p:nvSpPr>
          <p:cNvPr id="33795" name="Text Box 3"/>
          <p:cNvSpPr txBox="1">
            <a:spLocks noChangeArrowheads="1"/>
          </p:cNvSpPr>
          <p:nvPr/>
        </p:nvSpPr>
        <p:spPr bwMode="auto">
          <a:xfrm>
            <a:off x="1116013" y="2492375"/>
            <a:ext cx="3979862" cy="641350"/>
          </a:xfrm>
          <a:prstGeom prst="rect">
            <a:avLst/>
          </a:prstGeom>
          <a:noFill/>
          <a:ln w="9525">
            <a:noFill/>
            <a:miter lim="800000"/>
            <a:headEnd/>
            <a:tailEnd/>
          </a:ln>
          <a:effectLst/>
        </p:spPr>
        <p:txBody>
          <a:bodyPr>
            <a:spAutoFit/>
          </a:bodyPr>
          <a:lstStyle/>
          <a:p>
            <a:r>
              <a:rPr lang="fr-FR">
                <a:latin typeface="Poor Richard" pitchFamily="18" charset="0"/>
              </a:rPr>
              <a:t>La conférence de Yalta: Churchill (Ang), Roosevelt (USA) et Staline (URSS)</a:t>
            </a:r>
          </a:p>
        </p:txBody>
      </p:sp>
      <p:pic>
        <p:nvPicPr>
          <p:cNvPr id="33797" name="Picture 5" descr="monde_1945"/>
          <p:cNvPicPr>
            <a:picLocks noChangeAspect="1" noChangeArrowheads="1"/>
          </p:cNvPicPr>
          <p:nvPr/>
        </p:nvPicPr>
        <p:blipFill>
          <a:blip r:embed="rId3" cstate="print"/>
          <a:srcRect/>
          <a:stretch>
            <a:fillRect/>
          </a:stretch>
        </p:blipFill>
        <p:spPr bwMode="auto">
          <a:xfrm>
            <a:off x="2771775" y="3068638"/>
            <a:ext cx="3744913" cy="3346450"/>
          </a:xfrm>
          <a:prstGeom prst="rect">
            <a:avLst/>
          </a:prstGeom>
          <a:noFill/>
          <a:ln w="9525">
            <a:noFill/>
            <a:miter lim="800000"/>
            <a:headEnd/>
            <a:tailEnd/>
          </a:ln>
        </p:spPr>
      </p:pic>
      <p:sp>
        <p:nvSpPr>
          <p:cNvPr id="33798" name="Freeform 6"/>
          <p:cNvSpPr>
            <a:spLocks/>
          </p:cNvSpPr>
          <p:nvPr/>
        </p:nvSpPr>
        <p:spPr bwMode="auto">
          <a:xfrm>
            <a:off x="4500563" y="3068638"/>
            <a:ext cx="4471987" cy="2665412"/>
          </a:xfrm>
          <a:custGeom>
            <a:avLst/>
            <a:gdLst/>
            <a:ahLst/>
            <a:cxnLst>
              <a:cxn ang="0">
                <a:pos x="762" y="0"/>
              </a:cxn>
              <a:cxn ang="0">
                <a:pos x="747" y="60"/>
              </a:cxn>
              <a:cxn ang="0">
                <a:pos x="702" y="91"/>
              </a:cxn>
              <a:cxn ang="0">
                <a:pos x="709" y="189"/>
              </a:cxn>
              <a:cxn ang="0">
                <a:pos x="702" y="250"/>
              </a:cxn>
              <a:cxn ang="0">
                <a:pos x="656" y="272"/>
              </a:cxn>
              <a:cxn ang="0">
                <a:pos x="527" y="280"/>
              </a:cxn>
              <a:cxn ang="0">
                <a:pos x="512" y="348"/>
              </a:cxn>
              <a:cxn ang="0">
                <a:pos x="444" y="447"/>
              </a:cxn>
              <a:cxn ang="0">
                <a:pos x="437" y="470"/>
              </a:cxn>
              <a:cxn ang="0">
                <a:pos x="444" y="523"/>
              </a:cxn>
              <a:cxn ang="0">
                <a:pos x="368" y="583"/>
              </a:cxn>
              <a:cxn ang="0">
                <a:pos x="224" y="598"/>
              </a:cxn>
              <a:cxn ang="0">
                <a:pos x="149" y="583"/>
              </a:cxn>
              <a:cxn ang="0">
                <a:pos x="111" y="560"/>
              </a:cxn>
              <a:cxn ang="0">
                <a:pos x="58" y="704"/>
              </a:cxn>
              <a:cxn ang="0">
                <a:pos x="35" y="712"/>
              </a:cxn>
              <a:cxn ang="0">
                <a:pos x="12" y="727"/>
              </a:cxn>
              <a:cxn ang="0">
                <a:pos x="50" y="803"/>
              </a:cxn>
              <a:cxn ang="0">
                <a:pos x="133" y="924"/>
              </a:cxn>
              <a:cxn ang="0">
                <a:pos x="239" y="977"/>
              </a:cxn>
              <a:cxn ang="0">
                <a:pos x="232" y="1076"/>
              </a:cxn>
              <a:cxn ang="0">
                <a:pos x="149" y="1099"/>
              </a:cxn>
              <a:cxn ang="0">
                <a:pos x="103" y="1152"/>
              </a:cxn>
              <a:cxn ang="0">
                <a:pos x="171" y="1205"/>
              </a:cxn>
              <a:cxn ang="0">
                <a:pos x="194" y="1288"/>
              </a:cxn>
              <a:cxn ang="0">
                <a:pos x="202" y="1311"/>
              </a:cxn>
              <a:cxn ang="0">
                <a:pos x="247" y="1318"/>
              </a:cxn>
              <a:cxn ang="0">
                <a:pos x="262" y="1364"/>
              </a:cxn>
              <a:cxn ang="0">
                <a:pos x="308" y="1371"/>
              </a:cxn>
              <a:cxn ang="0">
                <a:pos x="277" y="1361"/>
              </a:cxn>
              <a:cxn ang="0">
                <a:pos x="413" y="1452"/>
              </a:cxn>
              <a:cxn ang="0">
                <a:pos x="594" y="1452"/>
              </a:cxn>
              <a:cxn ang="0">
                <a:pos x="730" y="1361"/>
              </a:cxn>
              <a:cxn ang="0">
                <a:pos x="821" y="1316"/>
              </a:cxn>
              <a:cxn ang="0">
                <a:pos x="866" y="1180"/>
              </a:cxn>
              <a:cxn ang="0">
                <a:pos x="912" y="1089"/>
              </a:cxn>
              <a:cxn ang="0">
                <a:pos x="1184" y="1134"/>
              </a:cxn>
              <a:cxn ang="0">
                <a:pos x="1456" y="1225"/>
              </a:cxn>
              <a:cxn ang="0">
                <a:pos x="1728" y="1497"/>
              </a:cxn>
              <a:cxn ang="0">
                <a:pos x="1864" y="1542"/>
              </a:cxn>
              <a:cxn ang="0">
                <a:pos x="2091" y="1588"/>
              </a:cxn>
              <a:cxn ang="0">
                <a:pos x="2227" y="1633"/>
              </a:cxn>
              <a:cxn ang="0">
                <a:pos x="2409" y="1633"/>
              </a:cxn>
              <a:cxn ang="0">
                <a:pos x="2817" y="1679"/>
              </a:cxn>
            </a:cxnLst>
            <a:rect l="0" t="0" r="r" b="b"/>
            <a:pathLst>
              <a:path w="2817" h="1679">
                <a:moveTo>
                  <a:pt x="762" y="0"/>
                </a:moveTo>
                <a:cubicBezTo>
                  <a:pt x="762" y="2"/>
                  <a:pt x="755" y="52"/>
                  <a:pt x="747" y="60"/>
                </a:cubicBezTo>
                <a:cubicBezTo>
                  <a:pt x="734" y="73"/>
                  <a:pt x="702" y="91"/>
                  <a:pt x="702" y="91"/>
                </a:cubicBezTo>
                <a:cubicBezTo>
                  <a:pt x="680" y="124"/>
                  <a:pt x="653" y="171"/>
                  <a:pt x="709" y="189"/>
                </a:cubicBezTo>
                <a:cubicBezTo>
                  <a:pt x="707" y="209"/>
                  <a:pt x="710" y="231"/>
                  <a:pt x="702" y="250"/>
                </a:cubicBezTo>
                <a:cubicBezTo>
                  <a:pt x="698" y="259"/>
                  <a:pt x="665" y="271"/>
                  <a:pt x="656" y="272"/>
                </a:cubicBezTo>
                <a:cubicBezTo>
                  <a:pt x="613" y="276"/>
                  <a:pt x="570" y="277"/>
                  <a:pt x="527" y="280"/>
                </a:cubicBezTo>
                <a:cubicBezTo>
                  <a:pt x="510" y="307"/>
                  <a:pt x="502" y="317"/>
                  <a:pt x="512" y="348"/>
                </a:cubicBezTo>
                <a:cubicBezTo>
                  <a:pt x="501" y="471"/>
                  <a:pt x="521" y="397"/>
                  <a:pt x="444" y="447"/>
                </a:cubicBezTo>
                <a:cubicBezTo>
                  <a:pt x="442" y="455"/>
                  <a:pt x="437" y="462"/>
                  <a:pt x="437" y="470"/>
                </a:cubicBezTo>
                <a:cubicBezTo>
                  <a:pt x="437" y="488"/>
                  <a:pt x="446" y="505"/>
                  <a:pt x="444" y="523"/>
                </a:cubicBezTo>
                <a:cubicBezTo>
                  <a:pt x="441" y="549"/>
                  <a:pt x="389" y="577"/>
                  <a:pt x="368" y="583"/>
                </a:cubicBezTo>
                <a:cubicBezTo>
                  <a:pt x="320" y="568"/>
                  <a:pt x="271" y="584"/>
                  <a:pt x="224" y="598"/>
                </a:cubicBezTo>
                <a:cubicBezTo>
                  <a:pt x="208" y="596"/>
                  <a:pt x="168" y="594"/>
                  <a:pt x="149" y="583"/>
                </a:cubicBezTo>
                <a:cubicBezTo>
                  <a:pt x="97" y="552"/>
                  <a:pt x="172" y="582"/>
                  <a:pt x="111" y="560"/>
                </a:cubicBezTo>
                <a:cubicBezTo>
                  <a:pt x="33" y="580"/>
                  <a:pt x="78" y="622"/>
                  <a:pt x="58" y="704"/>
                </a:cubicBezTo>
                <a:cubicBezTo>
                  <a:pt x="56" y="712"/>
                  <a:pt x="42" y="708"/>
                  <a:pt x="35" y="712"/>
                </a:cubicBezTo>
                <a:cubicBezTo>
                  <a:pt x="27" y="716"/>
                  <a:pt x="20" y="722"/>
                  <a:pt x="12" y="727"/>
                </a:cubicBezTo>
                <a:cubicBezTo>
                  <a:pt x="4" y="786"/>
                  <a:pt x="0" y="786"/>
                  <a:pt x="50" y="803"/>
                </a:cubicBezTo>
                <a:cubicBezTo>
                  <a:pt x="70" y="864"/>
                  <a:pt x="64" y="902"/>
                  <a:pt x="133" y="924"/>
                </a:cubicBezTo>
                <a:cubicBezTo>
                  <a:pt x="157" y="993"/>
                  <a:pt x="217" y="909"/>
                  <a:pt x="239" y="977"/>
                </a:cubicBezTo>
                <a:cubicBezTo>
                  <a:pt x="237" y="1010"/>
                  <a:pt x="241" y="1044"/>
                  <a:pt x="232" y="1076"/>
                </a:cubicBezTo>
                <a:cubicBezTo>
                  <a:pt x="231" y="1079"/>
                  <a:pt x="151" y="1099"/>
                  <a:pt x="149" y="1099"/>
                </a:cubicBezTo>
                <a:cubicBezTo>
                  <a:pt x="131" y="1115"/>
                  <a:pt x="119" y="1135"/>
                  <a:pt x="103" y="1152"/>
                </a:cubicBezTo>
                <a:cubicBezTo>
                  <a:pt x="115" y="1196"/>
                  <a:pt x="127" y="1196"/>
                  <a:pt x="171" y="1205"/>
                </a:cubicBezTo>
                <a:cubicBezTo>
                  <a:pt x="178" y="1233"/>
                  <a:pt x="186" y="1261"/>
                  <a:pt x="194" y="1288"/>
                </a:cubicBezTo>
                <a:cubicBezTo>
                  <a:pt x="196" y="1296"/>
                  <a:pt x="195" y="1307"/>
                  <a:pt x="202" y="1311"/>
                </a:cubicBezTo>
                <a:cubicBezTo>
                  <a:pt x="215" y="1318"/>
                  <a:pt x="232" y="1316"/>
                  <a:pt x="247" y="1318"/>
                </a:cubicBezTo>
                <a:cubicBezTo>
                  <a:pt x="252" y="1333"/>
                  <a:pt x="248" y="1356"/>
                  <a:pt x="262" y="1364"/>
                </a:cubicBezTo>
                <a:cubicBezTo>
                  <a:pt x="275" y="1372"/>
                  <a:pt x="308" y="1371"/>
                  <a:pt x="308" y="1371"/>
                </a:cubicBezTo>
                <a:cubicBezTo>
                  <a:pt x="298" y="1368"/>
                  <a:pt x="273" y="1351"/>
                  <a:pt x="277" y="1361"/>
                </a:cubicBezTo>
                <a:cubicBezTo>
                  <a:pt x="294" y="1404"/>
                  <a:pt x="386" y="1438"/>
                  <a:pt x="413" y="1452"/>
                </a:cubicBezTo>
                <a:cubicBezTo>
                  <a:pt x="657" y="1329"/>
                  <a:pt x="352" y="1452"/>
                  <a:pt x="594" y="1452"/>
                </a:cubicBezTo>
                <a:cubicBezTo>
                  <a:pt x="676" y="1452"/>
                  <a:pt x="678" y="1395"/>
                  <a:pt x="730" y="1361"/>
                </a:cubicBezTo>
                <a:cubicBezTo>
                  <a:pt x="758" y="1342"/>
                  <a:pt x="791" y="1331"/>
                  <a:pt x="821" y="1316"/>
                </a:cubicBezTo>
                <a:cubicBezTo>
                  <a:pt x="836" y="1271"/>
                  <a:pt x="848" y="1224"/>
                  <a:pt x="866" y="1180"/>
                </a:cubicBezTo>
                <a:cubicBezTo>
                  <a:pt x="879" y="1148"/>
                  <a:pt x="878" y="1094"/>
                  <a:pt x="912" y="1089"/>
                </a:cubicBezTo>
                <a:cubicBezTo>
                  <a:pt x="1003" y="1076"/>
                  <a:pt x="1094" y="1116"/>
                  <a:pt x="1184" y="1134"/>
                </a:cubicBezTo>
                <a:cubicBezTo>
                  <a:pt x="1252" y="1148"/>
                  <a:pt x="1388" y="1175"/>
                  <a:pt x="1456" y="1225"/>
                </a:cubicBezTo>
                <a:cubicBezTo>
                  <a:pt x="1554" y="1298"/>
                  <a:pt x="1641" y="1410"/>
                  <a:pt x="1728" y="1497"/>
                </a:cubicBezTo>
                <a:cubicBezTo>
                  <a:pt x="1762" y="1531"/>
                  <a:pt x="1818" y="1530"/>
                  <a:pt x="1864" y="1542"/>
                </a:cubicBezTo>
                <a:cubicBezTo>
                  <a:pt x="1939" y="1561"/>
                  <a:pt x="2016" y="1569"/>
                  <a:pt x="2091" y="1588"/>
                </a:cubicBezTo>
                <a:cubicBezTo>
                  <a:pt x="2137" y="1600"/>
                  <a:pt x="2180" y="1626"/>
                  <a:pt x="2227" y="1633"/>
                </a:cubicBezTo>
                <a:cubicBezTo>
                  <a:pt x="2287" y="1642"/>
                  <a:pt x="2348" y="1633"/>
                  <a:pt x="2409" y="1633"/>
                </a:cubicBezTo>
                <a:lnTo>
                  <a:pt x="2817" y="1679"/>
                </a:lnTo>
              </a:path>
            </a:pathLst>
          </a:custGeom>
          <a:noFill/>
          <a:ln w="28575">
            <a:solidFill>
              <a:srgbClr val="FF0000"/>
            </a:solidFill>
            <a:round/>
            <a:headEnd/>
            <a:tailEnd/>
          </a:ln>
          <a:effectLst/>
        </p:spPr>
        <p:txBody>
          <a:bodyPr/>
          <a:lstStyle/>
          <a:p>
            <a:endParaRPr lang="fr-FR"/>
          </a:p>
        </p:txBody>
      </p:sp>
      <p:sp>
        <p:nvSpPr>
          <p:cNvPr id="33799" name="Freeform 7"/>
          <p:cNvSpPr>
            <a:spLocks/>
          </p:cNvSpPr>
          <p:nvPr/>
        </p:nvSpPr>
        <p:spPr bwMode="auto">
          <a:xfrm>
            <a:off x="5724525" y="1700213"/>
            <a:ext cx="3105150" cy="1384300"/>
          </a:xfrm>
          <a:custGeom>
            <a:avLst/>
            <a:gdLst/>
            <a:ahLst/>
            <a:cxnLst>
              <a:cxn ang="0">
                <a:pos x="0" y="872"/>
              </a:cxn>
              <a:cxn ang="0">
                <a:pos x="61" y="735"/>
              </a:cxn>
              <a:cxn ang="0">
                <a:pos x="91" y="697"/>
              </a:cxn>
              <a:cxn ang="0">
                <a:pos x="122" y="659"/>
              </a:cxn>
              <a:cxn ang="0">
                <a:pos x="213" y="606"/>
              </a:cxn>
              <a:cxn ang="0">
                <a:pos x="273" y="591"/>
              </a:cxn>
              <a:cxn ang="0">
                <a:pos x="349" y="538"/>
              </a:cxn>
              <a:cxn ang="0">
                <a:pos x="485" y="424"/>
              </a:cxn>
              <a:cxn ang="0">
                <a:pos x="660" y="417"/>
              </a:cxn>
              <a:cxn ang="0">
                <a:pos x="713" y="387"/>
              </a:cxn>
              <a:cxn ang="0">
                <a:pos x="773" y="371"/>
              </a:cxn>
              <a:cxn ang="0">
                <a:pos x="1046" y="288"/>
              </a:cxn>
              <a:cxn ang="0">
                <a:pos x="1183" y="235"/>
              </a:cxn>
              <a:cxn ang="0">
                <a:pos x="1289" y="190"/>
              </a:cxn>
              <a:cxn ang="0">
                <a:pos x="1456" y="144"/>
              </a:cxn>
              <a:cxn ang="0">
                <a:pos x="1683" y="91"/>
              </a:cxn>
              <a:cxn ang="0">
                <a:pos x="1751" y="46"/>
              </a:cxn>
              <a:cxn ang="0">
                <a:pos x="1956" y="0"/>
              </a:cxn>
            </a:cxnLst>
            <a:rect l="0" t="0" r="r" b="b"/>
            <a:pathLst>
              <a:path w="1956" h="872">
                <a:moveTo>
                  <a:pt x="0" y="872"/>
                </a:moveTo>
                <a:cubicBezTo>
                  <a:pt x="9" y="815"/>
                  <a:pt x="11" y="768"/>
                  <a:pt x="61" y="735"/>
                </a:cubicBezTo>
                <a:cubicBezTo>
                  <a:pt x="81" y="678"/>
                  <a:pt x="53" y="744"/>
                  <a:pt x="91" y="697"/>
                </a:cubicBezTo>
                <a:cubicBezTo>
                  <a:pt x="134" y="644"/>
                  <a:pt x="55" y="706"/>
                  <a:pt x="122" y="659"/>
                </a:cubicBezTo>
                <a:cubicBezTo>
                  <a:pt x="163" y="597"/>
                  <a:pt x="134" y="616"/>
                  <a:pt x="213" y="606"/>
                </a:cubicBezTo>
                <a:cubicBezTo>
                  <a:pt x="233" y="600"/>
                  <a:pt x="254" y="598"/>
                  <a:pt x="273" y="591"/>
                </a:cubicBezTo>
                <a:cubicBezTo>
                  <a:pt x="304" y="579"/>
                  <a:pt x="317" y="549"/>
                  <a:pt x="349" y="538"/>
                </a:cubicBezTo>
                <a:cubicBezTo>
                  <a:pt x="381" y="490"/>
                  <a:pt x="420" y="429"/>
                  <a:pt x="485" y="424"/>
                </a:cubicBezTo>
                <a:cubicBezTo>
                  <a:pt x="543" y="420"/>
                  <a:pt x="602" y="419"/>
                  <a:pt x="660" y="417"/>
                </a:cubicBezTo>
                <a:cubicBezTo>
                  <a:pt x="677" y="406"/>
                  <a:pt x="694" y="394"/>
                  <a:pt x="713" y="387"/>
                </a:cubicBezTo>
                <a:cubicBezTo>
                  <a:pt x="733" y="380"/>
                  <a:pt x="773" y="371"/>
                  <a:pt x="773" y="371"/>
                </a:cubicBezTo>
                <a:cubicBezTo>
                  <a:pt x="842" y="322"/>
                  <a:pt x="963" y="318"/>
                  <a:pt x="1046" y="288"/>
                </a:cubicBezTo>
                <a:cubicBezTo>
                  <a:pt x="1087" y="258"/>
                  <a:pt x="1133" y="244"/>
                  <a:pt x="1183" y="235"/>
                </a:cubicBezTo>
                <a:cubicBezTo>
                  <a:pt x="1220" y="221"/>
                  <a:pt x="1251" y="199"/>
                  <a:pt x="1289" y="190"/>
                </a:cubicBezTo>
                <a:cubicBezTo>
                  <a:pt x="1340" y="154"/>
                  <a:pt x="1395" y="150"/>
                  <a:pt x="1456" y="144"/>
                </a:cubicBezTo>
                <a:cubicBezTo>
                  <a:pt x="1522" y="130"/>
                  <a:pt x="1622" y="121"/>
                  <a:pt x="1683" y="91"/>
                </a:cubicBezTo>
                <a:cubicBezTo>
                  <a:pt x="1711" y="77"/>
                  <a:pt x="1721" y="55"/>
                  <a:pt x="1751" y="46"/>
                </a:cubicBezTo>
                <a:cubicBezTo>
                  <a:pt x="1806" y="8"/>
                  <a:pt x="1891" y="0"/>
                  <a:pt x="1956" y="0"/>
                </a:cubicBezTo>
              </a:path>
            </a:pathLst>
          </a:custGeom>
          <a:noFill/>
          <a:ln w="28575">
            <a:solidFill>
              <a:srgbClr val="FF0000"/>
            </a:solidFill>
            <a:round/>
            <a:headEnd/>
            <a:tailEnd/>
          </a:ln>
          <a:effectLst/>
        </p:spPr>
        <p:txBody>
          <a:bodyPr/>
          <a:lstStyle/>
          <a:p>
            <a:endParaRPr lang="fr-FR"/>
          </a:p>
        </p:txBody>
      </p:sp>
      <p:sp>
        <p:nvSpPr>
          <p:cNvPr id="33800" name="Text Box 8"/>
          <p:cNvSpPr txBox="1">
            <a:spLocks noChangeArrowheads="1"/>
          </p:cNvSpPr>
          <p:nvPr/>
        </p:nvSpPr>
        <p:spPr bwMode="auto">
          <a:xfrm>
            <a:off x="6565900" y="2636838"/>
            <a:ext cx="2578100" cy="2647950"/>
          </a:xfrm>
          <a:prstGeom prst="rect">
            <a:avLst/>
          </a:prstGeom>
          <a:noFill/>
          <a:ln w="9525">
            <a:noFill/>
            <a:miter lim="800000"/>
            <a:headEnd/>
            <a:tailEnd/>
          </a:ln>
          <a:effectLst/>
        </p:spPr>
        <p:txBody>
          <a:bodyPr>
            <a:spAutoFit/>
          </a:bodyPr>
          <a:lstStyle/>
          <a:p>
            <a:pPr algn="ctr"/>
            <a:r>
              <a:rPr lang="fr-FR" sz="2400">
                <a:solidFill>
                  <a:srgbClr val="FF0000"/>
                </a:solidFill>
                <a:latin typeface="Poor Richard" pitchFamily="18" charset="0"/>
              </a:rPr>
              <a:t>Les pays d’Europe de l’est, libérés par l’armée de Staline sont intégrés dans l’URSS ou deviennent des pays alliés à l’URSS</a:t>
            </a:r>
          </a:p>
        </p:txBody>
      </p:sp>
      <p:sp>
        <p:nvSpPr>
          <p:cNvPr id="33801" name="Freeform 9"/>
          <p:cNvSpPr>
            <a:spLocks/>
          </p:cNvSpPr>
          <p:nvPr/>
        </p:nvSpPr>
        <p:spPr bwMode="auto">
          <a:xfrm>
            <a:off x="2081213" y="3213100"/>
            <a:ext cx="2992437" cy="2586038"/>
          </a:xfrm>
          <a:custGeom>
            <a:avLst/>
            <a:gdLst/>
            <a:ahLst/>
            <a:cxnLst>
              <a:cxn ang="0">
                <a:pos x="1221" y="0"/>
              </a:cxn>
              <a:cxn ang="0">
                <a:pos x="1266" y="82"/>
              </a:cxn>
              <a:cxn ang="0">
                <a:pos x="1312" y="185"/>
              </a:cxn>
              <a:cxn ang="0">
                <a:pos x="1388" y="287"/>
              </a:cxn>
              <a:cxn ang="0">
                <a:pos x="1448" y="350"/>
              </a:cxn>
              <a:cxn ang="0">
                <a:pos x="1494" y="383"/>
              </a:cxn>
              <a:cxn ang="0">
                <a:pos x="1524" y="417"/>
              </a:cxn>
              <a:cxn ang="0">
                <a:pos x="1577" y="452"/>
              </a:cxn>
              <a:cxn ang="0">
                <a:pos x="1600" y="520"/>
              </a:cxn>
              <a:cxn ang="0">
                <a:pos x="1592" y="658"/>
              </a:cxn>
              <a:cxn ang="0">
                <a:pos x="1554" y="692"/>
              </a:cxn>
              <a:cxn ang="0">
                <a:pos x="1585" y="754"/>
              </a:cxn>
              <a:cxn ang="0">
                <a:pos x="1615" y="781"/>
              </a:cxn>
              <a:cxn ang="0">
                <a:pos x="1638" y="863"/>
              </a:cxn>
              <a:cxn ang="0">
                <a:pos x="1744" y="897"/>
              </a:cxn>
              <a:cxn ang="0">
                <a:pos x="1721" y="972"/>
              </a:cxn>
              <a:cxn ang="0">
                <a:pos x="1660" y="1014"/>
              </a:cxn>
              <a:cxn ang="0">
                <a:pos x="1714" y="1116"/>
              </a:cxn>
              <a:cxn ang="0">
                <a:pos x="1759" y="1205"/>
              </a:cxn>
              <a:cxn ang="0">
                <a:pos x="1820" y="1246"/>
              </a:cxn>
              <a:cxn ang="0">
                <a:pos x="1858" y="1280"/>
              </a:cxn>
              <a:cxn ang="0">
                <a:pos x="1865" y="1376"/>
              </a:cxn>
              <a:cxn ang="0">
                <a:pos x="1873" y="1397"/>
              </a:cxn>
              <a:cxn ang="0">
                <a:pos x="1713" y="1629"/>
              </a:cxn>
              <a:cxn ang="0">
                <a:pos x="1342" y="1546"/>
              </a:cxn>
              <a:cxn ang="0">
                <a:pos x="1258" y="1485"/>
              </a:cxn>
              <a:cxn ang="0">
                <a:pos x="910" y="1470"/>
              </a:cxn>
              <a:cxn ang="0">
                <a:pos x="538" y="1409"/>
              </a:cxn>
              <a:cxn ang="0">
                <a:pos x="425" y="1394"/>
              </a:cxn>
              <a:cxn ang="0">
                <a:pos x="0" y="1152"/>
              </a:cxn>
            </a:cxnLst>
            <a:rect l="0" t="0" r="r" b="b"/>
            <a:pathLst>
              <a:path w="1885" h="1629">
                <a:moveTo>
                  <a:pt x="1221" y="0"/>
                </a:moveTo>
                <a:cubicBezTo>
                  <a:pt x="1245" y="33"/>
                  <a:pt x="1254" y="46"/>
                  <a:pt x="1266" y="82"/>
                </a:cubicBezTo>
                <a:cubicBezTo>
                  <a:pt x="1273" y="140"/>
                  <a:pt x="1263" y="156"/>
                  <a:pt x="1312" y="185"/>
                </a:cubicBezTo>
                <a:cubicBezTo>
                  <a:pt x="1338" y="220"/>
                  <a:pt x="1354" y="258"/>
                  <a:pt x="1388" y="287"/>
                </a:cubicBezTo>
                <a:cubicBezTo>
                  <a:pt x="1399" y="320"/>
                  <a:pt x="1413" y="338"/>
                  <a:pt x="1448" y="350"/>
                </a:cubicBezTo>
                <a:cubicBezTo>
                  <a:pt x="1462" y="362"/>
                  <a:pt x="1482" y="370"/>
                  <a:pt x="1494" y="383"/>
                </a:cubicBezTo>
                <a:cubicBezTo>
                  <a:pt x="1535" y="430"/>
                  <a:pt x="1458" y="379"/>
                  <a:pt x="1524" y="417"/>
                </a:cubicBezTo>
                <a:cubicBezTo>
                  <a:pt x="1535" y="445"/>
                  <a:pt x="1547" y="444"/>
                  <a:pt x="1577" y="452"/>
                </a:cubicBezTo>
                <a:cubicBezTo>
                  <a:pt x="1586" y="474"/>
                  <a:pt x="1593" y="497"/>
                  <a:pt x="1600" y="520"/>
                </a:cubicBezTo>
                <a:cubicBezTo>
                  <a:pt x="1597" y="567"/>
                  <a:pt x="1604" y="614"/>
                  <a:pt x="1592" y="658"/>
                </a:cubicBezTo>
                <a:cubicBezTo>
                  <a:pt x="1588" y="673"/>
                  <a:pt x="1554" y="692"/>
                  <a:pt x="1554" y="692"/>
                </a:cubicBezTo>
                <a:cubicBezTo>
                  <a:pt x="1568" y="773"/>
                  <a:pt x="1545" y="718"/>
                  <a:pt x="1585" y="754"/>
                </a:cubicBezTo>
                <a:cubicBezTo>
                  <a:pt x="1624" y="788"/>
                  <a:pt x="1579" y="764"/>
                  <a:pt x="1615" y="781"/>
                </a:cubicBezTo>
                <a:cubicBezTo>
                  <a:pt x="1624" y="808"/>
                  <a:pt x="1623" y="839"/>
                  <a:pt x="1638" y="863"/>
                </a:cubicBezTo>
                <a:cubicBezTo>
                  <a:pt x="1653" y="886"/>
                  <a:pt x="1720" y="893"/>
                  <a:pt x="1744" y="897"/>
                </a:cubicBezTo>
                <a:cubicBezTo>
                  <a:pt x="1756" y="932"/>
                  <a:pt x="1768" y="960"/>
                  <a:pt x="1721" y="972"/>
                </a:cubicBezTo>
                <a:cubicBezTo>
                  <a:pt x="1699" y="985"/>
                  <a:pt x="1679" y="998"/>
                  <a:pt x="1660" y="1014"/>
                </a:cubicBezTo>
                <a:cubicBezTo>
                  <a:pt x="1642" y="1064"/>
                  <a:pt x="1661" y="1101"/>
                  <a:pt x="1714" y="1116"/>
                </a:cubicBezTo>
                <a:cubicBezTo>
                  <a:pt x="1727" y="1155"/>
                  <a:pt x="1720" y="1182"/>
                  <a:pt x="1759" y="1205"/>
                </a:cubicBezTo>
                <a:cubicBezTo>
                  <a:pt x="1777" y="1230"/>
                  <a:pt x="1789" y="1238"/>
                  <a:pt x="1820" y="1246"/>
                </a:cubicBezTo>
                <a:cubicBezTo>
                  <a:pt x="1832" y="1258"/>
                  <a:pt x="1854" y="1265"/>
                  <a:pt x="1858" y="1280"/>
                </a:cubicBezTo>
                <a:cubicBezTo>
                  <a:pt x="1866" y="1311"/>
                  <a:pt x="1861" y="1345"/>
                  <a:pt x="1865" y="1376"/>
                </a:cubicBezTo>
                <a:cubicBezTo>
                  <a:pt x="1866" y="1383"/>
                  <a:pt x="1870" y="1390"/>
                  <a:pt x="1873" y="1397"/>
                </a:cubicBezTo>
                <a:cubicBezTo>
                  <a:pt x="1885" y="1494"/>
                  <a:pt x="1868" y="1629"/>
                  <a:pt x="1713" y="1629"/>
                </a:cubicBezTo>
                <a:cubicBezTo>
                  <a:pt x="1656" y="1610"/>
                  <a:pt x="1465" y="1551"/>
                  <a:pt x="1342" y="1546"/>
                </a:cubicBezTo>
                <a:cubicBezTo>
                  <a:pt x="1265" y="1548"/>
                  <a:pt x="1325" y="1468"/>
                  <a:pt x="1258" y="1485"/>
                </a:cubicBezTo>
                <a:cubicBezTo>
                  <a:pt x="1186" y="1472"/>
                  <a:pt x="1030" y="1483"/>
                  <a:pt x="910" y="1470"/>
                </a:cubicBezTo>
                <a:cubicBezTo>
                  <a:pt x="751" y="1470"/>
                  <a:pt x="697" y="1411"/>
                  <a:pt x="538" y="1409"/>
                </a:cubicBezTo>
                <a:cubicBezTo>
                  <a:pt x="546" y="1369"/>
                  <a:pt x="450" y="1402"/>
                  <a:pt x="425" y="1394"/>
                </a:cubicBezTo>
                <a:lnTo>
                  <a:pt x="0" y="1152"/>
                </a:lnTo>
              </a:path>
            </a:pathLst>
          </a:custGeom>
          <a:noFill/>
          <a:ln w="28575">
            <a:solidFill>
              <a:srgbClr val="000080"/>
            </a:solidFill>
            <a:round/>
            <a:headEnd/>
            <a:tailEnd/>
          </a:ln>
          <a:effectLst/>
        </p:spPr>
        <p:txBody>
          <a:bodyPr/>
          <a:lstStyle/>
          <a:p>
            <a:endParaRPr lang="fr-FR"/>
          </a:p>
        </p:txBody>
      </p:sp>
      <p:sp>
        <p:nvSpPr>
          <p:cNvPr id="33802" name="Text Box 10"/>
          <p:cNvSpPr txBox="1">
            <a:spLocks noChangeArrowheads="1"/>
          </p:cNvSpPr>
          <p:nvPr/>
        </p:nvSpPr>
        <p:spPr bwMode="auto">
          <a:xfrm>
            <a:off x="179388" y="3500438"/>
            <a:ext cx="2757487" cy="1552575"/>
          </a:xfrm>
          <a:prstGeom prst="rect">
            <a:avLst/>
          </a:prstGeom>
          <a:noFill/>
          <a:ln w="9525">
            <a:noFill/>
            <a:miter lim="800000"/>
            <a:headEnd/>
            <a:tailEnd/>
          </a:ln>
          <a:effectLst/>
        </p:spPr>
        <p:txBody>
          <a:bodyPr>
            <a:spAutoFit/>
          </a:bodyPr>
          <a:lstStyle/>
          <a:p>
            <a:pPr algn="ctr"/>
            <a:r>
              <a:rPr lang="fr-FR" sz="2400">
                <a:solidFill>
                  <a:schemeClr val="accent2"/>
                </a:solidFill>
                <a:latin typeface="Poor Richard" pitchFamily="18" charset="0"/>
              </a:rPr>
              <a:t>Les pays d’Europe de l’ouest libérés par les USA deviennent des alliés des USA</a:t>
            </a:r>
          </a:p>
        </p:txBody>
      </p:sp>
      <p:sp>
        <p:nvSpPr>
          <p:cNvPr id="33803" name="Oval 11"/>
          <p:cNvSpPr>
            <a:spLocks noChangeArrowheads="1"/>
          </p:cNvSpPr>
          <p:nvPr/>
        </p:nvSpPr>
        <p:spPr bwMode="auto">
          <a:xfrm>
            <a:off x="2339975" y="549275"/>
            <a:ext cx="1368425" cy="2016125"/>
          </a:xfrm>
          <a:prstGeom prst="ellipse">
            <a:avLst/>
          </a:prstGeom>
          <a:noFill/>
          <a:ln w="28575">
            <a:solidFill>
              <a:srgbClr val="000080"/>
            </a:solidFill>
            <a:round/>
            <a:headEnd/>
            <a:tailEnd/>
          </a:ln>
          <a:effectLst/>
        </p:spPr>
        <p:txBody>
          <a:bodyPr wrap="none" anchor="ctr"/>
          <a:lstStyle/>
          <a:p>
            <a:endParaRPr lang="fr-FR"/>
          </a:p>
        </p:txBody>
      </p:sp>
      <p:sp>
        <p:nvSpPr>
          <p:cNvPr id="33804" name="Line 12"/>
          <p:cNvSpPr>
            <a:spLocks noChangeShapeType="1"/>
          </p:cNvSpPr>
          <p:nvPr/>
        </p:nvSpPr>
        <p:spPr bwMode="auto">
          <a:xfrm flipH="1">
            <a:off x="1692275" y="2420938"/>
            <a:ext cx="1008063" cy="1152525"/>
          </a:xfrm>
          <a:prstGeom prst="line">
            <a:avLst/>
          </a:prstGeom>
          <a:noFill/>
          <a:ln w="19050">
            <a:solidFill>
              <a:srgbClr val="000080"/>
            </a:solidFill>
            <a:round/>
            <a:headEnd/>
            <a:tailEnd type="triangle" w="med" len="med"/>
          </a:ln>
          <a:effectLst/>
        </p:spPr>
        <p:txBody>
          <a:bodyPr/>
          <a:lstStyle/>
          <a:p>
            <a:endParaRPr lang="fr-FR"/>
          </a:p>
        </p:txBody>
      </p:sp>
      <p:sp>
        <p:nvSpPr>
          <p:cNvPr id="33805" name="Text Box 13"/>
          <p:cNvSpPr txBox="1">
            <a:spLocks noChangeArrowheads="1"/>
          </p:cNvSpPr>
          <p:nvPr/>
        </p:nvSpPr>
        <p:spPr bwMode="auto">
          <a:xfrm>
            <a:off x="755650" y="3213100"/>
            <a:ext cx="776288" cy="304800"/>
          </a:xfrm>
          <a:prstGeom prst="rect">
            <a:avLst/>
          </a:prstGeom>
          <a:noFill/>
          <a:ln w="9525">
            <a:noFill/>
            <a:miter lim="800000"/>
            <a:headEnd/>
            <a:tailEnd/>
          </a:ln>
          <a:effectLst/>
        </p:spPr>
        <p:txBody>
          <a:bodyPr wrap="none">
            <a:spAutoFit/>
          </a:bodyPr>
          <a:lstStyle/>
          <a:p>
            <a:r>
              <a:rPr lang="fr-FR" sz="1400">
                <a:solidFill>
                  <a:schemeClr val="accent2"/>
                </a:solidFill>
                <a:latin typeface="Poor Richard" pitchFamily="18" charset="0"/>
              </a:rPr>
              <a:t>Contrôle</a:t>
            </a:r>
          </a:p>
        </p:txBody>
      </p:sp>
      <p:sp>
        <p:nvSpPr>
          <p:cNvPr id="33806" name="Oval 14"/>
          <p:cNvSpPr>
            <a:spLocks noChangeArrowheads="1"/>
          </p:cNvSpPr>
          <p:nvPr/>
        </p:nvSpPr>
        <p:spPr bwMode="auto">
          <a:xfrm>
            <a:off x="3730625" y="404813"/>
            <a:ext cx="1368425" cy="2232025"/>
          </a:xfrm>
          <a:prstGeom prst="ellipse">
            <a:avLst/>
          </a:prstGeom>
          <a:noFill/>
          <a:ln w="28575">
            <a:solidFill>
              <a:srgbClr val="FF0000"/>
            </a:solidFill>
            <a:round/>
            <a:headEnd/>
            <a:tailEnd/>
          </a:ln>
          <a:effectLst/>
        </p:spPr>
        <p:txBody>
          <a:bodyPr wrap="none" anchor="ctr"/>
          <a:lstStyle/>
          <a:p>
            <a:endParaRPr lang="fr-FR"/>
          </a:p>
        </p:txBody>
      </p:sp>
      <p:sp>
        <p:nvSpPr>
          <p:cNvPr id="33807" name="Line 15"/>
          <p:cNvSpPr>
            <a:spLocks noChangeShapeType="1"/>
          </p:cNvSpPr>
          <p:nvPr/>
        </p:nvSpPr>
        <p:spPr bwMode="auto">
          <a:xfrm>
            <a:off x="5026025" y="2060575"/>
            <a:ext cx="1584325" cy="647700"/>
          </a:xfrm>
          <a:prstGeom prst="line">
            <a:avLst/>
          </a:prstGeom>
          <a:noFill/>
          <a:ln w="19050">
            <a:solidFill>
              <a:srgbClr val="FF0000"/>
            </a:solidFill>
            <a:round/>
            <a:headEnd/>
            <a:tailEnd type="triangle" w="med" len="med"/>
          </a:ln>
          <a:effectLst/>
        </p:spPr>
        <p:txBody>
          <a:bodyPr/>
          <a:lstStyle/>
          <a:p>
            <a:endParaRPr lang="fr-FR"/>
          </a:p>
        </p:txBody>
      </p:sp>
      <p:sp>
        <p:nvSpPr>
          <p:cNvPr id="33808" name="Text Box 16"/>
          <p:cNvSpPr txBox="1">
            <a:spLocks noChangeArrowheads="1"/>
          </p:cNvSpPr>
          <p:nvPr/>
        </p:nvSpPr>
        <p:spPr bwMode="auto">
          <a:xfrm>
            <a:off x="5219700" y="1773238"/>
            <a:ext cx="1198563" cy="457200"/>
          </a:xfrm>
          <a:prstGeom prst="rect">
            <a:avLst/>
          </a:prstGeom>
          <a:noFill/>
          <a:ln w="9525">
            <a:noFill/>
            <a:miter lim="800000"/>
            <a:headEnd/>
            <a:tailEnd/>
          </a:ln>
          <a:effectLst/>
        </p:spPr>
        <p:txBody>
          <a:bodyPr wrap="none">
            <a:spAutoFit/>
          </a:bodyPr>
          <a:lstStyle/>
          <a:p>
            <a:r>
              <a:rPr lang="fr-FR" sz="2400">
                <a:solidFill>
                  <a:srgbClr val="FF0000"/>
                </a:solidFill>
                <a:latin typeface="Poor Richard" pitchFamily="18" charset="0"/>
              </a:rPr>
              <a:t>Contrôle</a:t>
            </a:r>
          </a:p>
        </p:txBody>
      </p:sp>
      <p:sp>
        <p:nvSpPr>
          <p:cNvPr id="33809" name="Text Box 17"/>
          <p:cNvSpPr txBox="1">
            <a:spLocks noChangeArrowheads="1"/>
          </p:cNvSpPr>
          <p:nvPr/>
        </p:nvSpPr>
        <p:spPr bwMode="auto">
          <a:xfrm>
            <a:off x="6781800" y="188913"/>
            <a:ext cx="2362200" cy="1552575"/>
          </a:xfrm>
          <a:prstGeom prst="rect">
            <a:avLst/>
          </a:prstGeom>
          <a:noFill/>
          <a:ln w="9525">
            <a:noFill/>
            <a:miter lim="800000"/>
            <a:headEnd/>
            <a:tailEnd/>
          </a:ln>
          <a:effectLst/>
        </p:spPr>
        <p:txBody>
          <a:bodyPr>
            <a:spAutoFit/>
          </a:bodyPr>
          <a:lstStyle/>
          <a:p>
            <a:pPr algn="ctr"/>
            <a:r>
              <a:rPr lang="fr-FR" sz="2400">
                <a:solidFill>
                  <a:srgbClr val="00CC00"/>
                </a:solidFill>
                <a:latin typeface="Poor Richard" pitchFamily="18" charset="0"/>
              </a:rPr>
              <a:t>L’Allemagne et Berlin sont occupés et divisés en 4 zones </a:t>
            </a:r>
          </a:p>
        </p:txBody>
      </p:sp>
      <p:sp>
        <p:nvSpPr>
          <p:cNvPr id="33810" name="Line 18"/>
          <p:cNvSpPr>
            <a:spLocks noChangeShapeType="1"/>
          </p:cNvSpPr>
          <p:nvPr/>
        </p:nvSpPr>
        <p:spPr bwMode="auto">
          <a:xfrm flipH="1">
            <a:off x="4500563" y="1412875"/>
            <a:ext cx="2447925" cy="2736850"/>
          </a:xfrm>
          <a:prstGeom prst="line">
            <a:avLst/>
          </a:prstGeom>
          <a:noFill/>
          <a:ln w="28575">
            <a:solidFill>
              <a:srgbClr val="00CC00"/>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ox(in)">
                                      <p:cBhvr>
                                        <p:cTn id="7" dur="500"/>
                                        <p:tgtEl>
                                          <p:spTgt spid="337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801"/>
                                        </p:tgtEl>
                                        <p:attrNameLst>
                                          <p:attrName>style.visibility</p:attrName>
                                        </p:attrNameLst>
                                      </p:cBhvr>
                                      <p:to>
                                        <p:strVal val="visible"/>
                                      </p:to>
                                    </p:set>
                                    <p:animEffect transition="in" filter="box(in)">
                                      <p:cBhvr>
                                        <p:cTn id="12" dur="500"/>
                                        <p:tgtEl>
                                          <p:spTgt spid="338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3803"/>
                                        </p:tgtEl>
                                        <p:attrNameLst>
                                          <p:attrName>style.visibility</p:attrName>
                                        </p:attrNameLst>
                                      </p:cBhvr>
                                      <p:to>
                                        <p:strVal val="visible"/>
                                      </p:to>
                                    </p:set>
                                    <p:animEffect transition="in" filter="box(in)">
                                      <p:cBhvr>
                                        <p:cTn id="17" dur="500"/>
                                        <p:tgtEl>
                                          <p:spTgt spid="3380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3804"/>
                                        </p:tgtEl>
                                        <p:attrNameLst>
                                          <p:attrName>style.visibility</p:attrName>
                                        </p:attrNameLst>
                                      </p:cBhvr>
                                      <p:to>
                                        <p:strVal val="visible"/>
                                      </p:to>
                                    </p:set>
                                    <p:animEffect transition="in" filter="box(in)">
                                      <p:cBhvr>
                                        <p:cTn id="22" dur="500"/>
                                        <p:tgtEl>
                                          <p:spTgt spid="33804"/>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33805"/>
                                        </p:tgtEl>
                                        <p:attrNameLst>
                                          <p:attrName>style.visibility</p:attrName>
                                        </p:attrNameLst>
                                      </p:cBhvr>
                                      <p:to>
                                        <p:strVal val="visible"/>
                                      </p:to>
                                    </p:set>
                                    <p:animEffect transition="in" filter="box(in)">
                                      <p:cBhvr>
                                        <p:cTn id="25" dur="500"/>
                                        <p:tgtEl>
                                          <p:spTgt spid="3380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33802"/>
                                        </p:tgtEl>
                                        <p:attrNameLst>
                                          <p:attrName>style.visibility</p:attrName>
                                        </p:attrNameLst>
                                      </p:cBhvr>
                                      <p:to>
                                        <p:strVal val="visible"/>
                                      </p:to>
                                    </p:set>
                                    <p:animEffect transition="in" filter="box(in)">
                                      <p:cBhvr>
                                        <p:cTn id="28" dur="500"/>
                                        <p:tgtEl>
                                          <p:spTgt spid="33802"/>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3806"/>
                                        </p:tgtEl>
                                        <p:attrNameLst>
                                          <p:attrName>style.visibility</p:attrName>
                                        </p:attrNameLst>
                                      </p:cBhvr>
                                      <p:to>
                                        <p:strVal val="visible"/>
                                      </p:to>
                                    </p:set>
                                    <p:animEffect transition="in" filter="box(in)">
                                      <p:cBhvr>
                                        <p:cTn id="33" dur="500"/>
                                        <p:tgtEl>
                                          <p:spTgt spid="33806"/>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3798"/>
                                        </p:tgtEl>
                                        <p:attrNameLst>
                                          <p:attrName>style.visibility</p:attrName>
                                        </p:attrNameLst>
                                      </p:cBhvr>
                                      <p:to>
                                        <p:strVal val="visible"/>
                                      </p:to>
                                    </p:set>
                                    <p:animEffect transition="in" filter="box(in)">
                                      <p:cBhvr>
                                        <p:cTn id="38" dur="500"/>
                                        <p:tgtEl>
                                          <p:spTgt spid="33798"/>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33807"/>
                                        </p:tgtEl>
                                        <p:attrNameLst>
                                          <p:attrName>style.visibility</p:attrName>
                                        </p:attrNameLst>
                                      </p:cBhvr>
                                      <p:to>
                                        <p:strVal val="visible"/>
                                      </p:to>
                                    </p:set>
                                    <p:animEffect transition="in" filter="box(in)">
                                      <p:cBhvr>
                                        <p:cTn id="41" dur="500"/>
                                        <p:tgtEl>
                                          <p:spTgt spid="33807"/>
                                        </p:tgtEl>
                                      </p:cBhvr>
                                    </p:animEffect>
                                  </p:childTnLst>
                                </p:cTn>
                              </p:par>
                              <p:par>
                                <p:cTn id="42" presetID="4" presetClass="entr" presetSubtype="16" fill="hold" grpId="0" nodeType="withEffect">
                                  <p:stCondLst>
                                    <p:cond delay="0"/>
                                  </p:stCondLst>
                                  <p:childTnLst>
                                    <p:set>
                                      <p:cBhvr>
                                        <p:cTn id="43" dur="1" fill="hold">
                                          <p:stCondLst>
                                            <p:cond delay="0"/>
                                          </p:stCondLst>
                                        </p:cTn>
                                        <p:tgtEl>
                                          <p:spTgt spid="33808"/>
                                        </p:tgtEl>
                                        <p:attrNameLst>
                                          <p:attrName>style.visibility</p:attrName>
                                        </p:attrNameLst>
                                      </p:cBhvr>
                                      <p:to>
                                        <p:strVal val="visible"/>
                                      </p:to>
                                    </p:set>
                                    <p:animEffect transition="in" filter="box(in)">
                                      <p:cBhvr>
                                        <p:cTn id="44" dur="500"/>
                                        <p:tgtEl>
                                          <p:spTgt spid="33808"/>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33799"/>
                                        </p:tgtEl>
                                        <p:attrNameLst>
                                          <p:attrName>style.visibility</p:attrName>
                                        </p:attrNameLst>
                                      </p:cBhvr>
                                      <p:to>
                                        <p:strVal val="visible"/>
                                      </p:to>
                                    </p:set>
                                    <p:animEffect transition="in" filter="box(in)">
                                      <p:cBhvr>
                                        <p:cTn id="47" dur="500"/>
                                        <p:tgtEl>
                                          <p:spTgt spid="33799"/>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33800"/>
                                        </p:tgtEl>
                                        <p:attrNameLst>
                                          <p:attrName>style.visibility</p:attrName>
                                        </p:attrNameLst>
                                      </p:cBhvr>
                                      <p:to>
                                        <p:strVal val="visible"/>
                                      </p:to>
                                    </p:set>
                                    <p:animEffect transition="in" filter="box(in)">
                                      <p:cBhvr>
                                        <p:cTn id="50" dur="500"/>
                                        <p:tgtEl>
                                          <p:spTgt spid="33800"/>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33809"/>
                                        </p:tgtEl>
                                        <p:attrNameLst>
                                          <p:attrName>style.visibility</p:attrName>
                                        </p:attrNameLst>
                                      </p:cBhvr>
                                      <p:to>
                                        <p:strVal val="visible"/>
                                      </p:to>
                                    </p:set>
                                    <p:animEffect transition="in" filter="box(in)">
                                      <p:cBhvr>
                                        <p:cTn id="55" dur="500"/>
                                        <p:tgtEl>
                                          <p:spTgt spid="33809"/>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33810"/>
                                        </p:tgtEl>
                                        <p:attrNameLst>
                                          <p:attrName>style.visibility</p:attrName>
                                        </p:attrNameLst>
                                      </p:cBhvr>
                                      <p:to>
                                        <p:strVal val="visible"/>
                                      </p:to>
                                    </p:set>
                                    <p:animEffect transition="in" filter="box(in)">
                                      <p:cBhvr>
                                        <p:cTn id="58" dur="500"/>
                                        <p:tgtEl>
                                          <p:spTgt spid="33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8" grpId="0" animBg="1"/>
      <p:bldP spid="33799" grpId="0" animBg="1"/>
      <p:bldP spid="33800" grpId="0"/>
      <p:bldP spid="33801" grpId="0" animBg="1"/>
      <p:bldP spid="33802" grpId="0"/>
      <p:bldP spid="33803" grpId="0" animBg="1"/>
      <p:bldP spid="33804" grpId="0" animBg="1"/>
      <p:bldP spid="33805" grpId="0"/>
      <p:bldP spid="33806" grpId="0" animBg="1"/>
      <p:bldP spid="33807" grpId="0" animBg="1"/>
      <p:bldP spid="33808" grpId="0"/>
      <p:bldP spid="33809" grpId="0"/>
      <p:bldP spid="338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ChangeArrowheads="1"/>
          </p:cNvSpPr>
          <p:nvPr/>
        </p:nvSpPr>
        <p:spPr bwMode="auto">
          <a:xfrm>
            <a:off x="323850" y="333375"/>
            <a:ext cx="8496300" cy="1552575"/>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0000FF"/>
                </a:solidFill>
                <a:latin typeface="Poor Richard" pitchFamily="18" charset="0"/>
              </a:rPr>
              <a:t>Déjà avant la fin de la guerre avec la </a:t>
            </a:r>
            <a:r>
              <a:rPr lang="fr-FR" sz="2400" u="sng">
                <a:solidFill>
                  <a:srgbClr val="0000FF"/>
                </a:solidFill>
                <a:latin typeface="Poor Richard" pitchFamily="18" charset="0"/>
              </a:rPr>
              <a:t>conférence de Yalta</a:t>
            </a:r>
            <a:r>
              <a:rPr lang="fr-FR" sz="2400">
                <a:solidFill>
                  <a:srgbClr val="0000FF"/>
                </a:solidFill>
                <a:latin typeface="Poor Richard" pitchFamily="18" charset="0"/>
              </a:rPr>
              <a:t>, puis avec celle de </a:t>
            </a:r>
            <a:r>
              <a:rPr lang="fr-FR" sz="2400" u="sng">
                <a:solidFill>
                  <a:srgbClr val="0000FF"/>
                </a:solidFill>
                <a:latin typeface="Poor Richard" pitchFamily="18" charset="0"/>
              </a:rPr>
              <a:t>Potsdam</a:t>
            </a:r>
            <a:r>
              <a:rPr lang="fr-FR" sz="2400">
                <a:solidFill>
                  <a:srgbClr val="0000FF"/>
                </a:solidFill>
                <a:latin typeface="Poor Richard" pitchFamily="18" charset="0"/>
              </a:rPr>
              <a:t>, les vainqueurs de la guerre se partagent le monde. </a:t>
            </a:r>
            <a:r>
              <a:rPr lang="fr-FR" sz="2400">
                <a:solidFill>
                  <a:srgbClr val="FF0000"/>
                </a:solidFill>
                <a:latin typeface="Poor Richard" pitchFamily="18" charset="0"/>
              </a:rPr>
              <a:t>Enjeu national et mondial : la domination de puissance sur des régions et la volonté de domination mondiale (voir schéma).</a:t>
            </a:r>
          </a:p>
        </p:txBody>
      </p:sp>
      <p:sp>
        <p:nvSpPr>
          <p:cNvPr id="34822" name="Rectangle 6"/>
          <p:cNvSpPr>
            <a:spLocks noChangeArrowheads="1"/>
          </p:cNvSpPr>
          <p:nvPr/>
        </p:nvSpPr>
        <p:spPr bwMode="auto">
          <a:xfrm>
            <a:off x="323850" y="1906588"/>
            <a:ext cx="8640763" cy="822325"/>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FF0000"/>
                </a:solidFill>
                <a:latin typeface="Poor Richard" pitchFamily="18" charset="0"/>
              </a:rPr>
              <a:t>Enjeu idéologique : volonté de punir et de faire disparaître les régimes vaincus.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box(in)">
                                      <p:cBhvr>
                                        <p:cTn id="7" dur="500"/>
                                        <p:tgtEl>
                                          <p:spTgt spid="348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box(in)">
                                      <p:cBhvr>
                                        <p:cTn id="12"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348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179388" y="188913"/>
            <a:ext cx="8785225" cy="5688012"/>
          </a:xfrm>
          <a:prstGeom prst="rect">
            <a:avLst/>
          </a:prstGeom>
          <a:solidFill>
            <a:srgbClr val="FFFFFF"/>
          </a:solidFill>
          <a:ln w="9525">
            <a:solidFill>
              <a:srgbClr val="000000"/>
            </a:solidFill>
            <a:miter lim="800000"/>
            <a:headEnd/>
            <a:tailEnd/>
          </a:ln>
        </p:spPr>
        <p:txBody>
          <a:bodyPr/>
          <a:lstStyle/>
          <a:p>
            <a:pPr algn="just"/>
            <a:r>
              <a:rPr lang="fr-FR" altLang="ja-JP" sz="1600" u="sng">
                <a:latin typeface="Poor Richard" pitchFamily="18" charset="0"/>
                <a:ea typeface="MS Mincho" pitchFamily="49" charset="-128"/>
              </a:rPr>
              <a:t>Document. Accord concernant la poursuite et le châtiment des grands criminels de guerre des Puissances européennes de l'Axe et statut du tribunal international militaire. Londres, 8 août 1945. Cet accord prépare l’organisation du procès de Nuremberg. </a:t>
            </a:r>
          </a:p>
          <a:p>
            <a:pPr>
              <a:spcBef>
                <a:spcPts val="500"/>
              </a:spcBef>
              <a:spcAft>
                <a:spcPts val="1200"/>
              </a:spcAft>
            </a:pPr>
            <a:r>
              <a:rPr lang="fr-FR" altLang="ja-JP" sz="1600">
                <a:latin typeface="Poor Richard" pitchFamily="18" charset="0"/>
                <a:ea typeface="MS Mincho" pitchFamily="49" charset="-128"/>
              </a:rPr>
              <a:t>Considérant que les Nations Unies ont, à diverses reprises, proclamé leur intention de traduire en justice les criminels de guerre;	</a:t>
            </a:r>
            <a:br>
              <a:rPr lang="fr-FR" altLang="ja-JP" sz="1600">
                <a:latin typeface="Poor Richard" pitchFamily="18" charset="0"/>
                <a:ea typeface="MS Mincho" pitchFamily="49" charset="-128"/>
              </a:rPr>
            </a:br>
            <a:r>
              <a:rPr lang="fr-FR" altLang="ja-JP" sz="1600">
                <a:latin typeface="Poor Richard" pitchFamily="18" charset="0"/>
                <a:ea typeface="MS Mincho" pitchFamily="49" charset="-128"/>
              </a:rPr>
              <a:t>Considérant que la Déclaration publiée à Moscou le 30 octobre 1943 sur les atrocités allemandes en Europe occupée a spécifié que les officiers et soldats allemands et les membres du parti nazi qui sont responsables d'atrocités et de crimes, ou qui ont pris volontairement part à leur accomplissement, seront renvoyés dans les pays où leurs forfaits abominables ont été perpétrés, afin qu'ils puissent être jugés et punis conformément aux lois de ces pays libérés et des Gouvernements libres qui y seront établis;</a:t>
            </a:r>
            <a:br>
              <a:rPr lang="fr-FR" altLang="ja-JP" sz="1600">
                <a:latin typeface="Poor Richard" pitchFamily="18" charset="0"/>
                <a:ea typeface="MS Mincho" pitchFamily="49" charset="-128"/>
              </a:rPr>
            </a:br>
            <a:r>
              <a:rPr lang="fr-FR" altLang="ja-JP" sz="1600">
                <a:latin typeface="Poor Richard" pitchFamily="18" charset="0"/>
                <a:ea typeface="MS Mincho" pitchFamily="49" charset="-128"/>
              </a:rPr>
              <a:t>Considérant que cette Déclaration était faite sous réserve du cas des grands criminels, dont les crimes sont sans localisation géographique précise et qui seront punis par une décision commune des Gouvernements alliés;</a:t>
            </a:r>
            <a:br>
              <a:rPr lang="fr-FR" altLang="ja-JP" sz="1600">
                <a:latin typeface="Poor Richard" pitchFamily="18" charset="0"/>
                <a:ea typeface="MS Mincho" pitchFamily="49" charset="-128"/>
              </a:rPr>
            </a:br>
            <a:r>
              <a:rPr lang="fr-FR" altLang="ja-JP" sz="1600">
                <a:latin typeface="Poor Richard" pitchFamily="18" charset="0"/>
                <a:ea typeface="MS Mincho" pitchFamily="49" charset="-128"/>
              </a:rPr>
              <a:t>En conséquence, le Gouvernement Provisoire de la République Française et les Gouvernements des Etats-Unis d'Amérique, du Royaume-Uni de Grande-Bretagne et de l'Irlande du Nord, et de l'Union des Républiques Socialistes Soviétiques (dénommés ci-après «les Signataires»), agissant dans l'intérêt de toutes les Nations Unies, ont, par leurs Représentants dûment autorisés, conclu le présent Accord: </a:t>
            </a:r>
            <a:br>
              <a:rPr lang="fr-FR" altLang="ja-JP" sz="1600">
                <a:latin typeface="Poor Richard" pitchFamily="18" charset="0"/>
                <a:ea typeface="MS Mincho" pitchFamily="49" charset="-128"/>
              </a:rPr>
            </a:br>
            <a:r>
              <a:rPr lang="fr-FR" altLang="ja-JP" sz="1600">
                <a:latin typeface="Poor Richard" pitchFamily="18" charset="0"/>
                <a:ea typeface="MS Mincho" pitchFamily="49" charset="-128"/>
              </a:rPr>
              <a:t/>
            </a:r>
            <a:br>
              <a:rPr lang="fr-FR" altLang="ja-JP" sz="1600">
                <a:latin typeface="Poor Richard" pitchFamily="18" charset="0"/>
                <a:ea typeface="MS Mincho" pitchFamily="49" charset="-128"/>
              </a:rPr>
            </a:br>
            <a:r>
              <a:rPr lang="fr-FR" altLang="ja-JP" sz="1600">
                <a:latin typeface="Poor Richard" pitchFamily="18" charset="0"/>
                <a:ea typeface="MS Mincho" pitchFamily="49" charset="-128"/>
              </a:rPr>
              <a:t>Article premier</a:t>
            </a:r>
            <a:br>
              <a:rPr lang="fr-FR" altLang="ja-JP" sz="1600">
                <a:latin typeface="Poor Richard" pitchFamily="18" charset="0"/>
                <a:ea typeface="MS Mincho" pitchFamily="49" charset="-128"/>
              </a:rPr>
            </a:br>
            <a:r>
              <a:rPr lang="fr-FR" altLang="ja-JP" sz="1600">
                <a:latin typeface="Poor Richard" pitchFamily="18" charset="0"/>
                <a:ea typeface="MS Mincho" pitchFamily="49" charset="-128"/>
              </a:rPr>
              <a:t>Un Tribunal Militaire International sera établi, après consultation avec le Conseil de Contrôle en Allemagne, pour juger les criminels de guerre dont les crimes sont sans localisation géographique précise, qu'ils soient accusés individuellement, ou à titre de membres d'organisations ou de groupes, ou à ce double titre. </a:t>
            </a:r>
            <a:br>
              <a:rPr lang="fr-FR" altLang="ja-JP" sz="1600">
                <a:latin typeface="Poor Richard" pitchFamily="18" charset="0"/>
                <a:ea typeface="MS Mincho" pitchFamily="49" charset="-128"/>
              </a:rPr>
            </a:br>
            <a:r>
              <a:rPr lang="fr-FR" altLang="ja-JP" sz="1600">
                <a:latin typeface="Poor Richard" pitchFamily="18" charset="0"/>
                <a:ea typeface="MS Mincho" pitchFamily="49" charset="-128"/>
              </a:rPr>
              <a:t/>
            </a:r>
            <a:br>
              <a:rPr lang="fr-FR" altLang="ja-JP" sz="1600">
                <a:latin typeface="Poor Richard" pitchFamily="18" charset="0"/>
                <a:ea typeface="MS Mincho" pitchFamily="49" charset="-128"/>
              </a:rPr>
            </a:br>
            <a:endParaRPr lang="fr-FR" sz="16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179388" y="188913"/>
            <a:ext cx="8713787" cy="1187450"/>
          </a:xfrm>
          <a:prstGeom prst="rect">
            <a:avLst/>
          </a:prstGeom>
          <a:noFill/>
          <a:ln w="9525">
            <a:noFill/>
            <a:miter lim="800000"/>
            <a:headEnd/>
            <a:tailEnd/>
          </a:ln>
          <a:effectLst/>
        </p:spPr>
        <p:txBody>
          <a:bodyPr anchor="ctr">
            <a:spAutoFit/>
          </a:bodyPr>
          <a:lstStyle/>
          <a:p>
            <a:r>
              <a:rPr lang="fr-FR" sz="2400" u="sng">
                <a:solidFill>
                  <a:srgbClr val="0000FF"/>
                </a:solidFill>
                <a:latin typeface="Poor Richard" pitchFamily="18" charset="0"/>
              </a:rPr>
              <a:t>III. L’anéantissement des juifs et des Tzigane : un crime de masse qui a poussé à créer une nouvelle forme de justice.</a:t>
            </a:r>
            <a:endParaRPr lang="fr-FR" sz="2400">
              <a:solidFill>
                <a:srgbClr val="0000FF"/>
              </a:solidFill>
              <a:latin typeface="Poor Richard" pitchFamily="18" charset="0"/>
            </a:endParaRPr>
          </a:p>
          <a:p>
            <a:pPr eaLnBrk="0" hangingPunct="0"/>
            <a:endParaRPr lang="fr-FR" sz="2400">
              <a:solidFill>
                <a:srgbClr val="0000FF"/>
              </a:solidFill>
              <a:latin typeface="Poor Richard" pitchFamily="18" charset="0"/>
            </a:endParaRPr>
          </a:p>
        </p:txBody>
      </p:sp>
      <p:sp>
        <p:nvSpPr>
          <p:cNvPr id="36869" name="Rectangle 5"/>
          <p:cNvSpPr>
            <a:spLocks noChangeArrowheads="1"/>
          </p:cNvSpPr>
          <p:nvPr/>
        </p:nvSpPr>
        <p:spPr bwMode="auto">
          <a:xfrm>
            <a:off x="395288" y="1412875"/>
            <a:ext cx="8569325" cy="1187450"/>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0000FF"/>
                </a:solidFill>
                <a:latin typeface="Poor Richard" pitchFamily="18" charset="0"/>
              </a:rPr>
              <a:t>En novembre 1945 s’ouvre le </a:t>
            </a:r>
            <a:r>
              <a:rPr lang="fr-FR" sz="2400" u="sng">
                <a:solidFill>
                  <a:srgbClr val="FF0000"/>
                </a:solidFill>
                <a:latin typeface="Poor Richard" pitchFamily="18" charset="0"/>
              </a:rPr>
              <a:t>procès de Nuremberg</a:t>
            </a:r>
            <a:r>
              <a:rPr lang="fr-FR" sz="2400">
                <a:solidFill>
                  <a:srgbClr val="0000FF"/>
                </a:solidFill>
                <a:latin typeface="Poor Richard" pitchFamily="18" charset="0"/>
              </a:rPr>
              <a:t> pendant lequel 24 des principaux responsables nazis sont jugés pour le massacre des juifs et des tziganes. </a:t>
            </a:r>
          </a:p>
        </p:txBody>
      </p:sp>
      <p:sp>
        <p:nvSpPr>
          <p:cNvPr id="36870" name="Rectangle 6"/>
          <p:cNvSpPr>
            <a:spLocks noChangeArrowheads="1"/>
          </p:cNvSpPr>
          <p:nvPr/>
        </p:nvSpPr>
        <p:spPr bwMode="auto">
          <a:xfrm>
            <a:off x="395288" y="2997200"/>
            <a:ext cx="7993062" cy="822325"/>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0000FF"/>
                </a:solidFill>
                <a:latin typeface="Poor Richard" pitchFamily="18" charset="0"/>
              </a:rPr>
              <a:t>Un </a:t>
            </a:r>
            <a:r>
              <a:rPr lang="fr-FR" sz="2400" u="sng">
                <a:solidFill>
                  <a:srgbClr val="FF0000"/>
                </a:solidFill>
                <a:latin typeface="Poor Richard" pitchFamily="18" charset="0"/>
              </a:rPr>
              <a:t>tribunal international</a:t>
            </a:r>
            <a:r>
              <a:rPr lang="fr-FR" sz="2400">
                <a:solidFill>
                  <a:srgbClr val="0000FF"/>
                </a:solidFill>
                <a:latin typeface="Poor Richard" pitchFamily="18" charset="0"/>
              </a:rPr>
              <a:t> est mis en place et un nouveau chef d’accusation apparaît : </a:t>
            </a:r>
            <a:r>
              <a:rPr lang="fr-FR" sz="2400" u="sng">
                <a:solidFill>
                  <a:srgbClr val="FF0000"/>
                </a:solidFill>
                <a:latin typeface="Poor Richard" pitchFamily="18" charset="0"/>
              </a:rPr>
              <a:t>le crime contre l’Humanité.</a:t>
            </a:r>
            <a:r>
              <a:rPr lang="fr-FR" sz="2400">
                <a:solidFill>
                  <a:srgbClr val="FF0000"/>
                </a:solidFill>
                <a:latin typeface="Poor Richard" pitchFamily="18" charset="0"/>
              </a:rPr>
              <a:t> </a:t>
            </a:r>
          </a:p>
        </p:txBody>
      </p:sp>
      <p:sp>
        <p:nvSpPr>
          <p:cNvPr id="36871" name="Rectangle 7"/>
          <p:cNvSpPr>
            <a:spLocks noChangeArrowheads="1"/>
          </p:cNvSpPr>
          <p:nvPr/>
        </p:nvSpPr>
        <p:spPr bwMode="auto">
          <a:xfrm>
            <a:off x="395288" y="4149725"/>
            <a:ext cx="8280400" cy="822325"/>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FF0000"/>
                </a:solidFill>
                <a:latin typeface="Poor Richard" pitchFamily="18" charset="0"/>
              </a:rPr>
              <a:t>Comment ce </a:t>
            </a:r>
            <a:r>
              <a:rPr lang="fr-FR" sz="2400" u="sng">
                <a:solidFill>
                  <a:srgbClr val="FF0000"/>
                </a:solidFill>
                <a:latin typeface="Poor Richard" pitchFamily="18" charset="0"/>
              </a:rPr>
              <a:t>génocide</a:t>
            </a:r>
            <a:r>
              <a:rPr lang="fr-FR" sz="2400">
                <a:solidFill>
                  <a:srgbClr val="FF0000"/>
                </a:solidFill>
                <a:latin typeface="Poor Richard" pitchFamily="18" charset="0"/>
              </a:rPr>
              <a:t> a-t-il été organisé ? quelles en sont les conséquences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box(in)">
                                      <p:cBhvr>
                                        <p:cTn id="7" dur="500"/>
                                        <p:tgtEl>
                                          <p:spTgt spid="368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box(in)">
                                      <p:cBhvr>
                                        <p:cTn id="12" dur="500"/>
                                        <p:tgtEl>
                                          <p:spTgt spid="368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6870"/>
                                        </p:tgtEl>
                                        <p:attrNameLst>
                                          <p:attrName>style.visibility</p:attrName>
                                        </p:attrNameLst>
                                      </p:cBhvr>
                                      <p:to>
                                        <p:strVal val="visible"/>
                                      </p:to>
                                    </p:set>
                                    <p:animEffect transition="in" filter="box(in)">
                                      <p:cBhvr>
                                        <p:cTn id="17" dur="500"/>
                                        <p:tgtEl>
                                          <p:spTgt spid="3687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6871"/>
                                        </p:tgtEl>
                                        <p:attrNameLst>
                                          <p:attrName>style.visibility</p:attrName>
                                        </p:attrNameLst>
                                      </p:cBhvr>
                                      <p:to>
                                        <p:strVal val="visible"/>
                                      </p:to>
                                    </p:set>
                                    <p:animEffect transition="in" filter="box(in)">
                                      <p:cBhvr>
                                        <p:cTn id="22" dur="500"/>
                                        <p:tgtEl>
                                          <p:spTgt spid="36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69" grpId="0"/>
      <p:bldP spid="36870" grpId="0"/>
      <p:bldP spid="3687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cstate="print"/>
          <a:srcRect/>
          <a:stretch>
            <a:fillRect/>
          </a:stretch>
        </p:blipFill>
        <p:spPr bwMode="auto">
          <a:xfrm>
            <a:off x="468313" y="333375"/>
            <a:ext cx="5689600" cy="5543550"/>
          </a:xfrm>
          <a:prstGeom prst="rect">
            <a:avLst/>
          </a:prstGeom>
          <a:noFill/>
          <a:ln w="9525">
            <a:noFill/>
            <a:miter lim="800000"/>
            <a:headEnd/>
            <a:tailEnd/>
          </a:ln>
          <a:effectLst/>
        </p:spPr>
      </p:pic>
      <p:sp>
        <p:nvSpPr>
          <p:cNvPr id="37893" name="Rectangle 5"/>
          <p:cNvSpPr>
            <a:spLocks noChangeArrowheads="1"/>
          </p:cNvSpPr>
          <p:nvPr/>
        </p:nvSpPr>
        <p:spPr bwMode="auto">
          <a:xfrm>
            <a:off x="6526213" y="333375"/>
            <a:ext cx="2617787" cy="457200"/>
          </a:xfrm>
          <a:prstGeom prst="rect">
            <a:avLst/>
          </a:prstGeom>
          <a:noFill/>
          <a:ln w="9525">
            <a:noFill/>
            <a:miter lim="800000"/>
            <a:headEnd/>
            <a:tailEnd/>
          </a:ln>
          <a:effectLst/>
        </p:spPr>
        <p:txBody>
          <a:bodyPr wrap="none" anchor="ctr">
            <a:spAutoFit/>
          </a:bodyPr>
          <a:lstStyle/>
          <a:p>
            <a:r>
              <a:rPr lang="fr-FR" altLang="ja-JP" sz="2400">
                <a:solidFill>
                  <a:srgbClr val="0000FF"/>
                </a:solidFill>
                <a:latin typeface="Poor Richard" pitchFamily="18" charset="0"/>
                <a:ea typeface="MS PGothic" pitchFamily="34" charset="-128"/>
              </a:rPr>
              <a:t>Une photo d’archives </a:t>
            </a:r>
          </a:p>
        </p:txBody>
      </p:sp>
      <p:sp>
        <p:nvSpPr>
          <p:cNvPr id="37894" name="Rectangle 6"/>
          <p:cNvSpPr>
            <a:spLocks noChangeArrowheads="1"/>
          </p:cNvSpPr>
          <p:nvPr/>
        </p:nvSpPr>
        <p:spPr bwMode="auto">
          <a:xfrm>
            <a:off x="6588125" y="2276475"/>
            <a:ext cx="2555875" cy="1187450"/>
          </a:xfrm>
          <a:prstGeom prst="rect">
            <a:avLst/>
          </a:prstGeom>
          <a:noFill/>
          <a:ln w="9525">
            <a:noFill/>
            <a:miter lim="800000"/>
            <a:headEnd/>
            <a:tailEnd/>
          </a:ln>
          <a:effectLst/>
        </p:spPr>
        <p:txBody>
          <a:bodyPr anchor="ctr">
            <a:spAutoFit/>
          </a:bodyPr>
          <a:lstStyle/>
          <a:p>
            <a:r>
              <a:rPr lang="fr-FR" altLang="ja-JP" sz="2400">
                <a:solidFill>
                  <a:srgbClr val="0000FF"/>
                </a:solidFill>
                <a:latin typeface="Poor Richard" pitchFamily="18" charset="0"/>
                <a:ea typeface="MS PGothic" pitchFamily="34" charset="-128"/>
              </a:rPr>
              <a:t>Une couverture du livre de Patrick Desbois </a:t>
            </a:r>
          </a:p>
        </p:txBody>
      </p:sp>
      <p:sp>
        <p:nvSpPr>
          <p:cNvPr id="37895" name="Rectangle 7"/>
          <p:cNvSpPr>
            <a:spLocks noChangeArrowheads="1"/>
          </p:cNvSpPr>
          <p:nvPr/>
        </p:nvSpPr>
        <p:spPr bwMode="auto">
          <a:xfrm>
            <a:off x="6443663" y="4868863"/>
            <a:ext cx="2305050" cy="1552575"/>
          </a:xfrm>
          <a:prstGeom prst="rect">
            <a:avLst/>
          </a:prstGeom>
          <a:noFill/>
          <a:ln w="9525">
            <a:noFill/>
            <a:miter lim="800000"/>
            <a:headEnd/>
            <a:tailEnd/>
          </a:ln>
          <a:effectLst/>
        </p:spPr>
        <p:txBody>
          <a:bodyPr anchor="ctr">
            <a:spAutoFit/>
          </a:bodyPr>
          <a:lstStyle/>
          <a:p>
            <a:r>
              <a:rPr lang="fr-FR" altLang="ja-JP" sz="2400">
                <a:solidFill>
                  <a:srgbClr val="0000FF"/>
                </a:solidFill>
                <a:latin typeface="Poor Richard" pitchFamily="18" charset="0"/>
                <a:ea typeface="MS PGothic" pitchFamily="34" charset="-128"/>
              </a:rPr>
              <a:t>Un extrait d’un article du journal Libération de juin 2007. </a:t>
            </a:r>
          </a:p>
        </p:txBody>
      </p:sp>
      <p:sp>
        <p:nvSpPr>
          <p:cNvPr id="37896" name="Line 8"/>
          <p:cNvSpPr>
            <a:spLocks noChangeShapeType="1"/>
          </p:cNvSpPr>
          <p:nvPr/>
        </p:nvSpPr>
        <p:spPr bwMode="auto">
          <a:xfrm flipH="1" flipV="1">
            <a:off x="3492500" y="4437063"/>
            <a:ext cx="2808288" cy="1152525"/>
          </a:xfrm>
          <a:prstGeom prst="line">
            <a:avLst/>
          </a:prstGeom>
          <a:noFill/>
          <a:ln w="28575">
            <a:solidFill>
              <a:srgbClr val="0000FF"/>
            </a:solidFill>
            <a:round/>
            <a:headEnd/>
            <a:tailEnd type="triangle" w="med" len="med"/>
          </a:ln>
          <a:effectLst/>
        </p:spPr>
        <p:txBody>
          <a:bodyPr/>
          <a:lstStyle/>
          <a:p>
            <a:endParaRPr lang="fr-FR"/>
          </a:p>
        </p:txBody>
      </p:sp>
      <p:sp>
        <p:nvSpPr>
          <p:cNvPr id="37897" name="Line 9"/>
          <p:cNvSpPr>
            <a:spLocks noChangeShapeType="1"/>
          </p:cNvSpPr>
          <p:nvPr/>
        </p:nvSpPr>
        <p:spPr bwMode="auto">
          <a:xfrm flipH="1">
            <a:off x="3646488" y="836613"/>
            <a:ext cx="3024187" cy="1439862"/>
          </a:xfrm>
          <a:prstGeom prst="line">
            <a:avLst/>
          </a:prstGeom>
          <a:noFill/>
          <a:ln w="28575">
            <a:solidFill>
              <a:srgbClr val="0000FF"/>
            </a:solidFill>
            <a:round/>
            <a:headEnd/>
            <a:tailEnd type="triangle" w="med" len="med"/>
          </a:ln>
          <a:effectLst/>
        </p:spPr>
        <p:txBody>
          <a:bodyPr/>
          <a:lstStyle/>
          <a:p>
            <a:endParaRPr lang="fr-FR"/>
          </a:p>
        </p:txBody>
      </p:sp>
      <p:sp>
        <p:nvSpPr>
          <p:cNvPr id="37898" name="Line 10"/>
          <p:cNvSpPr>
            <a:spLocks noChangeShapeType="1"/>
          </p:cNvSpPr>
          <p:nvPr/>
        </p:nvSpPr>
        <p:spPr bwMode="auto">
          <a:xfrm flipH="1" flipV="1">
            <a:off x="4787900" y="2708275"/>
            <a:ext cx="1655763" cy="144463"/>
          </a:xfrm>
          <a:prstGeom prst="line">
            <a:avLst/>
          </a:prstGeom>
          <a:noFill/>
          <a:ln w="28575">
            <a:solidFill>
              <a:srgbClr val="0000FF"/>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box(in)">
                                      <p:cBhvr>
                                        <p:cTn id="7" dur="500"/>
                                        <p:tgtEl>
                                          <p:spTgt spid="3789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7897"/>
                                        </p:tgtEl>
                                        <p:attrNameLst>
                                          <p:attrName>style.visibility</p:attrName>
                                        </p:attrNameLst>
                                      </p:cBhvr>
                                      <p:to>
                                        <p:strVal val="visible"/>
                                      </p:to>
                                    </p:set>
                                    <p:animEffect transition="in" filter="box(in)">
                                      <p:cBhvr>
                                        <p:cTn id="10" dur="500"/>
                                        <p:tgtEl>
                                          <p:spTgt spid="3789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7894"/>
                                        </p:tgtEl>
                                        <p:attrNameLst>
                                          <p:attrName>style.visibility</p:attrName>
                                        </p:attrNameLst>
                                      </p:cBhvr>
                                      <p:to>
                                        <p:strVal val="visible"/>
                                      </p:to>
                                    </p:set>
                                    <p:animEffect transition="in" filter="box(in)">
                                      <p:cBhvr>
                                        <p:cTn id="13" dur="500"/>
                                        <p:tgtEl>
                                          <p:spTgt spid="3789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7898"/>
                                        </p:tgtEl>
                                        <p:attrNameLst>
                                          <p:attrName>style.visibility</p:attrName>
                                        </p:attrNameLst>
                                      </p:cBhvr>
                                      <p:to>
                                        <p:strVal val="visible"/>
                                      </p:to>
                                    </p:set>
                                    <p:animEffect transition="in" filter="box(in)">
                                      <p:cBhvr>
                                        <p:cTn id="16" dur="500"/>
                                        <p:tgtEl>
                                          <p:spTgt spid="37898"/>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7896"/>
                                        </p:tgtEl>
                                        <p:attrNameLst>
                                          <p:attrName>style.visibility</p:attrName>
                                        </p:attrNameLst>
                                      </p:cBhvr>
                                      <p:to>
                                        <p:strVal val="visible"/>
                                      </p:to>
                                    </p:set>
                                    <p:animEffect transition="in" filter="box(in)">
                                      <p:cBhvr>
                                        <p:cTn id="19" dur="500"/>
                                        <p:tgtEl>
                                          <p:spTgt spid="37896"/>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37895"/>
                                        </p:tgtEl>
                                        <p:attrNameLst>
                                          <p:attrName>style.visibility</p:attrName>
                                        </p:attrNameLst>
                                      </p:cBhvr>
                                      <p:to>
                                        <p:strVal val="visible"/>
                                      </p:to>
                                    </p:set>
                                    <p:animEffect transition="in" filter="box(in)">
                                      <p:cBhvr>
                                        <p:cTn id="22" dur="5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37894" grpId="0"/>
      <p:bldP spid="37895" grpId="0"/>
      <p:bldP spid="37896" grpId="0" animBg="1"/>
      <p:bldP spid="37897" grpId="0" animBg="1"/>
      <p:bldP spid="3789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323850" y="139700"/>
            <a:ext cx="8424863" cy="1187450"/>
          </a:xfrm>
          <a:prstGeom prst="rect">
            <a:avLst/>
          </a:prstGeom>
          <a:noFill/>
          <a:ln w="9525">
            <a:noFill/>
            <a:miter lim="800000"/>
            <a:headEnd/>
            <a:tailEnd/>
          </a:ln>
          <a:effectLst/>
        </p:spPr>
        <p:txBody>
          <a:bodyPr anchor="ctr">
            <a:spAutoFit/>
          </a:bodyPr>
          <a:lstStyle/>
          <a:p>
            <a:r>
              <a:rPr lang="fr-FR" sz="2400">
                <a:solidFill>
                  <a:srgbClr val="0000FF"/>
                </a:solidFill>
                <a:latin typeface="Poor Richard" pitchFamily="18" charset="0"/>
              </a:rPr>
              <a:t>Il s’intéresse à un sujet historique : la shoah, c'est-à-dire à l’extermination des juifs par les nazis. C’est surprenant car il n’est pas historien, mais il est prêtre.</a:t>
            </a:r>
          </a:p>
        </p:txBody>
      </p:sp>
      <p:pic>
        <p:nvPicPr>
          <p:cNvPr id="38917" name="Picture 5" descr="fusillade%202"/>
          <p:cNvPicPr>
            <a:picLocks noChangeAspect="1" noChangeArrowheads="1"/>
          </p:cNvPicPr>
          <p:nvPr/>
        </p:nvPicPr>
        <p:blipFill>
          <a:blip r:embed="rId2" cstate="print">
            <a:grayscl/>
          </a:blip>
          <a:srcRect/>
          <a:stretch>
            <a:fillRect/>
          </a:stretch>
        </p:blipFill>
        <p:spPr bwMode="auto">
          <a:xfrm>
            <a:off x="250825" y="1341438"/>
            <a:ext cx="4254500" cy="1397000"/>
          </a:xfrm>
          <a:prstGeom prst="rect">
            <a:avLst/>
          </a:prstGeom>
          <a:noFill/>
          <a:ln w="9525">
            <a:noFill/>
            <a:miter lim="800000"/>
            <a:headEnd/>
            <a:tailEnd/>
          </a:ln>
        </p:spPr>
      </p:pic>
      <p:sp>
        <p:nvSpPr>
          <p:cNvPr id="38918" name="Rectangle 6"/>
          <p:cNvSpPr>
            <a:spLocks noChangeArrowheads="1"/>
          </p:cNvSpPr>
          <p:nvPr/>
        </p:nvSpPr>
        <p:spPr bwMode="auto">
          <a:xfrm>
            <a:off x="4668838" y="1322388"/>
            <a:ext cx="4475162" cy="822325"/>
          </a:xfrm>
          <a:prstGeom prst="rect">
            <a:avLst/>
          </a:prstGeom>
          <a:noFill/>
          <a:ln w="9525">
            <a:noFill/>
            <a:miter lim="800000"/>
            <a:headEnd/>
            <a:tailEnd/>
          </a:ln>
          <a:effectLst/>
        </p:spPr>
        <p:txBody>
          <a:bodyPr anchor="ctr">
            <a:spAutoFit/>
          </a:bodyPr>
          <a:lstStyle/>
          <a:p>
            <a:r>
              <a:rPr lang="fr-FR" sz="2400">
                <a:solidFill>
                  <a:srgbClr val="0000FF"/>
                </a:solidFill>
                <a:latin typeface="Poor Richard" pitchFamily="18" charset="0"/>
              </a:rPr>
              <a:t>La shoah par balles, c’est «  les juifs </a:t>
            </a:r>
            <a:r>
              <a:rPr lang="fr-FR" sz="2400" u="sng">
                <a:solidFill>
                  <a:srgbClr val="0000FF"/>
                </a:solidFill>
                <a:latin typeface="Poor Richard" pitchFamily="18" charset="0"/>
              </a:rPr>
              <a:t>fusillés</a:t>
            </a:r>
            <a:r>
              <a:rPr lang="fr-FR" sz="2400">
                <a:solidFill>
                  <a:srgbClr val="0000FF"/>
                </a:solidFill>
                <a:latin typeface="Poor Richard" pitchFamily="18" charset="0"/>
              </a:rPr>
              <a:t> en masse ».</a:t>
            </a:r>
          </a:p>
        </p:txBody>
      </p:sp>
      <p:sp>
        <p:nvSpPr>
          <p:cNvPr id="38919" name="Line 7"/>
          <p:cNvSpPr>
            <a:spLocks noChangeShapeType="1"/>
          </p:cNvSpPr>
          <p:nvPr/>
        </p:nvSpPr>
        <p:spPr bwMode="auto">
          <a:xfrm>
            <a:off x="2339975" y="2276475"/>
            <a:ext cx="1655763" cy="0"/>
          </a:xfrm>
          <a:prstGeom prst="line">
            <a:avLst/>
          </a:prstGeom>
          <a:noFill/>
          <a:ln w="28575">
            <a:solidFill>
              <a:srgbClr val="0000FF"/>
            </a:solidFill>
            <a:round/>
            <a:headEnd/>
            <a:tailEnd/>
          </a:ln>
          <a:effectLst/>
        </p:spPr>
        <p:txBody>
          <a:bodyPr/>
          <a:lstStyle/>
          <a:p>
            <a:endParaRPr lang="fr-FR"/>
          </a:p>
        </p:txBody>
      </p:sp>
      <p:sp>
        <p:nvSpPr>
          <p:cNvPr id="38920" name="Rectangle 8"/>
          <p:cNvSpPr>
            <a:spLocks noChangeArrowheads="1"/>
          </p:cNvSpPr>
          <p:nvPr/>
        </p:nvSpPr>
        <p:spPr bwMode="auto">
          <a:xfrm>
            <a:off x="4643438" y="3068638"/>
            <a:ext cx="3983037" cy="1187450"/>
          </a:xfrm>
          <a:prstGeom prst="rect">
            <a:avLst/>
          </a:prstGeom>
          <a:noFill/>
          <a:ln w="9525">
            <a:noFill/>
            <a:miter lim="800000"/>
            <a:headEnd/>
            <a:tailEnd/>
          </a:ln>
          <a:effectLst/>
        </p:spPr>
        <p:txBody>
          <a:bodyPr anchor="ctr">
            <a:spAutoFit/>
          </a:bodyPr>
          <a:lstStyle/>
          <a:p>
            <a:r>
              <a:rPr lang="fr-FR" sz="2400">
                <a:solidFill>
                  <a:srgbClr val="0000FF"/>
                </a:solidFill>
                <a:latin typeface="Poor Richard" pitchFamily="18" charset="0"/>
              </a:rPr>
              <a:t>On savait en partie ce qui s’est passé car on a retrouvé des photos d’archives.</a:t>
            </a:r>
          </a:p>
        </p:txBody>
      </p:sp>
      <p:pic>
        <p:nvPicPr>
          <p:cNvPr id="38921" name="Picture 9" descr="desbois"/>
          <p:cNvPicPr>
            <a:picLocks noChangeAspect="1" noChangeArrowheads="1"/>
          </p:cNvPicPr>
          <p:nvPr/>
        </p:nvPicPr>
        <p:blipFill>
          <a:blip r:embed="rId3" cstate="print"/>
          <a:srcRect/>
          <a:stretch>
            <a:fillRect/>
          </a:stretch>
        </p:blipFill>
        <p:spPr bwMode="auto">
          <a:xfrm>
            <a:off x="323850" y="2781300"/>
            <a:ext cx="2540000" cy="3848100"/>
          </a:xfrm>
          <a:prstGeom prst="rect">
            <a:avLst/>
          </a:prstGeom>
          <a:noFill/>
          <a:ln w="9525">
            <a:noFill/>
            <a:miter lim="800000"/>
            <a:headEnd/>
            <a:tailEnd/>
          </a:ln>
        </p:spPr>
      </p:pic>
      <p:sp>
        <p:nvSpPr>
          <p:cNvPr id="38922" name="Oval 10"/>
          <p:cNvSpPr>
            <a:spLocks noChangeArrowheads="1"/>
          </p:cNvSpPr>
          <p:nvPr/>
        </p:nvSpPr>
        <p:spPr bwMode="auto">
          <a:xfrm>
            <a:off x="1908175" y="5516563"/>
            <a:ext cx="719138" cy="433387"/>
          </a:xfrm>
          <a:prstGeom prst="ellipse">
            <a:avLst/>
          </a:prstGeom>
          <a:noFill/>
          <a:ln w="28575">
            <a:solidFill>
              <a:srgbClr val="FF0000"/>
            </a:solidFill>
            <a:round/>
            <a:headEnd/>
            <a:tailEnd/>
          </a:ln>
          <a:effectLst/>
        </p:spPr>
        <p:txBody>
          <a:bodyPr wrap="none" anchor="ctr"/>
          <a:lstStyle/>
          <a:p>
            <a:endParaRPr lang="fr-FR"/>
          </a:p>
        </p:txBody>
      </p:sp>
      <p:sp>
        <p:nvSpPr>
          <p:cNvPr id="38923" name="Line 11"/>
          <p:cNvSpPr>
            <a:spLocks noChangeShapeType="1"/>
          </p:cNvSpPr>
          <p:nvPr/>
        </p:nvSpPr>
        <p:spPr bwMode="auto">
          <a:xfrm flipH="1">
            <a:off x="4067175" y="1773238"/>
            <a:ext cx="649288" cy="431800"/>
          </a:xfrm>
          <a:prstGeom prst="line">
            <a:avLst/>
          </a:prstGeom>
          <a:noFill/>
          <a:ln w="28575">
            <a:solidFill>
              <a:srgbClr val="0000FF"/>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box(in)">
                                      <p:cBhvr>
                                        <p:cTn id="7" dur="500"/>
                                        <p:tgtEl>
                                          <p:spTgt spid="389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8918"/>
                                        </p:tgtEl>
                                        <p:attrNameLst>
                                          <p:attrName>style.visibility</p:attrName>
                                        </p:attrNameLst>
                                      </p:cBhvr>
                                      <p:to>
                                        <p:strVal val="visible"/>
                                      </p:to>
                                    </p:set>
                                    <p:animEffect transition="in" filter="box(in)">
                                      <p:cBhvr>
                                        <p:cTn id="12" dur="500"/>
                                        <p:tgtEl>
                                          <p:spTgt spid="3891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8923"/>
                                        </p:tgtEl>
                                        <p:attrNameLst>
                                          <p:attrName>style.visibility</p:attrName>
                                        </p:attrNameLst>
                                      </p:cBhvr>
                                      <p:to>
                                        <p:strVal val="visible"/>
                                      </p:to>
                                    </p:set>
                                    <p:animEffect transition="in" filter="box(in)">
                                      <p:cBhvr>
                                        <p:cTn id="15" dur="500"/>
                                        <p:tgtEl>
                                          <p:spTgt spid="3892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38920"/>
                                        </p:tgtEl>
                                        <p:attrNameLst>
                                          <p:attrName>style.visibility</p:attrName>
                                        </p:attrNameLst>
                                      </p:cBhvr>
                                      <p:to>
                                        <p:strVal val="visible"/>
                                      </p:to>
                                    </p:set>
                                    <p:animEffect transition="in" filter="box(in)">
                                      <p:cBhvr>
                                        <p:cTn id="20" dur="500"/>
                                        <p:tgtEl>
                                          <p:spTgt spid="389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38922"/>
                                        </p:tgtEl>
                                        <p:attrNameLst>
                                          <p:attrName>style.visibility</p:attrName>
                                        </p:attrNameLst>
                                      </p:cBhvr>
                                      <p:to>
                                        <p:strVal val="visible"/>
                                      </p:to>
                                    </p:set>
                                    <p:animEffect transition="in" filter="box(in)">
                                      <p:cBhvr>
                                        <p:cTn id="25" dur="500"/>
                                        <p:tgtEl>
                                          <p:spTgt spid="38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8" grpId="0"/>
      <p:bldP spid="38920" grpId="0"/>
      <p:bldP spid="38922" grpId="0" animBg="1"/>
      <p:bldP spid="389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250825" y="333375"/>
            <a:ext cx="8496300" cy="4535488"/>
          </a:xfrm>
          <a:prstGeom prst="rect">
            <a:avLst/>
          </a:prstGeom>
          <a:noFill/>
          <a:ln w="9525">
            <a:noFill/>
            <a:miter lim="800000"/>
            <a:headEnd/>
            <a:tailEnd/>
          </a:ln>
        </p:spPr>
        <p:txBody>
          <a:bodyPr/>
          <a:lstStyle/>
          <a:p>
            <a:pPr algn="just"/>
            <a:r>
              <a:rPr lang="fr-FR" altLang="ja-JP" sz="2000">
                <a:latin typeface="Poor Richard" pitchFamily="18" charset="0"/>
                <a:ea typeface="MS Mincho" pitchFamily="49" charset="-128"/>
              </a:rPr>
              <a:t>Depuis cinq ans, Patrick Desbois s’est donné une mission hors du commun : faire parler les derniers témoins de ces massacres de masse encore largement méconnus […]. Dès lors, Patrick Desbois n’a eu de cesse que de réussir à faire parler les témoins avant qu’ils ne meurent. […]. Avec son équipe – sa traductrice Svetlana et son vieux complice Iaroslav -  il passe systématiquement de village en village. Ils s’appuient sur les archives allemandes et soviétiques et surtout sur les témoignages. Dans ces campagnes, il y a des lieux-dits aux surnoms éloquents : «</a:t>
            </a:r>
            <a:r>
              <a:rPr lang="fr-FR" altLang="ja-JP" sz="2000" i="1">
                <a:latin typeface="Poor Richard" pitchFamily="18" charset="0"/>
                <a:ea typeface="MS Mincho" pitchFamily="49" charset="-128"/>
              </a:rPr>
              <a:t>le Bois-aux-Juifs</a:t>
            </a:r>
            <a:r>
              <a:rPr lang="fr-FR" altLang="ja-JP" sz="2000">
                <a:latin typeface="Poor Richard" pitchFamily="18" charset="0"/>
                <a:ea typeface="MS Mincho" pitchFamily="49" charset="-128"/>
              </a:rPr>
              <a:t> » ou « le </a:t>
            </a:r>
            <a:r>
              <a:rPr lang="fr-FR" altLang="ja-JP" sz="2000" i="1">
                <a:latin typeface="Poor Richard" pitchFamily="18" charset="0"/>
                <a:ea typeface="MS Mincho" pitchFamily="49" charset="-128"/>
              </a:rPr>
              <a:t>Ravin-de- l’Enfer</a:t>
            </a:r>
            <a:r>
              <a:rPr lang="fr-FR" altLang="ja-JP" sz="2000">
                <a:latin typeface="Poor Richard" pitchFamily="18" charset="0"/>
                <a:ea typeface="MS Mincho" pitchFamily="49" charset="-128"/>
              </a:rPr>
              <a:t> ». Les langues se délient. « </a:t>
            </a:r>
            <a:r>
              <a:rPr lang="fr-FR" altLang="ja-JP" sz="2000" i="1">
                <a:latin typeface="Poor Richard" pitchFamily="18" charset="0"/>
                <a:ea typeface="MS Mincho" pitchFamily="49" charset="-128"/>
              </a:rPr>
              <a:t>Les gens étaient restés plus de cinquante ans  silencieux, aussi terrorisés que honteux, et maintenant ils veulent se libérer</a:t>
            </a:r>
            <a:r>
              <a:rPr lang="fr-FR" altLang="ja-JP" sz="2000">
                <a:latin typeface="Poor Richard" pitchFamily="18" charset="0"/>
                <a:ea typeface="MS Mincho" pitchFamily="49" charset="-128"/>
              </a:rPr>
              <a:t> ». […] Il est prêtre et cela rassure. Les paysans ont encore peur dans ces zones de l’Ouest de l’Ukraine où la répression communiste fut particulièrement implacable. Dans les villages, les curés appellent les fidèles à « </a:t>
            </a:r>
            <a:r>
              <a:rPr lang="fr-FR" altLang="ja-JP" sz="2000" i="1">
                <a:latin typeface="Poor Richard" pitchFamily="18" charset="0"/>
                <a:ea typeface="MS Mincho" pitchFamily="49" charset="-128"/>
              </a:rPr>
              <a:t>dire toute la vérité</a:t>
            </a:r>
            <a:r>
              <a:rPr lang="fr-FR" altLang="ja-JP" sz="2000">
                <a:latin typeface="Poor Richard" pitchFamily="18" charset="0"/>
                <a:ea typeface="MS Mincho" pitchFamily="49" charset="-128"/>
              </a:rPr>
              <a:t> ». Alors, après la messe, ils se mettent en file, attendant de parler « </a:t>
            </a:r>
            <a:r>
              <a:rPr lang="fr-FR" altLang="ja-JP" sz="2000" i="1">
                <a:latin typeface="Poor Richard" pitchFamily="18" charset="0"/>
                <a:ea typeface="MS Mincho" pitchFamily="49" charset="-128"/>
              </a:rPr>
              <a:t>au Français</a:t>
            </a:r>
            <a:r>
              <a:rPr lang="fr-FR" altLang="ja-JP" sz="2000">
                <a:latin typeface="Poor Richard" pitchFamily="18" charset="0"/>
                <a:ea typeface="MS Mincho" pitchFamily="49" charset="-128"/>
              </a:rPr>
              <a:t> ». Un à un, ils répondent aux questions, d’abord générales puis de plus en plus précises, sur ce qui s’est passé dans le hameau ».</a:t>
            </a:r>
          </a:p>
          <a:p>
            <a:endParaRPr lang="fr-FR" sz="2000"/>
          </a:p>
        </p:txBody>
      </p:sp>
      <p:sp>
        <p:nvSpPr>
          <p:cNvPr id="39941" name="Line 5"/>
          <p:cNvSpPr>
            <a:spLocks noChangeShapeType="1"/>
          </p:cNvSpPr>
          <p:nvPr/>
        </p:nvSpPr>
        <p:spPr bwMode="auto">
          <a:xfrm>
            <a:off x="7164388" y="692150"/>
            <a:ext cx="1511300" cy="0"/>
          </a:xfrm>
          <a:prstGeom prst="line">
            <a:avLst/>
          </a:prstGeom>
          <a:noFill/>
          <a:ln w="28575">
            <a:solidFill>
              <a:srgbClr val="FF0000"/>
            </a:solidFill>
            <a:round/>
            <a:headEnd/>
            <a:tailEnd/>
          </a:ln>
          <a:effectLst/>
        </p:spPr>
        <p:txBody>
          <a:bodyPr/>
          <a:lstStyle/>
          <a:p>
            <a:endParaRPr lang="fr-FR"/>
          </a:p>
        </p:txBody>
      </p:sp>
      <p:sp>
        <p:nvSpPr>
          <p:cNvPr id="39942" name="Line 6"/>
          <p:cNvSpPr>
            <a:spLocks noChangeShapeType="1"/>
          </p:cNvSpPr>
          <p:nvPr/>
        </p:nvSpPr>
        <p:spPr bwMode="auto">
          <a:xfrm>
            <a:off x="323850" y="1052513"/>
            <a:ext cx="7056438" cy="0"/>
          </a:xfrm>
          <a:prstGeom prst="line">
            <a:avLst/>
          </a:prstGeom>
          <a:noFill/>
          <a:ln w="28575">
            <a:solidFill>
              <a:srgbClr val="FF0000"/>
            </a:solidFill>
            <a:round/>
            <a:headEnd/>
            <a:tailEnd/>
          </a:ln>
          <a:effectLst/>
        </p:spPr>
        <p:txBody>
          <a:bodyPr/>
          <a:lstStyle/>
          <a:p>
            <a:endParaRPr lang="fr-FR"/>
          </a:p>
        </p:txBody>
      </p:sp>
      <p:sp>
        <p:nvSpPr>
          <p:cNvPr id="39943" name="Line 7"/>
          <p:cNvSpPr>
            <a:spLocks noChangeShapeType="1"/>
          </p:cNvSpPr>
          <p:nvPr/>
        </p:nvSpPr>
        <p:spPr bwMode="auto">
          <a:xfrm>
            <a:off x="323850" y="2852738"/>
            <a:ext cx="8280400" cy="0"/>
          </a:xfrm>
          <a:prstGeom prst="line">
            <a:avLst/>
          </a:prstGeom>
          <a:noFill/>
          <a:ln w="28575">
            <a:solidFill>
              <a:srgbClr val="FF0000"/>
            </a:solidFill>
            <a:round/>
            <a:headEnd/>
            <a:tailEnd/>
          </a:ln>
          <a:effectLst/>
        </p:spPr>
        <p:txBody>
          <a:bodyPr/>
          <a:lstStyle/>
          <a:p>
            <a:endParaRPr lang="fr-FR"/>
          </a:p>
        </p:txBody>
      </p:sp>
      <p:sp>
        <p:nvSpPr>
          <p:cNvPr id="39944" name="Line 8"/>
          <p:cNvSpPr>
            <a:spLocks noChangeShapeType="1"/>
          </p:cNvSpPr>
          <p:nvPr/>
        </p:nvSpPr>
        <p:spPr bwMode="auto">
          <a:xfrm>
            <a:off x="8243888" y="2565400"/>
            <a:ext cx="576262" cy="0"/>
          </a:xfrm>
          <a:prstGeom prst="line">
            <a:avLst/>
          </a:prstGeom>
          <a:noFill/>
          <a:ln w="28575">
            <a:solidFill>
              <a:srgbClr val="FF0000"/>
            </a:solidFill>
            <a:round/>
            <a:headEnd/>
            <a:tailEnd/>
          </a:ln>
          <a:effectLst/>
        </p:spPr>
        <p:txBody>
          <a:bodyPr/>
          <a:lstStyle/>
          <a:p>
            <a:endParaRPr lang="fr-FR"/>
          </a:p>
        </p:txBody>
      </p:sp>
      <p:sp>
        <p:nvSpPr>
          <p:cNvPr id="39945" name="Line 9"/>
          <p:cNvSpPr>
            <a:spLocks noChangeShapeType="1"/>
          </p:cNvSpPr>
          <p:nvPr/>
        </p:nvSpPr>
        <p:spPr bwMode="auto">
          <a:xfrm>
            <a:off x="323850" y="3141663"/>
            <a:ext cx="6119813" cy="0"/>
          </a:xfrm>
          <a:prstGeom prst="line">
            <a:avLst/>
          </a:prstGeom>
          <a:noFill/>
          <a:ln w="28575">
            <a:solidFill>
              <a:srgbClr val="FF0000"/>
            </a:solidFill>
            <a:round/>
            <a:headEnd/>
            <a:tailEnd/>
          </a:ln>
          <a:effectLst/>
        </p:spPr>
        <p:txBody>
          <a:bodyPr/>
          <a:lstStyle/>
          <a:p>
            <a:endParaRPr lang="fr-FR"/>
          </a:p>
        </p:txBody>
      </p:sp>
      <p:sp>
        <p:nvSpPr>
          <p:cNvPr id="39946" name="Rectangle 10"/>
          <p:cNvSpPr>
            <a:spLocks noChangeArrowheads="1"/>
          </p:cNvSpPr>
          <p:nvPr/>
        </p:nvSpPr>
        <p:spPr bwMode="auto">
          <a:xfrm>
            <a:off x="323850" y="5483225"/>
            <a:ext cx="8569325" cy="822325"/>
          </a:xfrm>
          <a:prstGeom prst="rect">
            <a:avLst/>
          </a:prstGeom>
          <a:noFill/>
          <a:ln w="9525">
            <a:noFill/>
            <a:miter lim="800000"/>
            <a:headEnd/>
            <a:tailEnd/>
          </a:ln>
          <a:effectLst/>
        </p:spPr>
        <p:txBody>
          <a:bodyPr anchor="ctr">
            <a:spAutoFit/>
          </a:bodyPr>
          <a:lstStyle/>
          <a:p>
            <a:r>
              <a:rPr lang="fr-FR" sz="2400">
                <a:solidFill>
                  <a:srgbClr val="0000FF"/>
                </a:solidFill>
                <a:latin typeface="Poor Richard" pitchFamily="18" charset="0"/>
              </a:rPr>
              <a:t>Il fait parler les témoins, les fait raconter ce qu’ils ont vu. Les témoins n’ont jamais parlé par peur d’être emprisonnés par les Soviétiques.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box(in)">
                                      <p:cBhvr>
                                        <p:cTn id="7" dur="500"/>
                                        <p:tgtEl>
                                          <p:spTgt spid="3994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Effect transition="in" filter="box(in)">
                                      <p:cBhvr>
                                        <p:cTn id="10" dur="500"/>
                                        <p:tgtEl>
                                          <p:spTgt spid="3994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9944"/>
                                        </p:tgtEl>
                                        <p:attrNameLst>
                                          <p:attrName>style.visibility</p:attrName>
                                        </p:attrNameLst>
                                      </p:cBhvr>
                                      <p:to>
                                        <p:strVal val="visible"/>
                                      </p:to>
                                    </p:set>
                                    <p:animEffect transition="in" filter="box(in)">
                                      <p:cBhvr>
                                        <p:cTn id="13" dur="500"/>
                                        <p:tgtEl>
                                          <p:spTgt spid="3994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9943"/>
                                        </p:tgtEl>
                                        <p:attrNameLst>
                                          <p:attrName>style.visibility</p:attrName>
                                        </p:attrNameLst>
                                      </p:cBhvr>
                                      <p:to>
                                        <p:strVal val="visible"/>
                                      </p:to>
                                    </p:set>
                                    <p:animEffect transition="in" filter="box(in)">
                                      <p:cBhvr>
                                        <p:cTn id="16" dur="500"/>
                                        <p:tgtEl>
                                          <p:spTgt spid="3994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39945"/>
                                        </p:tgtEl>
                                        <p:attrNameLst>
                                          <p:attrName>style.visibility</p:attrName>
                                        </p:attrNameLst>
                                      </p:cBhvr>
                                      <p:to>
                                        <p:strVal val="visible"/>
                                      </p:to>
                                    </p:set>
                                    <p:animEffect transition="in" filter="box(in)">
                                      <p:cBhvr>
                                        <p:cTn id="19" dur="500"/>
                                        <p:tgtEl>
                                          <p:spTgt spid="3994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9946"/>
                                        </p:tgtEl>
                                        <p:attrNameLst>
                                          <p:attrName>style.visibility</p:attrName>
                                        </p:attrNameLst>
                                      </p:cBhvr>
                                      <p:to>
                                        <p:strVal val="visible"/>
                                      </p:to>
                                    </p:set>
                                    <p:animEffect transition="in" filter="box(in)">
                                      <p:cBhvr>
                                        <p:cTn id="24" dur="500"/>
                                        <p:tgtEl>
                                          <p:spTgt spid="39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2" grpId="0" animBg="1"/>
      <p:bldP spid="39943" grpId="0" animBg="1"/>
      <p:bldP spid="39944" grpId="0" animBg="1"/>
      <p:bldP spid="39945" grpId="0" animBg="1"/>
      <p:bldP spid="399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cstate="print"/>
          <a:srcRect/>
          <a:stretch>
            <a:fillRect/>
          </a:stretch>
        </p:blipFill>
        <p:spPr bwMode="auto">
          <a:xfrm>
            <a:off x="179388" y="692150"/>
            <a:ext cx="2736850" cy="2370138"/>
          </a:xfrm>
          <a:prstGeom prst="rect">
            <a:avLst/>
          </a:prstGeom>
          <a:noFill/>
          <a:ln w="9525">
            <a:noFill/>
            <a:miter lim="800000"/>
            <a:headEnd/>
            <a:tailEnd/>
          </a:ln>
        </p:spPr>
      </p:pic>
      <p:pic>
        <p:nvPicPr>
          <p:cNvPr id="40965" name="Picture 5"/>
          <p:cNvPicPr>
            <a:picLocks noChangeAspect="1" noChangeArrowheads="1"/>
          </p:cNvPicPr>
          <p:nvPr/>
        </p:nvPicPr>
        <p:blipFill>
          <a:blip r:embed="rId3" cstate="print"/>
          <a:srcRect/>
          <a:stretch>
            <a:fillRect/>
          </a:stretch>
        </p:blipFill>
        <p:spPr bwMode="auto">
          <a:xfrm>
            <a:off x="3492500" y="692150"/>
            <a:ext cx="2663825" cy="2349500"/>
          </a:xfrm>
          <a:prstGeom prst="rect">
            <a:avLst/>
          </a:prstGeom>
          <a:noFill/>
          <a:ln w="9525">
            <a:noFill/>
            <a:miter lim="800000"/>
            <a:headEnd/>
            <a:tailEnd/>
          </a:ln>
        </p:spPr>
      </p:pic>
      <p:sp>
        <p:nvSpPr>
          <p:cNvPr id="40966" name="Text Box 6"/>
          <p:cNvSpPr txBox="1">
            <a:spLocks noChangeArrowheads="1"/>
          </p:cNvSpPr>
          <p:nvPr/>
        </p:nvSpPr>
        <p:spPr bwMode="auto">
          <a:xfrm>
            <a:off x="250825" y="115888"/>
            <a:ext cx="1498600" cy="457200"/>
          </a:xfrm>
          <a:prstGeom prst="rect">
            <a:avLst/>
          </a:prstGeom>
          <a:noFill/>
          <a:ln w="9525">
            <a:noFill/>
            <a:miter lim="800000"/>
            <a:headEnd/>
            <a:tailEnd/>
          </a:ln>
          <a:effectLst/>
        </p:spPr>
        <p:txBody>
          <a:bodyPr wrap="none">
            <a:spAutoFit/>
          </a:bodyPr>
          <a:lstStyle/>
          <a:p>
            <a:r>
              <a:rPr lang="fr-FR" sz="2400" u="sng">
                <a:solidFill>
                  <a:srgbClr val="0000FF"/>
                </a:solidFill>
                <a:latin typeface="Poor Richard" pitchFamily="18" charset="0"/>
              </a:rPr>
              <a:t>Les témoins</a:t>
            </a:r>
          </a:p>
        </p:txBody>
      </p:sp>
      <p:sp>
        <p:nvSpPr>
          <p:cNvPr id="40968" name="Rectangle 8"/>
          <p:cNvSpPr>
            <a:spLocks noChangeArrowheads="1"/>
          </p:cNvSpPr>
          <p:nvPr/>
        </p:nvSpPr>
        <p:spPr bwMode="auto">
          <a:xfrm>
            <a:off x="60325" y="3213100"/>
            <a:ext cx="9083675" cy="1187450"/>
          </a:xfrm>
          <a:prstGeom prst="rect">
            <a:avLst/>
          </a:prstGeom>
          <a:noFill/>
          <a:ln w="9525">
            <a:noFill/>
            <a:miter lim="800000"/>
            <a:headEnd/>
            <a:tailEnd/>
          </a:ln>
          <a:effectLst/>
        </p:spPr>
        <p:txBody>
          <a:bodyPr anchor="ctr">
            <a:spAutoFit/>
          </a:bodyPr>
          <a:lstStyle/>
          <a:p>
            <a:r>
              <a:rPr lang="fr-FR" sz="2400">
                <a:solidFill>
                  <a:srgbClr val="0000FF"/>
                </a:solidFill>
                <a:latin typeface="Poor Richard" pitchFamily="18" charset="0"/>
              </a:rPr>
              <a:t>Ce sont deux villageois âgés. Ils avaient 7 et 8 ans lors de l’évènement qu’ils racontent.</a:t>
            </a:r>
          </a:p>
          <a:p>
            <a:pPr eaLnBrk="0" hangingPunct="0"/>
            <a:endParaRPr lang="fr-FR" sz="2400">
              <a:solidFill>
                <a:srgbClr val="0000FF"/>
              </a:solidFill>
              <a:latin typeface="Poor Richar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0968"/>
                                        </p:tgtEl>
                                        <p:attrNameLst>
                                          <p:attrName>style.visibility</p:attrName>
                                        </p:attrNameLst>
                                      </p:cBhvr>
                                      <p:to>
                                        <p:strVal val="visible"/>
                                      </p:to>
                                    </p:set>
                                    <p:animEffect transition="in" filter="box(in)">
                                      <p:cBhvr>
                                        <p:cTn id="7" dur="500"/>
                                        <p:tgtEl>
                                          <p:spTgt spid="40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productionPhotoClemensRuthernExecutionResistantsMontValerien19440221"/>
          <p:cNvPicPr>
            <a:picLocks noChangeAspect="1" noChangeArrowheads="1"/>
          </p:cNvPicPr>
          <p:nvPr/>
        </p:nvPicPr>
        <p:blipFill>
          <a:blip r:embed="rId2" cstate="print"/>
          <a:srcRect/>
          <a:stretch>
            <a:fillRect/>
          </a:stretch>
        </p:blipFill>
        <p:spPr bwMode="auto">
          <a:xfrm>
            <a:off x="468313" y="404813"/>
            <a:ext cx="5975350" cy="3975100"/>
          </a:xfrm>
          <a:prstGeom prst="rect">
            <a:avLst/>
          </a:prstGeom>
          <a:noFill/>
        </p:spPr>
      </p:pic>
      <p:sp>
        <p:nvSpPr>
          <p:cNvPr id="6149" name="Text Box 5"/>
          <p:cNvSpPr txBox="1">
            <a:spLocks noChangeArrowheads="1"/>
          </p:cNvSpPr>
          <p:nvPr/>
        </p:nvSpPr>
        <p:spPr bwMode="auto">
          <a:xfrm>
            <a:off x="323850" y="4437063"/>
            <a:ext cx="6408738" cy="822325"/>
          </a:xfrm>
          <a:prstGeom prst="rect">
            <a:avLst/>
          </a:prstGeom>
          <a:noFill/>
          <a:ln w="9525">
            <a:noFill/>
            <a:miter lim="800000"/>
            <a:headEnd/>
            <a:tailEnd/>
          </a:ln>
          <a:effectLst/>
        </p:spPr>
        <p:txBody>
          <a:bodyPr>
            <a:spAutoFit/>
          </a:bodyPr>
          <a:lstStyle/>
          <a:p>
            <a:r>
              <a:rPr lang="fr-FR" sz="2400">
                <a:latin typeface="Poor Richard" pitchFamily="18" charset="0"/>
              </a:rPr>
              <a:t>L’exécution de résistants français par les Allemands au Mont Valérien en 1944.</a:t>
            </a:r>
          </a:p>
        </p:txBody>
      </p:sp>
      <p:sp>
        <p:nvSpPr>
          <p:cNvPr id="6150" name="Text Box 6"/>
          <p:cNvSpPr txBox="1">
            <a:spLocks noChangeArrowheads="1"/>
          </p:cNvSpPr>
          <p:nvPr/>
        </p:nvSpPr>
        <p:spPr bwMode="auto">
          <a:xfrm>
            <a:off x="1116013" y="5876925"/>
            <a:ext cx="7777162" cy="457200"/>
          </a:xfrm>
          <a:prstGeom prst="rect">
            <a:avLst/>
          </a:prstGeom>
          <a:noFill/>
          <a:ln w="9525">
            <a:noFill/>
            <a:miter lim="800000"/>
            <a:headEnd/>
            <a:tailEnd/>
          </a:ln>
          <a:effectLst/>
        </p:spPr>
        <p:txBody>
          <a:bodyPr>
            <a:spAutoFit/>
          </a:bodyPr>
          <a:lstStyle/>
          <a:p>
            <a:r>
              <a:rPr lang="fr-FR" sz="2400" u="sng">
                <a:solidFill>
                  <a:srgbClr val="FF0000"/>
                </a:solidFill>
                <a:latin typeface="Poor Richard" pitchFamily="18" charset="0"/>
              </a:rPr>
              <a:t>Anéantissement</a:t>
            </a:r>
            <a:r>
              <a:rPr lang="fr-FR" sz="2400">
                <a:solidFill>
                  <a:srgbClr val="FF0000"/>
                </a:solidFill>
                <a:latin typeface="Poor Richard" pitchFamily="18" charset="0"/>
              </a:rPr>
              <a:t> d’un engagement, d’une opposition, d’hommes.</a:t>
            </a:r>
          </a:p>
        </p:txBody>
      </p:sp>
      <p:sp>
        <p:nvSpPr>
          <p:cNvPr id="6151" name="Line 7"/>
          <p:cNvSpPr>
            <a:spLocks noChangeShapeType="1"/>
          </p:cNvSpPr>
          <p:nvPr/>
        </p:nvSpPr>
        <p:spPr bwMode="auto">
          <a:xfrm>
            <a:off x="323850" y="6165850"/>
            <a:ext cx="720725" cy="0"/>
          </a:xfrm>
          <a:prstGeom prst="line">
            <a:avLst/>
          </a:prstGeom>
          <a:noFill/>
          <a:ln w="9525">
            <a:solidFill>
              <a:srgbClr val="FF0000"/>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box(in)">
                                      <p:cBhvr>
                                        <p:cTn id="7" dur="500"/>
                                        <p:tgtEl>
                                          <p:spTgt spid="615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ox(in)">
                                      <p:cBhvr>
                                        <p:cTn id="1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4"/>
          <p:cNvSpPr txBox="1">
            <a:spLocks noChangeArrowheads="1"/>
          </p:cNvSpPr>
          <p:nvPr/>
        </p:nvSpPr>
        <p:spPr bwMode="auto">
          <a:xfrm>
            <a:off x="250825" y="333375"/>
            <a:ext cx="1863725" cy="457200"/>
          </a:xfrm>
          <a:prstGeom prst="rect">
            <a:avLst/>
          </a:prstGeom>
          <a:noFill/>
          <a:ln w="9525">
            <a:noFill/>
            <a:miter lim="800000"/>
            <a:headEnd/>
            <a:tailEnd/>
          </a:ln>
          <a:effectLst/>
        </p:spPr>
        <p:txBody>
          <a:bodyPr wrap="none">
            <a:spAutoFit/>
          </a:bodyPr>
          <a:lstStyle/>
          <a:p>
            <a:r>
              <a:rPr lang="fr-FR" sz="2400" u="sng">
                <a:solidFill>
                  <a:srgbClr val="0000FF"/>
                </a:solidFill>
                <a:latin typeface="Poor Richard" pitchFamily="18" charset="0"/>
              </a:rPr>
              <a:t>Les chercheurs</a:t>
            </a:r>
          </a:p>
        </p:txBody>
      </p:sp>
      <p:pic>
        <p:nvPicPr>
          <p:cNvPr id="41990" name="Picture 6" descr="20204657"/>
          <p:cNvPicPr>
            <a:picLocks noChangeAspect="1" noChangeArrowheads="1"/>
          </p:cNvPicPr>
          <p:nvPr/>
        </p:nvPicPr>
        <p:blipFill>
          <a:blip r:embed="rId2" cstate="print"/>
          <a:srcRect/>
          <a:stretch>
            <a:fillRect/>
          </a:stretch>
        </p:blipFill>
        <p:spPr bwMode="auto">
          <a:xfrm>
            <a:off x="323850" y="908050"/>
            <a:ext cx="2432050" cy="3673475"/>
          </a:xfrm>
          <a:prstGeom prst="rect">
            <a:avLst/>
          </a:prstGeom>
          <a:noFill/>
        </p:spPr>
      </p:pic>
      <p:pic>
        <p:nvPicPr>
          <p:cNvPr id="41992" name="Picture 8" descr="06priest-600"/>
          <p:cNvPicPr>
            <a:picLocks noChangeAspect="1" noChangeArrowheads="1"/>
          </p:cNvPicPr>
          <p:nvPr/>
        </p:nvPicPr>
        <p:blipFill>
          <a:blip r:embed="rId3" cstate="print"/>
          <a:srcRect/>
          <a:stretch>
            <a:fillRect/>
          </a:stretch>
        </p:blipFill>
        <p:spPr bwMode="auto">
          <a:xfrm>
            <a:off x="2987675" y="908050"/>
            <a:ext cx="5545138" cy="3724275"/>
          </a:xfrm>
          <a:prstGeom prst="rect">
            <a:avLst/>
          </a:prstGeom>
          <a:noFill/>
        </p:spPr>
      </p:pic>
      <p:sp>
        <p:nvSpPr>
          <p:cNvPr id="41993" name="Text Box 9"/>
          <p:cNvSpPr txBox="1">
            <a:spLocks noChangeArrowheads="1"/>
          </p:cNvSpPr>
          <p:nvPr/>
        </p:nvSpPr>
        <p:spPr bwMode="auto">
          <a:xfrm>
            <a:off x="0" y="4581525"/>
            <a:ext cx="3024188" cy="822325"/>
          </a:xfrm>
          <a:prstGeom prst="rect">
            <a:avLst/>
          </a:prstGeom>
          <a:noFill/>
          <a:ln w="9525">
            <a:noFill/>
            <a:miter lim="800000"/>
            <a:headEnd/>
            <a:tailEnd/>
          </a:ln>
          <a:effectLst/>
        </p:spPr>
        <p:txBody>
          <a:bodyPr>
            <a:spAutoFit/>
          </a:bodyPr>
          <a:lstStyle/>
          <a:p>
            <a:pPr algn="ctr"/>
            <a:r>
              <a:rPr lang="fr-FR" sz="2400">
                <a:solidFill>
                  <a:srgbClr val="0000FF"/>
                </a:solidFill>
                <a:latin typeface="Poor Richard" pitchFamily="18" charset="0"/>
              </a:rPr>
              <a:t>Le père Patrick Desbois, prêtre catholique</a:t>
            </a:r>
          </a:p>
        </p:txBody>
      </p:sp>
      <p:sp>
        <p:nvSpPr>
          <p:cNvPr id="41994" name="Text Box 10"/>
          <p:cNvSpPr txBox="1">
            <a:spLocks noChangeArrowheads="1"/>
          </p:cNvSpPr>
          <p:nvPr/>
        </p:nvSpPr>
        <p:spPr bwMode="auto">
          <a:xfrm>
            <a:off x="2771775" y="4652963"/>
            <a:ext cx="5976938" cy="1187450"/>
          </a:xfrm>
          <a:prstGeom prst="rect">
            <a:avLst/>
          </a:prstGeom>
          <a:noFill/>
          <a:ln w="9525">
            <a:noFill/>
            <a:miter lim="800000"/>
            <a:headEnd/>
            <a:tailEnd/>
          </a:ln>
          <a:effectLst/>
        </p:spPr>
        <p:txBody>
          <a:bodyPr>
            <a:spAutoFit/>
          </a:bodyPr>
          <a:lstStyle/>
          <a:p>
            <a:pPr algn="ctr"/>
            <a:r>
              <a:rPr lang="fr-FR" sz="2400">
                <a:solidFill>
                  <a:srgbClr val="0000FF"/>
                </a:solidFill>
                <a:latin typeface="Poor Richard" pitchFamily="18" charset="0"/>
              </a:rPr>
              <a:t>Une équipe composée d’un historien, Pierre-Philippe Preux, d’un chauffeur, d’un expert en balistique, d’une traductrice</a:t>
            </a:r>
          </a:p>
        </p:txBody>
      </p:sp>
      <p:pic>
        <p:nvPicPr>
          <p:cNvPr id="41998" name="Picture 14"/>
          <p:cNvPicPr>
            <a:picLocks noChangeAspect="1" noChangeArrowheads="1"/>
          </p:cNvPicPr>
          <p:nvPr/>
        </p:nvPicPr>
        <p:blipFill>
          <a:blip r:embed="rId4" cstate="print"/>
          <a:srcRect/>
          <a:stretch>
            <a:fillRect/>
          </a:stretch>
        </p:blipFill>
        <p:spPr bwMode="auto">
          <a:xfrm>
            <a:off x="5724525" y="2060575"/>
            <a:ext cx="2994025" cy="46085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box(in)">
                                      <p:cBhvr>
                                        <p:cTn id="7" dur="500"/>
                                        <p:tgtEl>
                                          <p:spTgt spid="4199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1993"/>
                                        </p:tgtEl>
                                        <p:attrNameLst>
                                          <p:attrName>style.visibility</p:attrName>
                                        </p:attrNameLst>
                                      </p:cBhvr>
                                      <p:to>
                                        <p:strVal val="visible"/>
                                      </p:to>
                                    </p:set>
                                    <p:animEffect transition="in" filter="box(in)">
                                      <p:cBhvr>
                                        <p:cTn id="10" dur="500"/>
                                        <p:tgtEl>
                                          <p:spTgt spid="4199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1992"/>
                                        </p:tgtEl>
                                        <p:attrNameLst>
                                          <p:attrName>style.visibility</p:attrName>
                                        </p:attrNameLst>
                                      </p:cBhvr>
                                      <p:to>
                                        <p:strVal val="visible"/>
                                      </p:to>
                                    </p:set>
                                    <p:animEffect transition="in" filter="box(in)">
                                      <p:cBhvr>
                                        <p:cTn id="15" dur="500"/>
                                        <p:tgtEl>
                                          <p:spTgt spid="4199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1994"/>
                                        </p:tgtEl>
                                        <p:attrNameLst>
                                          <p:attrName>style.visibility</p:attrName>
                                        </p:attrNameLst>
                                      </p:cBhvr>
                                      <p:to>
                                        <p:strVal val="visible"/>
                                      </p:to>
                                    </p:set>
                                    <p:animEffect transition="in" filter="box(in)">
                                      <p:cBhvr>
                                        <p:cTn id="18" dur="500"/>
                                        <p:tgtEl>
                                          <p:spTgt spid="4199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41998"/>
                                        </p:tgtEl>
                                        <p:attrNameLst>
                                          <p:attrName>style.visibility</p:attrName>
                                        </p:attrNameLst>
                                      </p:cBhvr>
                                      <p:to>
                                        <p:strVal val="visible"/>
                                      </p:to>
                                    </p:set>
                                    <p:animEffect transition="in" filter="box(in)">
                                      <p:cBhvr>
                                        <p:cTn id="23" dur="500"/>
                                        <p:tgtEl>
                                          <p:spTgt spid="41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3" grpId="0"/>
      <p:bldP spid="4199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ChangeArrowheads="1"/>
          </p:cNvSpPr>
          <p:nvPr/>
        </p:nvSpPr>
        <p:spPr bwMode="auto">
          <a:xfrm>
            <a:off x="0" y="333375"/>
            <a:ext cx="8820150" cy="1187450"/>
          </a:xfrm>
          <a:prstGeom prst="rect">
            <a:avLst/>
          </a:prstGeom>
          <a:noFill/>
          <a:ln w="9525">
            <a:noFill/>
            <a:miter lim="800000"/>
            <a:headEnd/>
            <a:tailEnd/>
          </a:ln>
          <a:effectLst/>
        </p:spPr>
        <p:txBody>
          <a:bodyPr anchor="ctr">
            <a:spAutoFit/>
          </a:bodyPr>
          <a:lstStyle/>
          <a:p>
            <a:r>
              <a:rPr lang="fr-FR" sz="2400">
                <a:solidFill>
                  <a:srgbClr val="0000FF"/>
                </a:solidFill>
                <a:latin typeface="Poor Richard" pitchFamily="18" charset="0"/>
              </a:rPr>
              <a:t>Il y a des volontaires : les Allemands, qui font partie des </a:t>
            </a:r>
            <a:r>
              <a:rPr lang="fr-FR" sz="2400" u="sng">
                <a:solidFill>
                  <a:srgbClr val="FF0000"/>
                </a:solidFill>
                <a:latin typeface="Poor Richard" pitchFamily="18" charset="0"/>
              </a:rPr>
              <a:t>Einsatzgruppen</a:t>
            </a:r>
            <a:r>
              <a:rPr lang="fr-FR" sz="2400">
                <a:solidFill>
                  <a:srgbClr val="0000FF"/>
                </a:solidFill>
                <a:latin typeface="Poor Richard" pitchFamily="18" charset="0"/>
              </a:rPr>
              <a:t>, des unités spéciales ; et les policiers collabos.</a:t>
            </a:r>
          </a:p>
          <a:p>
            <a:pPr eaLnBrk="0" hangingPunct="0"/>
            <a:endParaRPr lang="fr-FR" sz="2400">
              <a:solidFill>
                <a:srgbClr val="0000FF"/>
              </a:solidFill>
              <a:latin typeface="Poor Richard" pitchFamily="18" charset="0"/>
            </a:endParaRPr>
          </a:p>
        </p:txBody>
      </p:sp>
      <p:pic>
        <p:nvPicPr>
          <p:cNvPr id="43013" name="Picture 6" descr="itineraire_einsatzgruppen"/>
          <p:cNvPicPr>
            <a:picLocks noChangeAspect="1" noChangeArrowheads="1"/>
          </p:cNvPicPr>
          <p:nvPr/>
        </p:nvPicPr>
        <p:blipFill>
          <a:blip r:embed="rId2" cstate="print"/>
          <a:srcRect/>
          <a:stretch>
            <a:fillRect/>
          </a:stretch>
        </p:blipFill>
        <p:spPr bwMode="auto">
          <a:xfrm>
            <a:off x="250825" y="1196975"/>
            <a:ext cx="6769100" cy="4821238"/>
          </a:xfrm>
          <a:prstGeom prst="rect">
            <a:avLst/>
          </a:prstGeom>
          <a:noFill/>
          <a:ln w="9525">
            <a:noFill/>
            <a:miter lim="800000"/>
            <a:headEnd/>
            <a:tailEnd/>
          </a:ln>
        </p:spPr>
      </p:pic>
      <p:sp>
        <p:nvSpPr>
          <p:cNvPr id="43014" name="Oval 6"/>
          <p:cNvSpPr>
            <a:spLocks noChangeArrowheads="1"/>
          </p:cNvSpPr>
          <p:nvPr/>
        </p:nvSpPr>
        <p:spPr bwMode="auto">
          <a:xfrm>
            <a:off x="539750" y="2924175"/>
            <a:ext cx="1655763" cy="433388"/>
          </a:xfrm>
          <a:prstGeom prst="ellipse">
            <a:avLst/>
          </a:prstGeom>
          <a:noFill/>
          <a:ln w="28575">
            <a:solidFill>
              <a:srgbClr val="FF0000"/>
            </a:solidFill>
            <a:round/>
            <a:headEnd/>
            <a:tailEnd/>
          </a:ln>
          <a:effectLst/>
        </p:spPr>
        <p:txBody>
          <a:bodyPr wrap="none" anchor="ctr"/>
          <a:lstStyle/>
          <a:p>
            <a:endParaRPr lang="fr-FR"/>
          </a:p>
        </p:txBody>
      </p:sp>
      <p:sp>
        <p:nvSpPr>
          <p:cNvPr id="43015" name="Oval 7"/>
          <p:cNvSpPr>
            <a:spLocks noChangeArrowheads="1"/>
          </p:cNvSpPr>
          <p:nvPr/>
        </p:nvSpPr>
        <p:spPr bwMode="auto">
          <a:xfrm>
            <a:off x="1042988" y="3284538"/>
            <a:ext cx="1655762" cy="433387"/>
          </a:xfrm>
          <a:prstGeom prst="ellipse">
            <a:avLst/>
          </a:prstGeom>
          <a:noFill/>
          <a:ln w="28575">
            <a:solidFill>
              <a:srgbClr val="FF0000"/>
            </a:solidFill>
            <a:round/>
            <a:headEnd/>
            <a:tailEnd/>
          </a:ln>
          <a:effectLst/>
        </p:spPr>
        <p:txBody>
          <a:bodyPr wrap="none" anchor="ctr"/>
          <a:lstStyle/>
          <a:p>
            <a:endParaRPr lang="fr-FR"/>
          </a:p>
        </p:txBody>
      </p:sp>
      <p:sp>
        <p:nvSpPr>
          <p:cNvPr id="43016" name="Oval 8"/>
          <p:cNvSpPr>
            <a:spLocks noChangeArrowheads="1"/>
          </p:cNvSpPr>
          <p:nvPr/>
        </p:nvSpPr>
        <p:spPr bwMode="auto">
          <a:xfrm>
            <a:off x="1187450" y="4076700"/>
            <a:ext cx="1655763" cy="433388"/>
          </a:xfrm>
          <a:prstGeom prst="ellipse">
            <a:avLst/>
          </a:prstGeom>
          <a:noFill/>
          <a:ln w="28575">
            <a:solidFill>
              <a:srgbClr val="FF0000"/>
            </a:solidFill>
            <a:round/>
            <a:headEnd/>
            <a:tailEnd/>
          </a:ln>
          <a:effectLst/>
        </p:spPr>
        <p:txBody>
          <a:bodyPr wrap="none" anchor="ctr"/>
          <a:lstStyle/>
          <a:p>
            <a:endParaRPr lang="fr-FR"/>
          </a:p>
        </p:txBody>
      </p:sp>
      <p:sp>
        <p:nvSpPr>
          <p:cNvPr id="43017" name="Oval 9"/>
          <p:cNvSpPr>
            <a:spLocks noChangeArrowheads="1"/>
          </p:cNvSpPr>
          <p:nvPr/>
        </p:nvSpPr>
        <p:spPr bwMode="auto">
          <a:xfrm>
            <a:off x="1908175" y="4868863"/>
            <a:ext cx="1655763" cy="433387"/>
          </a:xfrm>
          <a:prstGeom prst="ellipse">
            <a:avLst/>
          </a:prstGeom>
          <a:noFill/>
          <a:ln w="28575">
            <a:solidFill>
              <a:srgbClr val="FF0000"/>
            </a:solidFill>
            <a:round/>
            <a:headEnd/>
            <a:tailEnd/>
          </a:ln>
          <a:effectLst/>
        </p:spPr>
        <p:txBody>
          <a:bodyPr wrap="none" anchor="ctr"/>
          <a:lstStyle/>
          <a:p>
            <a:endParaRPr lang="fr-FR"/>
          </a:p>
        </p:txBody>
      </p:sp>
      <p:sp>
        <p:nvSpPr>
          <p:cNvPr id="43018" name="Text Box 7"/>
          <p:cNvSpPr txBox="1">
            <a:spLocks noChangeArrowheads="1"/>
          </p:cNvSpPr>
          <p:nvPr/>
        </p:nvSpPr>
        <p:spPr bwMode="auto">
          <a:xfrm>
            <a:off x="-323850" y="6021388"/>
            <a:ext cx="7416800" cy="457200"/>
          </a:xfrm>
          <a:prstGeom prst="rect">
            <a:avLst/>
          </a:prstGeom>
          <a:noFill/>
          <a:ln w="9525">
            <a:noFill/>
            <a:miter lim="800000"/>
            <a:headEnd/>
            <a:tailEnd/>
          </a:ln>
        </p:spPr>
        <p:txBody>
          <a:bodyPr>
            <a:spAutoFit/>
          </a:bodyPr>
          <a:lstStyle/>
          <a:p>
            <a:pPr algn="ctr" eaLnBrk="0" hangingPunct="0">
              <a:spcBef>
                <a:spcPct val="50000"/>
              </a:spcBef>
            </a:pPr>
            <a:r>
              <a:rPr lang="fr-FR" sz="2400">
                <a:latin typeface="Poor Richard" pitchFamily="18" charset="0"/>
                <a:ea typeface="MS PGothic" pitchFamily="34" charset="-128"/>
              </a:rPr>
              <a:t>L’avancée des Einsatzgruppen à l’Est de l’Europe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box(in)">
                                      <p:cBhvr>
                                        <p:cTn id="7" dur="500"/>
                                        <p:tgtEl>
                                          <p:spTgt spid="430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3014"/>
                                        </p:tgtEl>
                                        <p:attrNameLst>
                                          <p:attrName>style.visibility</p:attrName>
                                        </p:attrNameLst>
                                      </p:cBhvr>
                                      <p:to>
                                        <p:strVal val="visible"/>
                                      </p:to>
                                    </p:set>
                                    <p:animEffect transition="in" filter="box(in)">
                                      <p:cBhvr>
                                        <p:cTn id="12" dur="500"/>
                                        <p:tgtEl>
                                          <p:spTgt spid="430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43015"/>
                                        </p:tgtEl>
                                        <p:attrNameLst>
                                          <p:attrName>style.visibility</p:attrName>
                                        </p:attrNameLst>
                                      </p:cBhvr>
                                      <p:to>
                                        <p:strVal val="visible"/>
                                      </p:to>
                                    </p:set>
                                    <p:animEffect transition="in" filter="box(in)">
                                      <p:cBhvr>
                                        <p:cTn id="15" dur="500"/>
                                        <p:tgtEl>
                                          <p:spTgt spid="4301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3016"/>
                                        </p:tgtEl>
                                        <p:attrNameLst>
                                          <p:attrName>style.visibility</p:attrName>
                                        </p:attrNameLst>
                                      </p:cBhvr>
                                      <p:to>
                                        <p:strVal val="visible"/>
                                      </p:to>
                                    </p:set>
                                    <p:animEffect transition="in" filter="box(in)">
                                      <p:cBhvr>
                                        <p:cTn id="18" dur="500"/>
                                        <p:tgtEl>
                                          <p:spTgt spid="4301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43017"/>
                                        </p:tgtEl>
                                        <p:attrNameLst>
                                          <p:attrName>style.visibility</p:attrName>
                                        </p:attrNameLst>
                                      </p:cBhvr>
                                      <p:to>
                                        <p:strVal val="visible"/>
                                      </p:to>
                                    </p:set>
                                    <p:animEffect transition="in" filter="box(in)">
                                      <p:cBhvr>
                                        <p:cTn id="21" dur="500"/>
                                        <p:tgtEl>
                                          <p:spTgt spid="43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3014" grpId="0" animBg="1"/>
      <p:bldP spid="43015" grpId="0" animBg="1"/>
      <p:bldP spid="43016" grpId="0" animBg="1"/>
      <p:bldP spid="430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330px-Bundesarchiv_Bild_101I-380-0069-37,_Polen,_Verhaftung_von_Juden,_SD-M%C3%A4nner"/>
          <p:cNvPicPr>
            <a:picLocks noChangeAspect="1" noChangeArrowheads="1"/>
          </p:cNvPicPr>
          <p:nvPr/>
        </p:nvPicPr>
        <p:blipFill>
          <a:blip r:embed="rId2" cstate="print"/>
          <a:srcRect/>
          <a:stretch>
            <a:fillRect/>
          </a:stretch>
        </p:blipFill>
        <p:spPr bwMode="auto">
          <a:xfrm>
            <a:off x="323850" y="333375"/>
            <a:ext cx="4895850" cy="3189288"/>
          </a:xfrm>
          <a:prstGeom prst="rect">
            <a:avLst/>
          </a:prstGeom>
          <a:noFill/>
        </p:spPr>
      </p:pic>
      <p:pic>
        <p:nvPicPr>
          <p:cNvPr id="44039" name="Picture 7" descr="Datei:Bundesarchiv Bild 101I-380-0069-33, Polen, Verhaftung von Juden, Transport.jpg">
            <a:hlinkClick r:id="rId3"/>
          </p:cNvPr>
          <p:cNvPicPr>
            <a:picLocks noChangeAspect="1" noChangeArrowheads="1"/>
          </p:cNvPicPr>
          <p:nvPr/>
        </p:nvPicPr>
        <p:blipFill>
          <a:blip r:embed="rId4" cstate="print"/>
          <a:srcRect/>
          <a:stretch>
            <a:fillRect/>
          </a:stretch>
        </p:blipFill>
        <p:spPr bwMode="auto">
          <a:xfrm>
            <a:off x="250825" y="3738563"/>
            <a:ext cx="4681538" cy="3119437"/>
          </a:xfrm>
          <a:prstGeom prst="rect">
            <a:avLst/>
          </a:prstGeom>
          <a:noFill/>
        </p:spPr>
      </p:pic>
      <p:sp>
        <p:nvSpPr>
          <p:cNvPr id="44040" name="Text Box 7"/>
          <p:cNvSpPr txBox="1">
            <a:spLocks noChangeArrowheads="1"/>
          </p:cNvSpPr>
          <p:nvPr/>
        </p:nvSpPr>
        <p:spPr bwMode="auto">
          <a:xfrm>
            <a:off x="5364163" y="476250"/>
            <a:ext cx="3455987" cy="1187450"/>
          </a:xfrm>
          <a:prstGeom prst="rect">
            <a:avLst/>
          </a:prstGeom>
          <a:noFill/>
          <a:ln w="9525">
            <a:noFill/>
            <a:miter lim="800000"/>
            <a:headEnd/>
            <a:tailEnd/>
          </a:ln>
        </p:spPr>
        <p:txBody>
          <a:bodyPr>
            <a:spAutoFit/>
          </a:bodyPr>
          <a:lstStyle/>
          <a:p>
            <a:pPr algn="ctr" eaLnBrk="0" hangingPunct="0">
              <a:spcBef>
                <a:spcPct val="50000"/>
              </a:spcBef>
            </a:pPr>
            <a:r>
              <a:rPr lang="fr-FR" sz="2400">
                <a:latin typeface="Poor Richard" pitchFamily="18" charset="0"/>
                <a:ea typeface="MS PGothic" pitchFamily="34" charset="-128"/>
              </a:rPr>
              <a:t>Deux photographies d’Einsatzgruppen en Pologne en septembre 1939</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179388" y="5084763"/>
            <a:ext cx="8424862" cy="1552575"/>
          </a:xfrm>
          <a:prstGeom prst="rect">
            <a:avLst/>
          </a:prstGeom>
          <a:noFill/>
          <a:ln w="9525">
            <a:noFill/>
            <a:miter lim="800000"/>
            <a:headEnd/>
            <a:tailEnd/>
          </a:ln>
          <a:effectLst/>
        </p:spPr>
        <p:txBody>
          <a:bodyPr anchor="ctr">
            <a:spAutoFit/>
          </a:bodyPr>
          <a:lstStyle/>
          <a:p>
            <a:r>
              <a:rPr lang="fr-FR" sz="2400">
                <a:latin typeface="Poor Richard" pitchFamily="18" charset="0"/>
              </a:rPr>
              <a:t>Otto Ohlendorf (4 février 1907, </a:t>
            </a:r>
            <a:r>
              <a:rPr lang="fr-FR" sz="2400" i="1">
                <a:latin typeface="Poor Richard" pitchFamily="18" charset="0"/>
                <a:hlinkClick r:id="rId2" tooltip="Hoheneggelsen (page inexistante)"/>
              </a:rPr>
              <a:t>Hoheneggelsen</a:t>
            </a:r>
            <a:r>
              <a:rPr lang="fr-FR" sz="2400">
                <a:latin typeface="Poor Richard" pitchFamily="18" charset="0"/>
              </a:rPr>
              <a:t> - 7 juin 1951, </a:t>
            </a:r>
            <a:r>
              <a:rPr lang="fr-FR" sz="2400">
                <a:latin typeface="Poor Richard" pitchFamily="18" charset="0"/>
                <a:hlinkClick r:id="rId3" tooltip="Landsberg am Lech"/>
              </a:rPr>
              <a:t>Landsberg am Lech</a:t>
            </a:r>
            <a:r>
              <a:rPr lang="fr-FR" sz="2400">
                <a:latin typeface="Poor Richard" pitchFamily="18" charset="0"/>
              </a:rPr>
              <a:t>) était un haut fonctionnaire </a:t>
            </a:r>
            <a:r>
              <a:rPr lang="fr-FR" sz="2400">
                <a:latin typeface="Poor Richard" pitchFamily="18" charset="0"/>
                <a:hlinkClick r:id="rId4" tooltip="Nazisme"/>
              </a:rPr>
              <a:t>nazi</a:t>
            </a:r>
            <a:r>
              <a:rPr lang="fr-FR" sz="2400">
                <a:latin typeface="Poor Richard" pitchFamily="18" charset="0"/>
              </a:rPr>
              <a:t> du </a:t>
            </a:r>
            <a:r>
              <a:rPr lang="fr-FR" sz="2400" i="1">
                <a:latin typeface="Poor Richard" pitchFamily="18" charset="0"/>
                <a:hlinkClick r:id="rId5" tooltip="RSHA"/>
              </a:rPr>
              <a:t>RSHA</a:t>
            </a:r>
            <a:r>
              <a:rPr lang="fr-FR" sz="2400">
                <a:latin typeface="Poor Richard" pitchFamily="18" charset="0"/>
              </a:rPr>
              <a:t>, avec le rang de </a:t>
            </a:r>
            <a:r>
              <a:rPr lang="fr-FR" sz="2400">
                <a:latin typeface="Poor Richard" pitchFamily="18" charset="0"/>
                <a:hlinkClick r:id="rId6" tooltip="Schutzstaffel"/>
              </a:rPr>
              <a:t>SS</a:t>
            </a:r>
            <a:r>
              <a:rPr lang="fr-FR" sz="2400">
                <a:latin typeface="Poor Richard" pitchFamily="18" charset="0"/>
              </a:rPr>
              <a:t>-</a:t>
            </a:r>
            <a:r>
              <a:rPr lang="fr-FR" sz="2400">
                <a:latin typeface="Poor Richard" pitchFamily="18" charset="0"/>
                <a:hlinkClick r:id="rId7" tooltip="Gruppenführer"/>
              </a:rPr>
              <a:t>Gruppenführer</a:t>
            </a:r>
            <a:r>
              <a:rPr lang="fr-FR" sz="2400">
                <a:latin typeface="Poor Richard" pitchFamily="18" charset="0"/>
              </a:rPr>
              <a:t>. Commandant d'un </a:t>
            </a:r>
            <a:r>
              <a:rPr lang="fr-FR" sz="2400">
                <a:latin typeface="Poor Richard" pitchFamily="18" charset="0"/>
                <a:hlinkClick r:id="rId8" tooltip="Einsatzgruppen"/>
              </a:rPr>
              <a:t>Einsatzgruppe</a:t>
            </a:r>
            <a:r>
              <a:rPr lang="fr-FR" sz="2400">
                <a:latin typeface="Poor Richard" pitchFamily="18" charset="0"/>
              </a:rPr>
              <a:t>, il fut responsable en </a:t>
            </a:r>
            <a:r>
              <a:rPr lang="fr-FR" sz="2400">
                <a:latin typeface="Poor Richard" pitchFamily="18" charset="0"/>
                <a:hlinkClick r:id="rId9" tooltip="Ukraine"/>
              </a:rPr>
              <a:t>Ukraine</a:t>
            </a:r>
            <a:r>
              <a:rPr lang="fr-FR" sz="2400">
                <a:latin typeface="Poor Richard" pitchFamily="18" charset="0"/>
              </a:rPr>
              <a:t> de l'assassinat de dizaines de milliers de Juifs </a:t>
            </a:r>
          </a:p>
        </p:txBody>
      </p:sp>
      <p:pic>
        <p:nvPicPr>
          <p:cNvPr id="45061" name="Picture 5" descr="thumb001513"/>
          <p:cNvPicPr>
            <a:picLocks noChangeAspect="1" noChangeArrowheads="1"/>
          </p:cNvPicPr>
          <p:nvPr/>
        </p:nvPicPr>
        <p:blipFill>
          <a:blip r:embed="rId10" cstate="print"/>
          <a:srcRect/>
          <a:stretch>
            <a:fillRect/>
          </a:stretch>
        </p:blipFill>
        <p:spPr bwMode="auto">
          <a:xfrm>
            <a:off x="468313" y="188913"/>
            <a:ext cx="3540125" cy="489585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derewigeJude"/>
          <p:cNvPicPr>
            <a:picLocks noChangeAspect="1" noChangeArrowheads="1"/>
          </p:cNvPicPr>
          <p:nvPr/>
        </p:nvPicPr>
        <p:blipFill>
          <a:blip r:embed="rId2" cstate="print"/>
          <a:srcRect/>
          <a:stretch>
            <a:fillRect/>
          </a:stretch>
        </p:blipFill>
        <p:spPr bwMode="auto">
          <a:xfrm>
            <a:off x="250825" y="333375"/>
            <a:ext cx="3759200" cy="5040313"/>
          </a:xfrm>
          <a:prstGeom prst="rect">
            <a:avLst/>
          </a:prstGeom>
          <a:noFill/>
        </p:spPr>
      </p:pic>
      <p:pic>
        <p:nvPicPr>
          <p:cNvPr id="46087" name="Picture 7" descr="03"/>
          <p:cNvPicPr>
            <a:picLocks noChangeAspect="1" noChangeArrowheads="1"/>
          </p:cNvPicPr>
          <p:nvPr/>
        </p:nvPicPr>
        <p:blipFill>
          <a:blip r:embed="rId3" cstate="print"/>
          <a:srcRect/>
          <a:stretch>
            <a:fillRect/>
          </a:stretch>
        </p:blipFill>
        <p:spPr bwMode="auto">
          <a:xfrm>
            <a:off x="5138738" y="404813"/>
            <a:ext cx="3659187" cy="5184775"/>
          </a:xfrm>
          <a:prstGeom prst="rect">
            <a:avLst/>
          </a:prstGeom>
          <a:noFill/>
        </p:spPr>
      </p:pic>
      <p:sp>
        <p:nvSpPr>
          <p:cNvPr id="46088" name="Text Box 7"/>
          <p:cNvSpPr txBox="1">
            <a:spLocks noChangeArrowheads="1"/>
          </p:cNvSpPr>
          <p:nvPr/>
        </p:nvSpPr>
        <p:spPr bwMode="auto">
          <a:xfrm>
            <a:off x="250825" y="5373688"/>
            <a:ext cx="3455988" cy="822325"/>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Affiche du film Le juif éternel, 1937</a:t>
            </a:r>
          </a:p>
        </p:txBody>
      </p:sp>
      <p:sp>
        <p:nvSpPr>
          <p:cNvPr id="46089" name="Text Box 7"/>
          <p:cNvSpPr txBox="1">
            <a:spLocks noChangeArrowheads="1"/>
          </p:cNvSpPr>
          <p:nvPr/>
        </p:nvSpPr>
        <p:spPr bwMode="auto">
          <a:xfrm>
            <a:off x="5076825" y="5516563"/>
            <a:ext cx="3455988" cy="822325"/>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Affiche antisémite années 1940</a:t>
            </a:r>
          </a:p>
        </p:txBody>
      </p:sp>
      <p:sp>
        <p:nvSpPr>
          <p:cNvPr id="46090" name="Text Box 7"/>
          <p:cNvSpPr txBox="1">
            <a:spLocks noChangeArrowheads="1"/>
          </p:cNvSpPr>
          <p:nvPr/>
        </p:nvSpPr>
        <p:spPr bwMode="auto">
          <a:xfrm>
            <a:off x="1619250" y="3284538"/>
            <a:ext cx="6408738" cy="1187450"/>
          </a:xfrm>
          <a:prstGeom prst="rect">
            <a:avLst/>
          </a:prstGeom>
          <a:solidFill>
            <a:schemeClr val="bg1"/>
          </a:solidFill>
          <a:ln w="9525">
            <a:noFill/>
            <a:miter lim="800000"/>
            <a:headEnd/>
            <a:tailEnd/>
          </a:ln>
        </p:spPr>
        <p:txBody>
          <a:bodyPr>
            <a:spAutoFit/>
          </a:bodyPr>
          <a:lstStyle/>
          <a:p>
            <a:pPr algn="ctr" eaLnBrk="0" hangingPunct="0">
              <a:spcBef>
                <a:spcPct val="50000"/>
              </a:spcBef>
            </a:pPr>
            <a:r>
              <a:rPr lang="fr-FR" sz="2400">
                <a:solidFill>
                  <a:srgbClr val="0000FF"/>
                </a:solidFill>
                <a:latin typeface="Poor Richard" pitchFamily="18" charset="0"/>
                <a:ea typeface="MS PGothic" pitchFamily="34" charset="-128"/>
              </a:rPr>
              <a:t>Assimilation juif-communiste. Idée qu’il existe un complot judéo-bolchévique à l’origine des crimes nazis et qui veut détruire le monde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090"/>
                                        </p:tgtEl>
                                        <p:attrNameLst>
                                          <p:attrName>style.visibility</p:attrName>
                                        </p:attrNameLst>
                                      </p:cBhvr>
                                      <p:to>
                                        <p:strVal val="visible"/>
                                      </p:to>
                                    </p:set>
                                    <p:animEffect transition="in" filter="box(in)">
                                      <p:cBhvr>
                                        <p:cTn id="7" dur="500"/>
                                        <p:tgtEl>
                                          <p:spTgt spid="46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21" name="Rectangle 17"/>
          <p:cNvSpPr>
            <a:spLocks noChangeArrowheads="1"/>
          </p:cNvSpPr>
          <p:nvPr/>
        </p:nvSpPr>
        <p:spPr bwMode="auto">
          <a:xfrm>
            <a:off x="2411413" y="1550988"/>
            <a:ext cx="1700212" cy="5307012"/>
          </a:xfrm>
          <a:prstGeom prst="rect">
            <a:avLst/>
          </a:prstGeom>
          <a:solidFill>
            <a:srgbClr val="FFFFFF"/>
          </a:solidFill>
          <a:ln w="28575">
            <a:solidFill>
              <a:srgbClr val="000000"/>
            </a:solidFill>
            <a:miter lim="800000"/>
            <a:headEnd/>
            <a:tailEnd/>
          </a:ln>
        </p:spPr>
        <p:txBody>
          <a:bodyPr/>
          <a:lstStyle/>
          <a:p>
            <a:endParaRPr lang="fr-FR"/>
          </a:p>
        </p:txBody>
      </p:sp>
      <p:sp>
        <p:nvSpPr>
          <p:cNvPr id="47118" name="Rectangle 14"/>
          <p:cNvSpPr>
            <a:spLocks noChangeArrowheads="1"/>
          </p:cNvSpPr>
          <p:nvPr/>
        </p:nvSpPr>
        <p:spPr bwMode="auto">
          <a:xfrm>
            <a:off x="323850" y="1550988"/>
            <a:ext cx="1701800" cy="5307012"/>
          </a:xfrm>
          <a:prstGeom prst="rect">
            <a:avLst/>
          </a:prstGeom>
          <a:solidFill>
            <a:srgbClr val="FFFFFF"/>
          </a:solidFill>
          <a:ln w="28575">
            <a:solidFill>
              <a:srgbClr val="000000"/>
            </a:solidFill>
            <a:miter lim="800000"/>
            <a:headEnd/>
            <a:tailEnd/>
          </a:ln>
        </p:spPr>
        <p:txBody>
          <a:bodyPr/>
          <a:lstStyle/>
          <a:p>
            <a:endParaRPr lang="fr-FR"/>
          </a:p>
        </p:txBody>
      </p:sp>
      <p:sp>
        <p:nvSpPr>
          <p:cNvPr id="47108" name="Text Box 4"/>
          <p:cNvSpPr txBox="1">
            <a:spLocks noChangeArrowheads="1"/>
          </p:cNvSpPr>
          <p:nvPr/>
        </p:nvSpPr>
        <p:spPr bwMode="auto">
          <a:xfrm>
            <a:off x="2124075" y="188913"/>
            <a:ext cx="5029200" cy="457200"/>
          </a:xfrm>
          <a:prstGeom prst="rect">
            <a:avLst/>
          </a:prstGeom>
          <a:noFill/>
          <a:ln w="28575">
            <a:solidFill>
              <a:srgbClr val="000000"/>
            </a:solidFill>
            <a:miter lim="800000"/>
            <a:headEnd/>
            <a:tailEnd/>
          </a:ln>
        </p:spPr>
        <p:txBody>
          <a:bodyPr/>
          <a:lstStyle/>
          <a:p>
            <a:pPr algn="ctr"/>
            <a:r>
              <a:rPr lang="fr-FR" altLang="ja-JP">
                <a:latin typeface="Poor Richard" pitchFamily="18" charset="0"/>
                <a:ea typeface="MS Mincho" pitchFamily="49" charset="-128"/>
              </a:rPr>
              <a:t>L’extermination des juifs</a:t>
            </a:r>
          </a:p>
          <a:p>
            <a:endParaRPr lang="fr-FR"/>
          </a:p>
        </p:txBody>
      </p:sp>
      <p:sp>
        <p:nvSpPr>
          <p:cNvPr id="47111" name="Text Box 7"/>
          <p:cNvSpPr txBox="1">
            <a:spLocks noChangeArrowheads="1"/>
          </p:cNvSpPr>
          <p:nvPr/>
        </p:nvSpPr>
        <p:spPr bwMode="auto">
          <a:xfrm>
            <a:off x="2843213" y="908050"/>
            <a:ext cx="3181350" cy="395288"/>
          </a:xfrm>
          <a:prstGeom prst="rect">
            <a:avLst/>
          </a:prstGeom>
          <a:noFill/>
          <a:ln w="28575">
            <a:solidFill>
              <a:srgbClr val="000000"/>
            </a:solidFill>
            <a:miter lim="800000"/>
            <a:headEnd/>
            <a:tailEnd/>
          </a:ln>
        </p:spPr>
        <p:txBody>
          <a:bodyPr>
            <a:spAutoFit/>
          </a:bodyPr>
          <a:lstStyle/>
          <a:p>
            <a:pPr algn="ctr"/>
            <a:r>
              <a:rPr lang="fr-FR" altLang="ja-JP">
                <a:solidFill>
                  <a:srgbClr val="000000"/>
                </a:solidFill>
                <a:latin typeface="Poor Richard" pitchFamily="18" charset="0"/>
                <a:ea typeface="MS Mincho" pitchFamily="49" charset="-128"/>
              </a:rPr>
              <a:t> </a:t>
            </a:r>
            <a:endParaRPr lang="fr-FR"/>
          </a:p>
        </p:txBody>
      </p:sp>
      <p:sp>
        <p:nvSpPr>
          <p:cNvPr id="47112" name="Line 8"/>
          <p:cNvSpPr>
            <a:spLocks noChangeShapeType="1"/>
          </p:cNvSpPr>
          <p:nvPr/>
        </p:nvSpPr>
        <p:spPr bwMode="auto">
          <a:xfrm>
            <a:off x="3203575" y="1268413"/>
            <a:ext cx="0" cy="254000"/>
          </a:xfrm>
          <a:prstGeom prst="line">
            <a:avLst/>
          </a:prstGeom>
          <a:noFill/>
          <a:ln w="28575">
            <a:solidFill>
              <a:srgbClr val="000000"/>
            </a:solidFill>
            <a:round/>
            <a:headEnd/>
            <a:tailEnd type="triangle" w="med" len="med"/>
          </a:ln>
        </p:spPr>
        <p:txBody>
          <a:bodyPr/>
          <a:lstStyle/>
          <a:p>
            <a:endParaRPr lang="fr-FR"/>
          </a:p>
        </p:txBody>
      </p:sp>
      <p:sp>
        <p:nvSpPr>
          <p:cNvPr id="47113" name="Line 9"/>
          <p:cNvSpPr>
            <a:spLocks noChangeShapeType="1"/>
          </p:cNvSpPr>
          <p:nvPr/>
        </p:nvSpPr>
        <p:spPr bwMode="auto">
          <a:xfrm flipH="1">
            <a:off x="1692275" y="1052513"/>
            <a:ext cx="1152525" cy="434975"/>
          </a:xfrm>
          <a:prstGeom prst="line">
            <a:avLst/>
          </a:prstGeom>
          <a:noFill/>
          <a:ln w="28575">
            <a:solidFill>
              <a:srgbClr val="000000"/>
            </a:solidFill>
            <a:round/>
            <a:headEnd/>
            <a:tailEnd type="triangle" w="med" len="med"/>
          </a:ln>
        </p:spPr>
        <p:txBody>
          <a:bodyPr/>
          <a:lstStyle/>
          <a:p>
            <a:endParaRPr lang="fr-FR"/>
          </a:p>
        </p:txBody>
      </p:sp>
      <p:sp>
        <p:nvSpPr>
          <p:cNvPr id="47114" name="Text Box 10"/>
          <p:cNvSpPr txBox="1">
            <a:spLocks noChangeArrowheads="1"/>
          </p:cNvSpPr>
          <p:nvPr/>
        </p:nvSpPr>
        <p:spPr bwMode="auto">
          <a:xfrm>
            <a:off x="250825" y="765175"/>
            <a:ext cx="1701800" cy="5899150"/>
          </a:xfrm>
          <a:prstGeom prst="rect">
            <a:avLst/>
          </a:prstGeom>
          <a:noFill/>
          <a:ln w="9525">
            <a:noFill/>
            <a:miter lim="800000"/>
            <a:headEnd/>
            <a:tailEnd/>
          </a:ln>
        </p:spPr>
        <p:txBody>
          <a:bodyPr/>
          <a:lstStyle/>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r>
              <a:rPr lang="fr-FR" altLang="ja-JP" sz="1400" u="sng">
                <a:solidFill>
                  <a:srgbClr val="0000FF"/>
                </a:solidFill>
                <a:latin typeface="Poor Richard" pitchFamily="18" charset="0"/>
                <a:ea typeface="MS Mincho" pitchFamily="49" charset="-128"/>
              </a:rPr>
              <a:t>La mort dans les ghettos</a:t>
            </a:r>
          </a:p>
          <a:p>
            <a:pPr algn="ctr"/>
            <a:r>
              <a:rPr lang="fr-FR" altLang="ja-JP" sz="1400">
                <a:solidFill>
                  <a:srgbClr val="0000FF"/>
                </a:solidFill>
                <a:latin typeface="Poor Richard" pitchFamily="18" charset="0"/>
                <a:ea typeface="MS Mincho" pitchFamily="49" charset="-128"/>
              </a:rPr>
              <a:t>Quartiers murés dans les grandes villes surtout tchèques et polonaises où les juifs étaient enfermés.</a:t>
            </a:r>
          </a:p>
          <a:p>
            <a:pPr algn="ctr"/>
            <a:r>
              <a:rPr lang="fr-FR" altLang="ja-JP" sz="1400">
                <a:solidFill>
                  <a:srgbClr val="0000FF"/>
                </a:solidFill>
                <a:latin typeface="Poor Richard" pitchFamily="18" charset="0"/>
                <a:ea typeface="MS Mincho" pitchFamily="49" charset="-128"/>
              </a:rPr>
              <a:t>Mort de faim, de maladie.</a:t>
            </a:r>
          </a:p>
          <a:p>
            <a:pPr algn="ctr"/>
            <a:r>
              <a:rPr lang="fr-FR" altLang="ja-JP" sz="1400">
                <a:solidFill>
                  <a:srgbClr val="0000FF"/>
                </a:solidFill>
                <a:latin typeface="Poor Richard" pitchFamily="18" charset="0"/>
                <a:ea typeface="MS Mincho" pitchFamily="49" charset="-128"/>
              </a:rPr>
              <a:t>Exemple : ghetto de Varsovie.</a:t>
            </a:r>
          </a:p>
          <a:p>
            <a:pPr algn="ctr"/>
            <a:r>
              <a:rPr lang="fr-FR" altLang="ja-JP" sz="1400">
                <a:solidFill>
                  <a:srgbClr val="0000FF"/>
                </a:solidFill>
                <a:latin typeface="Poor Richard" pitchFamily="18" charset="0"/>
                <a:ea typeface="MS Mincho" pitchFamily="49" charset="-128"/>
              </a:rPr>
              <a:t>Exemple 2 : Ghetto de Terezin, de Cracovie (mars 1943 : 2000 morts).</a:t>
            </a:r>
          </a:p>
          <a:p>
            <a:endParaRPr lang="fr-FR" altLang="ja-JP" sz="1400">
              <a:latin typeface="Times New Roman" pitchFamily="18" charset="0"/>
              <a:ea typeface="MS Mincho" pitchFamily="49" charset="-128"/>
            </a:endParaRPr>
          </a:p>
          <a:p>
            <a:endParaRPr lang="fr-FR"/>
          </a:p>
        </p:txBody>
      </p:sp>
      <p:sp>
        <p:nvSpPr>
          <p:cNvPr id="47115" name="Text Box 11"/>
          <p:cNvSpPr txBox="1">
            <a:spLocks noChangeArrowheads="1"/>
          </p:cNvSpPr>
          <p:nvPr/>
        </p:nvSpPr>
        <p:spPr bwMode="auto">
          <a:xfrm>
            <a:off x="250825" y="1628775"/>
            <a:ext cx="184150" cy="366713"/>
          </a:xfrm>
          <a:prstGeom prst="rect">
            <a:avLst/>
          </a:prstGeom>
          <a:noFill/>
          <a:ln w="9525">
            <a:noFill/>
            <a:miter lim="800000"/>
            <a:headEnd/>
            <a:tailEnd/>
          </a:ln>
        </p:spPr>
        <p:txBody>
          <a:bodyPr wrap="none">
            <a:spAutoFit/>
          </a:bodyPr>
          <a:lstStyle/>
          <a:p>
            <a:endParaRPr lang="fr-FR"/>
          </a:p>
        </p:txBody>
      </p:sp>
      <p:pic>
        <p:nvPicPr>
          <p:cNvPr id="47116" name="Picture 12" descr="89469"/>
          <p:cNvPicPr>
            <a:picLocks noChangeAspect="1" noChangeArrowheads="1"/>
          </p:cNvPicPr>
          <p:nvPr/>
        </p:nvPicPr>
        <p:blipFill>
          <a:blip r:embed="rId2" cstate="print"/>
          <a:srcRect/>
          <a:stretch>
            <a:fillRect/>
          </a:stretch>
        </p:blipFill>
        <p:spPr bwMode="auto">
          <a:xfrm>
            <a:off x="539750" y="1628775"/>
            <a:ext cx="1203325" cy="1728788"/>
          </a:xfrm>
          <a:prstGeom prst="rect">
            <a:avLst/>
          </a:prstGeom>
          <a:noFill/>
          <a:ln w="9525">
            <a:noFill/>
            <a:miter lim="800000"/>
            <a:headEnd/>
            <a:tailEnd/>
          </a:ln>
        </p:spPr>
      </p:pic>
      <p:sp>
        <p:nvSpPr>
          <p:cNvPr id="47117" name="Text Box 13"/>
          <p:cNvSpPr txBox="1">
            <a:spLocks noChangeArrowheads="1"/>
          </p:cNvSpPr>
          <p:nvPr/>
        </p:nvSpPr>
        <p:spPr bwMode="auto">
          <a:xfrm>
            <a:off x="395288" y="3357563"/>
            <a:ext cx="1592262" cy="396875"/>
          </a:xfrm>
          <a:prstGeom prst="rect">
            <a:avLst/>
          </a:prstGeom>
          <a:noFill/>
          <a:ln w="9525">
            <a:noFill/>
            <a:miter lim="800000"/>
            <a:headEnd/>
            <a:tailEnd/>
          </a:ln>
        </p:spPr>
        <p:txBody>
          <a:bodyPr/>
          <a:lstStyle/>
          <a:p>
            <a:r>
              <a:rPr lang="fr-FR" altLang="ja-JP" sz="800">
                <a:latin typeface="Poor Richard" pitchFamily="18" charset="0"/>
                <a:ea typeface="MS Mincho" pitchFamily="49" charset="-128"/>
              </a:rPr>
              <a:t>Un enfant dans le ghetto de Varsovie</a:t>
            </a:r>
            <a:endParaRPr lang="fr-FR"/>
          </a:p>
        </p:txBody>
      </p:sp>
      <p:sp>
        <p:nvSpPr>
          <p:cNvPr id="47119" name="Line 15"/>
          <p:cNvSpPr>
            <a:spLocks noChangeShapeType="1"/>
          </p:cNvSpPr>
          <p:nvPr/>
        </p:nvSpPr>
        <p:spPr bwMode="auto">
          <a:xfrm>
            <a:off x="4284663" y="620713"/>
            <a:ext cx="0" cy="252412"/>
          </a:xfrm>
          <a:prstGeom prst="line">
            <a:avLst/>
          </a:prstGeom>
          <a:noFill/>
          <a:ln w="28575">
            <a:solidFill>
              <a:srgbClr val="000000"/>
            </a:solidFill>
            <a:round/>
            <a:headEnd/>
            <a:tailEnd type="triangle" w="med" len="med"/>
          </a:ln>
        </p:spPr>
        <p:txBody>
          <a:bodyPr/>
          <a:lstStyle/>
          <a:p>
            <a:endParaRPr lang="fr-FR"/>
          </a:p>
        </p:txBody>
      </p:sp>
      <p:sp>
        <p:nvSpPr>
          <p:cNvPr id="47120" name="Text Box 16"/>
          <p:cNvSpPr txBox="1">
            <a:spLocks noChangeArrowheads="1"/>
          </p:cNvSpPr>
          <p:nvPr/>
        </p:nvSpPr>
        <p:spPr bwMode="auto">
          <a:xfrm>
            <a:off x="2411413" y="1052513"/>
            <a:ext cx="1736725" cy="3789362"/>
          </a:xfrm>
          <a:prstGeom prst="rect">
            <a:avLst/>
          </a:prstGeom>
          <a:noFill/>
          <a:ln w="9525">
            <a:noFill/>
            <a:miter lim="800000"/>
            <a:headEnd/>
            <a:tailEnd/>
          </a:ln>
        </p:spPr>
        <p:txBody>
          <a:bodyPr/>
          <a:lstStyle/>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u="sng">
              <a:solidFill>
                <a:srgbClr val="0000FF"/>
              </a:solidFill>
              <a:latin typeface="Poor Richard" pitchFamily="18" charset="0"/>
              <a:ea typeface="MS Mincho" pitchFamily="49" charset="-128"/>
            </a:endParaRPr>
          </a:p>
          <a:p>
            <a:pPr algn="ctr"/>
            <a:r>
              <a:rPr lang="fr-FR" altLang="ja-JP" sz="1400" u="sng">
                <a:solidFill>
                  <a:srgbClr val="0000FF"/>
                </a:solidFill>
                <a:latin typeface="Poor Richard" pitchFamily="18" charset="0"/>
                <a:ea typeface="MS Mincho" pitchFamily="49" charset="-128"/>
              </a:rPr>
              <a:t>Les exécutions par balle (la shoah par balles).</a:t>
            </a:r>
          </a:p>
          <a:p>
            <a:pPr algn="ctr"/>
            <a:r>
              <a:rPr lang="fr-FR" altLang="ja-JP" sz="1400">
                <a:solidFill>
                  <a:srgbClr val="0000FF"/>
                </a:solidFill>
                <a:latin typeface="Poor Richard" pitchFamily="18" charset="0"/>
                <a:ea typeface="MS Mincho" pitchFamily="49" charset="-128"/>
              </a:rPr>
              <a:t>Les Einsatzgruppen rassemblent les juifs des villes et régions conquises et les exécutent par fusillades au bord de fosses communes creusées par les condamnés eux-mêmes.</a:t>
            </a:r>
          </a:p>
          <a:p>
            <a:pPr algn="ctr"/>
            <a:r>
              <a:rPr lang="fr-FR" altLang="ja-JP" sz="1400">
                <a:solidFill>
                  <a:srgbClr val="0000FF"/>
                </a:solidFill>
                <a:latin typeface="Poor Richard" pitchFamily="18" charset="0"/>
                <a:ea typeface="MS Mincho" pitchFamily="49" charset="-128"/>
              </a:rPr>
              <a:t>Exemple : Babi Yar, près de Kiev en Ukraine. Plus de 33 771 morts en deux jours (septembre 1941)</a:t>
            </a:r>
            <a:endParaRPr lang="fr-FR">
              <a:solidFill>
                <a:srgbClr val="0000FF"/>
              </a:solidFill>
            </a:endParaRPr>
          </a:p>
        </p:txBody>
      </p:sp>
      <p:pic>
        <p:nvPicPr>
          <p:cNvPr id="47122" name="Picture 18" descr="karkov_2"/>
          <p:cNvPicPr>
            <a:picLocks noChangeAspect="1" noChangeArrowheads="1"/>
          </p:cNvPicPr>
          <p:nvPr/>
        </p:nvPicPr>
        <p:blipFill>
          <a:blip r:embed="rId3" cstate="print"/>
          <a:srcRect/>
          <a:stretch>
            <a:fillRect/>
          </a:stretch>
        </p:blipFill>
        <p:spPr bwMode="auto">
          <a:xfrm>
            <a:off x="2555875" y="1628775"/>
            <a:ext cx="1439863" cy="1192213"/>
          </a:xfrm>
          <a:prstGeom prst="rect">
            <a:avLst/>
          </a:prstGeom>
          <a:noFill/>
          <a:ln w="9525">
            <a:noFill/>
            <a:miter lim="800000"/>
            <a:headEnd/>
            <a:tailEnd/>
          </a:ln>
        </p:spPr>
      </p:pic>
      <p:sp>
        <p:nvSpPr>
          <p:cNvPr id="47123" name="Text Box 19"/>
          <p:cNvSpPr txBox="1">
            <a:spLocks noChangeArrowheads="1"/>
          </p:cNvSpPr>
          <p:nvPr/>
        </p:nvSpPr>
        <p:spPr bwMode="auto">
          <a:xfrm>
            <a:off x="2411413" y="2852738"/>
            <a:ext cx="1592262" cy="398462"/>
          </a:xfrm>
          <a:prstGeom prst="rect">
            <a:avLst/>
          </a:prstGeom>
          <a:noFill/>
          <a:ln w="9525">
            <a:noFill/>
            <a:miter lim="800000"/>
            <a:headEnd/>
            <a:tailEnd/>
          </a:ln>
        </p:spPr>
        <p:txBody>
          <a:bodyPr/>
          <a:lstStyle/>
          <a:p>
            <a:r>
              <a:rPr lang="fr-FR" altLang="ja-JP" sz="800">
                <a:latin typeface="Poor Richard" pitchFamily="18" charset="0"/>
                <a:ea typeface="MS Mincho" pitchFamily="49" charset="-128"/>
              </a:rPr>
              <a:t>Exécution d’une femme et son enfant, 1942.</a:t>
            </a: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box(in)">
                                      <p:cBhvr>
                                        <p:cTn id="7" dur="500"/>
                                        <p:tgtEl>
                                          <p:spTgt spid="471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7119"/>
                                        </p:tgtEl>
                                        <p:attrNameLst>
                                          <p:attrName>style.visibility</p:attrName>
                                        </p:attrNameLst>
                                      </p:cBhvr>
                                      <p:to>
                                        <p:strVal val="visible"/>
                                      </p:to>
                                    </p:set>
                                    <p:animEffect transition="in" filter="box(in)">
                                      <p:cBhvr>
                                        <p:cTn id="12" dur="500"/>
                                        <p:tgtEl>
                                          <p:spTgt spid="471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7113"/>
                                        </p:tgtEl>
                                        <p:attrNameLst>
                                          <p:attrName>style.visibility</p:attrName>
                                        </p:attrNameLst>
                                      </p:cBhvr>
                                      <p:to>
                                        <p:strVal val="visible"/>
                                      </p:to>
                                    </p:set>
                                    <p:animEffect transition="in" filter="box(in)">
                                      <p:cBhvr>
                                        <p:cTn id="17" dur="500"/>
                                        <p:tgtEl>
                                          <p:spTgt spid="47113"/>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ox(in)">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47112"/>
                                        </p:tgtEl>
                                        <p:attrNameLst>
                                          <p:attrName>style.visibility</p:attrName>
                                        </p:attrNameLst>
                                      </p:cBhvr>
                                      <p:to>
                                        <p:strVal val="visible"/>
                                      </p:to>
                                    </p:set>
                                    <p:animEffect transition="in" filter="box(in)">
                                      <p:cBhvr>
                                        <p:cTn id="25" dur="500"/>
                                        <p:tgtEl>
                                          <p:spTgt spid="47112"/>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7120"/>
                                        </p:tgtEl>
                                        <p:attrNameLst>
                                          <p:attrName>style.visibility</p:attrName>
                                        </p:attrNameLst>
                                      </p:cBhvr>
                                      <p:to>
                                        <p:strVal val="visible"/>
                                      </p:to>
                                    </p:set>
                                    <p:animEffect transition="in" filter="box(in)">
                                      <p:cBhvr>
                                        <p:cTn id="30" dur="500"/>
                                        <p:tgtEl>
                                          <p:spTgt spid="47120"/>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47114"/>
                                        </p:tgtEl>
                                        <p:attrNameLst>
                                          <p:attrName>style.visibility</p:attrName>
                                        </p:attrNameLst>
                                      </p:cBhvr>
                                      <p:to>
                                        <p:strVal val="visible"/>
                                      </p:to>
                                    </p:set>
                                    <p:animEffect transition="in" filter="checkerboard(across)">
                                      <p:cBhvr>
                                        <p:cTn id="35" dur="500"/>
                                        <p:tgtEl>
                                          <p:spTgt spid="47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11" grpId="0" animBg="1"/>
      <p:bldP spid="47112" grpId="0" animBg="1"/>
      <p:bldP spid="47113" grpId="0" animBg="1"/>
      <p:bldP spid="47114" grpId="0"/>
      <p:bldP spid="47119" grpId="0" animBg="1"/>
      <p:bldP spid="471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Fichier:Bundesarchiv Bild 183-S72707, Heinrich Himmler.jpg">
            <a:hlinkClick r:id="rId2"/>
          </p:cNvPr>
          <p:cNvPicPr>
            <a:picLocks noChangeAspect="1" noChangeArrowheads="1"/>
          </p:cNvPicPr>
          <p:nvPr/>
        </p:nvPicPr>
        <p:blipFill>
          <a:blip r:embed="rId3" cstate="print"/>
          <a:srcRect/>
          <a:stretch>
            <a:fillRect/>
          </a:stretch>
        </p:blipFill>
        <p:spPr bwMode="auto">
          <a:xfrm>
            <a:off x="468313" y="404813"/>
            <a:ext cx="3905250" cy="5715000"/>
          </a:xfrm>
          <a:prstGeom prst="rect">
            <a:avLst/>
          </a:prstGeom>
          <a:noFill/>
        </p:spPr>
      </p:pic>
      <p:sp>
        <p:nvSpPr>
          <p:cNvPr id="48134" name="Text Box 7"/>
          <p:cNvSpPr txBox="1">
            <a:spLocks noChangeArrowheads="1"/>
          </p:cNvSpPr>
          <p:nvPr/>
        </p:nvSpPr>
        <p:spPr bwMode="auto">
          <a:xfrm>
            <a:off x="4572000" y="404813"/>
            <a:ext cx="3455988" cy="118745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Heinrich Himmler, responsable de la mise en œuvre de la solution finale</a:t>
            </a:r>
          </a:p>
        </p:txBody>
      </p:sp>
      <p:pic>
        <p:nvPicPr>
          <p:cNvPr id="48136" name="Picture 8" descr="Himmler-530x470"/>
          <p:cNvPicPr>
            <a:picLocks noChangeAspect="1" noChangeArrowheads="1"/>
          </p:cNvPicPr>
          <p:nvPr/>
        </p:nvPicPr>
        <p:blipFill>
          <a:blip r:embed="rId4" cstate="print"/>
          <a:srcRect/>
          <a:stretch>
            <a:fillRect/>
          </a:stretch>
        </p:blipFill>
        <p:spPr bwMode="auto">
          <a:xfrm>
            <a:off x="4572000" y="1773238"/>
            <a:ext cx="4005263" cy="3551237"/>
          </a:xfrm>
          <a:prstGeom prst="rect">
            <a:avLst/>
          </a:prstGeom>
          <a:noFill/>
        </p:spPr>
      </p:pic>
      <p:sp>
        <p:nvSpPr>
          <p:cNvPr id="48137" name="Text Box 7"/>
          <p:cNvSpPr txBox="1">
            <a:spLocks noChangeArrowheads="1"/>
          </p:cNvSpPr>
          <p:nvPr/>
        </p:nvSpPr>
        <p:spPr bwMode="auto">
          <a:xfrm>
            <a:off x="4572000" y="5373688"/>
            <a:ext cx="3455988" cy="822325"/>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Himmler inspecte un camp de concentration en Pologne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S_5"/>
          <p:cNvPicPr>
            <a:picLocks noChangeAspect="1" noChangeArrowheads="1"/>
          </p:cNvPicPr>
          <p:nvPr/>
        </p:nvPicPr>
        <p:blipFill>
          <a:blip r:embed="rId2" cstate="print"/>
          <a:srcRect/>
          <a:stretch>
            <a:fillRect/>
          </a:stretch>
        </p:blipFill>
        <p:spPr bwMode="auto">
          <a:xfrm>
            <a:off x="323850" y="333375"/>
            <a:ext cx="6840538" cy="4938713"/>
          </a:xfrm>
          <a:prstGeom prst="rect">
            <a:avLst/>
          </a:prstGeom>
          <a:noFill/>
        </p:spPr>
      </p:pic>
      <p:sp>
        <p:nvSpPr>
          <p:cNvPr id="49158" name="Text Box 7"/>
          <p:cNvSpPr txBox="1">
            <a:spLocks noChangeArrowheads="1"/>
          </p:cNvSpPr>
          <p:nvPr/>
        </p:nvSpPr>
        <p:spPr bwMode="auto">
          <a:xfrm>
            <a:off x="179388" y="5305425"/>
            <a:ext cx="7129462" cy="822325"/>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Premier essai de camion à gaz au camp de Sachsenhausen en novembre 1941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ChangeArrowheads="1"/>
          </p:cNvSpPr>
          <p:nvPr/>
        </p:nvSpPr>
        <p:spPr bwMode="auto">
          <a:xfrm>
            <a:off x="250825" y="215900"/>
            <a:ext cx="7766050" cy="457200"/>
          </a:xfrm>
          <a:prstGeom prst="rect">
            <a:avLst/>
          </a:prstGeom>
          <a:noFill/>
          <a:ln w="9525">
            <a:noFill/>
            <a:miter lim="800000"/>
            <a:headEnd/>
            <a:tailEnd/>
          </a:ln>
          <a:effectLst/>
        </p:spPr>
        <p:txBody>
          <a:bodyPr wrap="none" anchor="ctr">
            <a:spAutoFit/>
          </a:bodyPr>
          <a:lstStyle/>
          <a:p>
            <a:r>
              <a:rPr lang="fr-FR" sz="2400" u="sng">
                <a:solidFill>
                  <a:srgbClr val="0000FF"/>
                </a:solidFill>
                <a:latin typeface="Poor Richard" pitchFamily="18" charset="0"/>
              </a:rPr>
              <a:t>2. Un exemple d’un centre de la mort à travers Maus de Spiegelman.</a:t>
            </a:r>
          </a:p>
        </p:txBody>
      </p:sp>
      <p:pic>
        <p:nvPicPr>
          <p:cNvPr id="50181" name="Picture 5" descr="maus 5"/>
          <p:cNvPicPr>
            <a:picLocks noChangeAspect="1" noChangeArrowheads="1"/>
          </p:cNvPicPr>
          <p:nvPr/>
        </p:nvPicPr>
        <p:blipFill>
          <a:blip r:embed="rId2" cstate="print"/>
          <a:srcRect/>
          <a:stretch>
            <a:fillRect/>
          </a:stretch>
        </p:blipFill>
        <p:spPr bwMode="auto">
          <a:xfrm>
            <a:off x="0" y="765175"/>
            <a:ext cx="4324350" cy="5832475"/>
          </a:xfrm>
          <a:prstGeom prst="rect">
            <a:avLst/>
          </a:prstGeom>
          <a:noFill/>
          <a:ln w="9525">
            <a:noFill/>
            <a:miter lim="800000"/>
            <a:headEnd/>
            <a:tailEnd/>
          </a:ln>
        </p:spPr>
      </p:pic>
      <p:sp>
        <p:nvSpPr>
          <p:cNvPr id="50182" name="Text Box 6"/>
          <p:cNvSpPr txBox="1">
            <a:spLocks noChangeArrowheads="1"/>
          </p:cNvSpPr>
          <p:nvPr/>
        </p:nvSpPr>
        <p:spPr bwMode="auto">
          <a:xfrm>
            <a:off x="5364163" y="765175"/>
            <a:ext cx="3438525" cy="5688013"/>
          </a:xfrm>
          <a:prstGeom prst="rect">
            <a:avLst/>
          </a:prstGeom>
          <a:solidFill>
            <a:srgbClr val="FFFFFF"/>
          </a:solidFill>
          <a:ln w="9525">
            <a:solidFill>
              <a:srgbClr val="000000"/>
            </a:solidFill>
            <a:miter lim="800000"/>
            <a:headEnd/>
            <a:tailEnd/>
          </a:ln>
        </p:spPr>
        <p:txBody>
          <a:bodyPr/>
          <a:lstStyle/>
          <a:p>
            <a:pPr algn="just"/>
            <a:r>
              <a:rPr lang="fr-FR" altLang="ja-JP">
                <a:latin typeface="Poor Richard" pitchFamily="18" charset="0"/>
                <a:ea typeface="MS Mincho" pitchFamily="49" charset="-128"/>
              </a:rPr>
              <a:t>« Je peux même pas décrire ce que j’ai vu là-bas. Tout ce que j’avais entendu, je ne croyais pas tant que de ce que j’ai vu là. C’était un bâtiment, comme une grande boulangerie, avec beaucoup de cheminée tout autour, des grandes et des hautes cheminées, et des petites et des courtes cheminées. Et c’était aussi des escaliers pour descendre aussi à côté des escaliers, d’un côté, c’était comme un toboggan s’ils amenaient des gens qui peuvent pas marcher, ils les mettent sur le toboggan, et ils descendaient.</a:t>
            </a:r>
          </a:p>
          <a:p>
            <a:pPr algn="just"/>
            <a:r>
              <a:rPr lang="fr-FR" altLang="ja-JP">
                <a:latin typeface="Poor Richard" pitchFamily="18" charset="0"/>
                <a:ea typeface="MS Mincho" pitchFamily="49" charset="-128"/>
              </a:rPr>
              <a:t>Tu vois la procédure était là de cette manière, à Birkenau : </a:t>
            </a:r>
            <a:r>
              <a:rPr lang="fr-FR" altLang="ja-JP">
                <a:solidFill>
                  <a:srgbClr val="FF0000"/>
                </a:solidFill>
                <a:latin typeface="Poor Richard" pitchFamily="18" charset="0"/>
                <a:ea typeface="MS Mincho" pitchFamily="49" charset="-128"/>
              </a:rPr>
              <a:t>quand arrivait un transport d’Europe, un transport de juifs ou d’autres gens</a:t>
            </a:r>
            <a:r>
              <a:rPr lang="fr-FR" altLang="ja-JP">
                <a:latin typeface="Poor Richard" pitchFamily="18" charset="0"/>
                <a:ea typeface="MS Mincho" pitchFamily="49" charset="-128"/>
              </a:rPr>
              <a:t>, qu’ils avaient à achever, ils leur disaient qu’ils vont à la douche pour commencer. </a:t>
            </a:r>
            <a:endParaRPr lang="fr-FR"/>
          </a:p>
        </p:txBody>
      </p:sp>
      <p:sp>
        <p:nvSpPr>
          <p:cNvPr id="50183" name="Oval 7"/>
          <p:cNvSpPr>
            <a:spLocks noChangeArrowheads="1"/>
          </p:cNvSpPr>
          <p:nvPr/>
        </p:nvSpPr>
        <p:spPr bwMode="auto">
          <a:xfrm>
            <a:off x="2268538" y="3284538"/>
            <a:ext cx="1008062" cy="865187"/>
          </a:xfrm>
          <a:prstGeom prst="ellipse">
            <a:avLst/>
          </a:prstGeom>
          <a:noFill/>
          <a:ln w="28575">
            <a:solidFill>
              <a:srgbClr val="FF0000"/>
            </a:solidFill>
            <a:round/>
            <a:headEnd/>
            <a:tailEnd/>
          </a:ln>
          <a:effectLst/>
        </p:spPr>
        <p:txBody>
          <a:bodyPr wrap="none" anchor="ctr"/>
          <a:lstStyle/>
          <a:p>
            <a:endParaRPr lang="fr-FR"/>
          </a:p>
        </p:txBody>
      </p:sp>
      <p:sp>
        <p:nvSpPr>
          <p:cNvPr id="50184" name="Line 8"/>
          <p:cNvSpPr>
            <a:spLocks noChangeShapeType="1"/>
          </p:cNvSpPr>
          <p:nvPr/>
        </p:nvSpPr>
        <p:spPr bwMode="auto">
          <a:xfrm flipH="1" flipV="1">
            <a:off x="3059113" y="3860800"/>
            <a:ext cx="2305050" cy="1512888"/>
          </a:xfrm>
          <a:prstGeom prst="line">
            <a:avLst/>
          </a:prstGeom>
          <a:noFill/>
          <a:ln w="28575">
            <a:solidFill>
              <a:srgbClr val="FF0000"/>
            </a:solidFill>
            <a:round/>
            <a:headEnd/>
            <a:tailEnd type="triangle" w="med" len="med"/>
          </a:ln>
          <a:effectLst/>
        </p:spPr>
        <p:txBody>
          <a:bodyPr/>
          <a:lstStyle/>
          <a:p>
            <a:endParaRPr lang="fr-FR"/>
          </a:p>
        </p:txBody>
      </p:sp>
      <p:pic>
        <p:nvPicPr>
          <p:cNvPr id="50186" name="Picture 10" descr="h-20-1471587-1238058897"/>
          <p:cNvPicPr>
            <a:picLocks noChangeAspect="1" noChangeArrowheads="1"/>
          </p:cNvPicPr>
          <p:nvPr/>
        </p:nvPicPr>
        <p:blipFill>
          <a:blip r:embed="rId3" cstate="print"/>
          <a:srcRect/>
          <a:stretch>
            <a:fillRect/>
          </a:stretch>
        </p:blipFill>
        <p:spPr bwMode="auto">
          <a:xfrm>
            <a:off x="4427538" y="260350"/>
            <a:ext cx="4476750" cy="3324225"/>
          </a:xfrm>
          <a:prstGeom prst="rect">
            <a:avLst/>
          </a:prstGeom>
          <a:noFill/>
        </p:spPr>
      </p:pic>
      <p:sp>
        <p:nvSpPr>
          <p:cNvPr id="50187" name="Text Box 7"/>
          <p:cNvSpPr txBox="1">
            <a:spLocks noChangeArrowheads="1"/>
          </p:cNvSpPr>
          <p:nvPr/>
        </p:nvSpPr>
        <p:spPr bwMode="auto">
          <a:xfrm>
            <a:off x="4427538" y="3213100"/>
            <a:ext cx="4537075" cy="641350"/>
          </a:xfrm>
          <a:prstGeom prst="rect">
            <a:avLst/>
          </a:prstGeom>
          <a:solidFill>
            <a:schemeClr val="bg1"/>
          </a:solidFill>
          <a:ln w="9525">
            <a:noFill/>
            <a:miter lim="800000"/>
            <a:headEnd/>
            <a:tailEnd/>
          </a:ln>
        </p:spPr>
        <p:txBody>
          <a:bodyPr>
            <a:spAutoFit/>
          </a:bodyPr>
          <a:lstStyle/>
          <a:p>
            <a:pPr eaLnBrk="0" hangingPunct="0">
              <a:spcBef>
                <a:spcPct val="50000"/>
              </a:spcBef>
            </a:pPr>
            <a:r>
              <a:rPr lang="fr-FR">
                <a:latin typeface="Poor Richard" pitchFamily="18" charset="0"/>
                <a:ea typeface="MS PGothic" pitchFamily="34" charset="-128"/>
              </a:rPr>
              <a:t>Un convoi de juifs polonais en direction des camps de la mort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0183"/>
                                        </p:tgtEl>
                                        <p:attrNameLst>
                                          <p:attrName>style.visibility</p:attrName>
                                        </p:attrNameLst>
                                      </p:cBhvr>
                                      <p:to>
                                        <p:strVal val="visible"/>
                                      </p:to>
                                    </p:set>
                                    <p:animEffect transition="in" filter="box(in)">
                                      <p:cBhvr>
                                        <p:cTn id="7" dur="500"/>
                                        <p:tgtEl>
                                          <p:spTgt spid="5018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0184"/>
                                        </p:tgtEl>
                                        <p:attrNameLst>
                                          <p:attrName>style.visibility</p:attrName>
                                        </p:attrNameLst>
                                      </p:cBhvr>
                                      <p:to>
                                        <p:strVal val="visible"/>
                                      </p:to>
                                    </p:set>
                                    <p:animEffect transition="in" filter="box(in)">
                                      <p:cBhvr>
                                        <p:cTn id="10" dur="500"/>
                                        <p:tgtEl>
                                          <p:spTgt spid="5018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0186"/>
                                        </p:tgtEl>
                                        <p:attrNameLst>
                                          <p:attrName>style.visibility</p:attrName>
                                        </p:attrNameLst>
                                      </p:cBhvr>
                                      <p:to>
                                        <p:strVal val="visible"/>
                                      </p:to>
                                    </p:set>
                                    <p:animEffect transition="in" filter="box(in)">
                                      <p:cBhvr>
                                        <p:cTn id="15" dur="500"/>
                                        <p:tgtEl>
                                          <p:spTgt spid="50186"/>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0187"/>
                                        </p:tgtEl>
                                        <p:attrNameLst>
                                          <p:attrName>style.visibility</p:attrName>
                                        </p:attrNameLst>
                                      </p:cBhvr>
                                      <p:to>
                                        <p:strVal val="visible"/>
                                      </p:to>
                                    </p:set>
                                    <p:animEffect transition="in" filter="box(in)">
                                      <p:cBhvr>
                                        <p:cTn id="18" dur="500"/>
                                        <p:tgtEl>
                                          <p:spTgt spid="50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animBg="1"/>
      <p:bldP spid="50184" grpId="0" animBg="1"/>
      <p:bldP spid="5018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maus 5"/>
          <p:cNvPicPr>
            <a:picLocks noChangeAspect="1" noChangeArrowheads="1"/>
          </p:cNvPicPr>
          <p:nvPr/>
        </p:nvPicPr>
        <p:blipFill>
          <a:blip r:embed="rId2" cstate="print"/>
          <a:srcRect t="41998"/>
          <a:stretch>
            <a:fillRect/>
          </a:stretch>
        </p:blipFill>
        <p:spPr bwMode="auto">
          <a:xfrm>
            <a:off x="179388" y="188913"/>
            <a:ext cx="4324350" cy="3382962"/>
          </a:xfrm>
          <a:prstGeom prst="rect">
            <a:avLst/>
          </a:prstGeom>
          <a:noFill/>
          <a:ln w="9525">
            <a:noFill/>
            <a:miter lim="800000"/>
            <a:headEnd/>
            <a:tailEnd/>
          </a:ln>
        </p:spPr>
      </p:pic>
      <p:sp>
        <p:nvSpPr>
          <p:cNvPr id="51205" name="Oval 5"/>
          <p:cNvSpPr>
            <a:spLocks noChangeArrowheads="1"/>
          </p:cNvSpPr>
          <p:nvPr/>
        </p:nvSpPr>
        <p:spPr bwMode="auto">
          <a:xfrm>
            <a:off x="2268538" y="549275"/>
            <a:ext cx="1079500" cy="576263"/>
          </a:xfrm>
          <a:prstGeom prst="ellipse">
            <a:avLst/>
          </a:prstGeom>
          <a:noFill/>
          <a:ln w="28575">
            <a:solidFill>
              <a:srgbClr val="0000FF"/>
            </a:solidFill>
            <a:round/>
            <a:headEnd/>
            <a:tailEnd/>
          </a:ln>
          <a:effectLst/>
        </p:spPr>
        <p:txBody>
          <a:bodyPr wrap="none" anchor="ctr"/>
          <a:lstStyle/>
          <a:p>
            <a:endParaRPr lang="fr-FR"/>
          </a:p>
        </p:txBody>
      </p:sp>
      <p:sp>
        <p:nvSpPr>
          <p:cNvPr id="51206" name="Text Box 6"/>
          <p:cNvSpPr txBox="1">
            <a:spLocks noChangeArrowheads="1"/>
          </p:cNvSpPr>
          <p:nvPr/>
        </p:nvSpPr>
        <p:spPr bwMode="auto">
          <a:xfrm>
            <a:off x="250825" y="4005263"/>
            <a:ext cx="4051300" cy="2657475"/>
          </a:xfrm>
          <a:prstGeom prst="rect">
            <a:avLst/>
          </a:prstGeom>
          <a:noFill/>
          <a:ln w="9525">
            <a:solidFill>
              <a:schemeClr val="tx1"/>
            </a:solidFill>
            <a:miter lim="800000"/>
            <a:headEnd/>
            <a:tailEnd/>
          </a:ln>
          <a:effectLst/>
        </p:spPr>
        <p:txBody>
          <a:bodyPr>
            <a:spAutoFit/>
          </a:bodyPr>
          <a:lstStyle/>
          <a:p>
            <a:pPr algn="ctr"/>
            <a:r>
              <a:rPr lang="fr-FR" sz="2400">
                <a:latin typeface="Poor Richard" pitchFamily="18" charset="0"/>
              </a:rPr>
              <a:t>Etape 1. </a:t>
            </a:r>
            <a:r>
              <a:rPr lang="fr-FR" sz="2400" u="sng">
                <a:solidFill>
                  <a:srgbClr val="0000FF"/>
                </a:solidFill>
                <a:latin typeface="Poor Richard" pitchFamily="18" charset="0"/>
              </a:rPr>
              <a:t>La déportation</a:t>
            </a:r>
            <a:r>
              <a:rPr lang="fr-FR" sz="2400">
                <a:solidFill>
                  <a:srgbClr val="0000FF"/>
                </a:solidFill>
                <a:latin typeface="Poor Richard" pitchFamily="18" charset="0"/>
              </a:rPr>
              <a:t>. Les juifs sont déportés de toute l’Europe et emmenés à l’est, à Auschwitz, en Pologne, par exemple. Le voyage est très long et se fait dans des wagons à bestiaux (nombreux morts)</a:t>
            </a:r>
          </a:p>
        </p:txBody>
      </p:sp>
      <p:sp>
        <p:nvSpPr>
          <p:cNvPr id="51207" name="Line 7"/>
          <p:cNvSpPr>
            <a:spLocks noChangeShapeType="1"/>
          </p:cNvSpPr>
          <p:nvPr/>
        </p:nvSpPr>
        <p:spPr bwMode="auto">
          <a:xfrm flipV="1">
            <a:off x="2700338" y="908050"/>
            <a:ext cx="0" cy="3097213"/>
          </a:xfrm>
          <a:prstGeom prst="line">
            <a:avLst/>
          </a:prstGeom>
          <a:noFill/>
          <a:ln w="25400">
            <a:solidFill>
              <a:srgbClr val="0000FF"/>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box(in)">
                                      <p:cBhvr>
                                        <p:cTn id="7" dur="500"/>
                                        <p:tgtEl>
                                          <p:spTgt spid="5120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207"/>
                                        </p:tgtEl>
                                        <p:attrNameLst>
                                          <p:attrName>style.visibility</p:attrName>
                                        </p:attrNameLst>
                                      </p:cBhvr>
                                      <p:to>
                                        <p:strVal val="visible"/>
                                      </p:to>
                                    </p:set>
                                    <p:animEffect transition="in" filter="box(in)">
                                      <p:cBhvr>
                                        <p:cTn id="10" dur="500"/>
                                        <p:tgtEl>
                                          <p:spTgt spid="5120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1206"/>
                                        </p:tgtEl>
                                        <p:attrNameLst>
                                          <p:attrName>style.visibility</p:attrName>
                                        </p:attrNameLst>
                                      </p:cBhvr>
                                      <p:to>
                                        <p:strVal val="visible"/>
                                      </p:to>
                                    </p:set>
                                    <p:animEffect transition="in" filter="box(in)">
                                      <p:cBhvr>
                                        <p:cTn id="13"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P spid="51206" grpId="0" animBg="1"/>
      <p:bldP spid="5120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g"/>
          <p:cNvPicPr>
            <a:picLocks noChangeAspect="1" noChangeArrowheads="1"/>
          </p:cNvPicPr>
          <p:nvPr/>
        </p:nvPicPr>
        <p:blipFill>
          <a:blip r:embed="rId2" cstate="print"/>
          <a:srcRect/>
          <a:stretch>
            <a:fillRect/>
          </a:stretch>
        </p:blipFill>
        <p:spPr bwMode="auto">
          <a:xfrm>
            <a:off x="395288" y="333375"/>
            <a:ext cx="6697662" cy="4603750"/>
          </a:xfrm>
          <a:prstGeom prst="rect">
            <a:avLst/>
          </a:prstGeom>
          <a:noFill/>
        </p:spPr>
      </p:pic>
      <p:sp>
        <p:nvSpPr>
          <p:cNvPr id="5125" name="Text Box 5"/>
          <p:cNvSpPr txBox="1">
            <a:spLocks noChangeArrowheads="1"/>
          </p:cNvSpPr>
          <p:nvPr/>
        </p:nvSpPr>
        <p:spPr bwMode="auto">
          <a:xfrm>
            <a:off x="250825" y="5084763"/>
            <a:ext cx="7777163" cy="457200"/>
          </a:xfrm>
          <a:prstGeom prst="rect">
            <a:avLst/>
          </a:prstGeom>
          <a:noFill/>
          <a:ln w="9525">
            <a:noFill/>
            <a:miter lim="800000"/>
            <a:headEnd/>
            <a:tailEnd/>
          </a:ln>
          <a:effectLst/>
        </p:spPr>
        <p:txBody>
          <a:bodyPr>
            <a:spAutoFit/>
          </a:bodyPr>
          <a:lstStyle/>
          <a:p>
            <a:r>
              <a:rPr lang="fr-FR" sz="2400">
                <a:latin typeface="Poor Richard" pitchFamily="18" charset="0"/>
              </a:rPr>
              <a:t>Un village polonais après l’invasion allemande de septembre 1939</a:t>
            </a:r>
          </a:p>
        </p:txBody>
      </p:sp>
      <p:sp>
        <p:nvSpPr>
          <p:cNvPr id="5126" name="Text Box 6"/>
          <p:cNvSpPr txBox="1">
            <a:spLocks noChangeArrowheads="1"/>
          </p:cNvSpPr>
          <p:nvPr/>
        </p:nvSpPr>
        <p:spPr bwMode="auto">
          <a:xfrm>
            <a:off x="1116013" y="5876925"/>
            <a:ext cx="7777162" cy="457200"/>
          </a:xfrm>
          <a:prstGeom prst="rect">
            <a:avLst/>
          </a:prstGeom>
          <a:noFill/>
          <a:ln w="9525">
            <a:noFill/>
            <a:miter lim="800000"/>
            <a:headEnd/>
            <a:tailEnd/>
          </a:ln>
          <a:effectLst/>
        </p:spPr>
        <p:txBody>
          <a:bodyPr>
            <a:spAutoFit/>
          </a:bodyPr>
          <a:lstStyle/>
          <a:p>
            <a:r>
              <a:rPr lang="fr-FR" sz="2400" u="sng">
                <a:solidFill>
                  <a:srgbClr val="FF0000"/>
                </a:solidFill>
                <a:latin typeface="Poor Richard" pitchFamily="18" charset="0"/>
              </a:rPr>
              <a:t>Anéantissement</a:t>
            </a:r>
            <a:r>
              <a:rPr lang="fr-FR" sz="2400">
                <a:solidFill>
                  <a:srgbClr val="FF0000"/>
                </a:solidFill>
                <a:latin typeface="Poor Richard" pitchFamily="18" charset="0"/>
              </a:rPr>
              <a:t> d’un pays, la Pologne, d’un village, de ses habitants</a:t>
            </a:r>
          </a:p>
        </p:txBody>
      </p:sp>
      <p:sp>
        <p:nvSpPr>
          <p:cNvPr id="5127" name="Line 7"/>
          <p:cNvSpPr>
            <a:spLocks noChangeShapeType="1"/>
          </p:cNvSpPr>
          <p:nvPr/>
        </p:nvSpPr>
        <p:spPr bwMode="auto">
          <a:xfrm>
            <a:off x="323850" y="6165850"/>
            <a:ext cx="720725" cy="0"/>
          </a:xfrm>
          <a:prstGeom prst="line">
            <a:avLst/>
          </a:prstGeom>
          <a:noFill/>
          <a:ln w="9525">
            <a:solidFill>
              <a:srgbClr val="FF0000"/>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ox(in)">
                                      <p:cBhvr>
                                        <p:cTn id="7" dur="500"/>
                                        <p:tgtEl>
                                          <p:spTgt spid="512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ox(in)">
                                      <p:cBhvr>
                                        <p:cTn id="10"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maus 4"/>
          <p:cNvPicPr>
            <a:picLocks noChangeAspect="1" noChangeArrowheads="1"/>
          </p:cNvPicPr>
          <p:nvPr/>
        </p:nvPicPr>
        <p:blipFill>
          <a:blip r:embed="rId2" cstate="print"/>
          <a:srcRect/>
          <a:stretch>
            <a:fillRect/>
          </a:stretch>
        </p:blipFill>
        <p:spPr bwMode="auto">
          <a:xfrm>
            <a:off x="0" y="260350"/>
            <a:ext cx="5076825" cy="1831975"/>
          </a:xfrm>
          <a:prstGeom prst="rect">
            <a:avLst/>
          </a:prstGeom>
          <a:noFill/>
          <a:ln w="9525">
            <a:noFill/>
            <a:miter lim="800000"/>
            <a:headEnd/>
            <a:tailEnd/>
          </a:ln>
        </p:spPr>
      </p:pic>
      <p:sp>
        <p:nvSpPr>
          <p:cNvPr id="52229" name="Text Box 5"/>
          <p:cNvSpPr txBox="1">
            <a:spLocks noChangeArrowheads="1"/>
          </p:cNvSpPr>
          <p:nvPr/>
        </p:nvSpPr>
        <p:spPr bwMode="auto">
          <a:xfrm>
            <a:off x="179388" y="2133600"/>
            <a:ext cx="4897437" cy="1562100"/>
          </a:xfrm>
          <a:prstGeom prst="rect">
            <a:avLst/>
          </a:prstGeom>
          <a:noFill/>
          <a:ln w="9525">
            <a:solidFill>
              <a:schemeClr val="tx1"/>
            </a:solidFill>
            <a:miter lim="800000"/>
            <a:headEnd/>
            <a:tailEnd/>
          </a:ln>
          <a:effectLst/>
        </p:spPr>
        <p:txBody>
          <a:bodyPr>
            <a:spAutoFit/>
          </a:bodyPr>
          <a:lstStyle/>
          <a:p>
            <a:pPr algn="ctr"/>
            <a:r>
              <a:rPr lang="fr-FR" sz="2400">
                <a:latin typeface="Poor Richard" pitchFamily="18" charset="0"/>
              </a:rPr>
              <a:t>Etape 2. </a:t>
            </a:r>
            <a:r>
              <a:rPr lang="fr-FR" sz="2400" u="sng">
                <a:solidFill>
                  <a:srgbClr val="0000FF"/>
                </a:solidFill>
                <a:latin typeface="Poor Richard" pitchFamily="18" charset="0"/>
              </a:rPr>
              <a:t>Le tri</a:t>
            </a:r>
            <a:r>
              <a:rPr lang="fr-FR" sz="2400">
                <a:solidFill>
                  <a:srgbClr val="0000FF"/>
                </a:solidFill>
                <a:latin typeface="Poor Richard" pitchFamily="18" charset="0"/>
              </a:rPr>
              <a:t>. Un choix est fait: les valides sont utilisés pour le travail; les « inutiles » sont exterminés. Chacun reçoit un numéro.</a:t>
            </a:r>
          </a:p>
        </p:txBody>
      </p:sp>
      <p:pic>
        <p:nvPicPr>
          <p:cNvPr id="52231" name="Picture 7" descr="AuschwitzSelektionII"/>
          <p:cNvPicPr>
            <a:picLocks noChangeAspect="1" noChangeArrowheads="1"/>
          </p:cNvPicPr>
          <p:nvPr/>
        </p:nvPicPr>
        <p:blipFill>
          <a:blip r:embed="rId3" cstate="print"/>
          <a:srcRect/>
          <a:stretch>
            <a:fillRect/>
          </a:stretch>
        </p:blipFill>
        <p:spPr bwMode="auto">
          <a:xfrm>
            <a:off x="3635375" y="3789363"/>
            <a:ext cx="5113338" cy="2725737"/>
          </a:xfrm>
          <a:prstGeom prst="rect">
            <a:avLst/>
          </a:prstGeom>
          <a:noFill/>
        </p:spPr>
      </p:pic>
      <p:sp>
        <p:nvSpPr>
          <p:cNvPr id="52232" name="Text Box 7"/>
          <p:cNvSpPr txBox="1">
            <a:spLocks noChangeArrowheads="1"/>
          </p:cNvSpPr>
          <p:nvPr/>
        </p:nvSpPr>
        <p:spPr bwMode="auto">
          <a:xfrm>
            <a:off x="395288" y="5300663"/>
            <a:ext cx="3097212" cy="118745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Le tri des déportés sur la rampe à Auschwitz-Birkenau</a:t>
            </a:r>
          </a:p>
        </p:txBody>
      </p:sp>
      <p:pic>
        <p:nvPicPr>
          <p:cNvPr id="52234" name="Picture 10" descr="tatouage"/>
          <p:cNvPicPr>
            <a:picLocks noChangeAspect="1" noChangeArrowheads="1"/>
          </p:cNvPicPr>
          <p:nvPr/>
        </p:nvPicPr>
        <p:blipFill>
          <a:blip r:embed="rId4" cstate="print"/>
          <a:srcRect/>
          <a:stretch>
            <a:fillRect/>
          </a:stretch>
        </p:blipFill>
        <p:spPr bwMode="auto">
          <a:xfrm>
            <a:off x="5580063" y="188913"/>
            <a:ext cx="3168650" cy="2870200"/>
          </a:xfrm>
          <a:prstGeom prst="rect">
            <a:avLst/>
          </a:prstGeom>
          <a:noFill/>
        </p:spPr>
      </p:pic>
      <p:sp>
        <p:nvSpPr>
          <p:cNvPr id="52235" name="Text Box 7"/>
          <p:cNvSpPr txBox="1">
            <a:spLocks noChangeArrowheads="1"/>
          </p:cNvSpPr>
          <p:nvPr/>
        </p:nvSpPr>
        <p:spPr bwMode="auto">
          <a:xfrm>
            <a:off x="5508625" y="2997200"/>
            <a:ext cx="3455988" cy="822325"/>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Numéro et tatouage d’un déporté à Auschwitz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box(in)">
                                      <p:cBhvr>
                                        <p:cTn id="7" dur="500"/>
                                        <p:tgtEl>
                                          <p:spTgt spid="522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2232"/>
                                        </p:tgtEl>
                                        <p:attrNameLst>
                                          <p:attrName>style.visibility</p:attrName>
                                        </p:attrNameLst>
                                      </p:cBhvr>
                                      <p:to>
                                        <p:strVal val="visible"/>
                                      </p:to>
                                    </p:set>
                                    <p:animEffect transition="in" filter="box(in)">
                                      <p:cBhvr>
                                        <p:cTn id="12" dur="500"/>
                                        <p:tgtEl>
                                          <p:spTgt spid="52232"/>
                                        </p:tgtEl>
                                      </p:cBhvr>
                                    </p:animEffect>
                                  </p:childTnLst>
                                </p:cTn>
                              </p:par>
                              <p:par>
                                <p:cTn id="13" presetID="4" presetClass="entr" presetSubtype="16" fill="hold" nodeType="withEffect">
                                  <p:stCondLst>
                                    <p:cond delay="0"/>
                                  </p:stCondLst>
                                  <p:childTnLst>
                                    <p:set>
                                      <p:cBhvr>
                                        <p:cTn id="14" dur="1" fill="hold">
                                          <p:stCondLst>
                                            <p:cond delay="0"/>
                                          </p:stCondLst>
                                        </p:cTn>
                                        <p:tgtEl>
                                          <p:spTgt spid="52231"/>
                                        </p:tgtEl>
                                        <p:attrNameLst>
                                          <p:attrName>style.visibility</p:attrName>
                                        </p:attrNameLst>
                                      </p:cBhvr>
                                      <p:to>
                                        <p:strVal val="visible"/>
                                      </p:to>
                                    </p:set>
                                    <p:animEffect transition="in" filter="box(in)">
                                      <p:cBhvr>
                                        <p:cTn id="15" dur="500"/>
                                        <p:tgtEl>
                                          <p:spTgt spid="5223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2235"/>
                                        </p:tgtEl>
                                        <p:attrNameLst>
                                          <p:attrName>style.visibility</p:attrName>
                                        </p:attrNameLst>
                                      </p:cBhvr>
                                      <p:to>
                                        <p:strVal val="visible"/>
                                      </p:to>
                                    </p:set>
                                    <p:animEffect transition="in" filter="box(in)">
                                      <p:cBhvr>
                                        <p:cTn id="20" dur="500"/>
                                        <p:tgtEl>
                                          <p:spTgt spid="52235"/>
                                        </p:tgtEl>
                                      </p:cBhvr>
                                    </p:animEffect>
                                  </p:childTnLst>
                                </p:cTn>
                              </p:par>
                              <p:par>
                                <p:cTn id="21" presetID="4" presetClass="entr" presetSubtype="16" fill="hold" nodeType="withEffect">
                                  <p:stCondLst>
                                    <p:cond delay="0"/>
                                  </p:stCondLst>
                                  <p:childTnLst>
                                    <p:set>
                                      <p:cBhvr>
                                        <p:cTn id="22" dur="1" fill="hold">
                                          <p:stCondLst>
                                            <p:cond delay="0"/>
                                          </p:stCondLst>
                                        </p:cTn>
                                        <p:tgtEl>
                                          <p:spTgt spid="52234"/>
                                        </p:tgtEl>
                                        <p:attrNameLst>
                                          <p:attrName>style.visibility</p:attrName>
                                        </p:attrNameLst>
                                      </p:cBhvr>
                                      <p:to>
                                        <p:strVal val="visible"/>
                                      </p:to>
                                    </p:set>
                                    <p:animEffect transition="in" filter="box(in)">
                                      <p:cBhvr>
                                        <p:cTn id="23" dur="5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P spid="52232" grpId="0"/>
      <p:bldP spid="522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maus 5"/>
          <p:cNvPicPr>
            <a:picLocks noChangeAspect="1" noChangeArrowheads="1"/>
          </p:cNvPicPr>
          <p:nvPr/>
        </p:nvPicPr>
        <p:blipFill>
          <a:blip r:embed="rId2" cstate="print"/>
          <a:srcRect/>
          <a:stretch>
            <a:fillRect/>
          </a:stretch>
        </p:blipFill>
        <p:spPr bwMode="auto">
          <a:xfrm>
            <a:off x="0" y="620713"/>
            <a:ext cx="4324350" cy="5832475"/>
          </a:xfrm>
          <a:prstGeom prst="rect">
            <a:avLst/>
          </a:prstGeom>
          <a:noFill/>
          <a:ln w="9525">
            <a:noFill/>
            <a:miter lim="800000"/>
            <a:headEnd/>
            <a:tailEnd/>
          </a:ln>
        </p:spPr>
      </p:pic>
      <p:sp>
        <p:nvSpPr>
          <p:cNvPr id="53253" name="Text Box 5"/>
          <p:cNvSpPr txBox="1">
            <a:spLocks noChangeArrowheads="1"/>
          </p:cNvSpPr>
          <p:nvPr/>
        </p:nvSpPr>
        <p:spPr bwMode="auto">
          <a:xfrm>
            <a:off x="4427538" y="3284538"/>
            <a:ext cx="3889375" cy="466725"/>
          </a:xfrm>
          <a:prstGeom prst="rect">
            <a:avLst/>
          </a:prstGeom>
          <a:noFill/>
          <a:ln w="9525">
            <a:solidFill>
              <a:schemeClr val="tx1"/>
            </a:solidFill>
            <a:miter lim="800000"/>
            <a:headEnd/>
            <a:tailEnd/>
          </a:ln>
          <a:effectLst/>
        </p:spPr>
        <p:txBody>
          <a:bodyPr>
            <a:spAutoFit/>
          </a:bodyPr>
          <a:lstStyle/>
          <a:p>
            <a:pPr algn="ctr"/>
            <a:r>
              <a:rPr lang="fr-FR" sz="2400">
                <a:latin typeface="Poor Richard" pitchFamily="18" charset="0"/>
              </a:rPr>
              <a:t>Etape 3. </a:t>
            </a:r>
            <a:r>
              <a:rPr lang="fr-FR" sz="2400" u="sng">
                <a:solidFill>
                  <a:srgbClr val="0000FF"/>
                </a:solidFill>
                <a:latin typeface="Poor Richard" pitchFamily="18" charset="0"/>
              </a:rPr>
              <a:t>L’extermination</a:t>
            </a:r>
          </a:p>
        </p:txBody>
      </p:sp>
      <p:sp>
        <p:nvSpPr>
          <p:cNvPr id="53254" name="Oval 6"/>
          <p:cNvSpPr>
            <a:spLocks noChangeArrowheads="1"/>
          </p:cNvSpPr>
          <p:nvPr/>
        </p:nvSpPr>
        <p:spPr bwMode="auto">
          <a:xfrm rot="-1135897">
            <a:off x="1476375" y="1773238"/>
            <a:ext cx="2808288" cy="1368425"/>
          </a:xfrm>
          <a:prstGeom prst="ellipse">
            <a:avLst/>
          </a:prstGeom>
          <a:noFill/>
          <a:ln w="28575">
            <a:solidFill>
              <a:schemeClr val="tx1"/>
            </a:solidFill>
            <a:round/>
            <a:headEnd/>
            <a:tailEnd/>
          </a:ln>
          <a:effectLst/>
        </p:spPr>
        <p:txBody>
          <a:bodyPr wrap="none" anchor="ctr"/>
          <a:lstStyle/>
          <a:p>
            <a:endParaRPr lang="fr-FR"/>
          </a:p>
        </p:txBody>
      </p:sp>
      <p:sp>
        <p:nvSpPr>
          <p:cNvPr id="53255" name="Oval 7"/>
          <p:cNvSpPr>
            <a:spLocks noChangeArrowheads="1"/>
          </p:cNvSpPr>
          <p:nvPr/>
        </p:nvSpPr>
        <p:spPr bwMode="auto">
          <a:xfrm rot="-135114">
            <a:off x="0" y="3429000"/>
            <a:ext cx="2808288" cy="2087563"/>
          </a:xfrm>
          <a:prstGeom prst="ellipse">
            <a:avLst/>
          </a:prstGeom>
          <a:noFill/>
          <a:ln w="28575">
            <a:solidFill>
              <a:srgbClr val="FF0000"/>
            </a:solidFill>
            <a:round/>
            <a:headEnd/>
            <a:tailEnd/>
          </a:ln>
          <a:effectLst/>
        </p:spPr>
        <p:txBody>
          <a:bodyPr wrap="none" anchor="ctr"/>
          <a:lstStyle/>
          <a:p>
            <a:endParaRPr lang="fr-FR"/>
          </a:p>
        </p:txBody>
      </p:sp>
      <p:sp>
        <p:nvSpPr>
          <p:cNvPr id="53256" name="Text Box 8"/>
          <p:cNvSpPr txBox="1">
            <a:spLocks noChangeArrowheads="1"/>
          </p:cNvSpPr>
          <p:nvPr/>
        </p:nvSpPr>
        <p:spPr bwMode="auto">
          <a:xfrm>
            <a:off x="4643438" y="2349500"/>
            <a:ext cx="3211512" cy="457200"/>
          </a:xfrm>
          <a:prstGeom prst="rect">
            <a:avLst/>
          </a:prstGeom>
          <a:noFill/>
          <a:ln w="9525">
            <a:noFill/>
            <a:miter lim="800000"/>
            <a:headEnd/>
            <a:tailEnd/>
          </a:ln>
          <a:effectLst/>
        </p:spPr>
        <p:txBody>
          <a:bodyPr wrap="none">
            <a:spAutoFit/>
          </a:bodyPr>
          <a:lstStyle/>
          <a:p>
            <a:r>
              <a:rPr lang="fr-FR" sz="2400" u="sng">
                <a:latin typeface="Poor Richard" pitchFamily="18" charset="0"/>
              </a:rPr>
              <a:t>Par le travail à Auschwitz 1</a:t>
            </a:r>
          </a:p>
        </p:txBody>
      </p:sp>
      <p:sp>
        <p:nvSpPr>
          <p:cNvPr id="53257" name="Text Box 9"/>
          <p:cNvSpPr txBox="1">
            <a:spLocks noChangeArrowheads="1"/>
          </p:cNvSpPr>
          <p:nvPr/>
        </p:nvSpPr>
        <p:spPr bwMode="auto">
          <a:xfrm>
            <a:off x="4559300" y="4149725"/>
            <a:ext cx="3881438" cy="457200"/>
          </a:xfrm>
          <a:prstGeom prst="rect">
            <a:avLst/>
          </a:prstGeom>
          <a:noFill/>
          <a:ln w="9525">
            <a:noFill/>
            <a:miter lim="800000"/>
            <a:headEnd/>
            <a:tailEnd/>
          </a:ln>
          <a:effectLst/>
        </p:spPr>
        <p:txBody>
          <a:bodyPr wrap="none">
            <a:spAutoFit/>
          </a:bodyPr>
          <a:lstStyle/>
          <a:p>
            <a:r>
              <a:rPr lang="fr-FR" sz="2400" u="sng">
                <a:solidFill>
                  <a:srgbClr val="FF0000"/>
                </a:solidFill>
                <a:latin typeface="Poor Richard" pitchFamily="18" charset="0"/>
              </a:rPr>
              <a:t>Par le gaz à Auschwitz-Birkenau</a:t>
            </a:r>
          </a:p>
        </p:txBody>
      </p:sp>
      <p:sp>
        <p:nvSpPr>
          <p:cNvPr id="53258" name="Line 10"/>
          <p:cNvSpPr>
            <a:spLocks noChangeShapeType="1"/>
          </p:cNvSpPr>
          <p:nvPr/>
        </p:nvSpPr>
        <p:spPr bwMode="auto">
          <a:xfrm flipV="1">
            <a:off x="6011863" y="2708275"/>
            <a:ext cx="0" cy="576263"/>
          </a:xfrm>
          <a:prstGeom prst="line">
            <a:avLst/>
          </a:prstGeom>
          <a:noFill/>
          <a:ln w="9525">
            <a:solidFill>
              <a:schemeClr val="tx1"/>
            </a:solidFill>
            <a:round/>
            <a:headEnd/>
            <a:tailEnd type="triangle" w="med" len="med"/>
          </a:ln>
          <a:effectLst/>
        </p:spPr>
        <p:txBody>
          <a:bodyPr/>
          <a:lstStyle/>
          <a:p>
            <a:endParaRPr lang="fr-FR"/>
          </a:p>
        </p:txBody>
      </p:sp>
      <p:sp>
        <p:nvSpPr>
          <p:cNvPr id="53259" name="Line 11"/>
          <p:cNvSpPr>
            <a:spLocks noChangeShapeType="1"/>
          </p:cNvSpPr>
          <p:nvPr/>
        </p:nvSpPr>
        <p:spPr bwMode="auto">
          <a:xfrm>
            <a:off x="5999163" y="3789363"/>
            <a:ext cx="0" cy="503237"/>
          </a:xfrm>
          <a:prstGeom prst="line">
            <a:avLst/>
          </a:prstGeom>
          <a:noFill/>
          <a:ln w="9525">
            <a:solidFill>
              <a:srgbClr val="FF0000"/>
            </a:solidFill>
            <a:round/>
            <a:headEnd/>
            <a:tailEnd type="triangle" w="med" len="med"/>
          </a:ln>
          <a:effectLst/>
        </p:spPr>
        <p:txBody>
          <a:bodyPr/>
          <a:lstStyle/>
          <a:p>
            <a:endParaRPr lang="fr-FR"/>
          </a:p>
        </p:txBody>
      </p:sp>
      <p:sp>
        <p:nvSpPr>
          <p:cNvPr id="53260" name="Line 12"/>
          <p:cNvSpPr>
            <a:spLocks noChangeShapeType="1"/>
          </p:cNvSpPr>
          <p:nvPr/>
        </p:nvSpPr>
        <p:spPr bwMode="auto">
          <a:xfrm>
            <a:off x="2830513" y="4437063"/>
            <a:ext cx="1657350" cy="0"/>
          </a:xfrm>
          <a:prstGeom prst="line">
            <a:avLst/>
          </a:prstGeom>
          <a:noFill/>
          <a:ln w="28575">
            <a:solidFill>
              <a:srgbClr val="FF0000"/>
            </a:solidFill>
            <a:round/>
            <a:headEnd/>
            <a:tailEnd type="triangle" w="med" len="med"/>
          </a:ln>
          <a:effectLst/>
        </p:spPr>
        <p:txBody>
          <a:bodyPr/>
          <a:lstStyle/>
          <a:p>
            <a:endParaRPr lang="fr-FR"/>
          </a:p>
        </p:txBody>
      </p:sp>
      <p:sp>
        <p:nvSpPr>
          <p:cNvPr id="53261" name="Line 13"/>
          <p:cNvSpPr>
            <a:spLocks noChangeShapeType="1"/>
          </p:cNvSpPr>
          <p:nvPr/>
        </p:nvSpPr>
        <p:spPr bwMode="auto">
          <a:xfrm>
            <a:off x="3995738" y="2565400"/>
            <a:ext cx="647700" cy="0"/>
          </a:xfrm>
          <a:prstGeom prst="line">
            <a:avLst/>
          </a:prstGeom>
          <a:noFill/>
          <a:ln w="28575">
            <a:solidFill>
              <a:schemeClr val="tx1"/>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box(in)">
                                      <p:cBhvr>
                                        <p:cTn id="7" dur="500"/>
                                        <p:tgtEl>
                                          <p:spTgt spid="5325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3258"/>
                                        </p:tgtEl>
                                        <p:attrNameLst>
                                          <p:attrName>style.visibility</p:attrName>
                                        </p:attrNameLst>
                                      </p:cBhvr>
                                      <p:to>
                                        <p:strVal val="visible"/>
                                      </p:to>
                                    </p:set>
                                    <p:animEffect transition="in" filter="checkerboard(across)">
                                      <p:cBhvr>
                                        <p:cTn id="12" dur="500"/>
                                        <p:tgtEl>
                                          <p:spTgt spid="5325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3256"/>
                                        </p:tgtEl>
                                        <p:attrNameLst>
                                          <p:attrName>style.visibility</p:attrName>
                                        </p:attrNameLst>
                                      </p:cBhvr>
                                      <p:to>
                                        <p:strVal val="visible"/>
                                      </p:to>
                                    </p:set>
                                    <p:animEffect transition="in" filter="checkerboard(across)">
                                      <p:cBhvr>
                                        <p:cTn id="15" dur="500"/>
                                        <p:tgtEl>
                                          <p:spTgt spid="5325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checkerboard(across)">
                                      <p:cBhvr>
                                        <p:cTn id="18" dur="500"/>
                                        <p:tgtEl>
                                          <p:spTgt spid="5325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3261"/>
                                        </p:tgtEl>
                                        <p:attrNameLst>
                                          <p:attrName>style.visibility</p:attrName>
                                        </p:attrNameLst>
                                      </p:cBhvr>
                                      <p:to>
                                        <p:strVal val="visible"/>
                                      </p:to>
                                    </p:set>
                                    <p:animEffect transition="in" filter="checkerboard(across)">
                                      <p:cBhvr>
                                        <p:cTn id="21" dur="500"/>
                                        <p:tgtEl>
                                          <p:spTgt spid="5326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53259"/>
                                        </p:tgtEl>
                                        <p:attrNameLst>
                                          <p:attrName>style.visibility</p:attrName>
                                        </p:attrNameLst>
                                      </p:cBhvr>
                                      <p:to>
                                        <p:strVal val="visible"/>
                                      </p:to>
                                    </p:set>
                                    <p:animEffect transition="in" filter="box(in)">
                                      <p:cBhvr>
                                        <p:cTn id="26" dur="500"/>
                                        <p:tgtEl>
                                          <p:spTgt spid="53259"/>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53257"/>
                                        </p:tgtEl>
                                        <p:attrNameLst>
                                          <p:attrName>style.visibility</p:attrName>
                                        </p:attrNameLst>
                                      </p:cBhvr>
                                      <p:to>
                                        <p:strVal val="visible"/>
                                      </p:to>
                                    </p:set>
                                    <p:animEffect transition="in" filter="box(in)">
                                      <p:cBhvr>
                                        <p:cTn id="29" dur="500"/>
                                        <p:tgtEl>
                                          <p:spTgt spid="53257"/>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53260"/>
                                        </p:tgtEl>
                                        <p:attrNameLst>
                                          <p:attrName>style.visibility</p:attrName>
                                        </p:attrNameLst>
                                      </p:cBhvr>
                                      <p:to>
                                        <p:strVal val="visible"/>
                                      </p:to>
                                    </p:set>
                                    <p:animEffect transition="in" filter="box(in)">
                                      <p:cBhvr>
                                        <p:cTn id="32" dur="500"/>
                                        <p:tgtEl>
                                          <p:spTgt spid="53260"/>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53255"/>
                                        </p:tgtEl>
                                        <p:attrNameLst>
                                          <p:attrName>style.visibility</p:attrName>
                                        </p:attrNameLst>
                                      </p:cBhvr>
                                      <p:to>
                                        <p:strVal val="visible"/>
                                      </p:to>
                                    </p:set>
                                    <p:animEffect transition="in" filter="box(in)">
                                      <p:cBhvr>
                                        <p:cTn id="35" dur="500"/>
                                        <p:tgtEl>
                                          <p:spTgt spid="53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P spid="53254" grpId="0" animBg="1"/>
      <p:bldP spid="53255" grpId="0" animBg="1"/>
      <p:bldP spid="53256" grpId="0"/>
      <p:bldP spid="53257" grpId="0"/>
      <p:bldP spid="53258" grpId="0" animBg="1"/>
      <p:bldP spid="53259" grpId="0" animBg="1"/>
      <p:bldP spid="53260" grpId="0" animBg="1"/>
      <p:bldP spid="5326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maus 6"/>
          <p:cNvPicPr>
            <a:picLocks noChangeAspect="1" noChangeArrowheads="1"/>
          </p:cNvPicPr>
          <p:nvPr/>
        </p:nvPicPr>
        <p:blipFill>
          <a:blip r:embed="rId2" cstate="print"/>
          <a:srcRect/>
          <a:stretch>
            <a:fillRect/>
          </a:stretch>
        </p:blipFill>
        <p:spPr bwMode="auto">
          <a:xfrm>
            <a:off x="323850" y="549275"/>
            <a:ext cx="3384550" cy="3151188"/>
          </a:xfrm>
          <a:prstGeom prst="rect">
            <a:avLst/>
          </a:prstGeom>
          <a:noFill/>
          <a:ln w="9525">
            <a:noFill/>
            <a:miter lim="800000"/>
            <a:headEnd/>
            <a:tailEnd/>
          </a:ln>
        </p:spPr>
      </p:pic>
      <p:pic>
        <p:nvPicPr>
          <p:cNvPr id="54277" name="Picture 5" descr="maus 3"/>
          <p:cNvPicPr>
            <a:picLocks noChangeAspect="1" noChangeArrowheads="1"/>
          </p:cNvPicPr>
          <p:nvPr/>
        </p:nvPicPr>
        <p:blipFill>
          <a:blip r:embed="rId3" cstate="print"/>
          <a:srcRect/>
          <a:stretch>
            <a:fillRect/>
          </a:stretch>
        </p:blipFill>
        <p:spPr bwMode="auto">
          <a:xfrm>
            <a:off x="4284663" y="1916113"/>
            <a:ext cx="4608512" cy="3090862"/>
          </a:xfrm>
          <a:prstGeom prst="rect">
            <a:avLst/>
          </a:prstGeom>
          <a:noFill/>
          <a:ln w="9525">
            <a:noFill/>
            <a:miter lim="800000"/>
            <a:headEnd/>
            <a:tailEnd/>
          </a:ln>
        </p:spPr>
      </p:pic>
      <p:pic>
        <p:nvPicPr>
          <p:cNvPr id="54279" name="Picture 7" descr="auschwitz"/>
          <p:cNvPicPr>
            <a:picLocks noChangeAspect="1" noChangeArrowheads="1"/>
          </p:cNvPicPr>
          <p:nvPr/>
        </p:nvPicPr>
        <p:blipFill>
          <a:blip r:embed="rId4" cstate="print"/>
          <a:srcRect/>
          <a:stretch>
            <a:fillRect/>
          </a:stretch>
        </p:blipFill>
        <p:spPr bwMode="auto">
          <a:xfrm>
            <a:off x="323850" y="3789363"/>
            <a:ext cx="3311525" cy="2484437"/>
          </a:xfrm>
          <a:prstGeom prst="rect">
            <a:avLst/>
          </a:prstGeom>
          <a:noFill/>
        </p:spPr>
      </p:pic>
      <p:sp>
        <p:nvSpPr>
          <p:cNvPr id="54280" name="Text Box 7"/>
          <p:cNvSpPr txBox="1">
            <a:spLocks noChangeArrowheads="1"/>
          </p:cNvSpPr>
          <p:nvPr/>
        </p:nvSpPr>
        <p:spPr bwMode="auto">
          <a:xfrm>
            <a:off x="179388" y="6237288"/>
            <a:ext cx="4032250"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Le portail d’entrée d’Auschwitz 1</a:t>
            </a:r>
          </a:p>
        </p:txBody>
      </p:sp>
      <p:sp>
        <p:nvSpPr>
          <p:cNvPr id="54281" name="Text Box 7"/>
          <p:cNvSpPr txBox="1">
            <a:spLocks noChangeArrowheads="1"/>
          </p:cNvSpPr>
          <p:nvPr/>
        </p:nvSpPr>
        <p:spPr bwMode="auto">
          <a:xfrm>
            <a:off x="2771775" y="0"/>
            <a:ext cx="4032250"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 le travail rend libre »</a:t>
            </a:r>
          </a:p>
        </p:txBody>
      </p:sp>
      <p:sp>
        <p:nvSpPr>
          <p:cNvPr id="54282" name="Line 10"/>
          <p:cNvSpPr>
            <a:spLocks noChangeShapeType="1"/>
          </p:cNvSpPr>
          <p:nvPr/>
        </p:nvSpPr>
        <p:spPr bwMode="auto">
          <a:xfrm flipH="1">
            <a:off x="2916238" y="404813"/>
            <a:ext cx="431800" cy="360362"/>
          </a:xfrm>
          <a:prstGeom prst="line">
            <a:avLst/>
          </a:prstGeom>
          <a:noFill/>
          <a:ln w="28575">
            <a:solidFill>
              <a:schemeClr val="tx1"/>
            </a:solidFill>
            <a:round/>
            <a:headEnd/>
            <a:tailEnd type="triangle" w="med" len="med"/>
          </a:ln>
          <a:effectLst/>
        </p:spPr>
        <p:txBody>
          <a:bodyPr/>
          <a:lstStyle/>
          <a:p>
            <a:endParaRPr lang="fr-FR"/>
          </a:p>
        </p:txBody>
      </p:sp>
      <p:sp>
        <p:nvSpPr>
          <p:cNvPr id="54283" name="Text Box 7"/>
          <p:cNvSpPr txBox="1">
            <a:spLocks noChangeArrowheads="1"/>
          </p:cNvSpPr>
          <p:nvPr/>
        </p:nvSpPr>
        <p:spPr bwMode="auto">
          <a:xfrm>
            <a:off x="3924300" y="765175"/>
            <a:ext cx="4032250"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Les block</a:t>
            </a:r>
          </a:p>
        </p:txBody>
      </p:sp>
      <p:sp>
        <p:nvSpPr>
          <p:cNvPr id="54284" name="Text Box 7"/>
          <p:cNvSpPr txBox="1">
            <a:spLocks noChangeArrowheads="1"/>
          </p:cNvSpPr>
          <p:nvPr/>
        </p:nvSpPr>
        <p:spPr bwMode="auto">
          <a:xfrm>
            <a:off x="4356100" y="1412875"/>
            <a:ext cx="4032250"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Pyjama rayé</a:t>
            </a:r>
          </a:p>
        </p:txBody>
      </p:sp>
      <p:sp>
        <p:nvSpPr>
          <p:cNvPr id="54285" name="Text Box 7"/>
          <p:cNvSpPr txBox="1">
            <a:spLocks noChangeArrowheads="1"/>
          </p:cNvSpPr>
          <p:nvPr/>
        </p:nvSpPr>
        <p:spPr bwMode="auto">
          <a:xfrm>
            <a:off x="4535488" y="5157788"/>
            <a:ext cx="4608512" cy="822325"/>
          </a:xfrm>
          <a:prstGeom prst="rect">
            <a:avLst/>
          </a:prstGeom>
          <a:noFill/>
          <a:ln w="9525">
            <a:noFill/>
            <a:miter lim="800000"/>
            <a:headEnd/>
            <a:tailEnd/>
          </a:ln>
        </p:spPr>
        <p:txBody>
          <a:bodyPr>
            <a:spAutoFit/>
          </a:bodyPr>
          <a:lstStyle/>
          <a:p>
            <a:pPr algn="ctr" eaLnBrk="0" hangingPunct="0">
              <a:spcBef>
                <a:spcPct val="50000"/>
              </a:spcBef>
            </a:pPr>
            <a:r>
              <a:rPr lang="fr-FR" sz="2400">
                <a:latin typeface="Poor Richard" pitchFamily="18" charset="0"/>
                <a:ea typeface="MS PGothic" pitchFamily="34" charset="-128"/>
              </a:rPr>
              <a:t>Travail pénible, faim, froid, torture, violence, Kapo</a:t>
            </a:r>
          </a:p>
        </p:txBody>
      </p:sp>
      <p:sp>
        <p:nvSpPr>
          <p:cNvPr id="54286" name="Line 14"/>
          <p:cNvSpPr>
            <a:spLocks noChangeShapeType="1"/>
          </p:cNvSpPr>
          <p:nvPr/>
        </p:nvSpPr>
        <p:spPr bwMode="auto">
          <a:xfrm flipH="1">
            <a:off x="1979613" y="1052513"/>
            <a:ext cx="1871662" cy="863600"/>
          </a:xfrm>
          <a:prstGeom prst="line">
            <a:avLst/>
          </a:prstGeom>
          <a:noFill/>
          <a:ln w="28575">
            <a:solidFill>
              <a:schemeClr val="tx1"/>
            </a:solidFill>
            <a:round/>
            <a:headEnd/>
            <a:tailEnd type="triangle" w="med" len="med"/>
          </a:ln>
          <a:effectLst/>
        </p:spPr>
        <p:txBody>
          <a:bodyPr/>
          <a:lstStyle/>
          <a:p>
            <a:endParaRPr lang="fr-FR"/>
          </a:p>
        </p:txBody>
      </p:sp>
      <p:sp>
        <p:nvSpPr>
          <p:cNvPr id="54287" name="Line 15"/>
          <p:cNvSpPr>
            <a:spLocks noChangeShapeType="1"/>
          </p:cNvSpPr>
          <p:nvPr/>
        </p:nvSpPr>
        <p:spPr bwMode="auto">
          <a:xfrm>
            <a:off x="5003800" y="1844675"/>
            <a:ext cx="792163" cy="2447925"/>
          </a:xfrm>
          <a:prstGeom prst="line">
            <a:avLst/>
          </a:prstGeom>
          <a:noFill/>
          <a:ln w="28575">
            <a:solidFill>
              <a:schemeClr val="tx1"/>
            </a:solidFill>
            <a:round/>
            <a:headEnd/>
            <a:tailEnd type="triangle" w="med" len="med"/>
          </a:ln>
          <a:effectLst/>
        </p:spPr>
        <p:txBody>
          <a:bodyPr/>
          <a:lstStyle/>
          <a:p>
            <a:endParaRPr lang="fr-FR"/>
          </a:p>
        </p:txBody>
      </p:sp>
      <p:sp>
        <p:nvSpPr>
          <p:cNvPr id="54288" name="Line 16"/>
          <p:cNvSpPr>
            <a:spLocks noChangeShapeType="1"/>
          </p:cNvSpPr>
          <p:nvPr/>
        </p:nvSpPr>
        <p:spPr bwMode="auto">
          <a:xfrm flipV="1">
            <a:off x="6084888" y="4149725"/>
            <a:ext cx="503237" cy="1079500"/>
          </a:xfrm>
          <a:prstGeom prst="line">
            <a:avLst/>
          </a:prstGeom>
          <a:noFill/>
          <a:ln w="28575">
            <a:solidFill>
              <a:schemeClr val="tx1"/>
            </a:solidFill>
            <a:round/>
            <a:headEnd/>
            <a:tailEnd type="triangle" w="med" len="med"/>
          </a:ln>
          <a:effectLst/>
        </p:spPr>
        <p:txBody>
          <a:bodyPr/>
          <a:lstStyle/>
          <a:p>
            <a:endParaRPr lang="fr-FR"/>
          </a:p>
        </p:txBody>
      </p:sp>
      <p:sp>
        <p:nvSpPr>
          <p:cNvPr id="54289" name="Line 17"/>
          <p:cNvSpPr>
            <a:spLocks noChangeShapeType="1"/>
          </p:cNvSpPr>
          <p:nvPr/>
        </p:nvSpPr>
        <p:spPr bwMode="auto">
          <a:xfrm flipH="1" flipV="1">
            <a:off x="5148263" y="4652963"/>
            <a:ext cx="936625" cy="576262"/>
          </a:xfrm>
          <a:prstGeom prst="line">
            <a:avLst/>
          </a:prstGeom>
          <a:noFill/>
          <a:ln w="28575">
            <a:solidFill>
              <a:schemeClr val="tx1"/>
            </a:solidFill>
            <a:round/>
            <a:headEnd/>
            <a:tailEnd type="triangle" w="med" len="med"/>
          </a:ln>
          <a:effectLst/>
        </p:spPr>
        <p:txBody>
          <a:bodyPr/>
          <a:lstStyle/>
          <a:p>
            <a:endParaRPr lang="fr-FR"/>
          </a:p>
        </p:txBody>
      </p:sp>
      <p:sp>
        <p:nvSpPr>
          <p:cNvPr id="54290" name="Line 18"/>
          <p:cNvSpPr>
            <a:spLocks noChangeShapeType="1"/>
          </p:cNvSpPr>
          <p:nvPr/>
        </p:nvSpPr>
        <p:spPr bwMode="auto">
          <a:xfrm flipV="1">
            <a:off x="8027988" y="4076700"/>
            <a:ext cx="215900" cy="1223963"/>
          </a:xfrm>
          <a:prstGeom prst="line">
            <a:avLst/>
          </a:prstGeom>
          <a:noFill/>
          <a:ln w="28575">
            <a:solidFill>
              <a:schemeClr val="tx1"/>
            </a:solidFill>
            <a:round/>
            <a:headEnd/>
            <a:tailEnd type="triangle" w="med" len="med"/>
          </a:ln>
          <a:effectLst/>
        </p:spPr>
        <p:txBody>
          <a:bodyPr/>
          <a:lstStyle/>
          <a:p>
            <a:endParaRPr lang="fr-FR"/>
          </a:p>
        </p:txBody>
      </p:sp>
      <p:sp>
        <p:nvSpPr>
          <p:cNvPr id="54291" name="Line 19"/>
          <p:cNvSpPr>
            <a:spLocks noChangeShapeType="1"/>
          </p:cNvSpPr>
          <p:nvPr/>
        </p:nvSpPr>
        <p:spPr bwMode="auto">
          <a:xfrm flipV="1">
            <a:off x="7812088" y="4581525"/>
            <a:ext cx="792162" cy="1079500"/>
          </a:xfrm>
          <a:prstGeom prst="line">
            <a:avLst/>
          </a:prstGeom>
          <a:noFill/>
          <a:ln w="28575">
            <a:solidFill>
              <a:schemeClr val="tx1"/>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4281"/>
                                        </p:tgtEl>
                                        <p:attrNameLst>
                                          <p:attrName>style.visibility</p:attrName>
                                        </p:attrNameLst>
                                      </p:cBhvr>
                                      <p:to>
                                        <p:strVal val="visible"/>
                                      </p:to>
                                    </p:set>
                                    <p:animEffect transition="in" filter="box(in)">
                                      <p:cBhvr>
                                        <p:cTn id="7" dur="500"/>
                                        <p:tgtEl>
                                          <p:spTgt spid="5428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4282"/>
                                        </p:tgtEl>
                                        <p:attrNameLst>
                                          <p:attrName>style.visibility</p:attrName>
                                        </p:attrNameLst>
                                      </p:cBhvr>
                                      <p:to>
                                        <p:strVal val="visible"/>
                                      </p:to>
                                    </p:set>
                                    <p:animEffect transition="in" filter="box(in)">
                                      <p:cBhvr>
                                        <p:cTn id="10" dur="500"/>
                                        <p:tgtEl>
                                          <p:spTgt spid="542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4279"/>
                                        </p:tgtEl>
                                        <p:attrNameLst>
                                          <p:attrName>style.visibility</p:attrName>
                                        </p:attrNameLst>
                                      </p:cBhvr>
                                      <p:to>
                                        <p:strVal val="visible"/>
                                      </p:to>
                                    </p:set>
                                    <p:animEffect transition="in" filter="box(in)">
                                      <p:cBhvr>
                                        <p:cTn id="15" dur="500"/>
                                        <p:tgtEl>
                                          <p:spTgt spid="5427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4280"/>
                                        </p:tgtEl>
                                        <p:attrNameLst>
                                          <p:attrName>style.visibility</p:attrName>
                                        </p:attrNameLst>
                                      </p:cBhvr>
                                      <p:to>
                                        <p:strVal val="visible"/>
                                      </p:to>
                                    </p:set>
                                    <p:animEffect transition="in" filter="box(in)">
                                      <p:cBhvr>
                                        <p:cTn id="18" dur="500"/>
                                        <p:tgtEl>
                                          <p:spTgt spid="54280"/>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4283"/>
                                        </p:tgtEl>
                                        <p:attrNameLst>
                                          <p:attrName>style.visibility</p:attrName>
                                        </p:attrNameLst>
                                      </p:cBhvr>
                                      <p:to>
                                        <p:strVal val="visible"/>
                                      </p:to>
                                    </p:set>
                                    <p:animEffect transition="in" filter="box(in)">
                                      <p:cBhvr>
                                        <p:cTn id="23" dur="500"/>
                                        <p:tgtEl>
                                          <p:spTgt spid="54283"/>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54286"/>
                                        </p:tgtEl>
                                        <p:attrNameLst>
                                          <p:attrName>style.visibility</p:attrName>
                                        </p:attrNameLst>
                                      </p:cBhvr>
                                      <p:to>
                                        <p:strVal val="visible"/>
                                      </p:to>
                                    </p:set>
                                    <p:animEffect transition="in" filter="box(in)">
                                      <p:cBhvr>
                                        <p:cTn id="26" dur="500"/>
                                        <p:tgtEl>
                                          <p:spTgt spid="5428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54284"/>
                                        </p:tgtEl>
                                        <p:attrNameLst>
                                          <p:attrName>style.visibility</p:attrName>
                                        </p:attrNameLst>
                                      </p:cBhvr>
                                      <p:to>
                                        <p:strVal val="visible"/>
                                      </p:to>
                                    </p:set>
                                    <p:animEffect transition="in" filter="box(in)">
                                      <p:cBhvr>
                                        <p:cTn id="31" dur="500"/>
                                        <p:tgtEl>
                                          <p:spTgt spid="54284"/>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4287"/>
                                        </p:tgtEl>
                                        <p:attrNameLst>
                                          <p:attrName>style.visibility</p:attrName>
                                        </p:attrNameLst>
                                      </p:cBhvr>
                                      <p:to>
                                        <p:strVal val="visible"/>
                                      </p:to>
                                    </p:set>
                                    <p:animEffect transition="in" filter="box(in)">
                                      <p:cBhvr>
                                        <p:cTn id="34" dur="500"/>
                                        <p:tgtEl>
                                          <p:spTgt spid="54287"/>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54285"/>
                                        </p:tgtEl>
                                        <p:attrNameLst>
                                          <p:attrName>style.visibility</p:attrName>
                                        </p:attrNameLst>
                                      </p:cBhvr>
                                      <p:to>
                                        <p:strVal val="visible"/>
                                      </p:to>
                                    </p:set>
                                    <p:animEffect transition="in" filter="box(in)">
                                      <p:cBhvr>
                                        <p:cTn id="39" dur="500"/>
                                        <p:tgtEl>
                                          <p:spTgt spid="54285"/>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54288"/>
                                        </p:tgtEl>
                                        <p:attrNameLst>
                                          <p:attrName>style.visibility</p:attrName>
                                        </p:attrNameLst>
                                      </p:cBhvr>
                                      <p:to>
                                        <p:strVal val="visible"/>
                                      </p:to>
                                    </p:set>
                                    <p:animEffect transition="in" filter="box(in)">
                                      <p:cBhvr>
                                        <p:cTn id="42" dur="500"/>
                                        <p:tgtEl>
                                          <p:spTgt spid="54288"/>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54289"/>
                                        </p:tgtEl>
                                        <p:attrNameLst>
                                          <p:attrName>style.visibility</p:attrName>
                                        </p:attrNameLst>
                                      </p:cBhvr>
                                      <p:to>
                                        <p:strVal val="visible"/>
                                      </p:to>
                                    </p:set>
                                    <p:animEffect transition="in" filter="box(in)">
                                      <p:cBhvr>
                                        <p:cTn id="45" dur="500"/>
                                        <p:tgtEl>
                                          <p:spTgt spid="54289"/>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54290"/>
                                        </p:tgtEl>
                                        <p:attrNameLst>
                                          <p:attrName>style.visibility</p:attrName>
                                        </p:attrNameLst>
                                      </p:cBhvr>
                                      <p:to>
                                        <p:strVal val="visible"/>
                                      </p:to>
                                    </p:set>
                                    <p:animEffect transition="in" filter="box(in)">
                                      <p:cBhvr>
                                        <p:cTn id="48" dur="500"/>
                                        <p:tgtEl>
                                          <p:spTgt spid="54290"/>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54291"/>
                                        </p:tgtEl>
                                        <p:attrNameLst>
                                          <p:attrName>style.visibility</p:attrName>
                                        </p:attrNameLst>
                                      </p:cBhvr>
                                      <p:to>
                                        <p:strVal val="visible"/>
                                      </p:to>
                                    </p:set>
                                    <p:animEffect transition="in" filter="box(in)">
                                      <p:cBhvr>
                                        <p:cTn id="51" dur="500"/>
                                        <p:tgtEl>
                                          <p:spTgt spid="54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P spid="54281" grpId="0"/>
      <p:bldP spid="54282" grpId="0" animBg="1"/>
      <p:bldP spid="54283" grpId="0"/>
      <p:bldP spid="54284" grpId="0"/>
      <p:bldP spid="54285" grpId="0"/>
      <p:bldP spid="54286" grpId="0" animBg="1"/>
      <p:bldP spid="54287" grpId="0" animBg="1"/>
      <p:bldP spid="54288" grpId="0" animBg="1"/>
      <p:bldP spid="54289" grpId="0" animBg="1"/>
      <p:bldP spid="54290" grpId="0" animBg="1"/>
      <p:bldP spid="5429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p:cNvSpPr txBox="1">
            <a:spLocks noChangeArrowheads="1"/>
          </p:cNvSpPr>
          <p:nvPr/>
        </p:nvSpPr>
        <p:spPr bwMode="auto">
          <a:xfrm>
            <a:off x="250825" y="476250"/>
            <a:ext cx="8640763" cy="6048375"/>
          </a:xfrm>
          <a:prstGeom prst="rect">
            <a:avLst/>
          </a:prstGeom>
          <a:solidFill>
            <a:srgbClr val="FFFFFF"/>
          </a:solidFill>
          <a:ln w="9525">
            <a:solidFill>
              <a:srgbClr val="000000"/>
            </a:solidFill>
            <a:miter lim="800000"/>
            <a:headEnd/>
            <a:tailEnd/>
          </a:ln>
        </p:spPr>
        <p:txBody>
          <a:bodyPr/>
          <a:lstStyle/>
          <a:p>
            <a:pPr algn="just"/>
            <a:r>
              <a:rPr lang="fr-FR" altLang="ja-JP" sz="1600">
                <a:latin typeface="Poor Richard" pitchFamily="18" charset="0"/>
                <a:ea typeface="MS Mincho" pitchFamily="49" charset="-128"/>
              </a:rPr>
              <a:t>« Je peux même pas décrire ce que j’ai vu là-bas. Tout ce que j’avais entendu, je ne croyais pas tant que de ce que j’ai vu là. C’était un bâtiment, comme une grande boulangerie, avec beaucoup de cheminée tout autour, des grandes et des hautes cheminées, et des petites et des courtes cheminées. Et c’était aussi des escaliers pour descendre aussi à côté des escaliers, d’un côté, c’était comme un toboggan s’ils amenaient des gens qui peuvent pas marcher, ils les mettent sur le toboggan, et ils descendaient.</a:t>
            </a:r>
          </a:p>
          <a:p>
            <a:pPr algn="just"/>
            <a:r>
              <a:rPr lang="fr-FR" altLang="ja-JP" sz="1600">
                <a:latin typeface="Poor Richard" pitchFamily="18" charset="0"/>
                <a:ea typeface="MS Mincho" pitchFamily="49" charset="-128"/>
              </a:rPr>
              <a:t>Tu vois la procédure était là de cette manière, à Birkenau : quand arrivait un transport d’Europe, un transport de juifs ou d’autres gens, qu’ils avaient à achever, ils leur disaient qu’ils vont à la douche pour commencer. Tout le monde doit se déshabiller. Tout le monde doit prendre le savon, et pas oublier le savon et la serviette. Et là, c’est quoi si tu arrivais à une maison de douches. Tout le monde avait son numéro et son placard et se déshabillait, et rangeait dans le placard. Il fallait aller en direction de la douche. De là, il y avait un petit couloir ; tu arrivais dans une salle de douche. C’était une grande, grande salle de douche, c’était plein de douches, peut être cent. Au plafond, on aurait dit des douches où ça sort de l’eau. Et la porte était hermétiquement fermée. C’était une porte très lourde et elle était recouverte d’un isolant, mais quand les gens entraient là-dedans ; ils fermaient la porte, et la porte avait aussi un petit hublot au milieu, pour regarder à l’intérieur de la salle de douche.</a:t>
            </a:r>
          </a:p>
          <a:p>
            <a:pPr algn="just"/>
            <a:r>
              <a:rPr lang="fr-FR" altLang="ja-JP" sz="1600">
                <a:latin typeface="Poor Richard" pitchFamily="18" charset="0"/>
                <a:ea typeface="MS Mincho" pitchFamily="49" charset="-128"/>
              </a:rPr>
              <a:t>Mais c’est pas de l’eau qui arrivait. A la place de l’eau, du gaz venait, du gaz toxique. Qui les empoisonnait de une demi-heure à trois quarts d’heure. Et les Allemands, ils regardaient là-dedans, par le hublot, jusqu’à ce que tout le monde est mort. Ensuite ils ouvraient la porte. Ca c’est pas les Allemands, ça les prisonniers le font. Et ensuite, il y avait comme des petits chariots, ils les mettent dessus, sur les chariots et ils les emmenaient au four. Et les fours, c’était un mur avec des fours, disons peut être une centaine. Et donc ça continuait toutes ces années, jusqu’à ce que les Russes approchent. Je te dis ce que j’ai vu, ce que j’ai enduré. Pas ce que les gens parlaient, les rumeurs et autre chose.</a:t>
            </a:r>
          </a:p>
          <a:p>
            <a:pPr algn="just"/>
            <a:endParaRPr lang="fr-FR" altLang="ja-JP" sz="1600">
              <a:latin typeface="Poor Richard" pitchFamily="18" charset="0"/>
              <a:ea typeface="MS Mincho" pitchFamily="49" charset="-128"/>
            </a:endParaRPr>
          </a:p>
          <a:p>
            <a:pPr algn="just"/>
            <a:r>
              <a:rPr lang="fr-FR" altLang="ja-JP" sz="1600">
                <a:latin typeface="Poor Richard" pitchFamily="18" charset="0"/>
                <a:ea typeface="MS Mincho" pitchFamily="49" charset="-128"/>
              </a:rPr>
              <a:t>Extrait de la transcription de l’entretien entre Art Spiegelman et son père, qui a servi de source à la réalisation de la Bande dessinée </a:t>
            </a:r>
            <a:r>
              <a:rPr lang="fr-FR" altLang="ja-JP" sz="1600" i="1">
                <a:latin typeface="Poor Richard" pitchFamily="18" charset="0"/>
                <a:ea typeface="MS Mincho" pitchFamily="49" charset="-128"/>
              </a:rPr>
              <a:t>Maus</a:t>
            </a:r>
            <a:r>
              <a:rPr lang="fr-FR" altLang="ja-JP" sz="1600">
                <a:latin typeface="Poor Richard" pitchFamily="18" charset="0"/>
                <a:ea typeface="MS Mincho" pitchFamily="49" charset="-128"/>
              </a:rPr>
              <a:t>. Paru dans Art Spiegelman, </a:t>
            </a:r>
            <a:r>
              <a:rPr lang="fr-FR" altLang="ja-JP" sz="1600" i="1">
                <a:latin typeface="Poor Richard" pitchFamily="18" charset="0"/>
                <a:ea typeface="MS Mincho" pitchFamily="49" charset="-128"/>
              </a:rPr>
              <a:t>MetaMaus</a:t>
            </a:r>
            <a:r>
              <a:rPr lang="fr-FR" altLang="ja-JP" sz="1600">
                <a:latin typeface="Poor Richard" pitchFamily="18" charset="0"/>
                <a:ea typeface="MS Mincho" pitchFamily="49" charset="-128"/>
              </a:rPr>
              <a:t>, 2012.</a:t>
            </a:r>
            <a:endParaRPr lang="fr-FR" sz="1600"/>
          </a:p>
        </p:txBody>
      </p:sp>
      <p:sp>
        <p:nvSpPr>
          <p:cNvPr id="55301" name="Line 5"/>
          <p:cNvSpPr>
            <a:spLocks noChangeShapeType="1"/>
          </p:cNvSpPr>
          <p:nvPr/>
        </p:nvSpPr>
        <p:spPr bwMode="auto">
          <a:xfrm>
            <a:off x="3924300" y="2276475"/>
            <a:ext cx="4824413" cy="0"/>
          </a:xfrm>
          <a:prstGeom prst="line">
            <a:avLst/>
          </a:prstGeom>
          <a:noFill/>
          <a:ln w="28575">
            <a:solidFill>
              <a:srgbClr val="FF0000"/>
            </a:solidFill>
            <a:round/>
            <a:headEnd/>
            <a:tailEnd/>
          </a:ln>
          <a:effectLst/>
        </p:spPr>
        <p:txBody>
          <a:bodyPr/>
          <a:lstStyle/>
          <a:p>
            <a:endParaRPr lang="fr-FR"/>
          </a:p>
        </p:txBody>
      </p:sp>
      <p:sp>
        <p:nvSpPr>
          <p:cNvPr id="55302" name="Line 6"/>
          <p:cNvSpPr>
            <a:spLocks noChangeShapeType="1"/>
          </p:cNvSpPr>
          <p:nvPr/>
        </p:nvSpPr>
        <p:spPr bwMode="auto">
          <a:xfrm>
            <a:off x="323850" y="2492375"/>
            <a:ext cx="1944688" cy="0"/>
          </a:xfrm>
          <a:prstGeom prst="line">
            <a:avLst/>
          </a:prstGeom>
          <a:noFill/>
          <a:ln w="28575">
            <a:solidFill>
              <a:srgbClr val="FF0000"/>
            </a:solidFill>
            <a:round/>
            <a:headEnd/>
            <a:tailEnd/>
          </a:ln>
          <a:effectLst/>
        </p:spPr>
        <p:txBody>
          <a:bodyPr/>
          <a:lstStyle/>
          <a:p>
            <a:endParaRPr lang="fr-FR"/>
          </a:p>
        </p:txBody>
      </p:sp>
      <p:sp>
        <p:nvSpPr>
          <p:cNvPr id="55303" name="Line 7"/>
          <p:cNvSpPr>
            <a:spLocks noChangeShapeType="1"/>
          </p:cNvSpPr>
          <p:nvPr/>
        </p:nvSpPr>
        <p:spPr bwMode="auto">
          <a:xfrm>
            <a:off x="395288" y="3213100"/>
            <a:ext cx="8064500" cy="0"/>
          </a:xfrm>
          <a:prstGeom prst="line">
            <a:avLst/>
          </a:prstGeom>
          <a:noFill/>
          <a:ln w="28575">
            <a:solidFill>
              <a:srgbClr val="FF0000"/>
            </a:solidFill>
            <a:round/>
            <a:headEnd/>
            <a:tailEnd/>
          </a:ln>
          <a:effectLst/>
        </p:spPr>
        <p:txBody>
          <a:bodyPr/>
          <a:lstStyle/>
          <a:p>
            <a:endParaRPr lang="fr-FR"/>
          </a:p>
        </p:txBody>
      </p:sp>
      <p:sp>
        <p:nvSpPr>
          <p:cNvPr id="55304" name="Line 8"/>
          <p:cNvSpPr>
            <a:spLocks noChangeShapeType="1"/>
          </p:cNvSpPr>
          <p:nvPr/>
        </p:nvSpPr>
        <p:spPr bwMode="auto">
          <a:xfrm>
            <a:off x="7596188" y="2997200"/>
            <a:ext cx="1150937" cy="0"/>
          </a:xfrm>
          <a:prstGeom prst="line">
            <a:avLst/>
          </a:prstGeom>
          <a:noFill/>
          <a:ln w="28575">
            <a:solidFill>
              <a:srgbClr val="FF0000"/>
            </a:solidFill>
            <a:round/>
            <a:headEnd/>
            <a:tailEnd/>
          </a:ln>
          <a:effectLst/>
        </p:spPr>
        <p:txBody>
          <a:bodyPr/>
          <a:lstStyle/>
          <a:p>
            <a:endParaRPr lang="fr-FR"/>
          </a:p>
        </p:txBody>
      </p:sp>
      <p:sp>
        <p:nvSpPr>
          <p:cNvPr id="55305" name="Line 9"/>
          <p:cNvSpPr>
            <a:spLocks noChangeShapeType="1"/>
          </p:cNvSpPr>
          <p:nvPr/>
        </p:nvSpPr>
        <p:spPr bwMode="auto">
          <a:xfrm>
            <a:off x="395288" y="4221163"/>
            <a:ext cx="8424862" cy="0"/>
          </a:xfrm>
          <a:prstGeom prst="line">
            <a:avLst/>
          </a:prstGeom>
          <a:noFill/>
          <a:ln w="28575">
            <a:solidFill>
              <a:srgbClr val="FF0000"/>
            </a:solidFill>
            <a:round/>
            <a:headEnd/>
            <a:tailEnd/>
          </a:ln>
          <a:effectLst/>
        </p:spPr>
        <p:txBody>
          <a:bodyPr/>
          <a:lstStyle/>
          <a:p>
            <a:endParaRPr lang="fr-FR"/>
          </a:p>
        </p:txBody>
      </p:sp>
      <p:sp>
        <p:nvSpPr>
          <p:cNvPr id="55306" name="Line 10"/>
          <p:cNvSpPr>
            <a:spLocks noChangeShapeType="1"/>
          </p:cNvSpPr>
          <p:nvPr/>
        </p:nvSpPr>
        <p:spPr bwMode="auto">
          <a:xfrm>
            <a:off x="323850" y="4437063"/>
            <a:ext cx="2592388" cy="0"/>
          </a:xfrm>
          <a:prstGeom prst="line">
            <a:avLst/>
          </a:prstGeom>
          <a:noFill/>
          <a:ln w="28575">
            <a:solidFill>
              <a:srgbClr val="FF0000"/>
            </a:solidFill>
            <a:round/>
            <a:headEnd/>
            <a:tailEnd/>
          </a:ln>
          <a:effectLst/>
        </p:spPr>
        <p:txBody>
          <a:bodyPr/>
          <a:lstStyle/>
          <a:p>
            <a:endParaRPr lang="fr-FR"/>
          </a:p>
        </p:txBody>
      </p:sp>
      <p:sp>
        <p:nvSpPr>
          <p:cNvPr id="55307" name="Line 11"/>
          <p:cNvSpPr>
            <a:spLocks noChangeShapeType="1"/>
          </p:cNvSpPr>
          <p:nvPr/>
        </p:nvSpPr>
        <p:spPr bwMode="auto">
          <a:xfrm>
            <a:off x="7956550" y="4724400"/>
            <a:ext cx="790575" cy="0"/>
          </a:xfrm>
          <a:prstGeom prst="line">
            <a:avLst/>
          </a:prstGeom>
          <a:noFill/>
          <a:ln w="28575">
            <a:solidFill>
              <a:srgbClr val="FF0000"/>
            </a:solidFill>
            <a:round/>
            <a:headEnd/>
            <a:tailEnd/>
          </a:ln>
          <a:effectLst/>
        </p:spPr>
        <p:txBody>
          <a:bodyPr/>
          <a:lstStyle/>
          <a:p>
            <a:endParaRPr lang="fr-FR"/>
          </a:p>
        </p:txBody>
      </p:sp>
      <p:sp>
        <p:nvSpPr>
          <p:cNvPr id="55308" name="Line 12"/>
          <p:cNvSpPr>
            <a:spLocks noChangeShapeType="1"/>
          </p:cNvSpPr>
          <p:nvPr/>
        </p:nvSpPr>
        <p:spPr bwMode="auto">
          <a:xfrm>
            <a:off x="323850" y="4941888"/>
            <a:ext cx="8496300" cy="0"/>
          </a:xfrm>
          <a:prstGeom prst="line">
            <a:avLst/>
          </a:prstGeom>
          <a:noFill/>
          <a:ln w="28575">
            <a:solidFill>
              <a:srgbClr val="FF0000"/>
            </a:solidFill>
            <a:round/>
            <a:headEnd/>
            <a:tailEnd/>
          </a:ln>
          <a:effectLst/>
        </p:spPr>
        <p:txBody>
          <a:bodyPr/>
          <a:lstStyle/>
          <a:p>
            <a:endParaRPr lang="fr-FR"/>
          </a:p>
        </p:txBody>
      </p:sp>
      <p:sp>
        <p:nvSpPr>
          <p:cNvPr id="55309" name="Line 13"/>
          <p:cNvSpPr>
            <a:spLocks noChangeShapeType="1"/>
          </p:cNvSpPr>
          <p:nvPr/>
        </p:nvSpPr>
        <p:spPr bwMode="auto">
          <a:xfrm>
            <a:off x="323850" y="5157788"/>
            <a:ext cx="4319588" cy="0"/>
          </a:xfrm>
          <a:prstGeom prst="line">
            <a:avLst/>
          </a:prstGeom>
          <a:noFill/>
          <a:ln w="28575">
            <a:solidFill>
              <a:srgbClr val="FF0000"/>
            </a:solidFill>
            <a:round/>
            <a:headEnd/>
            <a:tailEn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1"/>
                                        </p:tgtEl>
                                        <p:attrNameLst>
                                          <p:attrName>style.visibility</p:attrName>
                                        </p:attrNameLst>
                                      </p:cBhvr>
                                      <p:to>
                                        <p:strVal val="visible"/>
                                      </p:to>
                                    </p:set>
                                    <p:animEffect transition="in" filter="box(in)">
                                      <p:cBhvr>
                                        <p:cTn id="7" dur="500"/>
                                        <p:tgtEl>
                                          <p:spTgt spid="5530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5302"/>
                                        </p:tgtEl>
                                        <p:attrNameLst>
                                          <p:attrName>style.visibility</p:attrName>
                                        </p:attrNameLst>
                                      </p:cBhvr>
                                      <p:to>
                                        <p:strVal val="visible"/>
                                      </p:to>
                                    </p:set>
                                    <p:animEffect transition="in" filter="box(in)">
                                      <p:cBhvr>
                                        <p:cTn id="10" dur="500"/>
                                        <p:tgtEl>
                                          <p:spTgt spid="5530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5304"/>
                                        </p:tgtEl>
                                        <p:attrNameLst>
                                          <p:attrName>style.visibility</p:attrName>
                                        </p:attrNameLst>
                                      </p:cBhvr>
                                      <p:to>
                                        <p:strVal val="visible"/>
                                      </p:to>
                                    </p:set>
                                    <p:animEffect transition="in" filter="box(in)">
                                      <p:cBhvr>
                                        <p:cTn id="13" dur="500"/>
                                        <p:tgtEl>
                                          <p:spTgt spid="5530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5303"/>
                                        </p:tgtEl>
                                        <p:attrNameLst>
                                          <p:attrName>style.visibility</p:attrName>
                                        </p:attrNameLst>
                                      </p:cBhvr>
                                      <p:to>
                                        <p:strVal val="visible"/>
                                      </p:to>
                                    </p:set>
                                    <p:animEffect transition="in" filter="box(in)">
                                      <p:cBhvr>
                                        <p:cTn id="16" dur="500"/>
                                        <p:tgtEl>
                                          <p:spTgt spid="5530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55305"/>
                                        </p:tgtEl>
                                        <p:attrNameLst>
                                          <p:attrName>style.visibility</p:attrName>
                                        </p:attrNameLst>
                                      </p:cBhvr>
                                      <p:to>
                                        <p:strVal val="visible"/>
                                      </p:to>
                                    </p:set>
                                    <p:animEffect transition="in" filter="box(in)">
                                      <p:cBhvr>
                                        <p:cTn id="19" dur="500"/>
                                        <p:tgtEl>
                                          <p:spTgt spid="5530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55306"/>
                                        </p:tgtEl>
                                        <p:attrNameLst>
                                          <p:attrName>style.visibility</p:attrName>
                                        </p:attrNameLst>
                                      </p:cBhvr>
                                      <p:to>
                                        <p:strVal val="visible"/>
                                      </p:to>
                                    </p:set>
                                    <p:animEffect transition="in" filter="box(in)">
                                      <p:cBhvr>
                                        <p:cTn id="22" dur="500"/>
                                        <p:tgtEl>
                                          <p:spTgt spid="55306"/>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5307"/>
                                        </p:tgtEl>
                                        <p:attrNameLst>
                                          <p:attrName>style.visibility</p:attrName>
                                        </p:attrNameLst>
                                      </p:cBhvr>
                                      <p:to>
                                        <p:strVal val="visible"/>
                                      </p:to>
                                    </p:set>
                                    <p:animEffect transition="in" filter="box(in)">
                                      <p:cBhvr>
                                        <p:cTn id="25" dur="500"/>
                                        <p:tgtEl>
                                          <p:spTgt spid="55307"/>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55308"/>
                                        </p:tgtEl>
                                        <p:attrNameLst>
                                          <p:attrName>style.visibility</p:attrName>
                                        </p:attrNameLst>
                                      </p:cBhvr>
                                      <p:to>
                                        <p:strVal val="visible"/>
                                      </p:to>
                                    </p:set>
                                    <p:animEffect transition="in" filter="box(in)">
                                      <p:cBhvr>
                                        <p:cTn id="28" dur="500"/>
                                        <p:tgtEl>
                                          <p:spTgt spid="55308"/>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5309"/>
                                        </p:tgtEl>
                                        <p:attrNameLst>
                                          <p:attrName>style.visibility</p:attrName>
                                        </p:attrNameLst>
                                      </p:cBhvr>
                                      <p:to>
                                        <p:strVal val="visible"/>
                                      </p:to>
                                    </p:set>
                                    <p:animEffect transition="in" filter="box(in)">
                                      <p:cBhvr>
                                        <p:cTn id="31" dur="500"/>
                                        <p:tgtEl>
                                          <p:spTgt spid="55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nimBg="1"/>
      <p:bldP spid="55302" grpId="0" animBg="1"/>
      <p:bldP spid="55303" grpId="0" animBg="1"/>
      <p:bldP spid="55304" grpId="0" animBg="1"/>
      <p:bldP spid="55305" grpId="0" animBg="1"/>
      <p:bldP spid="55306" grpId="0" animBg="1"/>
      <p:bldP spid="55307" grpId="0" animBg="1"/>
      <p:bldP spid="55308" grpId="0" animBg="1"/>
      <p:bldP spid="5530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maus 2"/>
          <p:cNvPicPr>
            <a:picLocks noChangeAspect="1" noChangeArrowheads="1"/>
          </p:cNvPicPr>
          <p:nvPr/>
        </p:nvPicPr>
        <p:blipFill>
          <a:blip r:embed="rId2" cstate="print"/>
          <a:srcRect/>
          <a:stretch>
            <a:fillRect/>
          </a:stretch>
        </p:blipFill>
        <p:spPr bwMode="auto">
          <a:xfrm>
            <a:off x="4787900" y="620713"/>
            <a:ext cx="4089400" cy="5688012"/>
          </a:xfrm>
          <a:prstGeom prst="rect">
            <a:avLst/>
          </a:prstGeom>
          <a:noFill/>
          <a:ln w="9525">
            <a:noFill/>
            <a:miter lim="800000"/>
            <a:headEnd/>
            <a:tailEnd/>
          </a:ln>
        </p:spPr>
      </p:pic>
      <p:pic>
        <p:nvPicPr>
          <p:cNvPr id="56325" name="Picture 5" descr="maus 1"/>
          <p:cNvPicPr>
            <a:picLocks noChangeAspect="1" noChangeArrowheads="1"/>
          </p:cNvPicPr>
          <p:nvPr/>
        </p:nvPicPr>
        <p:blipFill>
          <a:blip r:embed="rId3" cstate="print"/>
          <a:srcRect/>
          <a:stretch>
            <a:fillRect/>
          </a:stretch>
        </p:blipFill>
        <p:spPr bwMode="auto">
          <a:xfrm>
            <a:off x="557213" y="476250"/>
            <a:ext cx="4051300" cy="5905500"/>
          </a:xfrm>
          <a:prstGeom prst="rect">
            <a:avLst/>
          </a:prstGeom>
          <a:noFill/>
          <a:ln w="9525">
            <a:noFill/>
            <a:miter lim="800000"/>
            <a:headEnd/>
            <a:tailEnd/>
          </a:ln>
        </p:spPr>
      </p:pic>
      <p:sp>
        <p:nvSpPr>
          <p:cNvPr id="56326" name="Text Box 6"/>
          <p:cNvSpPr txBox="1">
            <a:spLocks noChangeArrowheads="1"/>
          </p:cNvSpPr>
          <p:nvPr/>
        </p:nvSpPr>
        <p:spPr bwMode="auto">
          <a:xfrm>
            <a:off x="3779838" y="188913"/>
            <a:ext cx="1638300" cy="457200"/>
          </a:xfrm>
          <a:prstGeom prst="rect">
            <a:avLst/>
          </a:prstGeom>
          <a:noFill/>
          <a:ln w="9525">
            <a:noFill/>
            <a:miter lim="800000"/>
            <a:headEnd/>
            <a:tailEnd/>
          </a:ln>
          <a:effectLst/>
        </p:spPr>
        <p:txBody>
          <a:bodyPr wrap="none">
            <a:spAutoFit/>
          </a:bodyPr>
          <a:lstStyle/>
          <a:p>
            <a:r>
              <a:rPr lang="fr-FR" sz="2400">
                <a:solidFill>
                  <a:srgbClr val="FF0000"/>
                </a:solidFill>
                <a:latin typeface="Poor Richard" pitchFamily="18" charset="0"/>
              </a:rPr>
              <a:t>Crématoires </a:t>
            </a:r>
          </a:p>
        </p:txBody>
      </p:sp>
      <p:sp>
        <p:nvSpPr>
          <p:cNvPr id="56327" name="Text Box 7"/>
          <p:cNvSpPr txBox="1">
            <a:spLocks noChangeArrowheads="1"/>
          </p:cNvSpPr>
          <p:nvPr/>
        </p:nvSpPr>
        <p:spPr bwMode="auto">
          <a:xfrm>
            <a:off x="2051050" y="6400800"/>
            <a:ext cx="2000250" cy="457200"/>
          </a:xfrm>
          <a:prstGeom prst="rect">
            <a:avLst/>
          </a:prstGeom>
          <a:noFill/>
          <a:ln w="9525">
            <a:noFill/>
            <a:miter lim="800000"/>
            <a:headEnd/>
            <a:tailEnd/>
          </a:ln>
          <a:effectLst/>
        </p:spPr>
        <p:txBody>
          <a:bodyPr wrap="none">
            <a:spAutoFit/>
          </a:bodyPr>
          <a:lstStyle/>
          <a:p>
            <a:r>
              <a:rPr lang="fr-FR" sz="2400">
                <a:solidFill>
                  <a:srgbClr val="FF0000"/>
                </a:solidFill>
                <a:latin typeface="Poor Richard" pitchFamily="18" charset="0"/>
              </a:rPr>
              <a:t>Fausses douches</a:t>
            </a:r>
          </a:p>
        </p:txBody>
      </p:sp>
      <p:sp>
        <p:nvSpPr>
          <p:cNvPr id="56328" name="Text Box 8"/>
          <p:cNvSpPr txBox="1">
            <a:spLocks noChangeArrowheads="1"/>
          </p:cNvSpPr>
          <p:nvPr/>
        </p:nvSpPr>
        <p:spPr bwMode="auto">
          <a:xfrm>
            <a:off x="6588125" y="188913"/>
            <a:ext cx="2020888" cy="457200"/>
          </a:xfrm>
          <a:prstGeom prst="rect">
            <a:avLst/>
          </a:prstGeom>
          <a:noFill/>
          <a:ln w="9525">
            <a:noFill/>
            <a:miter lim="800000"/>
            <a:headEnd/>
            <a:tailEnd/>
          </a:ln>
          <a:effectLst/>
        </p:spPr>
        <p:txBody>
          <a:bodyPr wrap="none">
            <a:spAutoFit/>
          </a:bodyPr>
          <a:lstStyle/>
          <a:p>
            <a:r>
              <a:rPr lang="fr-FR" sz="2400">
                <a:solidFill>
                  <a:srgbClr val="FF0000"/>
                </a:solidFill>
                <a:latin typeface="Poor Richard" pitchFamily="18" charset="0"/>
              </a:rPr>
              <a:t>Chambres à gaz </a:t>
            </a:r>
          </a:p>
        </p:txBody>
      </p:sp>
      <p:sp>
        <p:nvSpPr>
          <p:cNvPr id="56329" name="Line 9"/>
          <p:cNvSpPr>
            <a:spLocks noChangeShapeType="1"/>
          </p:cNvSpPr>
          <p:nvPr/>
        </p:nvSpPr>
        <p:spPr bwMode="auto">
          <a:xfrm flipH="1">
            <a:off x="2916238" y="404813"/>
            <a:ext cx="792162" cy="287337"/>
          </a:xfrm>
          <a:prstGeom prst="line">
            <a:avLst/>
          </a:prstGeom>
          <a:noFill/>
          <a:ln w="28575">
            <a:solidFill>
              <a:srgbClr val="FF0000"/>
            </a:solidFill>
            <a:round/>
            <a:headEnd/>
            <a:tailEnd type="triangle" w="med" len="med"/>
          </a:ln>
          <a:effectLst/>
        </p:spPr>
        <p:txBody>
          <a:bodyPr/>
          <a:lstStyle/>
          <a:p>
            <a:endParaRPr lang="fr-FR"/>
          </a:p>
        </p:txBody>
      </p:sp>
      <p:sp>
        <p:nvSpPr>
          <p:cNvPr id="56330" name="Line 10"/>
          <p:cNvSpPr>
            <a:spLocks noChangeShapeType="1"/>
          </p:cNvSpPr>
          <p:nvPr/>
        </p:nvSpPr>
        <p:spPr bwMode="auto">
          <a:xfrm>
            <a:off x="4500563" y="620713"/>
            <a:ext cx="1800225" cy="4537075"/>
          </a:xfrm>
          <a:prstGeom prst="line">
            <a:avLst/>
          </a:prstGeom>
          <a:noFill/>
          <a:ln w="28575">
            <a:solidFill>
              <a:srgbClr val="FF0000"/>
            </a:solidFill>
            <a:round/>
            <a:headEnd/>
            <a:tailEnd type="triangle" w="med" len="med"/>
          </a:ln>
          <a:effectLst/>
        </p:spPr>
        <p:txBody>
          <a:bodyPr/>
          <a:lstStyle/>
          <a:p>
            <a:endParaRPr lang="fr-FR"/>
          </a:p>
        </p:txBody>
      </p:sp>
      <p:sp>
        <p:nvSpPr>
          <p:cNvPr id="56331" name="Line 11"/>
          <p:cNvSpPr>
            <a:spLocks noChangeShapeType="1"/>
          </p:cNvSpPr>
          <p:nvPr/>
        </p:nvSpPr>
        <p:spPr bwMode="auto">
          <a:xfrm flipV="1">
            <a:off x="3348038" y="5589588"/>
            <a:ext cx="215900" cy="863600"/>
          </a:xfrm>
          <a:prstGeom prst="line">
            <a:avLst/>
          </a:prstGeom>
          <a:noFill/>
          <a:ln w="28575">
            <a:solidFill>
              <a:srgbClr val="FF0000"/>
            </a:solidFill>
            <a:round/>
            <a:headEnd/>
            <a:tailEnd type="triangle" w="med" len="med"/>
          </a:ln>
          <a:effectLst/>
        </p:spPr>
        <p:txBody>
          <a:bodyPr/>
          <a:lstStyle/>
          <a:p>
            <a:endParaRPr lang="fr-FR"/>
          </a:p>
        </p:txBody>
      </p:sp>
      <p:sp>
        <p:nvSpPr>
          <p:cNvPr id="56332" name="Line 12"/>
          <p:cNvSpPr>
            <a:spLocks noChangeShapeType="1"/>
          </p:cNvSpPr>
          <p:nvPr/>
        </p:nvSpPr>
        <p:spPr bwMode="auto">
          <a:xfrm flipH="1" flipV="1">
            <a:off x="1116013" y="4797425"/>
            <a:ext cx="1800225" cy="1727200"/>
          </a:xfrm>
          <a:prstGeom prst="line">
            <a:avLst/>
          </a:prstGeom>
          <a:noFill/>
          <a:ln w="28575">
            <a:solidFill>
              <a:srgbClr val="FF0000"/>
            </a:solidFill>
            <a:round/>
            <a:headEnd/>
            <a:tailEnd type="triangle" w="med" len="med"/>
          </a:ln>
          <a:effectLst/>
        </p:spPr>
        <p:txBody>
          <a:bodyPr/>
          <a:lstStyle/>
          <a:p>
            <a:endParaRPr lang="fr-FR"/>
          </a:p>
        </p:txBody>
      </p:sp>
      <p:sp>
        <p:nvSpPr>
          <p:cNvPr id="56333" name="Line 13"/>
          <p:cNvSpPr>
            <a:spLocks noChangeShapeType="1"/>
          </p:cNvSpPr>
          <p:nvPr/>
        </p:nvSpPr>
        <p:spPr bwMode="auto">
          <a:xfrm flipV="1">
            <a:off x="3779838" y="2205038"/>
            <a:ext cx="1584325" cy="4319587"/>
          </a:xfrm>
          <a:prstGeom prst="line">
            <a:avLst/>
          </a:prstGeom>
          <a:noFill/>
          <a:ln w="28575">
            <a:solidFill>
              <a:srgbClr val="FF0000"/>
            </a:solidFill>
            <a:round/>
            <a:headEnd/>
            <a:tailEnd type="triangle" w="med" len="med"/>
          </a:ln>
          <a:effectLst/>
        </p:spPr>
        <p:txBody>
          <a:bodyPr/>
          <a:lstStyle/>
          <a:p>
            <a:endParaRPr lang="fr-FR"/>
          </a:p>
        </p:txBody>
      </p:sp>
      <p:sp>
        <p:nvSpPr>
          <p:cNvPr id="56334" name="Line 14"/>
          <p:cNvSpPr>
            <a:spLocks noChangeShapeType="1"/>
          </p:cNvSpPr>
          <p:nvPr/>
        </p:nvSpPr>
        <p:spPr bwMode="auto">
          <a:xfrm flipH="1">
            <a:off x="6948488" y="692150"/>
            <a:ext cx="71437" cy="433388"/>
          </a:xfrm>
          <a:prstGeom prst="line">
            <a:avLst/>
          </a:prstGeom>
          <a:noFill/>
          <a:ln w="28575">
            <a:solidFill>
              <a:srgbClr val="FF0000"/>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box(in)">
                                      <p:cBhvr>
                                        <p:cTn id="7" dur="500"/>
                                        <p:tgtEl>
                                          <p:spTgt spid="5632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6332"/>
                                        </p:tgtEl>
                                        <p:attrNameLst>
                                          <p:attrName>style.visibility</p:attrName>
                                        </p:attrNameLst>
                                      </p:cBhvr>
                                      <p:to>
                                        <p:strVal val="visible"/>
                                      </p:to>
                                    </p:set>
                                    <p:animEffect transition="in" filter="box(in)">
                                      <p:cBhvr>
                                        <p:cTn id="10" dur="500"/>
                                        <p:tgtEl>
                                          <p:spTgt spid="5633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6331"/>
                                        </p:tgtEl>
                                        <p:attrNameLst>
                                          <p:attrName>style.visibility</p:attrName>
                                        </p:attrNameLst>
                                      </p:cBhvr>
                                      <p:to>
                                        <p:strVal val="visible"/>
                                      </p:to>
                                    </p:set>
                                    <p:animEffect transition="in" filter="box(in)">
                                      <p:cBhvr>
                                        <p:cTn id="13" dur="500"/>
                                        <p:tgtEl>
                                          <p:spTgt spid="5633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56333"/>
                                        </p:tgtEl>
                                        <p:attrNameLst>
                                          <p:attrName>style.visibility</p:attrName>
                                        </p:attrNameLst>
                                      </p:cBhvr>
                                      <p:to>
                                        <p:strVal val="visible"/>
                                      </p:to>
                                    </p:set>
                                    <p:animEffect transition="in" filter="box(in)">
                                      <p:cBhvr>
                                        <p:cTn id="16" dur="500"/>
                                        <p:tgtEl>
                                          <p:spTgt spid="56333"/>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56328"/>
                                        </p:tgtEl>
                                        <p:attrNameLst>
                                          <p:attrName>style.visibility</p:attrName>
                                        </p:attrNameLst>
                                      </p:cBhvr>
                                      <p:to>
                                        <p:strVal val="visible"/>
                                      </p:to>
                                    </p:set>
                                    <p:animEffect transition="in" filter="box(in)">
                                      <p:cBhvr>
                                        <p:cTn id="19" dur="500"/>
                                        <p:tgtEl>
                                          <p:spTgt spid="56328"/>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56334"/>
                                        </p:tgtEl>
                                        <p:attrNameLst>
                                          <p:attrName>style.visibility</p:attrName>
                                        </p:attrNameLst>
                                      </p:cBhvr>
                                      <p:to>
                                        <p:strVal val="visible"/>
                                      </p:to>
                                    </p:set>
                                    <p:animEffect transition="in" filter="box(in)">
                                      <p:cBhvr>
                                        <p:cTn id="22" dur="500"/>
                                        <p:tgtEl>
                                          <p:spTgt spid="563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6329"/>
                                        </p:tgtEl>
                                        <p:attrNameLst>
                                          <p:attrName>style.visibility</p:attrName>
                                        </p:attrNameLst>
                                      </p:cBhvr>
                                      <p:to>
                                        <p:strVal val="visible"/>
                                      </p:to>
                                    </p:set>
                                    <p:animEffect transition="in" filter="box(in)">
                                      <p:cBhvr>
                                        <p:cTn id="27" dur="500"/>
                                        <p:tgtEl>
                                          <p:spTgt spid="56329"/>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56326"/>
                                        </p:tgtEl>
                                        <p:attrNameLst>
                                          <p:attrName>style.visibility</p:attrName>
                                        </p:attrNameLst>
                                      </p:cBhvr>
                                      <p:to>
                                        <p:strVal val="visible"/>
                                      </p:to>
                                    </p:set>
                                    <p:animEffect transition="in" filter="box(in)">
                                      <p:cBhvr>
                                        <p:cTn id="30" dur="500"/>
                                        <p:tgtEl>
                                          <p:spTgt spid="56326"/>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56330"/>
                                        </p:tgtEl>
                                        <p:attrNameLst>
                                          <p:attrName>style.visibility</p:attrName>
                                        </p:attrNameLst>
                                      </p:cBhvr>
                                      <p:to>
                                        <p:strVal val="visible"/>
                                      </p:to>
                                    </p:set>
                                    <p:animEffect transition="in" filter="box(in)">
                                      <p:cBhvr>
                                        <p:cTn id="33" dur="500"/>
                                        <p:tgtEl>
                                          <p:spTgt spid="56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p:bldP spid="56327" grpId="0"/>
      <p:bldP spid="56328" grpId="0"/>
      <p:bldP spid="56329" grpId="0" animBg="1"/>
      <p:bldP spid="56330" grpId="0" animBg="1"/>
      <p:bldP spid="56331" grpId="0" animBg="1"/>
      <p:bldP spid="56332" grpId="0" animBg="1"/>
      <p:bldP spid="56333" grpId="0" animBg="1"/>
      <p:bldP spid="563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755650" y="1628775"/>
            <a:ext cx="7272338" cy="3240088"/>
          </a:xfrm>
          <a:prstGeom prst="rect">
            <a:avLst/>
          </a:prstGeom>
          <a:solidFill>
            <a:srgbClr val="FFFFFF"/>
          </a:solidFill>
          <a:ln w="9525">
            <a:solidFill>
              <a:srgbClr val="000000"/>
            </a:solidFill>
            <a:miter lim="800000"/>
            <a:headEnd/>
            <a:tailEnd/>
          </a:ln>
        </p:spPr>
        <p:txBody>
          <a:bodyPr/>
          <a:lstStyle/>
          <a:p>
            <a:r>
              <a:rPr lang="fr-FR" altLang="ja-JP" sz="2400">
                <a:latin typeface="Poor Richard" pitchFamily="18" charset="0"/>
                <a:ea typeface="MS Mincho" pitchFamily="49" charset="-128"/>
              </a:rPr>
              <a:t>Un centre de la mort ou un camp d’extermination c’est : </a:t>
            </a:r>
          </a:p>
          <a:p>
            <a:r>
              <a:rPr lang="fr-FR" altLang="ja-JP" sz="2400">
                <a:solidFill>
                  <a:srgbClr val="0000FF"/>
                </a:solidFill>
                <a:latin typeface="Poor Richard" pitchFamily="18" charset="0"/>
                <a:ea typeface="MS Mincho" pitchFamily="49" charset="-128"/>
              </a:rPr>
              <a:t>Un lieu aménagé pour tuer par le gaz ou par le travail et les mauvais traitements des personnes considérées par les nazis comme nuisibles</a:t>
            </a:r>
          </a:p>
          <a:p>
            <a:r>
              <a:rPr lang="fr-FR" altLang="ja-JP" sz="2400">
                <a:latin typeface="Poor Richard" pitchFamily="18" charset="0"/>
                <a:ea typeface="MS Mincho" pitchFamily="49" charset="-128"/>
              </a:rPr>
              <a:t>D’autres exemples :</a:t>
            </a:r>
          </a:p>
          <a:p>
            <a:endParaRPr lang="fr-FR" sz="24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descr="2018471041_small_1"/>
          <p:cNvPicPr>
            <a:picLocks noChangeAspect="1" noChangeArrowheads="1"/>
          </p:cNvPicPr>
          <p:nvPr/>
        </p:nvPicPr>
        <p:blipFill>
          <a:blip r:embed="rId2" cstate="print"/>
          <a:srcRect/>
          <a:stretch>
            <a:fillRect/>
          </a:stretch>
        </p:blipFill>
        <p:spPr bwMode="auto">
          <a:xfrm>
            <a:off x="684213" y="476250"/>
            <a:ext cx="7416800" cy="5934075"/>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10" name="Rectangle 18"/>
          <p:cNvSpPr>
            <a:spLocks noChangeArrowheads="1"/>
          </p:cNvSpPr>
          <p:nvPr/>
        </p:nvSpPr>
        <p:spPr bwMode="auto">
          <a:xfrm>
            <a:off x="4427538" y="1557338"/>
            <a:ext cx="1944687" cy="5300662"/>
          </a:xfrm>
          <a:prstGeom prst="rect">
            <a:avLst/>
          </a:prstGeom>
          <a:solidFill>
            <a:srgbClr val="FFFFFF"/>
          </a:solidFill>
          <a:ln w="28575">
            <a:solidFill>
              <a:srgbClr val="000000"/>
            </a:solidFill>
            <a:miter lim="800000"/>
            <a:headEnd/>
            <a:tailEnd/>
          </a:ln>
        </p:spPr>
        <p:txBody>
          <a:bodyPr/>
          <a:lstStyle/>
          <a:p>
            <a:endParaRPr lang="fr-FR"/>
          </a:p>
        </p:txBody>
      </p:sp>
      <p:sp>
        <p:nvSpPr>
          <p:cNvPr id="59409" name="Text Box 17"/>
          <p:cNvSpPr txBox="1">
            <a:spLocks noChangeArrowheads="1"/>
          </p:cNvSpPr>
          <p:nvPr/>
        </p:nvSpPr>
        <p:spPr bwMode="auto">
          <a:xfrm>
            <a:off x="4427538" y="1125538"/>
            <a:ext cx="1943100" cy="5937250"/>
          </a:xfrm>
          <a:prstGeom prst="rect">
            <a:avLst/>
          </a:prstGeom>
          <a:noFill/>
          <a:ln w="9525">
            <a:noFill/>
            <a:miter lim="800000"/>
            <a:headEnd/>
            <a:tailEnd/>
          </a:ln>
        </p:spPr>
        <p:txBody>
          <a:bodyPr/>
          <a:lstStyle/>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r>
              <a:rPr lang="fr-FR" altLang="ja-JP" sz="1400" u="sng">
                <a:solidFill>
                  <a:srgbClr val="0000FF"/>
                </a:solidFill>
                <a:latin typeface="Poor Richard" pitchFamily="18" charset="0"/>
                <a:ea typeface="MS Mincho" pitchFamily="49" charset="-128"/>
              </a:rPr>
              <a:t>La mort par le travail forcé dans les camps de concentration</a:t>
            </a:r>
          </a:p>
          <a:p>
            <a:endParaRPr lang="fr-FR" altLang="ja-JP" sz="1400" u="sng">
              <a:solidFill>
                <a:srgbClr val="0000FF"/>
              </a:solidFill>
              <a:latin typeface="Poor Richard" pitchFamily="18" charset="0"/>
              <a:ea typeface="MS Mincho" pitchFamily="49" charset="-128"/>
            </a:endParaRPr>
          </a:p>
          <a:p>
            <a:pPr algn="ctr"/>
            <a:r>
              <a:rPr lang="fr-FR" altLang="ja-JP" sz="1400">
                <a:solidFill>
                  <a:srgbClr val="0000FF"/>
                </a:solidFill>
                <a:latin typeface="Poor Richard" pitchFamily="18" charset="0"/>
                <a:ea typeface="MS Mincho" pitchFamily="49" charset="-128"/>
              </a:rPr>
              <a:t>Exemples : Struthof,</a:t>
            </a: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endParaRPr lang="fr-FR" altLang="ja-JP" sz="1400" u="sng">
              <a:solidFill>
                <a:srgbClr val="0000FF"/>
              </a:solidFill>
              <a:latin typeface="Times New Roman" pitchFamily="18" charset="0"/>
              <a:ea typeface="MS Mincho" pitchFamily="49" charset="-128"/>
            </a:endParaRPr>
          </a:p>
          <a:p>
            <a:pPr algn="ctr"/>
            <a:r>
              <a:rPr lang="fr-FR" altLang="ja-JP" sz="1400">
                <a:solidFill>
                  <a:srgbClr val="0000FF"/>
                </a:solidFill>
                <a:latin typeface="Poor Richard" pitchFamily="18" charset="0"/>
                <a:ea typeface="MS Mincho" pitchFamily="49" charset="-128"/>
              </a:rPr>
              <a:t>Buchenwald, Ravensbruck, Mathausen….</a:t>
            </a:r>
          </a:p>
          <a:p>
            <a:pPr algn="ctr"/>
            <a:endParaRPr lang="fr-FR" altLang="ja-JP" sz="1400">
              <a:solidFill>
                <a:srgbClr val="0000FF"/>
              </a:solidFill>
              <a:latin typeface="Poor Richard" pitchFamily="18" charset="0"/>
              <a:ea typeface="MS Mincho" pitchFamily="49" charset="-128"/>
            </a:endParaRPr>
          </a:p>
          <a:p>
            <a:pPr algn="ctr"/>
            <a:r>
              <a:rPr lang="fr-FR" altLang="ja-JP" sz="1400">
                <a:solidFill>
                  <a:srgbClr val="0000FF"/>
                </a:solidFill>
                <a:latin typeface="Poor Richard" pitchFamily="18" charset="0"/>
                <a:ea typeface="MS Mincho" pitchFamily="49" charset="-128"/>
              </a:rPr>
              <a:t>Traitement :</a:t>
            </a:r>
            <a:endParaRPr lang="fr-FR" altLang="ja-JP" sz="1400" b="1" u="sng">
              <a:solidFill>
                <a:srgbClr val="0000FF"/>
              </a:solidFill>
              <a:latin typeface="Poor Richard" pitchFamily="18" charset="0"/>
              <a:ea typeface="MS Mincho" pitchFamily="49" charset="-128"/>
            </a:endParaRPr>
          </a:p>
          <a:p>
            <a:pPr algn="ctr"/>
            <a:r>
              <a:rPr lang="fr-FR" altLang="ja-JP" sz="1400">
                <a:solidFill>
                  <a:srgbClr val="0000FF"/>
                </a:solidFill>
                <a:latin typeface="Poor Richard" pitchFamily="18" charset="0"/>
                <a:ea typeface="MS Mincho" pitchFamily="49" charset="-128"/>
              </a:rPr>
              <a:t>Conditions de survie affreuses, travail très difficile (carrière de pierre, usines souterraines…), mauvais traitement, maladies, faim</a:t>
            </a:r>
          </a:p>
          <a:p>
            <a:endParaRPr lang="fr-FR">
              <a:solidFill>
                <a:srgbClr val="0000FF"/>
              </a:solidFill>
            </a:endParaRPr>
          </a:p>
        </p:txBody>
      </p:sp>
      <p:sp>
        <p:nvSpPr>
          <p:cNvPr id="59394" name="Rectangle 2"/>
          <p:cNvSpPr>
            <a:spLocks noChangeArrowheads="1"/>
          </p:cNvSpPr>
          <p:nvPr/>
        </p:nvSpPr>
        <p:spPr bwMode="auto">
          <a:xfrm>
            <a:off x="2411413" y="1550988"/>
            <a:ext cx="1700212" cy="5307012"/>
          </a:xfrm>
          <a:prstGeom prst="rect">
            <a:avLst/>
          </a:prstGeom>
          <a:solidFill>
            <a:srgbClr val="FFFFFF"/>
          </a:solidFill>
          <a:ln w="28575">
            <a:solidFill>
              <a:srgbClr val="000000"/>
            </a:solidFill>
            <a:miter lim="800000"/>
            <a:headEnd/>
            <a:tailEnd/>
          </a:ln>
        </p:spPr>
        <p:txBody>
          <a:bodyPr/>
          <a:lstStyle/>
          <a:p>
            <a:endParaRPr lang="fr-FR"/>
          </a:p>
        </p:txBody>
      </p:sp>
      <p:sp>
        <p:nvSpPr>
          <p:cNvPr id="59395" name="Rectangle 3"/>
          <p:cNvSpPr>
            <a:spLocks noChangeArrowheads="1"/>
          </p:cNvSpPr>
          <p:nvPr/>
        </p:nvSpPr>
        <p:spPr bwMode="auto">
          <a:xfrm>
            <a:off x="323850" y="1550988"/>
            <a:ext cx="1701800" cy="5307012"/>
          </a:xfrm>
          <a:prstGeom prst="rect">
            <a:avLst/>
          </a:prstGeom>
          <a:solidFill>
            <a:srgbClr val="FFFFFF"/>
          </a:solidFill>
          <a:ln w="28575">
            <a:solidFill>
              <a:srgbClr val="000000"/>
            </a:solidFill>
            <a:miter lim="800000"/>
            <a:headEnd/>
            <a:tailEnd/>
          </a:ln>
        </p:spPr>
        <p:txBody>
          <a:bodyPr/>
          <a:lstStyle/>
          <a:p>
            <a:endParaRPr lang="fr-FR"/>
          </a:p>
        </p:txBody>
      </p:sp>
      <p:sp>
        <p:nvSpPr>
          <p:cNvPr id="59396" name="Text Box 4"/>
          <p:cNvSpPr txBox="1">
            <a:spLocks noChangeArrowheads="1"/>
          </p:cNvSpPr>
          <p:nvPr/>
        </p:nvSpPr>
        <p:spPr bwMode="auto">
          <a:xfrm>
            <a:off x="2124075" y="188913"/>
            <a:ext cx="5029200" cy="457200"/>
          </a:xfrm>
          <a:prstGeom prst="rect">
            <a:avLst/>
          </a:prstGeom>
          <a:noFill/>
          <a:ln w="28575">
            <a:solidFill>
              <a:srgbClr val="000000"/>
            </a:solidFill>
            <a:miter lim="800000"/>
            <a:headEnd/>
            <a:tailEnd/>
          </a:ln>
        </p:spPr>
        <p:txBody>
          <a:bodyPr/>
          <a:lstStyle/>
          <a:p>
            <a:pPr algn="ctr"/>
            <a:r>
              <a:rPr lang="fr-FR" altLang="ja-JP">
                <a:latin typeface="Poor Richard" pitchFamily="18" charset="0"/>
                <a:ea typeface="MS Mincho" pitchFamily="49" charset="-128"/>
              </a:rPr>
              <a:t>L’extermination des juifs</a:t>
            </a:r>
          </a:p>
          <a:p>
            <a:endParaRPr lang="fr-FR"/>
          </a:p>
        </p:txBody>
      </p:sp>
      <p:sp>
        <p:nvSpPr>
          <p:cNvPr id="59397" name="Text Box 5"/>
          <p:cNvSpPr txBox="1">
            <a:spLocks noChangeArrowheads="1"/>
          </p:cNvSpPr>
          <p:nvPr/>
        </p:nvSpPr>
        <p:spPr bwMode="auto">
          <a:xfrm>
            <a:off x="2843213" y="908050"/>
            <a:ext cx="3181350" cy="395288"/>
          </a:xfrm>
          <a:prstGeom prst="rect">
            <a:avLst/>
          </a:prstGeom>
          <a:noFill/>
          <a:ln w="28575">
            <a:solidFill>
              <a:srgbClr val="000000"/>
            </a:solidFill>
            <a:miter lim="800000"/>
            <a:headEnd/>
            <a:tailEnd/>
          </a:ln>
        </p:spPr>
        <p:txBody>
          <a:bodyPr>
            <a:spAutoFit/>
          </a:bodyPr>
          <a:lstStyle/>
          <a:p>
            <a:pPr algn="ctr"/>
            <a:r>
              <a:rPr lang="fr-FR" altLang="ja-JP">
                <a:solidFill>
                  <a:srgbClr val="000000"/>
                </a:solidFill>
                <a:latin typeface="Poor Richard" pitchFamily="18" charset="0"/>
                <a:ea typeface="MS Mincho" pitchFamily="49" charset="-128"/>
              </a:rPr>
              <a:t> déportation et tri</a:t>
            </a:r>
            <a:endParaRPr lang="fr-FR"/>
          </a:p>
        </p:txBody>
      </p:sp>
      <p:sp>
        <p:nvSpPr>
          <p:cNvPr id="59398" name="Line 6"/>
          <p:cNvSpPr>
            <a:spLocks noChangeShapeType="1"/>
          </p:cNvSpPr>
          <p:nvPr/>
        </p:nvSpPr>
        <p:spPr bwMode="auto">
          <a:xfrm>
            <a:off x="3216275" y="1298575"/>
            <a:ext cx="0" cy="254000"/>
          </a:xfrm>
          <a:prstGeom prst="line">
            <a:avLst/>
          </a:prstGeom>
          <a:noFill/>
          <a:ln w="28575">
            <a:solidFill>
              <a:srgbClr val="000000"/>
            </a:solidFill>
            <a:round/>
            <a:headEnd/>
            <a:tailEnd type="triangle" w="med" len="med"/>
          </a:ln>
        </p:spPr>
        <p:txBody>
          <a:bodyPr/>
          <a:lstStyle/>
          <a:p>
            <a:endParaRPr lang="fr-FR"/>
          </a:p>
        </p:txBody>
      </p:sp>
      <p:sp>
        <p:nvSpPr>
          <p:cNvPr id="59399" name="Line 7"/>
          <p:cNvSpPr>
            <a:spLocks noChangeShapeType="1"/>
          </p:cNvSpPr>
          <p:nvPr/>
        </p:nvSpPr>
        <p:spPr bwMode="auto">
          <a:xfrm flipH="1">
            <a:off x="1692275" y="1052513"/>
            <a:ext cx="1152525" cy="434975"/>
          </a:xfrm>
          <a:prstGeom prst="line">
            <a:avLst/>
          </a:prstGeom>
          <a:noFill/>
          <a:ln w="28575">
            <a:solidFill>
              <a:srgbClr val="000000"/>
            </a:solidFill>
            <a:round/>
            <a:headEnd/>
            <a:tailEnd type="triangle" w="med" len="med"/>
          </a:ln>
        </p:spPr>
        <p:txBody>
          <a:bodyPr/>
          <a:lstStyle/>
          <a:p>
            <a:endParaRPr lang="fr-FR"/>
          </a:p>
        </p:txBody>
      </p:sp>
      <p:sp>
        <p:nvSpPr>
          <p:cNvPr id="59400" name="Text Box 8"/>
          <p:cNvSpPr txBox="1">
            <a:spLocks noChangeArrowheads="1"/>
          </p:cNvSpPr>
          <p:nvPr/>
        </p:nvSpPr>
        <p:spPr bwMode="auto">
          <a:xfrm>
            <a:off x="250825" y="765175"/>
            <a:ext cx="1701800" cy="5899150"/>
          </a:xfrm>
          <a:prstGeom prst="rect">
            <a:avLst/>
          </a:prstGeom>
          <a:noFill/>
          <a:ln w="9525">
            <a:noFill/>
            <a:miter lim="800000"/>
            <a:headEnd/>
            <a:tailEnd/>
          </a:ln>
        </p:spPr>
        <p:txBody>
          <a:bodyPr/>
          <a:lstStyle/>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endParaRPr lang="fr-FR" altLang="ja-JP" sz="1400" u="sng">
              <a:latin typeface="Times New Roman" pitchFamily="18" charset="0"/>
              <a:ea typeface="MS Mincho" pitchFamily="49" charset="-128"/>
            </a:endParaRPr>
          </a:p>
          <a:p>
            <a:pPr algn="ctr"/>
            <a:r>
              <a:rPr lang="fr-FR" altLang="ja-JP" sz="1400" u="sng">
                <a:solidFill>
                  <a:srgbClr val="0000FF"/>
                </a:solidFill>
                <a:latin typeface="Poor Richard" pitchFamily="18" charset="0"/>
                <a:ea typeface="MS Mincho" pitchFamily="49" charset="-128"/>
              </a:rPr>
              <a:t>La mort dans les ghettos</a:t>
            </a:r>
          </a:p>
          <a:p>
            <a:pPr algn="ctr"/>
            <a:r>
              <a:rPr lang="fr-FR" altLang="ja-JP" sz="1400">
                <a:solidFill>
                  <a:srgbClr val="0000FF"/>
                </a:solidFill>
                <a:latin typeface="Poor Richard" pitchFamily="18" charset="0"/>
                <a:ea typeface="MS Mincho" pitchFamily="49" charset="-128"/>
              </a:rPr>
              <a:t>Quartiers murés dans les grandes villes surtout tchèques et polonaises où les juifs étaient enfermés.</a:t>
            </a:r>
          </a:p>
          <a:p>
            <a:pPr algn="ctr"/>
            <a:r>
              <a:rPr lang="fr-FR" altLang="ja-JP" sz="1400">
                <a:solidFill>
                  <a:srgbClr val="0000FF"/>
                </a:solidFill>
                <a:latin typeface="Poor Richard" pitchFamily="18" charset="0"/>
                <a:ea typeface="MS Mincho" pitchFamily="49" charset="-128"/>
              </a:rPr>
              <a:t>Mort de faim, de maladie.</a:t>
            </a:r>
          </a:p>
          <a:p>
            <a:pPr algn="ctr"/>
            <a:r>
              <a:rPr lang="fr-FR" altLang="ja-JP" sz="1400">
                <a:solidFill>
                  <a:srgbClr val="0000FF"/>
                </a:solidFill>
                <a:latin typeface="Poor Richard" pitchFamily="18" charset="0"/>
                <a:ea typeface="MS Mincho" pitchFamily="49" charset="-128"/>
              </a:rPr>
              <a:t>Exemple : ghetto de Varsovie.</a:t>
            </a:r>
          </a:p>
          <a:p>
            <a:pPr algn="ctr"/>
            <a:r>
              <a:rPr lang="fr-FR" altLang="ja-JP" sz="1400">
                <a:solidFill>
                  <a:srgbClr val="0000FF"/>
                </a:solidFill>
                <a:latin typeface="Poor Richard" pitchFamily="18" charset="0"/>
                <a:ea typeface="MS Mincho" pitchFamily="49" charset="-128"/>
              </a:rPr>
              <a:t>Exemple 2 : Ghetto de Terezin, de Cracovie (mars 1943 : 2000 morts).</a:t>
            </a:r>
          </a:p>
          <a:p>
            <a:endParaRPr lang="fr-FR" altLang="ja-JP" sz="1400">
              <a:latin typeface="Times New Roman" pitchFamily="18" charset="0"/>
              <a:ea typeface="MS Mincho" pitchFamily="49" charset="-128"/>
            </a:endParaRPr>
          </a:p>
          <a:p>
            <a:endParaRPr lang="fr-FR"/>
          </a:p>
        </p:txBody>
      </p:sp>
      <p:sp>
        <p:nvSpPr>
          <p:cNvPr id="59401" name="Text Box 9"/>
          <p:cNvSpPr txBox="1">
            <a:spLocks noChangeArrowheads="1"/>
          </p:cNvSpPr>
          <p:nvPr/>
        </p:nvSpPr>
        <p:spPr bwMode="auto">
          <a:xfrm>
            <a:off x="285750" y="1624013"/>
            <a:ext cx="1582738" cy="2103437"/>
          </a:xfrm>
          <a:prstGeom prst="rect">
            <a:avLst/>
          </a:prstGeom>
          <a:noFill/>
          <a:ln w="9525">
            <a:noFill/>
            <a:miter lim="800000"/>
            <a:headEnd/>
            <a:tailEnd/>
          </a:ln>
        </p:spPr>
        <p:txBody>
          <a:bodyPr wrap="none">
            <a:spAutoFit/>
          </a:bodyPr>
          <a:lstStyle/>
          <a:p>
            <a:endParaRPr lang="fr-FR"/>
          </a:p>
        </p:txBody>
      </p:sp>
      <p:pic>
        <p:nvPicPr>
          <p:cNvPr id="59402" name="Picture 10" descr="89469"/>
          <p:cNvPicPr>
            <a:picLocks noChangeAspect="1" noChangeArrowheads="1"/>
          </p:cNvPicPr>
          <p:nvPr/>
        </p:nvPicPr>
        <p:blipFill>
          <a:blip r:embed="rId2" cstate="print"/>
          <a:srcRect/>
          <a:stretch>
            <a:fillRect/>
          </a:stretch>
        </p:blipFill>
        <p:spPr bwMode="auto">
          <a:xfrm>
            <a:off x="539750" y="1628775"/>
            <a:ext cx="1203325" cy="1728788"/>
          </a:xfrm>
          <a:prstGeom prst="rect">
            <a:avLst/>
          </a:prstGeom>
          <a:noFill/>
          <a:ln w="9525">
            <a:noFill/>
            <a:miter lim="800000"/>
            <a:headEnd/>
            <a:tailEnd/>
          </a:ln>
        </p:spPr>
      </p:pic>
      <p:sp>
        <p:nvSpPr>
          <p:cNvPr id="59403" name="Text Box 11"/>
          <p:cNvSpPr txBox="1">
            <a:spLocks noChangeArrowheads="1"/>
          </p:cNvSpPr>
          <p:nvPr/>
        </p:nvSpPr>
        <p:spPr bwMode="auto">
          <a:xfrm>
            <a:off x="395288" y="3357563"/>
            <a:ext cx="1592262" cy="396875"/>
          </a:xfrm>
          <a:prstGeom prst="rect">
            <a:avLst/>
          </a:prstGeom>
          <a:noFill/>
          <a:ln w="9525">
            <a:noFill/>
            <a:miter lim="800000"/>
            <a:headEnd/>
            <a:tailEnd/>
          </a:ln>
        </p:spPr>
        <p:txBody>
          <a:bodyPr/>
          <a:lstStyle/>
          <a:p>
            <a:r>
              <a:rPr lang="fr-FR" altLang="ja-JP" sz="800">
                <a:latin typeface="Poor Richard" pitchFamily="18" charset="0"/>
                <a:ea typeface="MS Mincho" pitchFamily="49" charset="-128"/>
              </a:rPr>
              <a:t>Un enfant dans le ghetto de Varsovie</a:t>
            </a:r>
            <a:endParaRPr lang="fr-FR"/>
          </a:p>
        </p:txBody>
      </p:sp>
      <p:sp>
        <p:nvSpPr>
          <p:cNvPr id="59404" name="Line 12"/>
          <p:cNvSpPr>
            <a:spLocks noChangeShapeType="1"/>
          </p:cNvSpPr>
          <p:nvPr/>
        </p:nvSpPr>
        <p:spPr bwMode="auto">
          <a:xfrm>
            <a:off x="4284663" y="620713"/>
            <a:ext cx="0" cy="252412"/>
          </a:xfrm>
          <a:prstGeom prst="line">
            <a:avLst/>
          </a:prstGeom>
          <a:noFill/>
          <a:ln w="28575">
            <a:solidFill>
              <a:srgbClr val="000000"/>
            </a:solidFill>
            <a:round/>
            <a:headEnd/>
            <a:tailEnd type="triangle" w="med" len="med"/>
          </a:ln>
        </p:spPr>
        <p:txBody>
          <a:bodyPr/>
          <a:lstStyle/>
          <a:p>
            <a:endParaRPr lang="fr-FR"/>
          </a:p>
        </p:txBody>
      </p:sp>
      <p:sp>
        <p:nvSpPr>
          <p:cNvPr id="59405" name="Text Box 13"/>
          <p:cNvSpPr txBox="1">
            <a:spLocks noChangeArrowheads="1"/>
          </p:cNvSpPr>
          <p:nvPr/>
        </p:nvSpPr>
        <p:spPr bwMode="auto">
          <a:xfrm>
            <a:off x="2411413" y="920750"/>
            <a:ext cx="1736725" cy="5937250"/>
          </a:xfrm>
          <a:prstGeom prst="rect">
            <a:avLst/>
          </a:prstGeom>
          <a:noFill/>
          <a:ln w="9525">
            <a:noFill/>
            <a:miter lim="800000"/>
            <a:headEnd/>
            <a:tailEnd/>
          </a:ln>
        </p:spPr>
        <p:txBody>
          <a:bodyPr/>
          <a:lstStyle/>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b="1" u="sng">
              <a:solidFill>
                <a:srgbClr val="0000FF"/>
              </a:solidFill>
              <a:latin typeface="Poor Richard" pitchFamily="18" charset="0"/>
              <a:ea typeface="MS Mincho" pitchFamily="49" charset="-128"/>
            </a:endParaRPr>
          </a:p>
          <a:p>
            <a:pPr algn="ctr"/>
            <a:endParaRPr lang="fr-FR" altLang="ja-JP" sz="1400" u="sng">
              <a:solidFill>
                <a:srgbClr val="0000FF"/>
              </a:solidFill>
              <a:latin typeface="Poor Richard" pitchFamily="18" charset="0"/>
              <a:ea typeface="MS Mincho" pitchFamily="49" charset="-128"/>
            </a:endParaRPr>
          </a:p>
          <a:p>
            <a:pPr algn="ctr"/>
            <a:r>
              <a:rPr lang="fr-FR" altLang="ja-JP" sz="1400" u="sng">
                <a:solidFill>
                  <a:srgbClr val="0000FF"/>
                </a:solidFill>
                <a:latin typeface="Poor Richard" pitchFamily="18" charset="0"/>
                <a:ea typeface="MS Mincho" pitchFamily="49" charset="-128"/>
              </a:rPr>
              <a:t>Les exécutions par balle (la shoah par balles).</a:t>
            </a:r>
          </a:p>
          <a:p>
            <a:pPr algn="ctr"/>
            <a:r>
              <a:rPr lang="fr-FR" altLang="ja-JP" sz="1400">
                <a:solidFill>
                  <a:srgbClr val="0000FF"/>
                </a:solidFill>
                <a:latin typeface="Poor Richard" pitchFamily="18" charset="0"/>
                <a:ea typeface="MS Mincho" pitchFamily="49" charset="-128"/>
              </a:rPr>
              <a:t>Les Einsatzgruppen rassemblent les juifs des villes et régions conquises et les exécutent par fusillades au bord de fosses communes creusées par les condamnés eux-mêmes.</a:t>
            </a:r>
          </a:p>
          <a:p>
            <a:pPr algn="ctr"/>
            <a:r>
              <a:rPr lang="fr-FR" altLang="ja-JP" sz="1400">
                <a:solidFill>
                  <a:srgbClr val="0000FF"/>
                </a:solidFill>
                <a:latin typeface="Poor Richard" pitchFamily="18" charset="0"/>
                <a:ea typeface="MS Mincho" pitchFamily="49" charset="-128"/>
              </a:rPr>
              <a:t>Exemple : Babi Yar, près de Kiev en Ukraine. Plus de 33 771 morts en deux jours (septembre 1941)</a:t>
            </a:r>
            <a:endParaRPr lang="fr-FR">
              <a:solidFill>
                <a:srgbClr val="0000FF"/>
              </a:solidFill>
            </a:endParaRPr>
          </a:p>
        </p:txBody>
      </p:sp>
      <p:pic>
        <p:nvPicPr>
          <p:cNvPr id="59406" name="Picture 14" descr="karkov_2"/>
          <p:cNvPicPr>
            <a:picLocks noChangeAspect="1" noChangeArrowheads="1"/>
          </p:cNvPicPr>
          <p:nvPr/>
        </p:nvPicPr>
        <p:blipFill>
          <a:blip r:embed="rId3" cstate="print"/>
          <a:srcRect/>
          <a:stretch>
            <a:fillRect/>
          </a:stretch>
        </p:blipFill>
        <p:spPr bwMode="auto">
          <a:xfrm>
            <a:off x="2555875" y="1628775"/>
            <a:ext cx="1439863" cy="1192213"/>
          </a:xfrm>
          <a:prstGeom prst="rect">
            <a:avLst/>
          </a:prstGeom>
          <a:noFill/>
          <a:ln w="9525">
            <a:noFill/>
            <a:miter lim="800000"/>
            <a:headEnd/>
            <a:tailEnd/>
          </a:ln>
        </p:spPr>
      </p:pic>
      <p:sp>
        <p:nvSpPr>
          <p:cNvPr id="59407" name="Text Box 15"/>
          <p:cNvSpPr txBox="1">
            <a:spLocks noChangeArrowheads="1"/>
          </p:cNvSpPr>
          <p:nvPr/>
        </p:nvSpPr>
        <p:spPr bwMode="auto">
          <a:xfrm>
            <a:off x="2411413" y="2852738"/>
            <a:ext cx="1592262" cy="398462"/>
          </a:xfrm>
          <a:prstGeom prst="rect">
            <a:avLst/>
          </a:prstGeom>
          <a:noFill/>
          <a:ln w="9525">
            <a:noFill/>
            <a:miter lim="800000"/>
            <a:headEnd/>
            <a:tailEnd/>
          </a:ln>
        </p:spPr>
        <p:txBody>
          <a:bodyPr/>
          <a:lstStyle/>
          <a:p>
            <a:r>
              <a:rPr lang="fr-FR" altLang="ja-JP" sz="800">
                <a:latin typeface="Poor Richard" pitchFamily="18" charset="0"/>
                <a:ea typeface="MS Mincho" pitchFamily="49" charset="-128"/>
              </a:rPr>
              <a:t>Exécution d’une femme et son enfant, 1942.</a:t>
            </a:r>
            <a:endParaRPr lang="fr-FR"/>
          </a:p>
        </p:txBody>
      </p:sp>
      <p:pic>
        <p:nvPicPr>
          <p:cNvPr id="59408" name="Picture 16" descr="struthof9.jpg"/>
          <p:cNvPicPr>
            <a:picLocks noChangeAspect="1" noChangeArrowheads="1"/>
          </p:cNvPicPr>
          <p:nvPr/>
        </p:nvPicPr>
        <p:blipFill>
          <a:blip r:embed="rId4" cstate="print"/>
          <a:srcRect/>
          <a:stretch>
            <a:fillRect/>
          </a:stretch>
        </p:blipFill>
        <p:spPr bwMode="auto">
          <a:xfrm>
            <a:off x="4643438" y="1628775"/>
            <a:ext cx="1574800" cy="1308100"/>
          </a:xfrm>
          <a:prstGeom prst="rect">
            <a:avLst/>
          </a:prstGeom>
          <a:noFill/>
          <a:ln w="9525">
            <a:noFill/>
            <a:miter lim="800000"/>
            <a:headEnd/>
            <a:tailEnd/>
          </a:ln>
        </p:spPr>
      </p:pic>
      <p:sp>
        <p:nvSpPr>
          <p:cNvPr id="59411" name="Line 19"/>
          <p:cNvSpPr>
            <a:spLocks noChangeShapeType="1"/>
          </p:cNvSpPr>
          <p:nvPr/>
        </p:nvSpPr>
        <p:spPr bwMode="auto">
          <a:xfrm>
            <a:off x="5148263" y="1341438"/>
            <a:ext cx="0" cy="182562"/>
          </a:xfrm>
          <a:prstGeom prst="line">
            <a:avLst/>
          </a:prstGeom>
          <a:noFill/>
          <a:ln w="28575">
            <a:solidFill>
              <a:srgbClr val="000000"/>
            </a:solidFill>
            <a:round/>
            <a:headEnd/>
            <a:tailEnd type="triangle" w="med" len="med"/>
          </a:ln>
        </p:spPr>
        <p:txBody>
          <a:bodyPr/>
          <a:lstStyle/>
          <a:p>
            <a:endParaRPr lang="fr-FR"/>
          </a:p>
        </p:txBody>
      </p:sp>
      <p:pic>
        <p:nvPicPr>
          <p:cNvPr id="59412" name="Picture 20" descr="entree_auschwitz"/>
          <p:cNvPicPr>
            <a:picLocks noChangeAspect="1" noChangeArrowheads="1"/>
          </p:cNvPicPr>
          <p:nvPr/>
        </p:nvPicPr>
        <p:blipFill>
          <a:blip r:embed="rId5" cstate="print"/>
          <a:srcRect/>
          <a:stretch>
            <a:fillRect/>
          </a:stretch>
        </p:blipFill>
        <p:spPr bwMode="auto">
          <a:xfrm>
            <a:off x="6804025" y="1700213"/>
            <a:ext cx="1536700" cy="1219200"/>
          </a:xfrm>
          <a:prstGeom prst="rect">
            <a:avLst/>
          </a:prstGeom>
          <a:noFill/>
          <a:ln w="9525">
            <a:noFill/>
            <a:miter lim="800000"/>
            <a:headEnd/>
            <a:tailEnd/>
          </a:ln>
        </p:spPr>
      </p:pic>
      <p:sp>
        <p:nvSpPr>
          <p:cNvPr id="59413" name="Rectangle 21"/>
          <p:cNvSpPr>
            <a:spLocks noChangeArrowheads="1"/>
          </p:cNvSpPr>
          <p:nvPr/>
        </p:nvSpPr>
        <p:spPr bwMode="auto">
          <a:xfrm>
            <a:off x="6588125" y="1557338"/>
            <a:ext cx="1871663" cy="5300662"/>
          </a:xfrm>
          <a:prstGeom prst="rect">
            <a:avLst/>
          </a:prstGeom>
          <a:noFill/>
          <a:ln w="28575">
            <a:solidFill>
              <a:schemeClr val="tx1"/>
            </a:solidFill>
            <a:miter lim="800000"/>
            <a:headEnd/>
            <a:tailEnd/>
          </a:ln>
          <a:effectLst/>
        </p:spPr>
        <p:txBody>
          <a:bodyPr wrap="none" anchor="ctr"/>
          <a:lstStyle/>
          <a:p>
            <a:endParaRPr lang="fr-FR"/>
          </a:p>
        </p:txBody>
      </p:sp>
      <p:sp>
        <p:nvSpPr>
          <p:cNvPr id="59414" name="Line 22"/>
          <p:cNvSpPr>
            <a:spLocks noChangeShapeType="1"/>
          </p:cNvSpPr>
          <p:nvPr/>
        </p:nvSpPr>
        <p:spPr bwMode="auto">
          <a:xfrm>
            <a:off x="6105525" y="1052513"/>
            <a:ext cx="1295400" cy="471487"/>
          </a:xfrm>
          <a:prstGeom prst="line">
            <a:avLst/>
          </a:prstGeom>
          <a:noFill/>
          <a:ln w="28575">
            <a:solidFill>
              <a:srgbClr val="000000"/>
            </a:solidFill>
            <a:round/>
            <a:headEnd/>
            <a:tailEnd type="triangle" w="med" len="med"/>
          </a:ln>
        </p:spPr>
        <p:txBody>
          <a:bodyPr/>
          <a:lstStyle/>
          <a:p>
            <a:endParaRPr lang="fr-FR"/>
          </a:p>
        </p:txBody>
      </p:sp>
      <p:sp>
        <p:nvSpPr>
          <p:cNvPr id="59415" name="Text Box 23"/>
          <p:cNvSpPr txBox="1">
            <a:spLocks noChangeArrowheads="1"/>
          </p:cNvSpPr>
          <p:nvPr/>
        </p:nvSpPr>
        <p:spPr bwMode="auto">
          <a:xfrm>
            <a:off x="6732588" y="2997200"/>
            <a:ext cx="1676400" cy="1465263"/>
          </a:xfrm>
          <a:prstGeom prst="rect">
            <a:avLst/>
          </a:prstGeom>
          <a:noFill/>
          <a:ln w="9525">
            <a:noFill/>
            <a:miter lim="800000"/>
            <a:headEnd/>
            <a:tailEnd/>
          </a:ln>
          <a:effectLst/>
        </p:spPr>
        <p:txBody>
          <a:bodyPr>
            <a:spAutoFit/>
          </a:bodyPr>
          <a:lstStyle/>
          <a:p>
            <a:pPr algn="ctr"/>
            <a:r>
              <a:rPr lang="fr-FR" u="sng">
                <a:solidFill>
                  <a:srgbClr val="0000FF"/>
                </a:solidFill>
                <a:latin typeface="Poor Richard" pitchFamily="18" charset="0"/>
              </a:rPr>
              <a:t>Les camps d’extermination</a:t>
            </a:r>
          </a:p>
          <a:p>
            <a:pPr algn="ctr"/>
            <a:endParaRPr lang="fr-FR">
              <a:solidFill>
                <a:srgbClr val="0000FF"/>
              </a:solidFill>
              <a:latin typeface="Poor Richard" pitchFamily="18" charset="0"/>
            </a:endParaRPr>
          </a:p>
          <a:p>
            <a:pPr algn="ctr"/>
            <a:r>
              <a:rPr lang="fr-FR">
                <a:solidFill>
                  <a:srgbClr val="0000FF"/>
                </a:solidFill>
                <a:latin typeface="Poor Richard" pitchFamily="18" charset="0"/>
              </a:rPr>
              <a:t>Voir travail sur Auschwitz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box(in)">
                                      <p:cBhvr>
                                        <p:cTn id="7" dur="500"/>
                                        <p:tgtEl>
                                          <p:spTgt spid="593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9411"/>
                                        </p:tgtEl>
                                        <p:attrNameLst>
                                          <p:attrName>style.visibility</p:attrName>
                                        </p:attrNameLst>
                                      </p:cBhvr>
                                      <p:to>
                                        <p:strVal val="visible"/>
                                      </p:to>
                                    </p:set>
                                    <p:animEffect transition="in" filter="box(in)">
                                      <p:cBhvr>
                                        <p:cTn id="12" dur="500"/>
                                        <p:tgtEl>
                                          <p:spTgt spid="5941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9409"/>
                                        </p:tgtEl>
                                        <p:attrNameLst>
                                          <p:attrName>style.visibility</p:attrName>
                                        </p:attrNameLst>
                                      </p:cBhvr>
                                      <p:to>
                                        <p:strVal val="visible"/>
                                      </p:to>
                                    </p:set>
                                    <p:animEffect transition="in" filter="box(in)">
                                      <p:cBhvr>
                                        <p:cTn id="15" dur="500"/>
                                        <p:tgtEl>
                                          <p:spTgt spid="5940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9414"/>
                                        </p:tgtEl>
                                        <p:attrNameLst>
                                          <p:attrName>style.visibility</p:attrName>
                                        </p:attrNameLst>
                                      </p:cBhvr>
                                      <p:to>
                                        <p:strVal val="visible"/>
                                      </p:to>
                                    </p:set>
                                    <p:animEffect transition="in" filter="box(in)">
                                      <p:cBhvr>
                                        <p:cTn id="20" dur="500"/>
                                        <p:tgtEl>
                                          <p:spTgt spid="59414"/>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59415"/>
                                        </p:tgtEl>
                                        <p:attrNameLst>
                                          <p:attrName>style.visibility</p:attrName>
                                        </p:attrNameLst>
                                      </p:cBhvr>
                                      <p:to>
                                        <p:strVal val="visible"/>
                                      </p:to>
                                    </p:set>
                                    <p:animEffect transition="in" filter="box(in)">
                                      <p:cBhvr>
                                        <p:cTn id="23" dur="500"/>
                                        <p:tgtEl>
                                          <p:spTgt spid="59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9" grpId="0"/>
      <p:bldP spid="59397" grpId="0" animBg="1"/>
      <p:bldP spid="59411" grpId="0" animBg="1"/>
      <p:bldP spid="59414" grpId="0" animBg="1"/>
      <p:bldP spid="594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bilan genocide"/>
          <p:cNvPicPr>
            <a:picLocks noChangeAspect="1" noChangeArrowheads="1"/>
          </p:cNvPicPr>
          <p:nvPr/>
        </p:nvPicPr>
        <p:blipFill>
          <a:blip r:embed="rId2" cstate="print"/>
          <a:srcRect/>
          <a:stretch>
            <a:fillRect/>
          </a:stretch>
        </p:blipFill>
        <p:spPr bwMode="auto">
          <a:xfrm>
            <a:off x="611188" y="333375"/>
            <a:ext cx="7921625" cy="5218113"/>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395288" y="1628775"/>
            <a:ext cx="8280400" cy="1871663"/>
          </a:xfrm>
          <a:prstGeom prst="rect">
            <a:avLst/>
          </a:prstGeom>
          <a:solidFill>
            <a:srgbClr val="FFFFFF"/>
          </a:solidFill>
          <a:ln w="28575">
            <a:solidFill>
              <a:srgbClr val="000000"/>
            </a:solidFill>
            <a:miter lim="800000"/>
            <a:headEnd/>
            <a:tailEnd/>
          </a:ln>
        </p:spPr>
        <p:txBody>
          <a:bodyPr/>
          <a:lstStyle/>
          <a:p>
            <a:pPr algn="ctr"/>
            <a:r>
              <a:rPr lang="fr-FR" altLang="ja-JP" sz="2400">
                <a:solidFill>
                  <a:srgbClr val="FF0000"/>
                </a:solidFill>
                <a:latin typeface="Poor Richard" pitchFamily="18" charset="0"/>
                <a:ea typeface="MS Mincho" pitchFamily="49" charset="-128"/>
              </a:rPr>
              <a:t>La Shoah est le nom donné au génocide des juifs par les Allemands. Il est accompagné de celui des Tziganes.</a:t>
            </a:r>
          </a:p>
          <a:p>
            <a:pPr algn="ctr"/>
            <a:r>
              <a:rPr lang="fr-FR" altLang="ja-JP" sz="2400">
                <a:solidFill>
                  <a:srgbClr val="FF0000"/>
                </a:solidFill>
                <a:latin typeface="Poor Richard" pitchFamily="18" charset="0"/>
                <a:ea typeface="MS Mincho" pitchFamily="49" charset="-128"/>
              </a:rPr>
              <a:t>Il a fait près de 6 millions de victimes et a profondément choqué le monde</a:t>
            </a:r>
          </a:p>
          <a:p>
            <a:endParaRPr lang="fr-FR" sz="2400"/>
          </a:p>
        </p:txBody>
      </p:sp>
      <p:sp>
        <p:nvSpPr>
          <p:cNvPr id="61445" name="Line 5"/>
          <p:cNvSpPr>
            <a:spLocks noChangeShapeType="1"/>
          </p:cNvSpPr>
          <p:nvPr/>
        </p:nvSpPr>
        <p:spPr bwMode="auto">
          <a:xfrm>
            <a:off x="1550988" y="654050"/>
            <a:ext cx="325437" cy="936625"/>
          </a:xfrm>
          <a:prstGeom prst="line">
            <a:avLst/>
          </a:prstGeom>
          <a:noFill/>
          <a:ln w="28575">
            <a:solidFill>
              <a:srgbClr val="000000"/>
            </a:solidFill>
            <a:round/>
            <a:headEnd/>
            <a:tailEnd type="triangle" w="med" len="med"/>
          </a:ln>
        </p:spPr>
        <p:txBody>
          <a:bodyPr/>
          <a:lstStyle/>
          <a:p>
            <a:endParaRPr lang="fr-FR"/>
          </a:p>
        </p:txBody>
      </p:sp>
      <p:sp>
        <p:nvSpPr>
          <p:cNvPr id="61446" name="Line 6"/>
          <p:cNvSpPr>
            <a:spLocks noChangeShapeType="1"/>
          </p:cNvSpPr>
          <p:nvPr/>
        </p:nvSpPr>
        <p:spPr bwMode="auto">
          <a:xfrm flipH="1">
            <a:off x="4881563" y="654050"/>
            <a:ext cx="217487" cy="936625"/>
          </a:xfrm>
          <a:prstGeom prst="line">
            <a:avLst/>
          </a:prstGeom>
          <a:noFill/>
          <a:ln w="28575">
            <a:solidFill>
              <a:srgbClr val="000000"/>
            </a:solidFill>
            <a:round/>
            <a:headEnd/>
            <a:tailEnd type="triangle" w="med" len="med"/>
          </a:ln>
        </p:spPr>
        <p:txBody>
          <a:bodyPr/>
          <a:lstStyle/>
          <a:p>
            <a:endParaRPr lang="fr-FR"/>
          </a:p>
        </p:txBody>
      </p:sp>
      <p:sp>
        <p:nvSpPr>
          <p:cNvPr id="61447" name="Line 7"/>
          <p:cNvSpPr>
            <a:spLocks noChangeShapeType="1"/>
          </p:cNvSpPr>
          <p:nvPr/>
        </p:nvSpPr>
        <p:spPr bwMode="auto">
          <a:xfrm>
            <a:off x="3071813" y="654050"/>
            <a:ext cx="325437" cy="936625"/>
          </a:xfrm>
          <a:prstGeom prst="line">
            <a:avLst/>
          </a:prstGeom>
          <a:noFill/>
          <a:ln w="28575">
            <a:solidFill>
              <a:srgbClr val="000000"/>
            </a:solidFill>
            <a:round/>
            <a:headEnd/>
            <a:tailEnd type="triangle" w="med" len="med"/>
          </a:ln>
        </p:spPr>
        <p:txBody>
          <a:bodyPr/>
          <a:lstStyle/>
          <a:p>
            <a:endParaRPr lang="fr-FR"/>
          </a:p>
        </p:txBody>
      </p:sp>
      <p:sp>
        <p:nvSpPr>
          <p:cNvPr id="61448" name="Line 8"/>
          <p:cNvSpPr>
            <a:spLocks noChangeShapeType="1"/>
          </p:cNvSpPr>
          <p:nvPr/>
        </p:nvSpPr>
        <p:spPr bwMode="auto">
          <a:xfrm flipH="1">
            <a:off x="6727825" y="654050"/>
            <a:ext cx="215900" cy="936625"/>
          </a:xfrm>
          <a:prstGeom prst="line">
            <a:avLst/>
          </a:prstGeom>
          <a:noFill/>
          <a:ln w="28575">
            <a:solidFill>
              <a:srgbClr val="000000"/>
            </a:solidFill>
            <a:round/>
            <a:headEnd/>
            <a:tailEnd type="triangle" w="med" len="med"/>
          </a:ln>
        </p:spPr>
        <p:txBody>
          <a:bodyPr/>
          <a:lstStyle/>
          <a:p>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502_l-ancien-village-d-oradour-sur-glane_oradour-sur-glane"/>
          <p:cNvPicPr>
            <a:picLocks noChangeAspect="1" noChangeArrowheads="1"/>
          </p:cNvPicPr>
          <p:nvPr/>
        </p:nvPicPr>
        <p:blipFill>
          <a:blip r:embed="rId2" cstate="print"/>
          <a:srcRect t="2939" b="8165"/>
          <a:stretch>
            <a:fillRect/>
          </a:stretch>
        </p:blipFill>
        <p:spPr bwMode="auto">
          <a:xfrm>
            <a:off x="250825" y="260350"/>
            <a:ext cx="5616575" cy="3744913"/>
          </a:xfrm>
          <a:prstGeom prst="rect">
            <a:avLst/>
          </a:prstGeom>
          <a:noFill/>
        </p:spPr>
      </p:pic>
      <p:sp>
        <p:nvSpPr>
          <p:cNvPr id="7173" name="Text Box 5"/>
          <p:cNvSpPr txBox="1">
            <a:spLocks noChangeArrowheads="1"/>
          </p:cNvSpPr>
          <p:nvPr/>
        </p:nvSpPr>
        <p:spPr bwMode="auto">
          <a:xfrm>
            <a:off x="323850" y="4076700"/>
            <a:ext cx="5543550" cy="822325"/>
          </a:xfrm>
          <a:prstGeom prst="rect">
            <a:avLst/>
          </a:prstGeom>
          <a:noFill/>
          <a:ln w="9525">
            <a:noFill/>
            <a:miter lim="800000"/>
            <a:headEnd/>
            <a:tailEnd/>
          </a:ln>
          <a:effectLst/>
        </p:spPr>
        <p:txBody>
          <a:bodyPr>
            <a:spAutoFit/>
          </a:bodyPr>
          <a:lstStyle/>
          <a:p>
            <a:r>
              <a:rPr lang="fr-FR" sz="2400">
                <a:latin typeface="Poor Richard" pitchFamily="18" charset="0"/>
              </a:rPr>
              <a:t>Le village d’Oradour –sur-Glane en France, rasé par les Allemands en 1944.</a:t>
            </a:r>
          </a:p>
        </p:txBody>
      </p:sp>
      <p:sp>
        <p:nvSpPr>
          <p:cNvPr id="7174" name="Text Box 6"/>
          <p:cNvSpPr txBox="1">
            <a:spLocks noChangeArrowheads="1"/>
          </p:cNvSpPr>
          <p:nvPr/>
        </p:nvSpPr>
        <p:spPr bwMode="auto">
          <a:xfrm>
            <a:off x="1116013" y="5876925"/>
            <a:ext cx="7777162" cy="822325"/>
          </a:xfrm>
          <a:prstGeom prst="rect">
            <a:avLst/>
          </a:prstGeom>
          <a:noFill/>
          <a:ln w="9525">
            <a:noFill/>
            <a:miter lim="800000"/>
            <a:headEnd/>
            <a:tailEnd/>
          </a:ln>
          <a:effectLst/>
        </p:spPr>
        <p:txBody>
          <a:bodyPr>
            <a:spAutoFit/>
          </a:bodyPr>
          <a:lstStyle/>
          <a:p>
            <a:r>
              <a:rPr lang="fr-FR" sz="2400" u="sng">
                <a:solidFill>
                  <a:srgbClr val="FF0000"/>
                </a:solidFill>
                <a:latin typeface="Poor Richard" pitchFamily="18" charset="0"/>
              </a:rPr>
              <a:t>Anéantissement</a:t>
            </a:r>
            <a:r>
              <a:rPr lang="fr-FR" sz="2400">
                <a:solidFill>
                  <a:srgbClr val="FF0000"/>
                </a:solidFill>
                <a:latin typeface="Poor Richard" pitchFamily="18" charset="0"/>
              </a:rPr>
              <a:t> d’un village et de ses habitants en France, pour l’exemple.</a:t>
            </a:r>
          </a:p>
        </p:txBody>
      </p:sp>
      <p:sp>
        <p:nvSpPr>
          <p:cNvPr id="7175" name="Line 7"/>
          <p:cNvSpPr>
            <a:spLocks noChangeShapeType="1"/>
          </p:cNvSpPr>
          <p:nvPr/>
        </p:nvSpPr>
        <p:spPr bwMode="auto">
          <a:xfrm>
            <a:off x="323850" y="6165850"/>
            <a:ext cx="720725" cy="0"/>
          </a:xfrm>
          <a:prstGeom prst="line">
            <a:avLst/>
          </a:prstGeom>
          <a:noFill/>
          <a:ln w="9525">
            <a:solidFill>
              <a:srgbClr val="FF0000"/>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box(in)">
                                      <p:cBhvr>
                                        <p:cTn id="7" dur="500"/>
                                        <p:tgtEl>
                                          <p:spTgt spid="717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box(in)">
                                      <p:cBhvr>
                                        <p:cTn id="10"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P spid="717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bilan sgm"/>
          <p:cNvPicPr>
            <a:picLocks noChangeAspect="1" noChangeArrowheads="1"/>
          </p:cNvPicPr>
          <p:nvPr/>
        </p:nvPicPr>
        <p:blipFill>
          <a:blip r:embed="rId2" cstate="print"/>
          <a:srcRect/>
          <a:stretch>
            <a:fillRect/>
          </a:stretch>
        </p:blipFill>
        <p:spPr bwMode="auto">
          <a:xfrm>
            <a:off x="1116013" y="149225"/>
            <a:ext cx="6624637" cy="6288088"/>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ChangeArrowheads="1"/>
          </p:cNvSpPr>
          <p:nvPr/>
        </p:nvSpPr>
        <p:spPr bwMode="auto">
          <a:xfrm>
            <a:off x="179388" y="620713"/>
            <a:ext cx="8655050" cy="4108450"/>
          </a:xfrm>
          <a:prstGeom prst="rect">
            <a:avLst/>
          </a:prstGeom>
          <a:noFill/>
          <a:ln w="9525">
            <a:noFill/>
            <a:miter lim="800000"/>
            <a:headEnd/>
            <a:tailEnd/>
          </a:ln>
          <a:effectLst/>
        </p:spPr>
        <p:txBody>
          <a:bodyPr anchor="ctr">
            <a:spAutoFit/>
          </a:bodyPr>
          <a:lstStyle/>
          <a:p>
            <a:pPr>
              <a:tabLst>
                <a:tab pos="1011238" algn="l"/>
              </a:tabLst>
            </a:pPr>
            <a:r>
              <a:rPr lang="fr-FR" sz="2400" u="sng">
                <a:solidFill>
                  <a:srgbClr val="0000FF"/>
                </a:solidFill>
                <a:latin typeface="Poor Richard" pitchFamily="18" charset="0"/>
              </a:rPr>
              <a:t>3. Le bilan humain de cette guerre d’anéantissement.</a:t>
            </a:r>
          </a:p>
          <a:p>
            <a:pPr>
              <a:tabLst>
                <a:tab pos="1011238" algn="l"/>
              </a:tabLst>
            </a:pPr>
            <a:endParaRPr lang="fr-FR" sz="2400">
              <a:solidFill>
                <a:srgbClr val="0000FF"/>
              </a:solidFill>
              <a:latin typeface="Poor Richard" pitchFamily="18" charset="0"/>
            </a:endParaRPr>
          </a:p>
          <a:p>
            <a:pPr>
              <a:buFontTx/>
              <a:buChar char="•"/>
              <a:tabLst>
                <a:tab pos="1011238" algn="l"/>
              </a:tabLst>
            </a:pPr>
            <a:r>
              <a:rPr lang="fr-FR" sz="2400">
                <a:solidFill>
                  <a:srgbClr val="0000FF"/>
                </a:solidFill>
                <a:latin typeface="Poor Richard" pitchFamily="18" charset="0"/>
              </a:rPr>
              <a:t>La seconde guerre mondiale a fait un nombre de victimes jamais vu dans l’Histoire du monde. près de 60 millions de morts dont une grande majorité de civils.</a:t>
            </a:r>
          </a:p>
          <a:p>
            <a:pPr>
              <a:tabLst>
                <a:tab pos="1011238" algn="l"/>
              </a:tabLst>
            </a:pPr>
            <a:endParaRPr lang="fr-FR" sz="2400">
              <a:solidFill>
                <a:srgbClr val="0000FF"/>
              </a:solidFill>
              <a:latin typeface="Poor Richard" pitchFamily="18" charset="0"/>
            </a:endParaRPr>
          </a:p>
          <a:p>
            <a:pPr>
              <a:buFontTx/>
              <a:buChar char="•"/>
              <a:tabLst>
                <a:tab pos="1011238" algn="l"/>
              </a:tabLst>
            </a:pPr>
            <a:r>
              <a:rPr lang="fr-FR" sz="2400">
                <a:solidFill>
                  <a:srgbClr val="0000FF"/>
                </a:solidFill>
                <a:latin typeface="Poor Richard" pitchFamily="18" charset="0"/>
              </a:rPr>
              <a:t>Le génocide des juifs et des Tziganes a fait près de 6 millions de victimes.</a:t>
            </a:r>
          </a:p>
          <a:p>
            <a:pPr>
              <a:tabLst>
                <a:tab pos="1011238" algn="l"/>
              </a:tabLst>
            </a:pPr>
            <a:endParaRPr lang="fr-FR" sz="2400">
              <a:solidFill>
                <a:srgbClr val="0000FF"/>
              </a:solidFill>
              <a:latin typeface="Poor Richard" pitchFamily="18" charset="0"/>
            </a:endParaRPr>
          </a:p>
          <a:p>
            <a:pPr>
              <a:buFontTx/>
              <a:buChar char="•"/>
              <a:tabLst>
                <a:tab pos="1011238" algn="l"/>
              </a:tabLst>
            </a:pPr>
            <a:r>
              <a:rPr lang="fr-FR" sz="2400">
                <a:solidFill>
                  <a:srgbClr val="0000FF"/>
                </a:solidFill>
                <a:latin typeface="Poor Richard" pitchFamily="18" charset="0"/>
              </a:rPr>
              <a:t>Cette guerre marque profondément les mémoires et est un grand choc que l’on ressent encore aujourd’hui.</a:t>
            </a:r>
          </a:p>
          <a:p>
            <a:pPr>
              <a:buFontTx/>
              <a:buChar char="•"/>
              <a:tabLst>
                <a:tab pos="1011238" algn="l"/>
              </a:tabLst>
            </a:pPr>
            <a:endParaRPr lang="fr-FR" sz="2400">
              <a:solidFill>
                <a:srgbClr val="0000FF"/>
              </a:solidFill>
              <a:latin typeface="Poor Richard"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p:cNvPicPr>
            <a:picLocks noChangeAspect="1" noChangeArrowheads="1"/>
          </p:cNvPicPr>
          <p:nvPr/>
        </p:nvPicPr>
        <p:blipFill>
          <a:blip r:embed="rId2" cstate="print"/>
          <a:srcRect/>
          <a:stretch>
            <a:fillRect/>
          </a:stretch>
        </p:blipFill>
        <p:spPr bwMode="auto">
          <a:xfrm>
            <a:off x="0" y="1052513"/>
            <a:ext cx="8964613" cy="4900612"/>
          </a:xfrm>
          <a:prstGeom prst="rect">
            <a:avLst/>
          </a:prstGeom>
          <a:noFill/>
          <a:ln w="9525">
            <a:noFill/>
            <a:miter lim="800000"/>
            <a:headEnd/>
            <a:tailEnd/>
          </a:ln>
          <a:effectLst/>
        </p:spPr>
      </p:pic>
      <p:sp>
        <p:nvSpPr>
          <p:cNvPr id="64518" name="Text Box 7"/>
          <p:cNvSpPr txBox="1">
            <a:spLocks noChangeArrowheads="1"/>
          </p:cNvSpPr>
          <p:nvPr/>
        </p:nvSpPr>
        <p:spPr bwMode="auto">
          <a:xfrm>
            <a:off x="684213" y="404813"/>
            <a:ext cx="7777162" cy="457200"/>
          </a:xfrm>
          <a:prstGeom prst="rect">
            <a:avLst/>
          </a:prstGeom>
          <a:noFill/>
          <a:ln w="9525">
            <a:noFill/>
            <a:miter lim="800000"/>
            <a:headEnd/>
            <a:tailEnd/>
          </a:ln>
        </p:spPr>
        <p:txBody>
          <a:bodyPr>
            <a:spAutoFit/>
          </a:bodyPr>
          <a:lstStyle/>
          <a:p>
            <a:pPr eaLnBrk="0" hangingPunct="0">
              <a:spcBef>
                <a:spcPct val="50000"/>
              </a:spcBef>
            </a:pPr>
            <a:r>
              <a:rPr lang="fr-FR" sz="2400">
                <a:latin typeface="Poor Richard" pitchFamily="18" charset="0"/>
                <a:ea typeface="MS PGothic" pitchFamily="34" charset="-128"/>
              </a:rPr>
              <a:t>Le verdict du procès de Nuremberg. Quelques exemples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p:cNvPicPr>
            <a:picLocks noChangeAspect="1" noChangeArrowheads="1"/>
          </p:cNvPicPr>
          <p:nvPr/>
        </p:nvPicPr>
        <p:blipFill>
          <a:blip r:embed="rId2" cstate="print"/>
          <a:srcRect/>
          <a:stretch>
            <a:fillRect/>
          </a:stretch>
        </p:blipFill>
        <p:spPr bwMode="auto">
          <a:xfrm>
            <a:off x="0" y="188913"/>
            <a:ext cx="9144000" cy="4975225"/>
          </a:xfrm>
          <a:prstGeom prst="rect">
            <a:avLst/>
          </a:prstGeom>
          <a:noFill/>
          <a:ln w="9525">
            <a:noFill/>
            <a:miter lim="800000"/>
            <a:headEnd/>
            <a:tailEnd/>
          </a:ln>
          <a:effectLst/>
        </p:spPr>
      </p:pic>
      <p:sp>
        <p:nvSpPr>
          <p:cNvPr id="65541" name="Rectangle 5"/>
          <p:cNvSpPr>
            <a:spLocks noChangeArrowheads="1"/>
          </p:cNvSpPr>
          <p:nvPr/>
        </p:nvSpPr>
        <p:spPr bwMode="auto">
          <a:xfrm>
            <a:off x="179388" y="5289550"/>
            <a:ext cx="8785225" cy="822325"/>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0000FF"/>
                </a:solidFill>
                <a:latin typeface="Poor Richard" pitchFamily="18" charset="0"/>
              </a:rPr>
              <a:t>Les responsables de ce génocide et de ces crimes ont été condamnés par le tribunal international à Nuremberg pour </a:t>
            </a:r>
            <a:r>
              <a:rPr lang="fr-FR" sz="2400" u="sng">
                <a:solidFill>
                  <a:srgbClr val="FF0000"/>
                </a:solidFill>
                <a:latin typeface="Poor Richard" pitchFamily="18" charset="0"/>
              </a:rPr>
              <a:t>crime contre l’humanité.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5541"/>
                                        </p:tgtEl>
                                        <p:attrNameLst>
                                          <p:attrName>style.visibility</p:attrName>
                                        </p:attrNameLst>
                                      </p:cBhvr>
                                      <p:to>
                                        <p:strVal val="visible"/>
                                      </p:to>
                                    </p:set>
                                    <p:animEffect transition="in" filter="box(in)">
                                      <p:cBhvr>
                                        <p:cTn id="7" dur="500"/>
                                        <p:tgtEl>
                                          <p:spTgt spid="6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dachau1945"/>
          <p:cNvPicPr>
            <a:picLocks noChangeAspect="1" noChangeArrowheads="1"/>
          </p:cNvPicPr>
          <p:nvPr/>
        </p:nvPicPr>
        <p:blipFill>
          <a:blip r:embed="rId2" cstate="print"/>
          <a:srcRect/>
          <a:stretch>
            <a:fillRect/>
          </a:stretch>
        </p:blipFill>
        <p:spPr bwMode="auto">
          <a:xfrm>
            <a:off x="539750" y="404813"/>
            <a:ext cx="5545138" cy="3849687"/>
          </a:xfrm>
          <a:prstGeom prst="rect">
            <a:avLst/>
          </a:prstGeom>
          <a:noFill/>
        </p:spPr>
      </p:pic>
      <p:sp>
        <p:nvSpPr>
          <p:cNvPr id="8197" name="Text Box 5"/>
          <p:cNvSpPr txBox="1">
            <a:spLocks noChangeArrowheads="1"/>
          </p:cNvSpPr>
          <p:nvPr/>
        </p:nvSpPr>
        <p:spPr bwMode="auto">
          <a:xfrm>
            <a:off x="468313" y="4365625"/>
            <a:ext cx="5616575" cy="822325"/>
          </a:xfrm>
          <a:prstGeom prst="rect">
            <a:avLst/>
          </a:prstGeom>
          <a:noFill/>
          <a:ln w="9525">
            <a:noFill/>
            <a:miter lim="800000"/>
            <a:headEnd/>
            <a:tailEnd/>
          </a:ln>
          <a:effectLst/>
        </p:spPr>
        <p:txBody>
          <a:bodyPr>
            <a:spAutoFit/>
          </a:bodyPr>
          <a:lstStyle/>
          <a:p>
            <a:r>
              <a:rPr lang="fr-FR" sz="2400">
                <a:latin typeface="Poor Richard" pitchFamily="18" charset="0"/>
              </a:rPr>
              <a:t>La libération du camp de Dachau par les Américains en 1945.</a:t>
            </a:r>
          </a:p>
        </p:txBody>
      </p:sp>
      <p:sp>
        <p:nvSpPr>
          <p:cNvPr id="8198" name="Text Box 6"/>
          <p:cNvSpPr txBox="1">
            <a:spLocks noChangeArrowheads="1"/>
          </p:cNvSpPr>
          <p:nvPr/>
        </p:nvSpPr>
        <p:spPr bwMode="auto">
          <a:xfrm>
            <a:off x="1116013" y="5445125"/>
            <a:ext cx="7777162" cy="457200"/>
          </a:xfrm>
          <a:prstGeom prst="rect">
            <a:avLst/>
          </a:prstGeom>
          <a:noFill/>
          <a:ln w="9525">
            <a:noFill/>
            <a:miter lim="800000"/>
            <a:headEnd/>
            <a:tailEnd/>
          </a:ln>
          <a:effectLst/>
        </p:spPr>
        <p:txBody>
          <a:bodyPr>
            <a:spAutoFit/>
          </a:bodyPr>
          <a:lstStyle/>
          <a:p>
            <a:r>
              <a:rPr lang="fr-FR" sz="2400" u="sng">
                <a:solidFill>
                  <a:srgbClr val="FF0000"/>
                </a:solidFill>
                <a:latin typeface="Poor Richard" pitchFamily="18" charset="0"/>
              </a:rPr>
              <a:t>Anéantissement</a:t>
            </a:r>
            <a:r>
              <a:rPr lang="fr-FR" sz="2400">
                <a:solidFill>
                  <a:srgbClr val="FF0000"/>
                </a:solidFill>
                <a:latin typeface="Poor Richard" pitchFamily="18" charset="0"/>
              </a:rPr>
              <a:t> d’un peuple, jugé parasite, d’une religion.</a:t>
            </a:r>
          </a:p>
        </p:txBody>
      </p:sp>
      <p:sp>
        <p:nvSpPr>
          <p:cNvPr id="8199" name="Line 7"/>
          <p:cNvSpPr>
            <a:spLocks noChangeShapeType="1"/>
          </p:cNvSpPr>
          <p:nvPr/>
        </p:nvSpPr>
        <p:spPr bwMode="auto">
          <a:xfrm>
            <a:off x="323850" y="5734050"/>
            <a:ext cx="720725" cy="0"/>
          </a:xfrm>
          <a:prstGeom prst="line">
            <a:avLst/>
          </a:prstGeom>
          <a:noFill/>
          <a:ln w="9525">
            <a:solidFill>
              <a:srgbClr val="FF0000"/>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Effect transition="in" filter="box(in)">
                                      <p:cBhvr>
                                        <p:cTn id="7" dur="500"/>
                                        <p:tgtEl>
                                          <p:spTgt spid="819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198"/>
                                        </p:tgtEl>
                                        <p:attrNameLst>
                                          <p:attrName>style.visibility</p:attrName>
                                        </p:attrNameLst>
                                      </p:cBhvr>
                                      <p:to>
                                        <p:strVal val="visible"/>
                                      </p:to>
                                    </p:set>
                                    <p:animEffect transition="in" filter="box(in)">
                                      <p:cBhvr>
                                        <p:cTn id="10"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19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iroshima-nuclear-atomic-bomb-august-6th-wreckage-picture-photo"/>
          <p:cNvPicPr>
            <a:picLocks noChangeAspect="1" noChangeArrowheads="1"/>
          </p:cNvPicPr>
          <p:nvPr/>
        </p:nvPicPr>
        <p:blipFill>
          <a:blip r:embed="rId2" cstate="print"/>
          <a:srcRect/>
          <a:stretch>
            <a:fillRect/>
          </a:stretch>
        </p:blipFill>
        <p:spPr bwMode="auto">
          <a:xfrm>
            <a:off x="323850" y="260350"/>
            <a:ext cx="5903913" cy="4079875"/>
          </a:xfrm>
          <a:prstGeom prst="rect">
            <a:avLst/>
          </a:prstGeom>
          <a:noFill/>
        </p:spPr>
      </p:pic>
      <p:sp>
        <p:nvSpPr>
          <p:cNvPr id="9221" name="Text Box 5"/>
          <p:cNvSpPr txBox="1">
            <a:spLocks noChangeArrowheads="1"/>
          </p:cNvSpPr>
          <p:nvPr/>
        </p:nvSpPr>
        <p:spPr bwMode="auto">
          <a:xfrm>
            <a:off x="323850" y="4437063"/>
            <a:ext cx="6624638" cy="822325"/>
          </a:xfrm>
          <a:prstGeom prst="rect">
            <a:avLst/>
          </a:prstGeom>
          <a:solidFill>
            <a:schemeClr val="bg1"/>
          </a:solidFill>
          <a:ln w="9525">
            <a:noFill/>
            <a:miter lim="800000"/>
            <a:headEnd/>
            <a:tailEnd/>
          </a:ln>
          <a:effectLst/>
        </p:spPr>
        <p:txBody>
          <a:bodyPr>
            <a:spAutoFit/>
          </a:bodyPr>
          <a:lstStyle/>
          <a:p>
            <a:r>
              <a:rPr lang="fr-FR" sz="2400">
                <a:latin typeface="Poor Richard" pitchFamily="18" charset="0"/>
              </a:rPr>
              <a:t>La ville d’Hiroshima après le bombardement nucléaire américain en août 1945.</a:t>
            </a:r>
          </a:p>
        </p:txBody>
      </p:sp>
      <p:sp>
        <p:nvSpPr>
          <p:cNvPr id="9222" name="Text Box 6"/>
          <p:cNvSpPr txBox="1">
            <a:spLocks noChangeArrowheads="1"/>
          </p:cNvSpPr>
          <p:nvPr/>
        </p:nvSpPr>
        <p:spPr bwMode="auto">
          <a:xfrm>
            <a:off x="1116013" y="5445125"/>
            <a:ext cx="7777162" cy="457200"/>
          </a:xfrm>
          <a:prstGeom prst="rect">
            <a:avLst/>
          </a:prstGeom>
          <a:noFill/>
          <a:ln w="9525">
            <a:noFill/>
            <a:miter lim="800000"/>
            <a:headEnd/>
            <a:tailEnd/>
          </a:ln>
          <a:effectLst/>
        </p:spPr>
        <p:txBody>
          <a:bodyPr>
            <a:spAutoFit/>
          </a:bodyPr>
          <a:lstStyle/>
          <a:p>
            <a:r>
              <a:rPr lang="fr-FR" sz="2400" u="sng">
                <a:solidFill>
                  <a:srgbClr val="FF0000"/>
                </a:solidFill>
                <a:latin typeface="Poor Richard" pitchFamily="18" charset="0"/>
              </a:rPr>
              <a:t>Anéantissement</a:t>
            </a:r>
            <a:r>
              <a:rPr lang="fr-FR" sz="2400">
                <a:solidFill>
                  <a:srgbClr val="FF0000"/>
                </a:solidFill>
                <a:latin typeface="Poor Richard" pitchFamily="18" charset="0"/>
              </a:rPr>
              <a:t> d’une ville, de sa population et d’un ennemi</a:t>
            </a:r>
          </a:p>
        </p:txBody>
      </p:sp>
      <p:sp>
        <p:nvSpPr>
          <p:cNvPr id="9223" name="Line 7"/>
          <p:cNvSpPr>
            <a:spLocks noChangeShapeType="1"/>
          </p:cNvSpPr>
          <p:nvPr/>
        </p:nvSpPr>
        <p:spPr bwMode="auto">
          <a:xfrm>
            <a:off x="323850" y="5734050"/>
            <a:ext cx="720725" cy="0"/>
          </a:xfrm>
          <a:prstGeom prst="line">
            <a:avLst/>
          </a:prstGeom>
          <a:noFill/>
          <a:ln w="9525">
            <a:solidFill>
              <a:srgbClr val="FF0000"/>
            </a:solidFill>
            <a:round/>
            <a:headEnd/>
            <a:tailEnd type="triangle" w="med" len="med"/>
          </a:ln>
          <a:effectLst/>
        </p:spPr>
        <p:txBody>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222"/>
                                        </p:tgtEl>
                                        <p:attrNameLst>
                                          <p:attrName>style.visibility</p:attrName>
                                        </p:attrNameLst>
                                      </p:cBhvr>
                                      <p:to>
                                        <p:strVal val="visible"/>
                                      </p:to>
                                    </p:set>
                                    <p:animEffect transition="in" filter="box(in)">
                                      <p:cBhvr>
                                        <p:cTn id="1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50825" y="260350"/>
            <a:ext cx="8713788" cy="1200150"/>
          </a:xfrm>
          <a:prstGeom prst="rect">
            <a:avLst/>
          </a:prstGeom>
          <a:noFill/>
          <a:ln w="9525">
            <a:solidFill>
              <a:srgbClr val="FF0000"/>
            </a:solidFill>
            <a:miter lim="800000"/>
            <a:headEnd/>
            <a:tailEnd/>
          </a:ln>
          <a:effectLst/>
        </p:spPr>
        <p:txBody>
          <a:bodyPr>
            <a:spAutoFit/>
          </a:bodyPr>
          <a:lstStyle/>
          <a:p>
            <a:pPr algn="ctr"/>
            <a:r>
              <a:rPr lang="fr-FR" sz="3600">
                <a:solidFill>
                  <a:srgbClr val="0000FF"/>
                </a:solidFill>
                <a:latin typeface="Poor Richard" pitchFamily="18" charset="0"/>
              </a:rPr>
              <a:t>La Seconde guerre mondiale (1939-1945): </a:t>
            </a:r>
          </a:p>
          <a:p>
            <a:pPr algn="ctr"/>
            <a:r>
              <a:rPr lang="fr-FR" sz="3600">
                <a:solidFill>
                  <a:srgbClr val="0000FF"/>
                </a:solidFill>
                <a:latin typeface="Poor Richard" pitchFamily="18" charset="0"/>
              </a:rPr>
              <a:t>Une guerre d’anéantissement.</a:t>
            </a:r>
          </a:p>
        </p:txBody>
      </p:sp>
      <p:sp>
        <p:nvSpPr>
          <p:cNvPr id="10243" name="Rectangle 3"/>
          <p:cNvSpPr>
            <a:spLocks noChangeArrowheads="1"/>
          </p:cNvSpPr>
          <p:nvPr/>
        </p:nvSpPr>
        <p:spPr bwMode="auto">
          <a:xfrm>
            <a:off x="250825" y="1762125"/>
            <a:ext cx="8642350" cy="822325"/>
          </a:xfrm>
          <a:prstGeom prst="rect">
            <a:avLst/>
          </a:prstGeom>
          <a:noFill/>
          <a:ln w="9525">
            <a:noFill/>
            <a:miter lim="800000"/>
            <a:headEnd/>
            <a:tailEnd/>
          </a:ln>
          <a:effectLst/>
        </p:spPr>
        <p:txBody>
          <a:bodyPr anchor="ctr">
            <a:spAutoFit/>
          </a:bodyPr>
          <a:lstStyle/>
          <a:p>
            <a:pPr>
              <a:buFont typeface="Symbol" pitchFamily="18" charset="2"/>
              <a:buChar char=""/>
              <a:tabLst>
                <a:tab pos="1011238" algn="l"/>
              </a:tabLst>
            </a:pPr>
            <a:r>
              <a:rPr lang="fr-FR" sz="2400">
                <a:solidFill>
                  <a:srgbClr val="FF0000"/>
                </a:solidFill>
                <a:latin typeface="Poor Richard" pitchFamily="18" charset="0"/>
              </a:rPr>
              <a:t>Comment a-t-on mis en pratique l’anéantissement d’hommes, de pays, de peuples, de religions, de territoires pendant la Seconde Guerre mondiale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in)">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1629</TotalTime>
  <Words>2196</Words>
  <Application>Microsoft Office PowerPoint</Application>
  <PresentationFormat>Affichage à l'écran (4:3)</PresentationFormat>
  <Paragraphs>344</Paragraphs>
  <Slides>63</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63</vt:i4>
      </vt:variant>
    </vt:vector>
  </HeadingPairs>
  <TitlesOfParts>
    <vt:vector size="70" baseType="lpstr">
      <vt:lpstr>Arial</vt:lpstr>
      <vt:lpstr>Poor Richard</vt:lpstr>
      <vt:lpstr>Symbol</vt:lpstr>
      <vt:lpstr>MS PGothic</vt:lpstr>
      <vt:lpstr>MS Mincho</vt:lpstr>
      <vt:lpstr>Times New Roman</vt:lpstr>
      <vt:lpstr>Modèle par défaut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Romain Blandre</dc:creator>
  <cp:lastModifiedBy>Julien EBERSOLD</cp:lastModifiedBy>
  <cp:revision>44</cp:revision>
  <dcterms:created xsi:type="dcterms:W3CDTF">2013-01-08T20:19:01Z</dcterms:created>
  <dcterms:modified xsi:type="dcterms:W3CDTF">2013-01-20T17:14:27Z</dcterms:modified>
</cp:coreProperties>
</file>