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14"/>
  </p:notesMasterIdLst>
  <p:sldIdLst>
    <p:sldId id="256" r:id="rId2"/>
    <p:sldId id="261" r:id="rId3"/>
    <p:sldId id="258" r:id="rId4"/>
    <p:sldId id="330" r:id="rId5"/>
    <p:sldId id="264" r:id="rId6"/>
    <p:sldId id="265" r:id="rId7"/>
    <p:sldId id="331" r:id="rId8"/>
    <p:sldId id="267" r:id="rId9"/>
    <p:sldId id="268" r:id="rId10"/>
    <p:sldId id="269" r:id="rId11"/>
    <p:sldId id="271" r:id="rId12"/>
    <p:sldId id="273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38" autoAdjust="0"/>
  </p:normalViewPr>
  <p:slideViewPr>
    <p:cSldViewPr snapToGrid="0" snapToObjects="1">
      <p:cViewPr varScale="1">
        <p:scale>
          <a:sx n="68" d="100"/>
          <a:sy n="68" d="100"/>
        </p:scale>
        <p:origin x="-10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C2ADA-DC84-CC4C-9CAD-ED3F2014B275}" type="datetimeFigureOut">
              <a:rPr lang="fr-FR" smtClean="0"/>
              <a:t>09/12/12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AE709-3A00-CD48-9C54-DC3C154CD5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35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E7EC-1653-5C41-87AE-CD2C09A01C2D}" type="datetimeFigureOut">
              <a:rPr lang="fr-FR" smtClean="0"/>
              <a:t>09/12/12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2B8F-CEA1-C148-A3BB-C8AE54D4C0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95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E7EC-1653-5C41-87AE-CD2C09A01C2D}" type="datetimeFigureOut">
              <a:rPr lang="fr-FR" smtClean="0"/>
              <a:t>09/12/12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2B8F-CEA1-C148-A3BB-C8AE54D4C0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0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E7EC-1653-5C41-87AE-CD2C09A01C2D}" type="datetimeFigureOut">
              <a:rPr lang="fr-FR" smtClean="0"/>
              <a:t>09/12/12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2B8F-CEA1-C148-A3BB-C8AE54D4C0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E7EC-1653-5C41-87AE-CD2C09A01C2D}" type="datetimeFigureOut">
              <a:rPr lang="fr-FR" smtClean="0"/>
              <a:t>09/12/12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2B8F-CEA1-C148-A3BB-C8AE54D4C0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29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E7EC-1653-5C41-87AE-CD2C09A01C2D}" type="datetimeFigureOut">
              <a:rPr lang="fr-FR" smtClean="0"/>
              <a:t>09/12/12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2B8F-CEA1-C148-A3BB-C8AE54D4C0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33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E7EC-1653-5C41-87AE-CD2C09A01C2D}" type="datetimeFigureOut">
              <a:rPr lang="fr-FR" smtClean="0"/>
              <a:t>09/12/12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2B8F-CEA1-C148-A3BB-C8AE54D4C0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61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E7EC-1653-5C41-87AE-CD2C09A01C2D}" type="datetimeFigureOut">
              <a:rPr lang="fr-FR" smtClean="0"/>
              <a:t>09/12/12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2B8F-CEA1-C148-A3BB-C8AE54D4C0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74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E7EC-1653-5C41-87AE-CD2C09A01C2D}" type="datetimeFigureOut">
              <a:rPr lang="fr-FR" smtClean="0"/>
              <a:t>09/12/12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2B8F-CEA1-C148-A3BB-C8AE54D4C0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61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E7EC-1653-5C41-87AE-CD2C09A01C2D}" type="datetimeFigureOut">
              <a:rPr lang="fr-FR" smtClean="0"/>
              <a:t>09/12/12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2B8F-CEA1-C148-A3BB-C8AE54D4C0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6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E7EC-1653-5C41-87AE-CD2C09A01C2D}" type="datetimeFigureOut">
              <a:rPr lang="fr-FR" smtClean="0"/>
              <a:t>09/12/12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2B8F-CEA1-C148-A3BB-C8AE54D4C0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8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E7EC-1653-5C41-87AE-CD2C09A01C2D}" type="datetimeFigureOut">
              <a:rPr lang="fr-FR" smtClean="0"/>
              <a:t>09/12/12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2B8F-CEA1-C148-A3BB-C8AE54D4C0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1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2E7EC-1653-5C41-87AE-CD2C09A01C2D}" type="datetimeFigureOut">
              <a:rPr lang="fr-FR" smtClean="0"/>
              <a:t>09/12/12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2B8F-CEA1-C148-A3BB-C8AE54D4C0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9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rasbourg.eu/medias/videos?p_p_id=CusVideoFOPortlet_WAR_Cusallhook&amp;p_p_lifecycle=0&amp;p_p_state=normal&amp;p_p_mode=view&amp;_CusVideoFOPortlet_WAR_Cusallhook_cmd=viewVideo&amp;_CusVideoFOPortlet_WAR_Cusallhook_backURLType=other-page&amp;_CusVideoFOPortlet_WAR_Cusallhook_jspPage=/html/cus/surfs/cusvideofo/viewVideo.jsp&amp;_CusVideoFOPortlet_WAR_Cusallhook_videoId=38485&amp;_CusVideoFOPortlet_WAR_Cusallhook_backURL=http://www.strasbourg.eu/developpement-rayonnement/urbanisme-logement-amenagement/projets-urbains/deux-rives/presentation?p_p_id=AssetHeaderPortlet_WAR_Cusallhook_INSTANCE_yX7E&amp;p_p_lifecycle=0&amp;p_p_state=normal&amp;p_p_mode=view&amp;p_p_col_id=column-2&amp;p_p_col_pos=3&amp;p_p_col_count=4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rasbourg.eu/medias/videos?p_p_id=CusVideoFOPortlet_WAR_Cusallhook&amp;p_p_lifecycle=0&amp;p_p_state=normal&amp;p_p_mode=view&amp;_CusVideoFOPortlet_WAR_Cusallhook_cmd=viewVideo&amp;_CusVideoFOPortlet_WAR_Cusallhook_backURLType=other-page&amp;_CusVideoFOPortlet_WAR_Cusallhook_jspPage=/html/cus/surfs/cusvideofo/viewVideo.jsp&amp;_CusVideoFOPortlet_WAR_Cusallhook_videoId=38485&amp;_CusVideoFOPortlet_WAR_Cusallhook_backURL=http://www.strasbourg.eu/developpement-rayonnement/urbanisme-logement-amenagement/projets-urbains/deux-rives/presentation?p_p_id=AssetHeaderPortlet_WAR_Cusallhook_INSTANCE_yX7E&amp;p_p_lifecycle=0&amp;p_p_state=normal&amp;p_p_mode=view&amp;p_p_col_id=column-2&amp;p_p_col_pos=3&amp;p_p_col_count=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ailymotion.com/video/xrcor0_strasbourg-deux-rives-la-ville-nouvelle-episode-2-2012_news?ralg=behavior-meta2" TargetMode="Externa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ailymotion.com/video/xrcor0_strasbourg-deux-rives-la-ville-nouvelle-episode-2-2012_news?ralg=behavior-meta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915357"/>
            <a:ext cx="914400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Chapitre : De la ville à l’espace rural, un territoire sous influence urbaine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228662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-15331"/>
            <a:ext cx="9144000" cy="426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Classe de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988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ndre une photo 06:11:12 15: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6" y="1113059"/>
            <a:ext cx="8901101" cy="56455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228" y="62875"/>
            <a:ext cx="8985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Planche issue du </a:t>
            </a:r>
            <a:r>
              <a:rPr lang="fr-FR" sz="1400" b="1" dirty="0" smtClean="0"/>
              <a:t>schéma directeur</a:t>
            </a:r>
            <a:r>
              <a:rPr lang="fr-FR" sz="1400" dirty="0" smtClean="0"/>
              <a:t> du projet « Métropole des Deux-Rives » qui doit mettre un terme au projet global de « l’axe des Deux Rives » : </a:t>
            </a:r>
            <a:r>
              <a:rPr lang="fr-FR" sz="1400" b="1" dirty="0" smtClean="0"/>
              <a:t>ici un document sur l’espace-temps des futurs habitants de ce projet.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40654" y="550231"/>
            <a:ext cx="81707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A retenir : le projet se base sur le futur « espace vécu » des habitants en tenant compte de leurs modes de vie au quotidien : leurs activités, les mobilités que cela entraîne, etc.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ndre une photo 06:11:12 15:59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79" y="1025723"/>
            <a:ext cx="8801518" cy="56781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228" y="62875"/>
            <a:ext cx="8985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Planche issue du </a:t>
            </a:r>
            <a:r>
              <a:rPr lang="fr-FR" sz="1400" b="1" dirty="0" smtClean="0"/>
              <a:t>schéma directeur</a:t>
            </a:r>
            <a:r>
              <a:rPr lang="fr-FR" sz="1400" dirty="0" smtClean="0"/>
              <a:t> du projet « Métropole des Deux-Rives » qui doit mettre un terme au projet global de « l’axe des Deux Rives » : </a:t>
            </a:r>
            <a:r>
              <a:rPr lang="fr-FR" sz="1400" b="1" dirty="0" smtClean="0"/>
              <a:t>ici les différents domaines constructibles par secteurs.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93530" y="550231"/>
            <a:ext cx="8760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A retenir : le projet montre l’extension de l’aire urbaine et offre des perspectives de développement.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9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1" y="3376083"/>
            <a:ext cx="8768470" cy="2976121"/>
          </a:xfrm>
          <a:prstGeom prst="rect">
            <a:avLst/>
          </a:prstGeom>
        </p:spPr>
      </p:pic>
      <p:sp>
        <p:nvSpPr>
          <p:cNvPr id="107" name="Rectangle 106"/>
          <p:cNvSpPr/>
          <p:nvPr/>
        </p:nvSpPr>
        <p:spPr>
          <a:xfrm>
            <a:off x="201174" y="3107698"/>
            <a:ext cx="8641296" cy="3544389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7420" y="56022"/>
            <a:ext cx="5290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solidFill>
                  <a:srgbClr val="000000"/>
                </a:solidFill>
              </a:rPr>
              <a:t>Croquis du projet de l’axe des Deux-Rives à Strasbourg</a:t>
            </a:r>
            <a:endParaRPr lang="fr-FR" u="sng" dirty="0">
              <a:solidFill>
                <a:srgbClr val="000000"/>
              </a:solidFill>
            </a:endParaRPr>
          </a:p>
        </p:txBody>
      </p:sp>
      <p:sp>
        <p:nvSpPr>
          <p:cNvPr id="68" name="Trapèze 67"/>
          <p:cNvSpPr/>
          <p:nvPr/>
        </p:nvSpPr>
        <p:spPr>
          <a:xfrm flipV="1">
            <a:off x="5726835" y="3443497"/>
            <a:ext cx="1795975" cy="866609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53"/>
          <p:cNvCxnSpPr/>
          <p:nvPr/>
        </p:nvCxnSpPr>
        <p:spPr>
          <a:xfrm>
            <a:off x="5731259" y="3107698"/>
            <a:ext cx="0" cy="3358024"/>
          </a:xfrm>
          <a:prstGeom prst="line">
            <a:avLst/>
          </a:prstGeom>
          <a:ln w="38100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>
            <a:off x="6230847" y="3034432"/>
            <a:ext cx="370439" cy="1025587"/>
          </a:xfrm>
          <a:prstGeom prst="line">
            <a:avLst/>
          </a:prstGeom>
          <a:ln w="38100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H="1">
            <a:off x="6971482" y="3107698"/>
            <a:ext cx="32818" cy="1202409"/>
          </a:xfrm>
          <a:prstGeom prst="line">
            <a:avLst/>
          </a:prstGeom>
          <a:ln w="38100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7814479" y="3199281"/>
            <a:ext cx="0" cy="3358024"/>
          </a:xfrm>
          <a:prstGeom prst="line">
            <a:avLst/>
          </a:prstGeom>
          <a:ln w="76200" cmpd="sng">
            <a:solidFill>
              <a:schemeClr val="accent5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Secteurs 12"/>
          <p:cNvSpPr/>
          <p:nvPr/>
        </p:nvSpPr>
        <p:spPr>
          <a:xfrm rot="16200000">
            <a:off x="420018" y="2552096"/>
            <a:ext cx="2078922" cy="1782806"/>
          </a:xfrm>
          <a:prstGeom prst="pie">
            <a:avLst>
              <a:gd name="adj1" fmla="val 5423715"/>
              <a:gd name="adj2" fmla="val 162321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9" name="Trapèze 68"/>
          <p:cNvSpPr/>
          <p:nvPr/>
        </p:nvSpPr>
        <p:spPr>
          <a:xfrm rot="10800000" flipV="1">
            <a:off x="6073493" y="5849066"/>
            <a:ext cx="1795975" cy="463647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Secteurs 35"/>
          <p:cNvSpPr/>
          <p:nvPr/>
        </p:nvSpPr>
        <p:spPr>
          <a:xfrm>
            <a:off x="8022469" y="3443499"/>
            <a:ext cx="1589709" cy="2908705"/>
          </a:xfrm>
          <a:prstGeom prst="pie">
            <a:avLst>
              <a:gd name="adj1" fmla="val 5423715"/>
              <a:gd name="adj2" fmla="val 1623214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750" y="3435244"/>
            <a:ext cx="2564594" cy="12904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233453" y="5629269"/>
            <a:ext cx="4372022" cy="72293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403013" y="4029628"/>
            <a:ext cx="8414311" cy="1965970"/>
          </a:xfrm>
          <a:custGeom>
            <a:avLst/>
            <a:gdLst>
              <a:gd name="connsiteX0" fmla="*/ 0 w 8414311"/>
              <a:gd name="connsiteY0" fmla="*/ 818137 h 1965970"/>
              <a:gd name="connsiteX1" fmla="*/ 4604057 w 8414311"/>
              <a:gd name="connsiteY1" fmla="*/ 805926 h 1965970"/>
              <a:gd name="connsiteX2" fmla="*/ 5287949 w 8414311"/>
              <a:gd name="connsiteY2" fmla="*/ 0 h 1965970"/>
              <a:gd name="connsiteX3" fmla="*/ 8011304 w 8414311"/>
              <a:gd name="connsiteY3" fmla="*/ 36633 h 1965970"/>
              <a:gd name="connsiteX4" fmla="*/ 8414311 w 8414311"/>
              <a:gd name="connsiteY4" fmla="*/ 36633 h 1965970"/>
              <a:gd name="connsiteX5" fmla="*/ 8414311 w 8414311"/>
              <a:gd name="connsiteY5" fmla="*/ 1965970 h 1965970"/>
              <a:gd name="connsiteX6" fmla="*/ 4713968 w 8414311"/>
              <a:gd name="connsiteY6" fmla="*/ 1929337 h 1965970"/>
              <a:gd name="connsiteX7" fmla="*/ 4054501 w 8414311"/>
              <a:gd name="connsiteY7" fmla="*/ 1465320 h 1965970"/>
              <a:gd name="connsiteX8" fmla="*/ 12212 w 8414311"/>
              <a:gd name="connsiteY8" fmla="*/ 1453109 h 1965970"/>
              <a:gd name="connsiteX9" fmla="*/ 0 w 8414311"/>
              <a:gd name="connsiteY9" fmla="*/ 818137 h 196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4311" h="1965970">
                <a:moveTo>
                  <a:pt x="0" y="818137"/>
                </a:moveTo>
                <a:lnTo>
                  <a:pt x="4604057" y="805926"/>
                </a:lnTo>
                <a:lnTo>
                  <a:pt x="5287949" y="0"/>
                </a:lnTo>
                <a:lnTo>
                  <a:pt x="8011304" y="36633"/>
                </a:lnTo>
                <a:lnTo>
                  <a:pt x="8414311" y="36633"/>
                </a:lnTo>
                <a:lnTo>
                  <a:pt x="8414311" y="1965970"/>
                </a:lnTo>
                <a:lnTo>
                  <a:pt x="4713968" y="1929337"/>
                </a:lnTo>
                <a:lnTo>
                  <a:pt x="4054501" y="1465320"/>
                </a:lnTo>
                <a:lnTo>
                  <a:pt x="12212" y="1453109"/>
                </a:lnTo>
                <a:lnTo>
                  <a:pt x="0" y="818137"/>
                </a:lnTo>
                <a:close/>
              </a:path>
            </a:pathLst>
          </a:custGeom>
          <a:solidFill>
            <a:schemeClr val="accent6">
              <a:alpha val="2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/>
          <p:cNvCxnSpPr/>
          <p:nvPr/>
        </p:nvCxnSpPr>
        <p:spPr>
          <a:xfrm flipH="1">
            <a:off x="568076" y="5018719"/>
            <a:ext cx="5158761" cy="18079"/>
          </a:xfrm>
          <a:prstGeom prst="line">
            <a:avLst/>
          </a:prstGeom>
          <a:ln w="38100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endCxn id="114" idx="0"/>
          </p:cNvCxnSpPr>
          <p:nvPr/>
        </p:nvCxnSpPr>
        <p:spPr>
          <a:xfrm>
            <a:off x="1428850" y="3590032"/>
            <a:ext cx="734955" cy="2485172"/>
          </a:xfrm>
          <a:prstGeom prst="straightConnector1">
            <a:avLst/>
          </a:prstGeom>
          <a:ln>
            <a:prstDash val="solid"/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3333978" y="3590032"/>
            <a:ext cx="750805" cy="2259034"/>
          </a:xfrm>
          <a:prstGeom prst="straightConnector1">
            <a:avLst/>
          </a:prstGeom>
          <a:ln>
            <a:prstDash val="solid"/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Forme libre 31"/>
          <p:cNvSpPr/>
          <p:nvPr/>
        </p:nvSpPr>
        <p:spPr>
          <a:xfrm>
            <a:off x="1996003" y="5476394"/>
            <a:ext cx="3071408" cy="714580"/>
          </a:xfrm>
          <a:custGeom>
            <a:avLst/>
            <a:gdLst>
              <a:gd name="connsiteX0" fmla="*/ 0 w 3138575"/>
              <a:gd name="connsiteY0" fmla="*/ 0 h 720448"/>
              <a:gd name="connsiteX1" fmla="*/ 2650080 w 3138575"/>
              <a:gd name="connsiteY1" fmla="*/ 720448 h 720448"/>
              <a:gd name="connsiteX2" fmla="*/ 3138575 w 3138575"/>
              <a:gd name="connsiteY2" fmla="*/ 305275 h 72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8575" h="720448">
                <a:moveTo>
                  <a:pt x="0" y="0"/>
                </a:moveTo>
                <a:lnTo>
                  <a:pt x="2650080" y="720448"/>
                </a:lnTo>
                <a:lnTo>
                  <a:pt x="3138575" y="305275"/>
                </a:lnTo>
              </a:path>
            </a:pathLst>
          </a:custGeom>
          <a:ln>
            <a:prstDash val="solid"/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13793" y="3199281"/>
            <a:ext cx="0" cy="3358024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27437" y="5226306"/>
            <a:ext cx="8072366" cy="6105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orme libre 32"/>
          <p:cNvSpPr/>
          <p:nvPr/>
        </p:nvSpPr>
        <p:spPr>
          <a:xfrm>
            <a:off x="5080344" y="4884398"/>
            <a:ext cx="3395035" cy="879192"/>
          </a:xfrm>
          <a:custGeom>
            <a:avLst/>
            <a:gdLst>
              <a:gd name="connsiteX0" fmla="*/ 0 w 3395035"/>
              <a:gd name="connsiteY0" fmla="*/ 879192 h 879192"/>
              <a:gd name="connsiteX1" fmla="*/ 488494 w 3395035"/>
              <a:gd name="connsiteY1" fmla="*/ 0 h 879192"/>
              <a:gd name="connsiteX2" fmla="*/ 3395035 w 3395035"/>
              <a:gd name="connsiteY2" fmla="*/ 0 h 87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5035" h="879192">
                <a:moveTo>
                  <a:pt x="0" y="879192"/>
                </a:moveTo>
                <a:lnTo>
                  <a:pt x="488494" y="0"/>
                </a:lnTo>
                <a:lnTo>
                  <a:pt x="3395035" y="0"/>
                </a:lnTo>
              </a:path>
            </a:pathLst>
          </a:custGeom>
          <a:ln>
            <a:prstDash val="sysDash"/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Grouper 51"/>
          <p:cNvGrpSpPr/>
          <p:nvPr/>
        </p:nvGrpSpPr>
        <p:grpSpPr>
          <a:xfrm>
            <a:off x="1263983" y="4426248"/>
            <a:ext cx="6409447" cy="1404264"/>
            <a:chOff x="1434951" y="4438459"/>
            <a:chExt cx="6409447" cy="1404264"/>
          </a:xfrm>
        </p:grpSpPr>
        <p:sp>
          <p:nvSpPr>
            <p:cNvPr id="37" name="Étoile à 5 branches 36"/>
            <p:cNvSpPr/>
            <p:nvPr/>
          </p:nvSpPr>
          <p:spPr>
            <a:xfrm>
              <a:off x="1434951" y="5238517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Étoile à 5 branches 37"/>
            <p:cNvSpPr/>
            <p:nvPr/>
          </p:nvSpPr>
          <p:spPr>
            <a:xfrm>
              <a:off x="2192117" y="5458315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Étoile à 5 branches 38"/>
            <p:cNvSpPr/>
            <p:nvPr/>
          </p:nvSpPr>
          <p:spPr>
            <a:xfrm>
              <a:off x="2509383" y="4896609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Étoile à 5 branches 39"/>
            <p:cNvSpPr/>
            <p:nvPr/>
          </p:nvSpPr>
          <p:spPr>
            <a:xfrm>
              <a:off x="2991516" y="5195541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Étoile à 5 branches 40"/>
            <p:cNvSpPr/>
            <p:nvPr/>
          </p:nvSpPr>
          <p:spPr>
            <a:xfrm>
              <a:off x="3308782" y="4945453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Étoile à 5 branches 41"/>
            <p:cNvSpPr/>
            <p:nvPr/>
          </p:nvSpPr>
          <p:spPr>
            <a:xfrm>
              <a:off x="3777936" y="5311783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Étoile à 5 branches 42"/>
            <p:cNvSpPr/>
            <p:nvPr/>
          </p:nvSpPr>
          <p:spPr>
            <a:xfrm>
              <a:off x="4090884" y="5049009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Étoile à 5 branches 43"/>
            <p:cNvSpPr/>
            <p:nvPr/>
          </p:nvSpPr>
          <p:spPr>
            <a:xfrm>
              <a:off x="4695141" y="5513027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Étoile à 5 branches 44"/>
            <p:cNvSpPr/>
            <p:nvPr/>
          </p:nvSpPr>
          <p:spPr>
            <a:xfrm>
              <a:off x="5232484" y="4737866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Étoile à 5 branches 45"/>
            <p:cNvSpPr/>
            <p:nvPr/>
          </p:nvSpPr>
          <p:spPr>
            <a:xfrm>
              <a:off x="5897803" y="4798921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Étoile à 5 branches 46"/>
            <p:cNvSpPr/>
            <p:nvPr/>
          </p:nvSpPr>
          <p:spPr>
            <a:xfrm>
              <a:off x="6062669" y="5531581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Étoile à 5 branches 47"/>
            <p:cNvSpPr/>
            <p:nvPr/>
          </p:nvSpPr>
          <p:spPr>
            <a:xfrm>
              <a:off x="6257302" y="4438459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Étoile à 5 branches 48"/>
            <p:cNvSpPr/>
            <p:nvPr/>
          </p:nvSpPr>
          <p:spPr>
            <a:xfrm>
              <a:off x="6898196" y="4798921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Étoile à 5 branches 49"/>
            <p:cNvSpPr/>
            <p:nvPr/>
          </p:nvSpPr>
          <p:spPr>
            <a:xfrm>
              <a:off x="7514665" y="5311783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Étoile à 5 branches 50"/>
            <p:cNvSpPr/>
            <p:nvPr/>
          </p:nvSpPr>
          <p:spPr>
            <a:xfrm>
              <a:off x="5378268" y="5549659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9" name="Forme libre 98"/>
          <p:cNvSpPr/>
          <p:nvPr/>
        </p:nvSpPr>
        <p:spPr>
          <a:xfrm>
            <a:off x="1483661" y="3772449"/>
            <a:ext cx="2502105" cy="37725"/>
          </a:xfrm>
          <a:custGeom>
            <a:avLst/>
            <a:gdLst>
              <a:gd name="connsiteX0" fmla="*/ 0 w 2502105"/>
              <a:gd name="connsiteY0" fmla="*/ 0 h 37725"/>
              <a:gd name="connsiteX1" fmla="*/ 2502105 w 2502105"/>
              <a:gd name="connsiteY1" fmla="*/ 37725 h 3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2105" h="37725">
                <a:moveTo>
                  <a:pt x="0" y="0"/>
                </a:moveTo>
                <a:lnTo>
                  <a:pt x="2502105" y="37725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Rectangle 103"/>
          <p:cNvSpPr/>
          <p:nvPr/>
        </p:nvSpPr>
        <p:spPr>
          <a:xfrm>
            <a:off x="139328" y="432540"/>
            <a:ext cx="2851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1. Un projet de restructuration urbaine tourné vers le Rhin…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990909" y="438548"/>
            <a:ext cx="2753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2. ... structuré par les enjeux de mobilité…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5822834" y="438548"/>
            <a:ext cx="2847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3. … avec un des impacts à l’échelle de toute l’aire urbaine.</a:t>
            </a:r>
          </a:p>
        </p:txBody>
      </p:sp>
      <p:sp>
        <p:nvSpPr>
          <p:cNvPr id="108" name="ZoneTexte 107"/>
          <p:cNvSpPr txBox="1"/>
          <p:nvPr/>
        </p:nvSpPr>
        <p:spPr>
          <a:xfrm rot="16200000">
            <a:off x="-276731" y="5641412"/>
            <a:ext cx="1110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Autoroute A35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444193" y="4958695"/>
            <a:ext cx="1169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Avenue du Rhin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 rot="5400000">
            <a:off x="7775347" y="3296745"/>
            <a:ext cx="465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5"/>
                </a:solidFill>
              </a:rPr>
              <a:t>Rhin</a:t>
            </a:r>
            <a:endParaRPr lang="fr-FR" sz="1200" dirty="0">
              <a:solidFill>
                <a:schemeClr val="accent5"/>
              </a:solidFill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621740" y="3376083"/>
            <a:ext cx="88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Centre-ville historique</a:t>
            </a:r>
            <a:endParaRPr lang="fr-FR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2465457" y="3388538"/>
            <a:ext cx="1897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Quartier de l’Esplanade</a:t>
            </a:r>
            <a:endParaRPr lang="fr-FR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1215049" y="6075204"/>
            <a:ext cx="1897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Quartier de </a:t>
            </a:r>
            <a:r>
              <a:rPr lang="fr-FR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Neudorf</a:t>
            </a:r>
            <a:endParaRPr lang="fr-FR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5916968" y="4033334"/>
            <a:ext cx="1897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Port fluvial</a:t>
            </a:r>
            <a:endParaRPr lang="fr-FR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6920712" y="6034382"/>
            <a:ext cx="1897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Port fluvial</a:t>
            </a:r>
            <a:endParaRPr lang="fr-FR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9" name="ZoneTexte 118"/>
          <p:cNvSpPr txBox="1"/>
          <p:nvPr/>
        </p:nvSpPr>
        <p:spPr>
          <a:xfrm rot="5400000">
            <a:off x="7755215" y="4253755"/>
            <a:ext cx="1897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Kehl</a:t>
            </a:r>
            <a:endParaRPr lang="fr-FR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771784" y="5286997"/>
            <a:ext cx="1897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Heyritz</a:t>
            </a:r>
            <a:endParaRPr lang="fr-FR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1995059" y="4755009"/>
            <a:ext cx="1897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Etoile</a:t>
            </a:r>
            <a:endParaRPr lang="fr-FR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2631012" y="4781120"/>
            <a:ext cx="1897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Malraux</a:t>
            </a:r>
            <a:endParaRPr lang="fr-FR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4466917" y="4776188"/>
            <a:ext cx="1897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Citadelle</a:t>
            </a:r>
            <a:endParaRPr lang="fr-FR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6012761" y="4965221"/>
            <a:ext cx="1897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Porte du Rhin</a:t>
            </a:r>
            <a:endParaRPr lang="fr-FR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38" name="Grouper 137"/>
          <p:cNvGrpSpPr/>
          <p:nvPr/>
        </p:nvGrpSpPr>
        <p:grpSpPr>
          <a:xfrm>
            <a:off x="219832" y="882876"/>
            <a:ext cx="2672911" cy="738664"/>
            <a:chOff x="219832" y="882876"/>
            <a:chExt cx="2672911" cy="738664"/>
          </a:xfrm>
        </p:grpSpPr>
        <p:sp>
          <p:nvSpPr>
            <p:cNvPr id="73" name="Forme libre 72"/>
            <p:cNvSpPr/>
            <p:nvPr/>
          </p:nvSpPr>
          <p:spPr>
            <a:xfrm>
              <a:off x="219832" y="1005349"/>
              <a:ext cx="407573" cy="397095"/>
            </a:xfrm>
            <a:custGeom>
              <a:avLst/>
              <a:gdLst>
                <a:gd name="connsiteX0" fmla="*/ 0 w 8414311"/>
                <a:gd name="connsiteY0" fmla="*/ 818137 h 1965970"/>
                <a:gd name="connsiteX1" fmla="*/ 4604057 w 8414311"/>
                <a:gd name="connsiteY1" fmla="*/ 805926 h 1965970"/>
                <a:gd name="connsiteX2" fmla="*/ 5287949 w 8414311"/>
                <a:gd name="connsiteY2" fmla="*/ 0 h 1965970"/>
                <a:gd name="connsiteX3" fmla="*/ 8011304 w 8414311"/>
                <a:gd name="connsiteY3" fmla="*/ 36633 h 1965970"/>
                <a:gd name="connsiteX4" fmla="*/ 8414311 w 8414311"/>
                <a:gd name="connsiteY4" fmla="*/ 36633 h 1965970"/>
                <a:gd name="connsiteX5" fmla="*/ 8414311 w 8414311"/>
                <a:gd name="connsiteY5" fmla="*/ 1965970 h 1965970"/>
                <a:gd name="connsiteX6" fmla="*/ 4713968 w 8414311"/>
                <a:gd name="connsiteY6" fmla="*/ 1929337 h 1965970"/>
                <a:gd name="connsiteX7" fmla="*/ 4054501 w 8414311"/>
                <a:gd name="connsiteY7" fmla="*/ 1465320 h 1965970"/>
                <a:gd name="connsiteX8" fmla="*/ 12212 w 8414311"/>
                <a:gd name="connsiteY8" fmla="*/ 1453109 h 1965970"/>
                <a:gd name="connsiteX9" fmla="*/ 0 w 8414311"/>
                <a:gd name="connsiteY9" fmla="*/ 818137 h 196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4311" h="1965970">
                  <a:moveTo>
                    <a:pt x="0" y="818137"/>
                  </a:moveTo>
                  <a:lnTo>
                    <a:pt x="4604057" y="805926"/>
                  </a:lnTo>
                  <a:lnTo>
                    <a:pt x="5287949" y="0"/>
                  </a:lnTo>
                  <a:lnTo>
                    <a:pt x="8011304" y="36633"/>
                  </a:lnTo>
                  <a:lnTo>
                    <a:pt x="8414311" y="36633"/>
                  </a:lnTo>
                  <a:lnTo>
                    <a:pt x="8414311" y="1965970"/>
                  </a:lnTo>
                  <a:lnTo>
                    <a:pt x="4713968" y="1929337"/>
                  </a:lnTo>
                  <a:lnTo>
                    <a:pt x="4054501" y="1465320"/>
                  </a:lnTo>
                  <a:lnTo>
                    <a:pt x="12212" y="1453109"/>
                  </a:lnTo>
                  <a:lnTo>
                    <a:pt x="0" y="818137"/>
                  </a:lnTo>
                  <a:close/>
                </a:path>
              </a:pathLst>
            </a:custGeom>
            <a:solidFill>
              <a:schemeClr val="accent6">
                <a:alpha val="21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32231" y="882876"/>
              <a:ext cx="22605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solidFill>
                    <a:srgbClr val="000000"/>
                  </a:solidFill>
                </a:rPr>
                <a:t>Un grand aménagement urbain sur 20 ans qui se veut durable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9" name="Grouper 138"/>
          <p:cNvGrpSpPr/>
          <p:nvPr/>
        </p:nvGrpSpPr>
        <p:grpSpPr>
          <a:xfrm>
            <a:off x="298855" y="1499297"/>
            <a:ext cx="2583394" cy="738664"/>
            <a:chOff x="298855" y="1499297"/>
            <a:chExt cx="2583394" cy="738664"/>
          </a:xfrm>
        </p:grpSpPr>
        <p:sp>
          <p:nvSpPr>
            <p:cNvPr id="74" name="Étoile à 5 branches 73"/>
            <p:cNvSpPr/>
            <p:nvPr/>
          </p:nvSpPr>
          <p:spPr>
            <a:xfrm>
              <a:off x="298855" y="1652532"/>
              <a:ext cx="329733" cy="29306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09528" y="1499297"/>
              <a:ext cx="227272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solidFill>
                    <a:srgbClr val="000000"/>
                  </a:solidFill>
                </a:rPr>
                <a:t>Des projets de logements, commerces et équipements culturels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0" name="Grouper 139"/>
          <p:cNvGrpSpPr/>
          <p:nvPr/>
        </p:nvGrpSpPr>
        <p:grpSpPr>
          <a:xfrm>
            <a:off x="358877" y="2175453"/>
            <a:ext cx="2543620" cy="738664"/>
            <a:chOff x="358877" y="2175453"/>
            <a:chExt cx="2543620" cy="738664"/>
          </a:xfrm>
        </p:grpSpPr>
        <p:cxnSp>
          <p:nvCxnSpPr>
            <p:cNvPr id="92" name="Connecteur droit 91"/>
            <p:cNvCxnSpPr/>
            <p:nvPr/>
          </p:nvCxnSpPr>
          <p:spPr>
            <a:xfrm flipH="1">
              <a:off x="358877" y="2262383"/>
              <a:ext cx="177379" cy="571819"/>
            </a:xfrm>
            <a:prstGeom prst="line">
              <a:avLst/>
            </a:prstGeom>
            <a:ln w="76200" cmpd="sng">
              <a:solidFill>
                <a:schemeClr val="accent5"/>
              </a:solidFill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622952" y="2175453"/>
              <a:ext cx="227954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solidFill>
                    <a:srgbClr val="000000"/>
                  </a:solidFill>
                </a:rPr>
                <a:t>La fin du Rhin frontière, le fleuve est intégré dans un projet transfrontalier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1" name="Grouper 140"/>
          <p:cNvGrpSpPr/>
          <p:nvPr/>
        </p:nvGrpSpPr>
        <p:grpSpPr>
          <a:xfrm>
            <a:off x="3185755" y="943488"/>
            <a:ext cx="2596881" cy="738664"/>
            <a:chOff x="3185755" y="943488"/>
            <a:chExt cx="2596881" cy="738664"/>
          </a:xfrm>
        </p:grpSpPr>
        <p:cxnSp>
          <p:nvCxnSpPr>
            <p:cNvPr id="80" name="Connecteur droit avec flèche 79"/>
            <p:cNvCxnSpPr/>
            <p:nvPr/>
          </p:nvCxnSpPr>
          <p:spPr>
            <a:xfrm flipV="1">
              <a:off x="3188956" y="1017561"/>
              <a:ext cx="0" cy="5739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/>
            <p:cNvCxnSpPr/>
            <p:nvPr/>
          </p:nvCxnSpPr>
          <p:spPr>
            <a:xfrm>
              <a:off x="3185755" y="1328450"/>
              <a:ext cx="414210" cy="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3678648" y="943488"/>
              <a:ext cx="21039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solidFill>
                    <a:srgbClr val="000000"/>
                  </a:solidFill>
                </a:rPr>
                <a:t>Des axes routiers intra-urbains et </a:t>
              </a:r>
              <a:r>
                <a:rPr lang="fr-FR" sz="1400" dirty="0" err="1" smtClean="0">
                  <a:solidFill>
                    <a:srgbClr val="000000"/>
                  </a:solidFill>
                </a:rPr>
                <a:t>trans</a:t>
              </a:r>
              <a:r>
                <a:rPr lang="fr-FR" sz="1400" dirty="0" smtClean="0">
                  <a:solidFill>
                    <a:srgbClr val="000000"/>
                  </a:solidFill>
                </a:rPr>
                <a:t>-urbains majeurs.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2" name="Grouper 141"/>
          <p:cNvGrpSpPr/>
          <p:nvPr/>
        </p:nvGrpSpPr>
        <p:grpSpPr>
          <a:xfrm>
            <a:off x="3072238" y="1701376"/>
            <a:ext cx="2726172" cy="752028"/>
            <a:chOff x="3072238" y="1701376"/>
            <a:chExt cx="2726172" cy="752028"/>
          </a:xfrm>
        </p:grpSpPr>
        <p:cxnSp>
          <p:nvCxnSpPr>
            <p:cNvPr id="89" name="Connecteur droit avec flèche 88"/>
            <p:cNvCxnSpPr/>
            <p:nvPr/>
          </p:nvCxnSpPr>
          <p:spPr>
            <a:xfrm>
              <a:off x="3163810" y="1701376"/>
              <a:ext cx="131686" cy="374890"/>
            </a:xfrm>
            <a:prstGeom prst="straightConnector1">
              <a:avLst/>
            </a:prstGeom>
            <a:ln>
              <a:prstDash val="solid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Forme libre 90"/>
            <p:cNvSpPr/>
            <p:nvPr/>
          </p:nvSpPr>
          <p:spPr>
            <a:xfrm>
              <a:off x="3072238" y="2265713"/>
              <a:ext cx="446515" cy="159139"/>
            </a:xfrm>
            <a:custGeom>
              <a:avLst/>
              <a:gdLst>
                <a:gd name="connsiteX0" fmla="*/ 0 w 3395035"/>
                <a:gd name="connsiteY0" fmla="*/ 879192 h 879192"/>
                <a:gd name="connsiteX1" fmla="*/ 488494 w 3395035"/>
                <a:gd name="connsiteY1" fmla="*/ 0 h 879192"/>
                <a:gd name="connsiteX2" fmla="*/ 3395035 w 3395035"/>
                <a:gd name="connsiteY2" fmla="*/ 0 h 87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5035" h="879192">
                  <a:moveTo>
                    <a:pt x="0" y="879192"/>
                  </a:moveTo>
                  <a:lnTo>
                    <a:pt x="488494" y="0"/>
                  </a:lnTo>
                  <a:lnTo>
                    <a:pt x="3395035" y="0"/>
                  </a:lnTo>
                </a:path>
              </a:pathLst>
            </a:custGeom>
            <a:ln>
              <a:prstDash val="sysDash"/>
              <a:headEnd type="none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694422" y="1714740"/>
              <a:ext cx="21039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solidFill>
                    <a:srgbClr val="000000"/>
                  </a:solidFill>
                </a:rPr>
                <a:t>Un tramway qui structure les mobilités dans l’agglomération.  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3" name="Grouper 142"/>
          <p:cNvGrpSpPr/>
          <p:nvPr/>
        </p:nvGrpSpPr>
        <p:grpSpPr>
          <a:xfrm>
            <a:off x="3074511" y="2532969"/>
            <a:ext cx="3012591" cy="523220"/>
            <a:chOff x="3074511" y="2532969"/>
            <a:chExt cx="3012591" cy="523220"/>
          </a:xfrm>
        </p:grpSpPr>
        <p:cxnSp>
          <p:nvCxnSpPr>
            <p:cNvPr id="76" name="Connecteur droit 75"/>
            <p:cNvCxnSpPr/>
            <p:nvPr/>
          </p:nvCxnSpPr>
          <p:spPr>
            <a:xfrm>
              <a:off x="3074511" y="2645957"/>
              <a:ext cx="303827" cy="315269"/>
            </a:xfrm>
            <a:prstGeom prst="line">
              <a:avLst/>
            </a:prstGeom>
            <a:ln w="38100" cmpd="sng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>
            <a:xfrm>
              <a:off x="3684126" y="2532969"/>
              <a:ext cx="24029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solidFill>
                    <a:srgbClr val="000000"/>
                  </a:solidFill>
                </a:rPr>
                <a:t>Des voies navigables à la fois contraintes et atouts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4" name="Grouper 143"/>
          <p:cNvGrpSpPr/>
          <p:nvPr/>
        </p:nvGrpSpPr>
        <p:grpSpPr>
          <a:xfrm>
            <a:off x="5927277" y="652290"/>
            <a:ext cx="3244204" cy="988031"/>
            <a:chOff x="5927277" y="652290"/>
            <a:chExt cx="3244204" cy="988031"/>
          </a:xfrm>
        </p:grpSpPr>
        <p:sp>
          <p:nvSpPr>
            <p:cNvPr id="97" name="Secteurs 96"/>
            <p:cNvSpPr/>
            <p:nvPr/>
          </p:nvSpPr>
          <p:spPr>
            <a:xfrm rot="16200000">
              <a:off x="5695472" y="884095"/>
              <a:ext cx="681696" cy="218086"/>
            </a:xfrm>
            <a:prstGeom prst="pie">
              <a:avLst>
                <a:gd name="adj1" fmla="val 5423715"/>
                <a:gd name="adj2" fmla="val 1623214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230096" y="992411"/>
              <a:ext cx="327364" cy="336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609823" y="901657"/>
              <a:ext cx="256165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u="sng" dirty="0" smtClean="0">
                  <a:solidFill>
                    <a:srgbClr val="000000"/>
                  </a:solidFill>
                </a:rPr>
                <a:t>Un projet social </a:t>
              </a:r>
              <a:r>
                <a:rPr lang="fr-FR" sz="1400" dirty="0" smtClean="0">
                  <a:solidFill>
                    <a:srgbClr val="000000"/>
                  </a:solidFill>
                </a:rPr>
                <a:t>avec des quartiers restructurés et mieux reliés les uns aux autres.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5" name="Grouper 144"/>
          <p:cNvGrpSpPr/>
          <p:nvPr/>
        </p:nvGrpSpPr>
        <p:grpSpPr>
          <a:xfrm>
            <a:off x="5961680" y="1591270"/>
            <a:ext cx="3067515" cy="738664"/>
            <a:chOff x="5961680" y="1591270"/>
            <a:chExt cx="3067515" cy="738664"/>
          </a:xfrm>
        </p:grpSpPr>
        <p:sp>
          <p:nvSpPr>
            <p:cNvPr id="100" name="Trapèze 99"/>
            <p:cNvSpPr/>
            <p:nvPr/>
          </p:nvSpPr>
          <p:spPr>
            <a:xfrm flipV="1">
              <a:off x="5961680" y="1807020"/>
              <a:ext cx="536832" cy="277152"/>
            </a:xfrm>
            <a:prstGeom prst="trapezoid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594688" y="1591270"/>
              <a:ext cx="243450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u="sng" dirty="0" smtClean="0">
                  <a:solidFill>
                    <a:srgbClr val="000000"/>
                  </a:solidFill>
                </a:rPr>
                <a:t>Un projet économique </a:t>
              </a:r>
              <a:r>
                <a:rPr lang="fr-FR" sz="1400" dirty="0" smtClean="0">
                  <a:solidFill>
                    <a:srgbClr val="000000"/>
                  </a:solidFill>
                </a:rPr>
                <a:t>pour le développement du port autonome de Strasbourg.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6" name="Grouper 145"/>
          <p:cNvGrpSpPr/>
          <p:nvPr/>
        </p:nvGrpSpPr>
        <p:grpSpPr>
          <a:xfrm>
            <a:off x="6043623" y="2281090"/>
            <a:ext cx="2988495" cy="738664"/>
            <a:chOff x="6043623" y="2281090"/>
            <a:chExt cx="2988495" cy="738664"/>
          </a:xfrm>
        </p:grpSpPr>
        <p:sp>
          <p:nvSpPr>
            <p:cNvPr id="102" name="Secteurs 101"/>
            <p:cNvSpPr/>
            <p:nvPr/>
          </p:nvSpPr>
          <p:spPr>
            <a:xfrm>
              <a:off x="6043623" y="2424852"/>
              <a:ext cx="551065" cy="509006"/>
            </a:xfrm>
            <a:prstGeom prst="pie">
              <a:avLst>
                <a:gd name="adj1" fmla="val 5423715"/>
                <a:gd name="adj2" fmla="val 16232146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597611" y="2281090"/>
              <a:ext cx="243450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u="sng" dirty="0" smtClean="0">
                  <a:solidFill>
                    <a:srgbClr val="000000"/>
                  </a:solidFill>
                </a:rPr>
                <a:t>Un projet politique </a:t>
              </a:r>
              <a:r>
                <a:rPr lang="fr-FR" sz="1400" dirty="0" smtClean="0">
                  <a:solidFill>
                    <a:srgbClr val="000000"/>
                  </a:solidFill>
                </a:rPr>
                <a:t>à vocation européenne pour une plus grande intégration régionale.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76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3" grpId="0" animBg="1"/>
      <p:bldP spid="69" grpId="0" animBg="1"/>
      <p:bldP spid="36" grpId="0" animBg="1"/>
      <p:bldP spid="19" grpId="0" animBg="1"/>
      <p:bldP spid="35" grpId="0" animBg="1"/>
      <p:bldP spid="34" grpId="0" animBg="1"/>
      <p:bldP spid="32" grpId="0" animBg="1"/>
      <p:bldP spid="33" grpId="0" animBg="1"/>
      <p:bldP spid="99" grpId="0" animBg="1"/>
      <p:bldP spid="108" grpId="0"/>
      <p:bldP spid="110" grpId="0"/>
      <p:bldP spid="111" grpId="0"/>
      <p:bldP spid="112" grpId="0"/>
      <p:bldP spid="113" grpId="0"/>
      <p:bldP spid="114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28662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34" y="651137"/>
            <a:ext cx="8768470" cy="2916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033" y="97139"/>
            <a:ext cx="8768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L’axe des Deux</a:t>
            </a:r>
            <a:r>
              <a:rPr lang="fr-FR" dirty="0"/>
              <a:t>-</a:t>
            </a:r>
            <a:r>
              <a:rPr lang="fr-FR" dirty="0" smtClean="0"/>
              <a:t>Rives, un grand projet urbain à Strasbourg</a:t>
            </a:r>
            <a:endParaRPr lang="fr-FR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32" y="3568098"/>
            <a:ext cx="4474405" cy="3071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Connecteur droit avec flèche 9"/>
          <p:cNvCxnSpPr/>
          <p:nvPr/>
        </p:nvCxnSpPr>
        <p:spPr>
          <a:xfrm flipV="1">
            <a:off x="2176133" y="2286620"/>
            <a:ext cx="502000" cy="1470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2176133" y="2286620"/>
            <a:ext cx="1206110" cy="1470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59688" y="4941910"/>
            <a:ext cx="301761" cy="23892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710671" y="3937425"/>
            <a:ext cx="853471" cy="14823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81312" y="4678589"/>
            <a:ext cx="578376" cy="50224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986595" y="4680091"/>
            <a:ext cx="1724075" cy="50224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565803" y="5143107"/>
            <a:ext cx="3960618" cy="1320358"/>
          </a:xfrm>
          <a:custGeom>
            <a:avLst/>
            <a:gdLst>
              <a:gd name="connsiteX0" fmla="*/ 465215 w 3960618"/>
              <a:gd name="connsiteY0" fmla="*/ 0 h 1320358"/>
              <a:gd name="connsiteX1" fmla="*/ 465215 w 3960618"/>
              <a:gd name="connsiteY1" fmla="*/ 0 h 1320358"/>
              <a:gd name="connsiteX2" fmla="*/ 188601 w 3960618"/>
              <a:gd name="connsiteY2" fmla="*/ 0 h 1320358"/>
              <a:gd name="connsiteX3" fmla="*/ 0 w 3960618"/>
              <a:gd name="connsiteY3" fmla="*/ 113174 h 1320358"/>
              <a:gd name="connsiteX4" fmla="*/ 75440 w 3960618"/>
              <a:gd name="connsiteY4" fmla="*/ 226347 h 1320358"/>
              <a:gd name="connsiteX5" fmla="*/ 1948876 w 3960618"/>
              <a:gd name="connsiteY5" fmla="*/ 1320358 h 1320358"/>
              <a:gd name="connsiteX6" fmla="*/ 3960618 w 3960618"/>
              <a:gd name="connsiteY6" fmla="*/ 1307783 h 1320358"/>
              <a:gd name="connsiteX7" fmla="*/ 3960618 w 3960618"/>
              <a:gd name="connsiteY7" fmla="*/ 314371 h 1320358"/>
              <a:gd name="connsiteX8" fmla="*/ 2363798 w 3960618"/>
              <a:gd name="connsiteY8" fmla="*/ 264072 h 1320358"/>
              <a:gd name="connsiteX9" fmla="*/ 2464385 w 3960618"/>
              <a:gd name="connsiteY9" fmla="*/ 125748 h 1320358"/>
              <a:gd name="connsiteX10" fmla="*/ 3055334 w 3960618"/>
              <a:gd name="connsiteY10" fmla="*/ 62874 h 1320358"/>
              <a:gd name="connsiteX11" fmla="*/ 465215 w 3960618"/>
              <a:gd name="connsiteY11" fmla="*/ 75449 h 1320358"/>
              <a:gd name="connsiteX12" fmla="*/ 465215 w 3960618"/>
              <a:gd name="connsiteY12" fmla="*/ 0 h 132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60618" h="1320358">
                <a:moveTo>
                  <a:pt x="465215" y="0"/>
                </a:moveTo>
                <a:lnTo>
                  <a:pt x="465215" y="0"/>
                </a:lnTo>
                <a:lnTo>
                  <a:pt x="188601" y="0"/>
                </a:lnTo>
                <a:lnTo>
                  <a:pt x="0" y="113174"/>
                </a:lnTo>
                <a:lnTo>
                  <a:pt x="75440" y="226347"/>
                </a:lnTo>
                <a:lnTo>
                  <a:pt x="1948876" y="1320358"/>
                </a:lnTo>
                <a:lnTo>
                  <a:pt x="3960618" y="1307783"/>
                </a:lnTo>
                <a:lnTo>
                  <a:pt x="3960618" y="314371"/>
                </a:lnTo>
                <a:lnTo>
                  <a:pt x="2363798" y="264072"/>
                </a:lnTo>
                <a:lnTo>
                  <a:pt x="2464385" y="125748"/>
                </a:lnTo>
                <a:lnTo>
                  <a:pt x="3055334" y="62874"/>
                </a:lnTo>
                <a:lnTo>
                  <a:pt x="465215" y="75449"/>
                </a:lnTo>
                <a:lnTo>
                  <a:pt x="465215" y="0"/>
                </a:lnTo>
                <a:close/>
              </a:path>
            </a:pathLst>
          </a:cu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Prendre une photo 06:11:12 14: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437" y="3756645"/>
            <a:ext cx="4294067" cy="2706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2" name="Connecteur droit avec flèche 21"/>
          <p:cNvCxnSpPr>
            <a:stCxn id="21" idx="0"/>
          </p:cNvCxnSpPr>
          <p:nvPr/>
        </p:nvCxnSpPr>
        <p:spPr>
          <a:xfrm flipV="1">
            <a:off x="6853471" y="2640716"/>
            <a:ext cx="753432" cy="11159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55337" y="6454846"/>
            <a:ext cx="1847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Photographie de 2008.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152848" y="6441135"/>
            <a:ext cx="1986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Réalisation 3D du projet.</a:t>
            </a:r>
            <a:endParaRPr lang="fr-FR" sz="1400" dirty="0"/>
          </a:p>
        </p:txBody>
      </p:sp>
      <p:sp>
        <p:nvSpPr>
          <p:cNvPr id="27" name="Ellipse 26"/>
          <p:cNvSpPr/>
          <p:nvPr/>
        </p:nvSpPr>
        <p:spPr>
          <a:xfrm>
            <a:off x="716683" y="525389"/>
            <a:ext cx="1986595" cy="971016"/>
          </a:xfrm>
          <a:prstGeom prst="ellipse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FF6600"/>
                </a:solidFill>
              </a:rPr>
              <a:t>Centre-ville historique</a:t>
            </a:r>
            <a:endParaRPr lang="fr-FR" sz="1600" dirty="0">
              <a:solidFill>
                <a:srgbClr val="FF66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042761" y="651137"/>
            <a:ext cx="2225491" cy="971016"/>
          </a:xfrm>
          <a:prstGeom prst="ellipse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FF6600"/>
                </a:solidFill>
              </a:rPr>
              <a:t>Quartier des Universités</a:t>
            </a:r>
            <a:endParaRPr lang="fr-FR" sz="1600" dirty="0">
              <a:solidFill>
                <a:srgbClr val="FF6600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745212" y="1982070"/>
            <a:ext cx="1546527" cy="971016"/>
          </a:xfrm>
          <a:prstGeom prst="ellipse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FF6600"/>
                </a:solidFill>
              </a:rPr>
              <a:t>Allemagne</a:t>
            </a:r>
            <a:endParaRPr lang="fr-FR" sz="1600" dirty="0">
              <a:solidFill>
                <a:srgbClr val="FF6600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6552259" y="611413"/>
            <a:ext cx="1546527" cy="971016"/>
          </a:xfrm>
          <a:prstGeom prst="ellipse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FF6600"/>
                </a:solidFill>
              </a:rPr>
              <a:t>Port du Rhin</a:t>
            </a:r>
            <a:endParaRPr lang="fr-FR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5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5" grpId="0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920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Chapitre G1 : </a:t>
            </a:r>
            <a:r>
              <a:rPr lang="fr-FR" dirty="0"/>
              <a:t>De la ville à l’espace rural, un territoire sous influence urbaine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32742" y="2282539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195337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Leçon :  Etude de cas sur </a:t>
            </a:r>
          </a:p>
          <a:p>
            <a:r>
              <a:rPr lang="fr-FR" dirty="0" smtClean="0"/>
              <a:t>un grand aménagement urbain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375256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Problématique :  </a:t>
            </a:r>
            <a:r>
              <a:rPr lang="fr-FR" dirty="0" smtClean="0">
                <a:solidFill>
                  <a:srgbClr val="FF0000"/>
                </a:solidFill>
              </a:rPr>
              <a:t>Quelles sont les politiques d’aménagement urbain menées à travers le projet « Métropole des Deux-Rives » de Strasbourg ?</a:t>
            </a:r>
          </a:p>
        </p:txBody>
      </p:sp>
    </p:spTree>
    <p:extLst>
      <p:ext uri="{BB962C8B-B14F-4D97-AF65-F5344CB8AC3E}">
        <p14:creationId xmlns:p14="http://schemas.microsoft.com/office/powerpoint/2010/main" val="129348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420" y="56022"/>
            <a:ext cx="5114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VIDEO : </a:t>
            </a:r>
            <a:r>
              <a:rPr lang="fr-FR" dirty="0" smtClean="0">
                <a:hlinkClick r:id="rId2"/>
              </a:rPr>
              <a:t>STRASBOURG </a:t>
            </a:r>
            <a:r>
              <a:rPr lang="fr-FR" dirty="0">
                <a:hlinkClick r:id="rId2"/>
              </a:rPr>
              <a:t>DEUX RIVES, ÉPISODE 1 - 2011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t="27124" r="29733" b="5066"/>
          <a:stretch/>
        </p:blipFill>
        <p:spPr bwMode="auto">
          <a:xfrm>
            <a:off x="115409" y="479390"/>
            <a:ext cx="7102137" cy="632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64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420" y="56022"/>
            <a:ext cx="5114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VIDEO : </a:t>
            </a:r>
            <a:r>
              <a:rPr lang="fr-FR" dirty="0" smtClean="0">
                <a:hlinkClick r:id="rId2"/>
              </a:rPr>
              <a:t>STRASBOURG </a:t>
            </a:r>
            <a:r>
              <a:rPr lang="fr-FR" dirty="0">
                <a:hlinkClick r:id="rId2"/>
              </a:rPr>
              <a:t>DEUX RIVES, ÉPISODE 1 - 2011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98417"/>
              </p:ext>
            </p:extLst>
          </p:nvPr>
        </p:nvGraphicFramePr>
        <p:xfrm>
          <a:off x="159471" y="575347"/>
          <a:ext cx="8804775" cy="57353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0267"/>
                <a:gridCol w="4463448"/>
                <a:gridCol w="22410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Questions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Mots-clés à</a:t>
                      </a:r>
                      <a:r>
                        <a:rPr lang="fr-FR" baseline="0" dirty="0" smtClean="0"/>
                        <a:t> retenir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Qui a réalisé ce reportage ? Dans quel but d’après vous ? Qui est interviewé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Les services de communication et de l’urbanisme de</a:t>
                      </a:r>
                      <a:r>
                        <a:rPr lang="fr-FR" sz="1400" baseline="0" dirty="0" smtClean="0"/>
                        <a:t> la ville de Strasbourg. Les acteurs du projet veulent communiquer vers la population. L’entretien se déroule avec le directeur de l’urbanisme, de l’aménagement et de l’habitat.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Ville</a:t>
                      </a:r>
                      <a:br>
                        <a:rPr lang="fr-FR" sz="14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Communauté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 urbaine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Pourquoi avoir choisi l’axe Strasbourg-Kehl pour ce projet urbain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Deux grandes raisons : </a:t>
                      </a:r>
                    </a:p>
                    <a:p>
                      <a:r>
                        <a:rPr lang="fr-FR" sz="1400" smtClean="0"/>
                        <a:t>1. </a:t>
                      </a:r>
                      <a:r>
                        <a:rPr lang="fr-FR" sz="1400" dirty="0" smtClean="0"/>
                        <a:t>Opportunités</a:t>
                      </a:r>
                      <a:r>
                        <a:rPr lang="fr-FR" sz="1400" baseline="0" dirty="0" smtClean="0"/>
                        <a:t> d’extension de la ville pour son développement avec des </a:t>
                      </a:r>
                      <a:r>
                        <a:rPr lang="fr-FR" sz="1400" baseline="0" smtClean="0"/>
                        <a:t>espaces disponibles</a:t>
                      </a:r>
                      <a:endParaRPr lang="fr-FR" sz="1400" baseline="0" dirty="0" smtClean="0"/>
                    </a:p>
                    <a:p>
                      <a:r>
                        <a:rPr lang="fr-FR" sz="1400" baseline="0" dirty="0" smtClean="0"/>
                        <a:t>2. Ouverture de la ville vers le Rhin et l’Allemagne.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Glacis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 militaires</a:t>
                      </a:r>
                    </a:p>
                    <a:p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Zone portuaire</a:t>
                      </a:r>
                    </a:p>
                    <a:p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Friche urbain</a:t>
                      </a:r>
                    </a:p>
                    <a:p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Ouverture</a:t>
                      </a:r>
                    </a:p>
                    <a:p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Position </a:t>
                      </a:r>
                    </a:p>
                    <a:p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Fleuve</a:t>
                      </a:r>
                    </a:p>
                    <a:p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Contrainte naturelle</a:t>
                      </a:r>
                    </a:p>
                    <a:p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Agglomération transfrontalière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Quel est le profil de « Strasbourg Deux Rives » ?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Deux grandes parties :</a:t>
                      </a:r>
                      <a:r>
                        <a:rPr lang="fr-FR" sz="1400" baseline="0" dirty="0" smtClean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400" baseline="0" dirty="0" smtClean="0"/>
                        <a:t>1. Fronts de </a:t>
                      </a:r>
                      <a:r>
                        <a:rPr lang="fr-FR" sz="1400" baseline="0" dirty="0" err="1" smtClean="0"/>
                        <a:t>Neudorf</a:t>
                      </a:r>
                      <a:endParaRPr lang="fr-FR" sz="1400" baseline="0" dirty="0" smtClean="0"/>
                    </a:p>
                    <a:p>
                      <a:pPr marL="0" indent="0">
                        <a:buNone/>
                      </a:pPr>
                      <a:r>
                        <a:rPr lang="fr-FR" sz="1400" baseline="0" dirty="0" smtClean="0"/>
                        <a:t>2. Entre le bassin Citadelle et le Rhin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Fronts</a:t>
                      </a:r>
                    </a:p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Centre-ville</a:t>
                      </a:r>
                    </a:p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Quartier</a:t>
                      </a:r>
                    </a:p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Tramway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Quels sont les étapes ?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Fin des années 90 : équipement avec l’UGC Ciné-Cité</a:t>
                      </a:r>
                    </a:p>
                    <a:p>
                      <a:r>
                        <a:rPr lang="fr-FR" sz="1400" dirty="0" smtClean="0"/>
                        <a:t>Projets immobiliers d’ici 2018 : </a:t>
                      </a:r>
                      <a:r>
                        <a:rPr lang="fr-FR" sz="1400" dirty="0" err="1" smtClean="0"/>
                        <a:t>Bruckhof</a:t>
                      </a:r>
                      <a:r>
                        <a:rPr lang="fr-FR" sz="1400" dirty="0" smtClean="0"/>
                        <a:t>, </a:t>
                      </a:r>
                      <a:r>
                        <a:rPr lang="fr-FR" sz="1400" dirty="0" err="1" smtClean="0"/>
                        <a:t>Heyritz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Chantier sur</a:t>
                      </a:r>
                      <a:r>
                        <a:rPr lang="fr-FR" sz="1400" baseline="0" dirty="0" smtClean="0"/>
                        <a:t> 20 ans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Projets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 immobiliers</a:t>
                      </a:r>
                    </a:p>
                    <a:p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Transports en commun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Quelques</a:t>
                      </a:r>
                      <a:r>
                        <a:rPr lang="fr-FR" sz="1400" b="1" baseline="0" dirty="0" smtClean="0"/>
                        <a:t> chiffres ?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Plus d’1</a:t>
                      </a:r>
                      <a:r>
                        <a:rPr lang="fr-FR" sz="1400" baseline="0" dirty="0" smtClean="0"/>
                        <a:t> million de m2 de logements</a:t>
                      </a:r>
                    </a:p>
                    <a:p>
                      <a:r>
                        <a:rPr lang="fr-FR" sz="1400" baseline="0" dirty="0" smtClean="0"/>
                        <a:t>1 milliard d’euros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Logements</a:t>
                      </a:r>
                    </a:p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Investissements</a:t>
                      </a:r>
                    </a:p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Activité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 économique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271497" y="940247"/>
            <a:ext cx="6717173" cy="9158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271497" y="1856071"/>
            <a:ext cx="6717173" cy="2039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271497" y="3895307"/>
            <a:ext cx="6717173" cy="8914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247073" y="4786711"/>
            <a:ext cx="6741597" cy="78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247073" y="5568215"/>
            <a:ext cx="6741597" cy="78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12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420" y="56022"/>
            <a:ext cx="5114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VIDEO : </a:t>
            </a:r>
            <a:r>
              <a:rPr lang="fr-FR" dirty="0" smtClean="0">
                <a:hlinkClick r:id="rId2"/>
              </a:rPr>
              <a:t>STRASBOURG </a:t>
            </a:r>
            <a:r>
              <a:rPr lang="fr-FR" dirty="0">
                <a:hlinkClick r:id="rId2"/>
              </a:rPr>
              <a:t>DEUX RIVES, ÉPISODE </a:t>
            </a:r>
            <a:r>
              <a:rPr lang="fr-FR" dirty="0" smtClean="0">
                <a:hlinkClick r:id="rId2"/>
              </a:rPr>
              <a:t>2 </a:t>
            </a:r>
            <a:r>
              <a:rPr lang="fr-FR" dirty="0">
                <a:hlinkClick r:id="rId2"/>
              </a:rPr>
              <a:t>- </a:t>
            </a:r>
            <a:r>
              <a:rPr lang="fr-FR" dirty="0" smtClean="0">
                <a:hlinkClick r:id="rId2"/>
              </a:rPr>
              <a:t>2012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21754" r="38543" b="22634"/>
          <a:stretch/>
        </p:blipFill>
        <p:spPr bwMode="auto">
          <a:xfrm>
            <a:off x="213065" y="425354"/>
            <a:ext cx="6874694" cy="625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64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420" y="56022"/>
            <a:ext cx="5114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VIDEO : </a:t>
            </a:r>
            <a:r>
              <a:rPr lang="fr-FR" dirty="0" smtClean="0">
                <a:hlinkClick r:id="rId2"/>
              </a:rPr>
              <a:t>STRASBOURG </a:t>
            </a:r>
            <a:r>
              <a:rPr lang="fr-FR" dirty="0">
                <a:hlinkClick r:id="rId2"/>
              </a:rPr>
              <a:t>DEUX RIVES, ÉPISODE </a:t>
            </a:r>
            <a:r>
              <a:rPr lang="fr-FR" dirty="0" smtClean="0">
                <a:hlinkClick r:id="rId2"/>
              </a:rPr>
              <a:t>2 </a:t>
            </a:r>
            <a:r>
              <a:rPr lang="fr-FR" dirty="0">
                <a:hlinkClick r:id="rId2"/>
              </a:rPr>
              <a:t>- </a:t>
            </a:r>
            <a:r>
              <a:rPr lang="fr-FR" dirty="0" smtClean="0">
                <a:hlinkClick r:id="rId2"/>
              </a:rPr>
              <a:t>2012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07618"/>
              </p:ext>
            </p:extLst>
          </p:nvPr>
        </p:nvGraphicFramePr>
        <p:xfrm>
          <a:off x="159471" y="575347"/>
          <a:ext cx="8804775" cy="60096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0267"/>
                <a:gridCol w="4463448"/>
                <a:gridCol w="22410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Questions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Mots-clés à</a:t>
                      </a:r>
                      <a:r>
                        <a:rPr lang="fr-FR" baseline="0" dirty="0" smtClean="0"/>
                        <a:t> retenir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Qui est interviewé</a:t>
                      </a:r>
                      <a:r>
                        <a:rPr lang="fr-FR" sz="1400" b="1" baseline="0" dirty="0" smtClean="0"/>
                        <a:t> dans cette vidéo ?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aseline="0" dirty="0" smtClean="0"/>
                        <a:t>Des acteurs de la mairie de Strasbourg dont Roland Ries, maire de la ville de Strasbourg.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Quels</a:t>
                      </a:r>
                      <a:r>
                        <a:rPr lang="fr-FR" sz="1400" b="1" baseline="0" dirty="0" smtClean="0"/>
                        <a:t> sont l</a:t>
                      </a:r>
                      <a:r>
                        <a:rPr lang="fr-FR" sz="1400" b="1" dirty="0" smtClean="0"/>
                        <a:t>es enjeux du projet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Projets immobiliers, bureaux, logements, commerces</a:t>
                      </a:r>
                    </a:p>
                    <a:p>
                      <a:r>
                        <a:rPr lang="fr-FR" sz="1400" dirty="0" smtClean="0"/>
                        <a:t>Une « nouvelle-ville » tournée vers</a:t>
                      </a:r>
                      <a:r>
                        <a:rPr lang="fr-FR" sz="1400" baseline="0" dirty="0" smtClean="0"/>
                        <a:t> la frontière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Nouvelle-ville</a:t>
                      </a:r>
                    </a:p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Territoire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 européen</a:t>
                      </a:r>
                    </a:p>
                    <a:p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Nouveau centre</a:t>
                      </a:r>
                    </a:p>
                    <a:p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Agglomération transfrontalière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Quels sont les enjeux autour</a:t>
                      </a:r>
                      <a:r>
                        <a:rPr lang="fr-FR" sz="1400" b="1" baseline="0" dirty="0" smtClean="0"/>
                        <a:t> du quartier </a:t>
                      </a:r>
                      <a:r>
                        <a:rPr lang="fr-FR" sz="1400" b="1" baseline="0" dirty="0" err="1" smtClean="0"/>
                        <a:t>Heyritz</a:t>
                      </a:r>
                      <a:r>
                        <a:rPr lang="fr-FR" sz="1400" b="1" baseline="0" dirty="0" smtClean="0"/>
                        <a:t> ?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Volonté de repenser</a:t>
                      </a:r>
                      <a:r>
                        <a:rPr lang="fr-FR" sz="1400" baseline="0" dirty="0" smtClean="0"/>
                        <a:t> le lien entre la ville et la nature : parcs, présence de l’eau…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Développement durable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Quels sont les enjeux autour du quartier Malraux ?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Lieux charnière qui mixe </a:t>
                      </a:r>
                      <a:r>
                        <a:rPr lang="fr-FR" sz="1400" baseline="0" dirty="0" smtClean="0"/>
                        <a:t>des logements, des commerces et des « ruches artistiques »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Restructuration urbaine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Quels sont les enjeux autour du </a:t>
                      </a:r>
                      <a:r>
                        <a:rPr lang="fr-FR" sz="1400" b="1" dirty="0" err="1" smtClean="0"/>
                        <a:t>Bruckhof</a:t>
                      </a:r>
                      <a:r>
                        <a:rPr lang="fr-FR" sz="1400" b="1" dirty="0" smtClean="0"/>
                        <a:t> ?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Grande densité de logements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Habiter la ville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Quels sont les enjeux autour du quartier Briand ?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</a:t>
                      </a:r>
                      <a:r>
                        <a:rPr lang="fr-FR" sz="1400" baseline="0" dirty="0" smtClean="0"/>
                        <a:t> long de la ligne de tramway vers Strasbourg avec des propriétaires/locataires transfrontaliers.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Transports en commun</a:t>
                      </a:r>
                    </a:p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Projet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 social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Quels sont les enjeux</a:t>
                      </a:r>
                      <a:r>
                        <a:rPr lang="fr-FR" sz="1400" b="1" baseline="0" dirty="0" smtClean="0"/>
                        <a:t> autour du quartier Port du Rhin ?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Bout du projet, sur le Rhin.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Quel est l’objectif global ?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Créer</a:t>
                      </a:r>
                      <a:r>
                        <a:rPr lang="fr-FR" sz="1400" baseline="0" dirty="0" smtClean="0"/>
                        <a:t> une synergie des systèmes pour intégrer les deux parties du Rhin.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Systèmes urbains</a:t>
                      </a:r>
                    </a:p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Intégration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59285" y="928036"/>
            <a:ext cx="6717173" cy="561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259285" y="1489741"/>
            <a:ext cx="6717173" cy="1135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259285" y="2625365"/>
            <a:ext cx="6717173" cy="708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259285" y="3333603"/>
            <a:ext cx="6717173" cy="8059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259285" y="4139527"/>
            <a:ext cx="6717173" cy="464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259285" y="4603545"/>
            <a:ext cx="6717173" cy="732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259285" y="5336205"/>
            <a:ext cx="6717173" cy="732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259285" y="6068865"/>
            <a:ext cx="6717173" cy="5161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42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ndre une photo 06:11:12 15: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4" y="950201"/>
            <a:ext cx="8960293" cy="579152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228" y="62875"/>
            <a:ext cx="8985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Planche issue du </a:t>
            </a:r>
            <a:r>
              <a:rPr lang="fr-FR" sz="1400" b="1" dirty="0" smtClean="0"/>
              <a:t>schéma directeur</a:t>
            </a:r>
            <a:r>
              <a:rPr lang="fr-FR" sz="1400" dirty="0" smtClean="0"/>
              <a:t> du projet « Métropole des Deux-Rives » qui doit mettre un terme au projet global de « l’axe des Deux Rives » : </a:t>
            </a:r>
            <a:r>
              <a:rPr lang="fr-FR" sz="1400" b="1" dirty="0" smtClean="0"/>
              <a:t>ici les réseaux de transports et mobilités.</a:t>
            </a:r>
            <a:endParaRPr lang="fr-FR" sz="1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842416" y="550231"/>
            <a:ext cx="7427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A retenir : le projet est un nœud de transports au cœur des mobilités transfrontalières. 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3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rendre une photo 06:11:12 15: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6" y="1104042"/>
            <a:ext cx="8919894" cy="56806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228" y="62875"/>
            <a:ext cx="8985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Planche issue du </a:t>
            </a:r>
            <a:r>
              <a:rPr lang="fr-FR" sz="1400" b="1" dirty="0" smtClean="0"/>
              <a:t>schéma directeur</a:t>
            </a:r>
            <a:r>
              <a:rPr lang="fr-FR" sz="1400" dirty="0" smtClean="0"/>
              <a:t> du projet « Métropole des Deux-Rives » qui doit mettre un terme au projet global de « l’axe des Deux Rives » : </a:t>
            </a:r>
            <a:r>
              <a:rPr lang="fr-FR" sz="1400" b="1" dirty="0" smtClean="0"/>
              <a:t>ici les risques technologiques, naturels et le bassin d’emplois.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52641" y="541354"/>
            <a:ext cx="81895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A retenir : le projet tient compte des risques technologiques liés aux activités portuaires, des risques naturels liés aux crues du Rhin mais aussi du potentiel économique de cet espace. 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3824</TotalTime>
  <Words>811</Words>
  <Application>Microsoft Macintosh PowerPoint</Application>
  <PresentationFormat>Présentation à l'écran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Chapitre : De la ville à l’espace rural, un territoire sous influence urbaine</vt:lpstr>
      <vt:lpstr>Présentation PowerPoint</vt:lpstr>
      <vt:lpstr>Chapitre G1 : De la ville à l’espace rural, un territoire sous influence urbaine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H1 : Un siècle d’innovations scientifiques, technologiques, économiques et sociales</dc:title>
  <dc:creator>Jean-François Tavernier</dc:creator>
  <cp:lastModifiedBy>Jean-François Tavernier</cp:lastModifiedBy>
  <cp:revision>121</cp:revision>
  <dcterms:created xsi:type="dcterms:W3CDTF">2012-09-12T18:37:45Z</dcterms:created>
  <dcterms:modified xsi:type="dcterms:W3CDTF">2012-12-09T18:29:12Z</dcterms:modified>
</cp:coreProperties>
</file>