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63" r:id="rId3"/>
    <p:sldId id="264" r:id="rId4"/>
    <p:sldId id="265" r:id="rId5"/>
    <p:sldId id="266" r:id="rId6"/>
    <p:sldId id="267" r:id="rId7"/>
    <p:sldId id="259" r:id="rId8"/>
    <p:sldId id="268" r:id="rId9"/>
    <p:sldId id="260" r:id="rId10"/>
    <p:sldId id="261" r:id="rId11"/>
    <p:sldId id="269" r:id="rId12"/>
    <p:sldId id="262" r:id="rId13"/>
    <p:sldId id="270" r:id="rId14"/>
    <p:sldId id="271" r:id="rId15"/>
    <p:sldId id="272" r:id="rId16"/>
    <p:sldId id="273" r:id="rId17"/>
    <p:sldId id="278" r:id="rId18"/>
    <p:sldId id="279" r:id="rId19"/>
    <p:sldId id="275" r:id="rId20"/>
    <p:sldId id="276" r:id="rId21"/>
    <p:sldId id="277" r:id="rId22"/>
    <p:sldId id="280" r:id="rId23"/>
    <p:sldId id="281" r:id="rId24"/>
    <p:sldId id="282" r:id="rId25"/>
    <p:sldId id="283" r:id="rId26"/>
    <p:sldId id="284" r:id="rId27"/>
    <p:sldId id="285" r:id="rId28"/>
    <p:sldId id="286" r:id="rId29"/>
    <p:sldId id="298" r:id="rId30"/>
    <p:sldId id="287" r:id="rId31"/>
    <p:sldId id="288" r:id="rId32"/>
    <p:sldId id="289" r:id="rId33"/>
    <p:sldId id="299" r:id="rId34"/>
    <p:sldId id="290" r:id="rId35"/>
    <p:sldId id="291" r:id="rId36"/>
    <p:sldId id="300" r:id="rId37"/>
    <p:sldId id="304" r:id="rId38"/>
    <p:sldId id="292" r:id="rId39"/>
    <p:sldId id="302" r:id="rId40"/>
    <p:sldId id="294" r:id="rId41"/>
    <p:sldId id="295" r:id="rId42"/>
    <p:sldId id="301" r:id="rId43"/>
    <p:sldId id="305" r:id="rId44"/>
    <p:sldId id="293" r:id="rId45"/>
    <p:sldId id="297"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60" y="-174"/>
      </p:cViewPr>
      <p:guideLst>
        <p:guide orient="horz" pos="2160"/>
        <p:guide pos="2880"/>
      </p:guideLst>
    </p:cSldViewPr>
  </p:slideViewPr>
  <p:notesTextViewPr>
    <p:cViewPr>
      <p:scale>
        <a:sx n="1" d="1"/>
        <a:sy n="1" d="1"/>
      </p:scale>
      <p:origin x="0" y="0"/>
    </p:cViewPr>
  </p:notesTextViewPr>
  <p:gridSpacing cx="46085125" cy="460851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920A31B-4871-4588-B5B0-55C21D81682E}" type="datetimeFigureOut">
              <a:rPr lang="fr-FR" smtClean="0"/>
              <a:pPr/>
              <a:t>17/12/2012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41662A-10B1-41AA-81CF-98270ED1E250}" type="slidenum">
              <a:rPr lang="fr-FR" smtClean="0"/>
              <a:pPr/>
              <a:t>‹N°›</a:t>
            </a:fld>
            <a:endParaRPr lang="fr-FR"/>
          </a:p>
        </p:txBody>
      </p:sp>
    </p:spTree>
    <p:extLst>
      <p:ext uri="{BB962C8B-B14F-4D97-AF65-F5344CB8AC3E}">
        <p14:creationId xmlns:p14="http://schemas.microsoft.com/office/powerpoint/2010/main" xmlns="" val="181523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20A31B-4871-4588-B5B0-55C21D81682E}" type="datetimeFigureOut">
              <a:rPr lang="fr-FR" smtClean="0"/>
              <a:pPr/>
              <a:t>17/12/2012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41662A-10B1-41AA-81CF-98270ED1E250}" type="slidenum">
              <a:rPr lang="fr-FR" smtClean="0"/>
              <a:pPr/>
              <a:t>‹N°›</a:t>
            </a:fld>
            <a:endParaRPr lang="fr-FR"/>
          </a:p>
        </p:txBody>
      </p:sp>
    </p:spTree>
    <p:extLst>
      <p:ext uri="{BB962C8B-B14F-4D97-AF65-F5344CB8AC3E}">
        <p14:creationId xmlns:p14="http://schemas.microsoft.com/office/powerpoint/2010/main" xmlns="" val="291439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20A31B-4871-4588-B5B0-55C21D81682E}" type="datetimeFigureOut">
              <a:rPr lang="fr-FR" smtClean="0"/>
              <a:pPr/>
              <a:t>17/12/2012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41662A-10B1-41AA-81CF-98270ED1E250}" type="slidenum">
              <a:rPr lang="fr-FR" smtClean="0"/>
              <a:pPr/>
              <a:t>‹N°›</a:t>
            </a:fld>
            <a:endParaRPr lang="fr-FR"/>
          </a:p>
        </p:txBody>
      </p:sp>
    </p:spTree>
    <p:extLst>
      <p:ext uri="{BB962C8B-B14F-4D97-AF65-F5344CB8AC3E}">
        <p14:creationId xmlns:p14="http://schemas.microsoft.com/office/powerpoint/2010/main" xmlns="" val="156598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20A31B-4871-4588-B5B0-55C21D81682E}" type="datetimeFigureOut">
              <a:rPr lang="fr-FR" smtClean="0"/>
              <a:pPr/>
              <a:t>17/12/2012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41662A-10B1-41AA-81CF-98270ED1E250}" type="slidenum">
              <a:rPr lang="fr-FR" smtClean="0"/>
              <a:pPr/>
              <a:t>‹N°›</a:t>
            </a:fld>
            <a:endParaRPr lang="fr-FR"/>
          </a:p>
        </p:txBody>
      </p:sp>
    </p:spTree>
    <p:extLst>
      <p:ext uri="{BB962C8B-B14F-4D97-AF65-F5344CB8AC3E}">
        <p14:creationId xmlns:p14="http://schemas.microsoft.com/office/powerpoint/2010/main" xmlns="" val="393386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920A31B-4871-4588-B5B0-55C21D81682E}" type="datetimeFigureOut">
              <a:rPr lang="fr-FR" smtClean="0"/>
              <a:pPr/>
              <a:t>17/12/2012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41662A-10B1-41AA-81CF-98270ED1E250}" type="slidenum">
              <a:rPr lang="fr-FR" smtClean="0"/>
              <a:pPr/>
              <a:t>‹N°›</a:t>
            </a:fld>
            <a:endParaRPr lang="fr-FR"/>
          </a:p>
        </p:txBody>
      </p:sp>
    </p:spTree>
    <p:extLst>
      <p:ext uri="{BB962C8B-B14F-4D97-AF65-F5344CB8AC3E}">
        <p14:creationId xmlns:p14="http://schemas.microsoft.com/office/powerpoint/2010/main" xmlns="" val="220756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920A31B-4871-4588-B5B0-55C21D81682E}" type="datetimeFigureOut">
              <a:rPr lang="fr-FR" smtClean="0"/>
              <a:pPr/>
              <a:t>17/12/2012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41662A-10B1-41AA-81CF-98270ED1E250}" type="slidenum">
              <a:rPr lang="fr-FR" smtClean="0"/>
              <a:pPr/>
              <a:t>‹N°›</a:t>
            </a:fld>
            <a:endParaRPr lang="fr-FR"/>
          </a:p>
        </p:txBody>
      </p:sp>
    </p:spTree>
    <p:extLst>
      <p:ext uri="{BB962C8B-B14F-4D97-AF65-F5344CB8AC3E}">
        <p14:creationId xmlns:p14="http://schemas.microsoft.com/office/powerpoint/2010/main" xmlns="" val="410764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920A31B-4871-4588-B5B0-55C21D81682E}" type="datetimeFigureOut">
              <a:rPr lang="fr-FR" smtClean="0"/>
              <a:pPr/>
              <a:t>17/12/2012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041662A-10B1-41AA-81CF-98270ED1E250}" type="slidenum">
              <a:rPr lang="fr-FR" smtClean="0"/>
              <a:pPr/>
              <a:t>‹N°›</a:t>
            </a:fld>
            <a:endParaRPr lang="fr-FR"/>
          </a:p>
        </p:txBody>
      </p:sp>
    </p:spTree>
    <p:extLst>
      <p:ext uri="{BB962C8B-B14F-4D97-AF65-F5344CB8AC3E}">
        <p14:creationId xmlns:p14="http://schemas.microsoft.com/office/powerpoint/2010/main" xmlns="" val="419442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920A31B-4871-4588-B5B0-55C21D81682E}" type="datetimeFigureOut">
              <a:rPr lang="fr-FR" smtClean="0"/>
              <a:pPr/>
              <a:t>17/12/2012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041662A-10B1-41AA-81CF-98270ED1E250}" type="slidenum">
              <a:rPr lang="fr-FR" smtClean="0"/>
              <a:pPr/>
              <a:t>‹N°›</a:t>
            </a:fld>
            <a:endParaRPr lang="fr-FR"/>
          </a:p>
        </p:txBody>
      </p:sp>
    </p:spTree>
    <p:extLst>
      <p:ext uri="{BB962C8B-B14F-4D97-AF65-F5344CB8AC3E}">
        <p14:creationId xmlns:p14="http://schemas.microsoft.com/office/powerpoint/2010/main" xmlns="" val="195926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20A31B-4871-4588-B5B0-55C21D81682E}" type="datetimeFigureOut">
              <a:rPr lang="fr-FR" smtClean="0"/>
              <a:pPr/>
              <a:t>17/12/2012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041662A-10B1-41AA-81CF-98270ED1E250}" type="slidenum">
              <a:rPr lang="fr-FR" smtClean="0"/>
              <a:pPr/>
              <a:t>‹N°›</a:t>
            </a:fld>
            <a:endParaRPr lang="fr-FR"/>
          </a:p>
        </p:txBody>
      </p:sp>
    </p:spTree>
    <p:extLst>
      <p:ext uri="{BB962C8B-B14F-4D97-AF65-F5344CB8AC3E}">
        <p14:creationId xmlns:p14="http://schemas.microsoft.com/office/powerpoint/2010/main" xmlns="" val="161189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920A31B-4871-4588-B5B0-55C21D81682E}" type="datetimeFigureOut">
              <a:rPr lang="fr-FR" smtClean="0"/>
              <a:pPr/>
              <a:t>17/12/2012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41662A-10B1-41AA-81CF-98270ED1E250}" type="slidenum">
              <a:rPr lang="fr-FR" smtClean="0"/>
              <a:pPr/>
              <a:t>‹N°›</a:t>
            </a:fld>
            <a:endParaRPr lang="fr-FR"/>
          </a:p>
        </p:txBody>
      </p:sp>
    </p:spTree>
    <p:extLst>
      <p:ext uri="{BB962C8B-B14F-4D97-AF65-F5344CB8AC3E}">
        <p14:creationId xmlns:p14="http://schemas.microsoft.com/office/powerpoint/2010/main" xmlns="" val="413294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920A31B-4871-4588-B5B0-55C21D81682E}" type="datetimeFigureOut">
              <a:rPr lang="fr-FR" smtClean="0"/>
              <a:pPr/>
              <a:t>17/12/2012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41662A-10B1-41AA-81CF-98270ED1E250}" type="slidenum">
              <a:rPr lang="fr-FR" smtClean="0"/>
              <a:pPr/>
              <a:t>‹N°›</a:t>
            </a:fld>
            <a:endParaRPr lang="fr-FR"/>
          </a:p>
        </p:txBody>
      </p:sp>
    </p:spTree>
    <p:extLst>
      <p:ext uri="{BB962C8B-B14F-4D97-AF65-F5344CB8AC3E}">
        <p14:creationId xmlns:p14="http://schemas.microsoft.com/office/powerpoint/2010/main" xmlns="" val="87819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0A31B-4871-4588-B5B0-55C21D81682E}" type="datetimeFigureOut">
              <a:rPr lang="fr-FR" smtClean="0"/>
              <a:pPr/>
              <a:t>17/12/2012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1662A-10B1-41AA-81CF-98270ED1E250}" type="slidenum">
              <a:rPr lang="fr-FR" smtClean="0"/>
              <a:pPr/>
              <a:t>‹N°›</a:t>
            </a:fld>
            <a:endParaRPr lang="fr-FR"/>
          </a:p>
        </p:txBody>
      </p:sp>
    </p:spTree>
    <p:extLst>
      <p:ext uri="{BB962C8B-B14F-4D97-AF65-F5344CB8AC3E}">
        <p14:creationId xmlns:p14="http://schemas.microsoft.com/office/powerpoint/2010/main" xmlns="" val="2491216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9.jpeg"/><Relationship Id="rId7" Type="http://schemas.openxmlformats.org/officeDocument/2006/relationships/image" Target="../media/image4.jpeg"/><Relationship Id="rId2" Type="http://schemas.openxmlformats.org/officeDocument/2006/relationships/slide" Target="slide19.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image" Target="../media/image20.jpeg"/><Relationship Id="rId4" Type="http://schemas.openxmlformats.org/officeDocument/2006/relationships/slide" Target="slide20.xml"/><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96305" y="2060848"/>
            <a:ext cx="7772400" cy="2304256"/>
          </a:xfrm>
        </p:spPr>
        <p:style>
          <a:lnRef idx="1">
            <a:schemeClr val="accent2"/>
          </a:lnRef>
          <a:fillRef idx="3">
            <a:schemeClr val="accent2"/>
          </a:fillRef>
          <a:effectRef idx="2">
            <a:schemeClr val="accent2"/>
          </a:effectRef>
          <a:fontRef idx="minor">
            <a:schemeClr val="lt1"/>
          </a:fontRef>
        </p:style>
        <p:txBody>
          <a:bodyPr>
            <a:normAutofit/>
          </a:bodyPr>
          <a:lstStyle/>
          <a:p>
            <a:r>
              <a:rPr lang="fr-FR" dirty="0" smtClean="0"/>
              <a:t>Les </a:t>
            </a:r>
            <a:r>
              <a:rPr lang="fr-FR" dirty="0"/>
              <a:t>espaces </a:t>
            </a:r>
            <a:r>
              <a:rPr lang="fr-FR" dirty="0" smtClean="0"/>
              <a:t>productifs</a:t>
            </a:r>
            <a:endParaRPr lang="fr-FR" dirty="0"/>
          </a:p>
        </p:txBody>
      </p:sp>
    </p:spTree>
    <p:extLst>
      <p:ext uri="{BB962C8B-B14F-4D97-AF65-F5344CB8AC3E}">
        <p14:creationId xmlns:p14="http://schemas.microsoft.com/office/powerpoint/2010/main" xmlns="" val="4075721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2211705" y="1268760"/>
            <a:ext cx="6878471" cy="4570846"/>
          </a:xfrm>
          <a:prstGeom prst="rect">
            <a:avLst/>
          </a:prstGeom>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0" y="116632"/>
            <a:ext cx="2023565" cy="6667500"/>
          </a:xfrm>
          <a:prstGeom prst="rect">
            <a:avLst/>
          </a:prstGeom>
        </p:spPr>
      </p:pic>
      <p:sp>
        <p:nvSpPr>
          <p:cNvPr id="4" name="ZoneTexte 3"/>
          <p:cNvSpPr txBox="1"/>
          <p:nvPr/>
        </p:nvSpPr>
        <p:spPr>
          <a:xfrm>
            <a:off x="4499992" y="5949280"/>
            <a:ext cx="2880320" cy="369332"/>
          </a:xfrm>
          <a:prstGeom prst="rect">
            <a:avLst/>
          </a:prstGeom>
          <a:noFill/>
        </p:spPr>
        <p:txBody>
          <a:bodyPr wrap="square" rtlCol="0">
            <a:spAutoFit/>
          </a:bodyPr>
          <a:lstStyle/>
          <a:p>
            <a:r>
              <a:rPr lang="fr-FR" dirty="0" smtClean="0"/>
              <a:t>Le Château </a:t>
            </a:r>
            <a:r>
              <a:rPr lang="fr-FR" dirty="0" err="1" smtClean="0"/>
              <a:t>Fonplégade</a:t>
            </a:r>
            <a:endParaRPr lang="fr-FR" dirty="0"/>
          </a:p>
        </p:txBody>
      </p:sp>
    </p:spTree>
    <p:extLst>
      <p:ext uri="{BB962C8B-B14F-4D97-AF65-F5344CB8AC3E}">
        <p14:creationId xmlns:p14="http://schemas.microsoft.com/office/powerpoint/2010/main" xmlns="" val="1388801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563596" y="26938"/>
            <a:ext cx="4032448" cy="6762280"/>
          </a:xfrm>
          <a:prstGeom prst="rect">
            <a:avLst/>
          </a:prstGeom>
        </p:spPr>
      </p:pic>
      <p:sp>
        <p:nvSpPr>
          <p:cNvPr id="3" name="ZoneTexte 2"/>
          <p:cNvSpPr txBox="1"/>
          <p:nvPr/>
        </p:nvSpPr>
        <p:spPr>
          <a:xfrm>
            <a:off x="6191672" y="6273225"/>
            <a:ext cx="2952328" cy="58477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fr-FR" sz="1600" dirty="0" smtClean="0">
                <a:sym typeface="Wingdings"/>
              </a:rPr>
              <a:t> </a:t>
            </a:r>
            <a:r>
              <a:rPr lang="fr-FR" sz="1600" dirty="0" smtClean="0"/>
              <a:t>La culture de la vigne dans le Bordelais est-elle rentable ?</a:t>
            </a:r>
            <a:endParaRPr lang="fr-FR" sz="1600" dirty="0"/>
          </a:p>
        </p:txBody>
      </p:sp>
      <p:sp>
        <p:nvSpPr>
          <p:cNvPr id="4" name="Ellipse 3"/>
          <p:cNvSpPr/>
          <p:nvPr/>
        </p:nvSpPr>
        <p:spPr>
          <a:xfrm rot="18812278">
            <a:off x="1605464" y="2462247"/>
            <a:ext cx="328324" cy="4990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10905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327" y="260648"/>
            <a:ext cx="8766191" cy="5760640"/>
          </a:xfrm>
          <a:prstGeom prst="rect">
            <a:avLst/>
          </a:prstGeom>
        </p:spPr>
      </p:pic>
      <p:sp>
        <p:nvSpPr>
          <p:cNvPr id="3" name="ZoneTexte 2"/>
          <p:cNvSpPr txBox="1"/>
          <p:nvPr/>
        </p:nvSpPr>
        <p:spPr>
          <a:xfrm>
            <a:off x="1" y="6519446"/>
            <a:ext cx="5652120" cy="338554"/>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fr-FR" sz="1600" dirty="0" smtClean="0">
                <a:sym typeface="Wingdings"/>
              </a:rPr>
              <a:t> </a:t>
            </a:r>
            <a:r>
              <a:rPr lang="fr-FR" sz="1600" dirty="0" smtClean="0"/>
              <a:t>A quoi, à qui est destinée la production du vin de St-</a:t>
            </a:r>
            <a:r>
              <a:rPr lang="fr-FR" sz="1600" dirty="0" err="1" smtClean="0"/>
              <a:t>Emilion</a:t>
            </a:r>
            <a:r>
              <a:rPr lang="fr-FR" sz="1600" dirty="0" smtClean="0"/>
              <a:t> ?</a:t>
            </a:r>
            <a:endParaRPr lang="fr-FR" sz="1600" dirty="0"/>
          </a:p>
        </p:txBody>
      </p:sp>
    </p:spTree>
    <p:extLst>
      <p:ext uri="{BB962C8B-B14F-4D97-AF65-F5344CB8AC3E}">
        <p14:creationId xmlns:p14="http://schemas.microsoft.com/office/powerpoint/2010/main" xmlns="" val="1794909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1259632" y="0"/>
            <a:ext cx="6552728" cy="6268443"/>
          </a:xfrm>
          <a:prstGeom prst="rect">
            <a:avLst/>
          </a:prstGeom>
        </p:spPr>
      </p:pic>
      <p:sp>
        <p:nvSpPr>
          <p:cNvPr id="3" name="ZoneTexte 2"/>
          <p:cNvSpPr txBox="1"/>
          <p:nvPr/>
        </p:nvSpPr>
        <p:spPr>
          <a:xfrm>
            <a:off x="1" y="6519446"/>
            <a:ext cx="5652120" cy="338554"/>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fr-FR" sz="1600" dirty="0" smtClean="0">
                <a:sym typeface="Wingdings"/>
              </a:rPr>
              <a:t> </a:t>
            </a:r>
            <a:r>
              <a:rPr lang="fr-FR" sz="1600" dirty="0" smtClean="0"/>
              <a:t>A quoi, à qui est destinée la production du vin de St-</a:t>
            </a:r>
            <a:r>
              <a:rPr lang="fr-FR" sz="1600" dirty="0" err="1" smtClean="0"/>
              <a:t>Emilion</a:t>
            </a:r>
            <a:r>
              <a:rPr lang="fr-FR" sz="1600" dirty="0" smtClean="0"/>
              <a:t> ?</a:t>
            </a:r>
            <a:endParaRPr lang="fr-FR" sz="1600" dirty="0"/>
          </a:p>
        </p:txBody>
      </p:sp>
    </p:spTree>
    <p:extLst>
      <p:ext uri="{BB962C8B-B14F-4D97-AF65-F5344CB8AC3E}">
        <p14:creationId xmlns:p14="http://schemas.microsoft.com/office/powerpoint/2010/main" xmlns="" val="114353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34443"/>
            <a:ext cx="8784976" cy="7140416"/>
          </a:xfrm>
          <a:prstGeom prst="rect">
            <a:avLst/>
          </a:prstGeom>
          <a:noFill/>
          <a:ln>
            <a:solidFill>
              <a:srgbClr val="C00000"/>
            </a:solidFill>
          </a:ln>
        </p:spPr>
        <p:txBody>
          <a:bodyPr wrap="square" rtlCol="0">
            <a:spAutoFit/>
          </a:bodyPr>
          <a:lstStyle/>
          <a:p>
            <a:r>
              <a:rPr lang="fr-FR" sz="1600" b="1" dirty="0"/>
              <a:t>Interview de Gilles Brianceau, Directeur de Bordeaux Aquitaine </a:t>
            </a:r>
            <a:r>
              <a:rPr lang="fr-FR" sz="1600" b="1" dirty="0" smtClean="0"/>
              <a:t>Inno’Vin, </a:t>
            </a:r>
            <a:br>
              <a:rPr lang="fr-FR" sz="1600" b="1" dirty="0" smtClean="0"/>
            </a:br>
            <a:r>
              <a:rPr lang="fr-FR" sz="1600" b="1" dirty="0" smtClean="0"/>
              <a:t>septembre  2010</a:t>
            </a:r>
            <a:endParaRPr lang="fr-FR" sz="1600" b="1" dirty="0"/>
          </a:p>
          <a:p>
            <a:endParaRPr lang="fr-FR" sz="1600" dirty="0"/>
          </a:p>
          <a:p>
            <a:pPr algn="just"/>
            <a:r>
              <a:rPr lang="fr-FR" sz="1600" dirty="0" smtClean="0"/>
              <a:t>Parler </a:t>
            </a:r>
            <a:r>
              <a:rPr lang="fr-FR" sz="1600" dirty="0"/>
              <a:t>du métier de viticulteur est compliqué. Je pense qu’il n’y a pas un métier de viticulteur, car être viticulteur c’est assurer plusieurs métiers. Avec plus de 8000 exploitations viticoles à Bordeaux on a énormément de diversité et par conséquent différents métiers. Une exploitation viticole c’est une exploitation agricole certes, mais c’est aussi une entreprise qui selon la taille emploie un certain nombre de salariés, nécessite une gestion de tous les instants. Ceci modifie le métier : le viticulteur est de plus en plus un gestionnaire, un administrateur, un chef d’entreprise qui gère du personnel, sa comptabilité, son exploitation, les problèmes réglementaires, etc. </a:t>
            </a:r>
          </a:p>
          <a:p>
            <a:pPr algn="just"/>
            <a:r>
              <a:rPr lang="fr-FR" sz="1600" dirty="0"/>
              <a:t>Le métier a énormément évolué. D’une part les techniques ont évolué c’est indéniable, mais d’autre part l’environnement a évolué également. Le marché du vin s’est mondialisé, la concurrence s’est accrue. Ces contraintes liées au marché, se sont doublées aussi de celles liées à l’évolution de la réglementation qui pèse sur les conditions de production et de gestion de l’exploitation: assurer une </a:t>
            </a:r>
            <a:r>
              <a:rPr lang="fr-FR" sz="1600" dirty="0" smtClean="0"/>
              <a:t>traçabilité </a:t>
            </a:r>
            <a:r>
              <a:rPr lang="fr-FR" sz="1600" dirty="0"/>
              <a:t>des pratiques environnementales, suivre des formations etc. Il y a une exigence de résultats, le marché n’accepte plus des produits qui sont « indignes » de porter le nom « Bordeaux ». Il y a une exigence de qualité qui s’est accrue ce qui implique un travail différent à la vigne et au chai, de plus grandes compétences finalement</a:t>
            </a:r>
            <a:r>
              <a:rPr lang="fr-FR" sz="1600" dirty="0" smtClean="0"/>
              <a:t>. En </a:t>
            </a:r>
            <a:r>
              <a:rPr lang="fr-FR" sz="1600" dirty="0"/>
              <a:t>ce qui concerne la commercialisation c’est pareil, il faut se construire un vrai réseau commercial avec une politique tarifaire, une politique de commercialisation, une stratégie marketing etc.</a:t>
            </a:r>
          </a:p>
          <a:p>
            <a:pPr algn="just"/>
            <a:r>
              <a:rPr lang="fr-FR" sz="1600" dirty="0"/>
              <a:t>Enfin, il y a une réelle évolution naturelle qui tend à la concentration des exploitations c’est-à-dire à moins d’exploitants et à des surfaces moyennes qui sont plus élevées : on est passé de 5 hectares en 1987 à 14 hectares en 2009, soit presque un triplement en 20 ans. Le nombre de viticulteurs a baissé, et l’enjeu majeur pour les années à venir va être le renouvellement de plus de la moitié des exploitations viticoles en Gironde. En effet aujourd’hui, plus de 50% des exploitations viticoles ont à leur tête un exploitant qui a plus de 50 ans.</a:t>
            </a:r>
          </a:p>
          <a:p>
            <a:endParaRPr lang="fr-FR" sz="1400" dirty="0"/>
          </a:p>
          <a:p>
            <a:r>
              <a:rPr lang="fr-FR" sz="1400" dirty="0" smtClean="0"/>
              <a:t>                                                                                                                                           http</a:t>
            </a:r>
            <a:r>
              <a:rPr lang="fr-FR" sz="1400" dirty="0"/>
              <a:t>://raudin.u-bordeaux3.fr/oat/?</a:t>
            </a:r>
            <a:r>
              <a:rPr lang="fr-FR" sz="1400" dirty="0" smtClean="0"/>
              <a:t>p=1739</a:t>
            </a:r>
            <a:endParaRPr lang="fr-FR" sz="1400" dirty="0"/>
          </a:p>
        </p:txBody>
      </p:sp>
      <p:sp>
        <p:nvSpPr>
          <p:cNvPr id="3" name="ZoneTexte 2"/>
          <p:cNvSpPr txBox="1"/>
          <p:nvPr/>
        </p:nvSpPr>
        <p:spPr>
          <a:xfrm>
            <a:off x="6804248" y="14900"/>
            <a:ext cx="2339752"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sz="1600" dirty="0" smtClean="0">
                <a:sym typeface="Symbol"/>
              </a:rPr>
              <a:t> </a:t>
            </a:r>
            <a:r>
              <a:rPr lang="fr-FR" sz="1600" dirty="0" smtClean="0"/>
              <a:t>Dynamiques / enjeux</a:t>
            </a:r>
            <a:endParaRPr lang="fr-FR" sz="1600" dirty="0"/>
          </a:p>
        </p:txBody>
      </p:sp>
    </p:spTree>
    <p:extLst>
      <p:ext uri="{BB962C8B-B14F-4D97-AF65-F5344CB8AC3E}">
        <p14:creationId xmlns:p14="http://schemas.microsoft.com/office/powerpoint/2010/main" xmlns="" val="3181837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9666" y="476672"/>
            <a:ext cx="8784976" cy="2246769"/>
          </a:xfrm>
          <a:prstGeom prst="rect">
            <a:avLst/>
          </a:prstGeom>
          <a:noFill/>
          <a:ln>
            <a:solidFill>
              <a:srgbClr val="C00000"/>
            </a:solidFill>
          </a:ln>
        </p:spPr>
        <p:txBody>
          <a:bodyPr wrap="square" rtlCol="0">
            <a:spAutoFit/>
          </a:bodyPr>
          <a:lstStyle/>
          <a:p>
            <a:pPr algn="ctr"/>
            <a:r>
              <a:rPr lang="fr-FR" sz="1400" b="1" dirty="0"/>
              <a:t>Interview de Gilles Brianceau, Directeur de Bordeaux Aquitaine Inno’Vin, publiée sur le site « Raudin » </a:t>
            </a:r>
            <a:r>
              <a:rPr lang="fr-FR" sz="1400" b="1" baseline="30000" dirty="0"/>
              <a:t>1</a:t>
            </a:r>
            <a:r>
              <a:rPr lang="fr-FR" sz="1400" b="1" dirty="0"/>
              <a:t>, </a:t>
            </a:r>
            <a:r>
              <a:rPr lang="fr-FR" sz="1400" b="1" dirty="0" smtClean="0"/>
              <a:t>09/2010</a:t>
            </a:r>
            <a:endParaRPr lang="fr-FR" sz="1400" b="1" dirty="0"/>
          </a:p>
          <a:p>
            <a:endParaRPr lang="fr-FR" sz="1400" dirty="0"/>
          </a:p>
          <a:p>
            <a:pPr algn="just"/>
            <a:r>
              <a:rPr lang="fr-FR" sz="1600" dirty="0" smtClean="0"/>
              <a:t>Parler </a:t>
            </a:r>
            <a:r>
              <a:rPr lang="fr-FR" sz="1600" dirty="0"/>
              <a:t>du métier de viticulteur est compliqué. Je pense qu’il n’y a pas un métier de viticulteur, car être viticulteur c’est assurer plusieurs métiers. Avec plus de 8000 exploitations viticoles à Bordeaux on a énormément de diversité et par conséquent différents métiers. Une exploitation viticole c’est une exploitation agricole certes, mais c’est aussi une entreprise qui selon la taille emploie un certain nombre de salariés, nécessite une gestion de tous les instants. Ceci modifie le métier : le viticulteur est de plus en plus un gestionnaire, un administrateur, un chef d’entreprise qui gère du personnel, sa comptabilité, son exploitation, les problèmes réglementaires, etc. </a:t>
            </a:r>
          </a:p>
        </p:txBody>
      </p:sp>
      <p:sp>
        <p:nvSpPr>
          <p:cNvPr id="3" name="ZoneTexte 2"/>
          <p:cNvSpPr txBox="1"/>
          <p:nvPr/>
        </p:nvSpPr>
        <p:spPr>
          <a:xfrm>
            <a:off x="6804248" y="14900"/>
            <a:ext cx="2339752"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sz="1600" dirty="0" smtClean="0">
                <a:sym typeface="Symbol"/>
              </a:rPr>
              <a:t> </a:t>
            </a:r>
            <a:r>
              <a:rPr lang="fr-FR" sz="1600" dirty="0" smtClean="0"/>
              <a:t>Dynamiques / enjeux</a:t>
            </a:r>
            <a:endParaRPr lang="fr-FR" sz="1600" dirty="0"/>
          </a:p>
        </p:txBody>
      </p:sp>
      <p:sp>
        <p:nvSpPr>
          <p:cNvPr id="4" name="ZoneTexte 3"/>
          <p:cNvSpPr txBox="1"/>
          <p:nvPr/>
        </p:nvSpPr>
        <p:spPr>
          <a:xfrm>
            <a:off x="209666" y="3356992"/>
            <a:ext cx="5652120" cy="338554"/>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fr-FR" sz="1600" dirty="0" smtClean="0">
                <a:sym typeface="Wingdings"/>
              </a:rPr>
              <a:t>a) Quelles évolutions a connu le métier de viticulteur ?</a:t>
            </a:r>
            <a:endParaRPr lang="fr-FR" sz="1600" dirty="0"/>
          </a:p>
        </p:txBody>
      </p:sp>
      <p:cxnSp>
        <p:nvCxnSpPr>
          <p:cNvPr id="6" name="Connecteur droit 5"/>
          <p:cNvCxnSpPr/>
          <p:nvPr/>
        </p:nvCxnSpPr>
        <p:spPr>
          <a:xfrm>
            <a:off x="1259632" y="1412776"/>
            <a:ext cx="25202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5888339" y="1669312"/>
            <a:ext cx="3011112" cy="1282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288525" y="1924493"/>
            <a:ext cx="2252656" cy="573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935492" y="1919595"/>
            <a:ext cx="1210666" cy="489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1160395" y="2412913"/>
            <a:ext cx="7739056" cy="641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299157" y="2668772"/>
            <a:ext cx="4240945" cy="573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4782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9666" y="476672"/>
            <a:ext cx="8784976" cy="3539430"/>
          </a:xfrm>
          <a:prstGeom prst="rect">
            <a:avLst/>
          </a:prstGeom>
          <a:noFill/>
          <a:ln>
            <a:solidFill>
              <a:srgbClr val="C00000"/>
            </a:solidFill>
          </a:ln>
        </p:spPr>
        <p:txBody>
          <a:bodyPr wrap="square" rtlCol="0">
            <a:spAutoFit/>
          </a:bodyPr>
          <a:lstStyle/>
          <a:p>
            <a:pPr algn="ctr"/>
            <a:r>
              <a:rPr lang="fr-FR" sz="1400" b="1" dirty="0"/>
              <a:t>Interview de Gilles Brianceau, Directeur de Bordeaux Aquitaine Inno’Vin, publiée sur le site « Raudin » </a:t>
            </a:r>
            <a:r>
              <a:rPr lang="fr-FR" sz="1400" b="1" baseline="30000" dirty="0"/>
              <a:t>1</a:t>
            </a:r>
            <a:r>
              <a:rPr lang="fr-FR" sz="1400" b="1" dirty="0"/>
              <a:t>, </a:t>
            </a:r>
            <a:r>
              <a:rPr lang="fr-FR" sz="1400" b="1" dirty="0" smtClean="0"/>
              <a:t>09/2010</a:t>
            </a:r>
            <a:endParaRPr lang="fr-FR" sz="1400" b="1" dirty="0"/>
          </a:p>
          <a:p>
            <a:endParaRPr lang="fr-FR" sz="1400" dirty="0"/>
          </a:p>
          <a:p>
            <a:r>
              <a:rPr lang="fr-FR" sz="1400" dirty="0" smtClean="0"/>
              <a:t>Le </a:t>
            </a:r>
            <a:r>
              <a:rPr lang="fr-FR" sz="1400" dirty="0"/>
              <a:t>métier a énormément évolué. D’une part les techniques ont évolué c’est indéniable, mais d’autre part l’environnement a évolué également. Le marché du vin s’est mondialisé, la concurrence s’est accrue. Ces contraintes liées au marché, se sont doublées aussi de celles liées à l’évolution de la réglementation qui pèse sur les conditions de production et de gestion de l’exploitation: assurer une </a:t>
            </a:r>
            <a:r>
              <a:rPr lang="fr-FR" sz="1400" dirty="0" smtClean="0"/>
              <a:t>traçabilité </a:t>
            </a:r>
            <a:r>
              <a:rPr lang="fr-FR" sz="1400" dirty="0"/>
              <a:t>des pratiques environnementales, suivre des formations etc. Il y a une exigence de résultats, le marché n’accepte plus des produits qui sont « indignes » de porter le nom « Bordeaux ». Il y a une exigence de qualité qui s’est accrue ce qui implique un travail différent à la vigne et au chai, de plus grandes compétences finalement</a:t>
            </a:r>
            <a:r>
              <a:rPr lang="fr-FR" sz="1400" dirty="0" smtClean="0"/>
              <a:t>. En </a:t>
            </a:r>
            <a:r>
              <a:rPr lang="fr-FR" sz="1400" dirty="0"/>
              <a:t>ce qui concerne la commercialisation c’est pareil, il faut se construire un vrai réseau commercial avec une politique tarifaire, une politique de commercialisation, une stratégie marketing etc</a:t>
            </a:r>
            <a:r>
              <a:rPr lang="fr-FR" sz="1400" dirty="0" smtClean="0"/>
              <a:t>.</a:t>
            </a:r>
          </a:p>
          <a:p>
            <a:r>
              <a:rPr lang="fr-FR" sz="1400" dirty="0" smtClean="0"/>
              <a:t>Enfin, il y a une réelle évolution naturelle qui tend à la concentration des exploitations c’est-à-dire à moins d’exploitants et à des surfaces moyennes qui sont plus élevées : on est passé de 5 hectares en 1987 à 14 hectares en 2009, soit presque un triplement en 20 ans. Le nombre de viticulteurs a baissé, et l’enjeu majeur pour les années à venir va être le renouvellement de plus de la moitié des exploitations viticoles en Gironde. En effet aujourd’hui, plus de 50% des exploitations viticoles ont à leur tête un exploitant qui a plus de 50 ans.</a:t>
            </a:r>
            <a:endParaRPr lang="fr-FR" sz="1400" dirty="0"/>
          </a:p>
        </p:txBody>
      </p:sp>
      <p:sp>
        <p:nvSpPr>
          <p:cNvPr id="3" name="ZoneTexte 2"/>
          <p:cNvSpPr txBox="1"/>
          <p:nvPr/>
        </p:nvSpPr>
        <p:spPr>
          <a:xfrm>
            <a:off x="6804248" y="14900"/>
            <a:ext cx="2339752"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sz="1600" dirty="0" smtClean="0">
                <a:sym typeface="Symbol"/>
              </a:rPr>
              <a:t> </a:t>
            </a:r>
            <a:r>
              <a:rPr lang="fr-FR" sz="1600" dirty="0" smtClean="0"/>
              <a:t>Dynamiques / enjeux</a:t>
            </a:r>
            <a:endParaRPr lang="fr-FR" sz="1600" dirty="0"/>
          </a:p>
        </p:txBody>
      </p:sp>
      <p:sp>
        <p:nvSpPr>
          <p:cNvPr id="4" name="ZoneTexte 3"/>
          <p:cNvSpPr txBox="1"/>
          <p:nvPr/>
        </p:nvSpPr>
        <p:spPr>
          <a:xfrm>
            <a:off x="179109" y="4365104"/>
            <a:ext cx="6337105" cy="338554"/>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fr-FR" sz="1600" dirty="0" smtClean="0">
                <a:sym typeface="Wingdings"/>
              </a:rPr>
              <a:t>b) Quels sont les changements auxquels les viticulteur doivent faire face ?</a:t>
            </a:r>
            <a:endParaRPr lang="fr-FR" sz="1600" dirty="0"/>
          </a:p>
        </p:txBody>
      </p:sp>
      <p:cxnSp>
        <p:nvCxnSpPr>
          <p:cNvPr id="5" name="Connecteur droit 4"/>
          <p:cNvCxnSpPr/>
          <p:nvPr/>
        </p:nvCxnSpPr>
        <p:spPr>
          <a:xfrm flipV="1">
            <a:off x="3481836" y="1158949"/>
            <a:ext cx="186634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2985650" y="1382233"/>
            <a:ext cx="4510303" cy="35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3368422" y="1807535"/>
            <a:ext cx="4148797" cy="354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1816069" y="2222205"/>
            <a:ext cx="2011652" cy="35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338143" y="2651051"/>
            <a:ext cx="8327392" cy="708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31817" y="2874335"/>
            <a:ext cx="109982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9" name="Image 18">
            <a:hlinkClick r:id="rId2" action="ppaction://hlinksldjump"/>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40069" y="5831019"/>
            <a:ext cx="945581" cy="824663"/>
          </a:xfrm>
          <a:prstGeom prst="rect">
            <a:avLst/>
          </a:prstGeom>
        </p:spPr>
      </p:pic>
      <p:pic>
        <p:nvPicPr>
          <p:cNvPr id="20" name="Image 19">
            <a:hlinkClick r:id="rId4" action="ppaction://hlinksldjump"/>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28557" y="5920089"/>
            <a:ext cx="1073282" cy="646521"/>
          </a:xfrm>
          <a:prstGeom prst="rect">
            <a:avLst/>
          </a:prstGeom>
        </p:spPr>
      </p:pic>
      <p:pic>
        <p:nvPicPr>
          <p:cNvPr id="21" name="Image 20">
            <a:hlinkClick r:id="rId6" action="ppaction://hlinksldjump"/>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898381" y="5995372"/>
            <a:ext cx="899592" cy="598122"/>
          </a:xfrm>
          <a:prstGeom prst="rect">
            <a:avLst/>
          </a:prstGeom>
        </p:spPr>
      </p:pic>
      <p:pic>
        <p:nvPicPr>
          <p:cNvPr id="16" name="Image 15">
            <a:hlinkClick r:id="rId8" action="ppaction://hlinksldjump"/>
          </p:cNvPr>
          <p:cNvPicPr>
            <a:picLocks noChangeAspect="1"/>
          </p:cNvPicPr>
          <p:nvPr/>
        </p:nvPicPr>
        <p:blipFill rotWithShape="1">
          <a:blip r:embed="rId9" cstate="email">
            <a:extLst>
              <a:ext uri="{28A0092B-C50C-407E-A947-70E740481C1C}">
                <a14:useLocalDpi xmlns:a14="http://schemas.microsoft.com/office/drawing/2010/main" xmlns=""/>
              </a:ext>
            </a:extLst>
          </a:blip>
          <a:srcRect/>
          <a:stretch/>
        </p:blipFill>
        <p:spPr>
          <a:xfrm>
            <a:off x="505397" y="6141730"/>
            <a:ext cx="970259" cy="400400"/>
          </a:xfrm>
          <a:prstGeom prst="rect">
            <a:avLst/>
          </a:prstGeom>
          <a:ln>
            <a:solidFill>
              <a:schemeClr val="tx1"/>
            </a:solidFill>
          </a:ln>
        </p:spPr>
      </p:pic>
    </p:spTree>
    <p:extLst>
      <p:ext uri="{BB962C8B-B14F-4D97-AF65-F5344CB8AC3E}">
        <p14:creationId xmlns:p14="http://schemas.microsoft.com/office/powerpoint/2010/main" xmlns="" val="288087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9666" y="476672"/>
            <a:ext cx="8784976" cy="2646878"/>
          </a:xfrm>
          <a:prstGeom prst="rect">
            <a:avLst/>
          </a:prstGeom>
          <a:noFill/>
          <a:ln>
            <a:solidFill>
              <a:srgbClr val="C00000"/>
            </a:solidFill>
          </a:ln>
        </p:spPr>
        <p:txBody>
          <a:bodyPr wrap="square" rtlCol="0">
            <a:spAutoFit/>
          </a:bodyPr>
          <a:lstStyle/>
          <a:p>
            <a:pPr algn="ctr"/>
            <a:r>
              <a:rPr lang="fr-FR" sz="1400" b="1" dirty="0"/>
              <a:t>Interview de Gilles Brianceau, Directeur de Bordeaux Aquitaine Inno’Vin, publiée sur le site « Raudin » </a:t>
            </a:r>
            <a:r>
              <a:rPr lang="fr-FR" sz="1400" b="1" baseline="30000" dirty="0"/>
              <a:t>1</a:t>
            </a:r>
            <a:r>
              <a:rPr lang="fr-FR" sz="1400" b="1" dirty="0"/>
              <a:t>, </a:t>
            </a:r>
            <a:r>
              <a:rPr lang="fr-FR" sz="1400" b="1" dirty="0" smtClean="0"/>
              <a:t>09/2010</a:t>
            </a:r>
            <a:endParaRPr lang="fr-FR" sz="1400" b="1" dirty="0"/>
          </a:p>
          <a:p>
            <a:endParaRPr lang="fr-FR" sz="1400" dirty="0"/>
          </a:p>
          <a:p>
            <a:pPr algn="just"/>
            <a:r>
              <a:rPr lang="fr-FR" sz="1600" dirty="0" smtClean="0"/>
              <a:t>Enfin</a:t>
            </a:r>
            <a:r>
              <a:rPr lang="fr-FR" sz="1600" dirty="0"/>
              <a:t>, il y a une réelle évolution naturelle qui tend à la concentration des exploitations c’est-à-dire à moins d’exploitants et à des surfaces moyennes qui sont plus élevées : on est passé de 5 hectares en 1987 à 14 hectares en 2009, soit presque un triplement en 20 ans. Le nombre de viticulteurs a baissé, et l’enjeu majeur pour les années à venir va être le renouvellement de plus de la moitié des exploitations viticoles en Gironde. En effet aujourd’hui, plus de 50% des exploitations viticoles ont à leur tête un exploitant qui a plus de 50 ans.</a:t>
            </a:r>
          </a:p>
          <a:p>
            <a:endParaRPr lang="fr-FR" sz="1400" dirty="0"/>
          </a:p>
          <a:p>
            <a:r>
              <a:rPr lang="fr-FR" sz="1400" dirty="0" smtClean="0"/>
              <a:t> </a:t>
            </a:r>
            <a:endParaRPr lang="fr-FR" sz="1400" dirty="0"/>
          </a:p>
          <a:p>
            <a:r>
              <a:rPr lang="fr-FR" sz="1400" dirty="0" smtClean="0"/>
              <a:t>                                                                                                                                         http</a:t>
            </a:r>
            <a:r>
              <a:rPr lang="fr-FR" sz="1400" dirty="0"/>
              <a:t>://raudin.u-bordeaux3.fr/oat/?</a:t>
            </a:r>
            <a:r>
              <a:rPr lang="fr-FR" sz="1400" dirty="0" smtClean="0"/>
              <a:t>p=1739</a:t>
            </a:r>
            <a:endParaRPr lang="fr-FR" sz="1400" dirty="0"/>
          </a:p>
        </p:txBody>
      </p:sp>
      <p:sp>
        <p:nvSpPr>
          <p:cNvPr id="3" name="ZoneTexte 2"/>
          <p:cNvSpPr txBox="1"/>
          <p:nvPr/>
        </p:nvSpPr>
        <p:spPr>
          <a:xfrm>
            <a:off x="6804248" y="14900"/>
            <a:ext cx="2339752"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sz="1600" dirty="0" smtClean="0">
                <a:sym typeface="Symbol"/>
              </a:rPr>
              <a:t> </a:t>
            </a:r>
            <a:r>
              <a:rPr lang="fr-FR" sz="1600" dirty="0" smtClean="0"/>
              <a:t>Dynamiques / enjeux</a:t>
            </a:r>
            <a:endParaRPr lang="fr-FR" sz="1600" dirty="0"/>
          </a:p>
        </p:txBody>
      </p:sp>
      <p:sp>
        <p:nvSpPr>
          <p:cNvPr id="4" name="ZoneTexte 3"/>
          <p:cNvSpPr txBox="1"/>
          <p:nvPr/>
        </p:nvSpPr>
        <p:spPr>
          <a:xfrm>
            <a:off x="179109" y="4365104"/>
            <a:ext cx="8815533" cy="58477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fr-FR" sz="1600" dirty="0">
                <a:sym typeface="Wingdings"/>
              </a:rPr>
              <a:t>c</a:t>
            </a:r>
            <a:r>
              <a:rPr lang="fr-FR" sz="1600" dirty="0" smtClean="0">
                <a:sym typeface="Wingdings"/>
              </a:rPr>
              <a:t>) Comment a évolué la surface des exploitations et le nombre de viticulteurs ?</a:t>
            </a:r>
          </a:p>
          <a:p>
            <a:r>
              <a:rPr lang="fr-FR" sz="1600" dirty="0" smtClean="0">
                <a:sym typeface="Wingdings"/>
              </a:rPr>
              <a:t>Quel est l’enjeu pour les années à venir ?</a:t>
            </a:r>
            <a:endParaRPr lang="fr-FR" sz="1600" dirty="0"/>
          </a:p>
        </p:txBody>
      </p:sp>
      <p:cxnSp>
        <p:nvCxnSpPr>
          <p:cNvPr id="5" name="Connecteur droit 4"/>
          <p:cNvCxnSpPr/>
          <p:nvPr/>
        </p:nvCxnSpPr>
        <p:spPr>
          <a:xfrm>
            <a:off x="6300192" y="1412776"/>
            <a:ext cx="269445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297452" y="1665027"/>
            <a:ext cx="5461903" cy="2297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6015864" y="1647063"/>
            <a:ext cx="269445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063319" y="955343"/>
            <a:ext cx="2756848" cy="259308"/>
          </a:xfrm>
          <a:prstGeom prst="rect">
            <a:avLst/>
          </a:prstGeom>
          <a:solidFill>
            <a:srgbClr val="C00000">
              <a:alpha val="2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4109798" y="1916832"/>
            <a:ext cx="471067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6370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12329" y="908720"/>
            <a:ext cx="6724650" cy="838200"/>
          </a:xfrm>
          <a:prstGeom prst="rect">
            <a:avLst/>
          </a:prstGeom>
          <a:ln>
            <a:solidFill>
              <a:schemeClr val="tx1"/>
            </a:solidFill>
          </a:ln>
        </p:spPr>
      </p:pic>
      <p:sp>
        <p:nvSpPr>
          <p:cNvPr id="3" name="ZoneTexte 2"/>
          <p:cNvSpPr txBox="1"/>
          <p:nvPr/>
        </p:nvSpPr>
        <p:spPr>
          <a:xfrm>
            <a:off x="179511" y="2276872"/>
            <a:ext cx="8782247" cy="3139321"/>
          </a:xfrm>
          <a:prstGeom prst="rect">
            <a:avLst/>
          </a:prstGeom>
          <a:noFill/>
          <a:ln>
            <a:solidFill>
              <a:schemeClr val="tx1"/>
            </a:solidFill>
          </a:ln>
        </p:spPr>
        <p:txBody>
          <a:bodyPr wrap="square" rtlCol="0">
            <a:spAutoFit/>
          </a:bodyPr>
          <a:lstStyle/>
          <a:p>
            <a:pPr algn="just"/>
            <a:r>
              <a:rPr lang="fr-FR" dirty="0" smtClean="0"/>
              <a:t>Le </a:t>
            </a:r>
            <a:r>
              <a:rPr lang="fr-FR" dirty="0"/>
              <a:t>Ministre Bruno Le Maire, en charge de l’Agriculture et de l’Aménagement du Territoire, a</a:t>
            </a:r>
          </a:p>
          <a:p>
            <a:pPr algn="just"/>
            <a:r>
              <a:rPr lang="fr-FR" dirty="0"/>
              <a:t>reconnu le 21 janvier dernier, </a:t>
            </a:r>
            <a:r>
              <a:rPr lang="fr-FR" dirty="0" err="1"/>
              <a:t>Inno’vin</a:t>
            </a:r>
            <a:r>
              <a:rPr lang="fr-FR" dirty="0"/>
              <a:t> comme « grappes d’entreprises </a:t>
            </a:r>
            <a:r>
              <a:rPr lang="fr-FR" dirty="0" smtClean="0"/>
              <a:t>».</a:t>
            </a:r>
          </a:p>
          <a:p>
            <a:pPr algn="just"/>
            <a:r>
              <a:rPr lang="fr-FR" dirty="0" err="1"/>
              <a:t>Inno’vin</a:t>
            </a:r>
            <a:r>
              <a:rPr lang="fr-FR" dirty="0"/>
              <a:t> a pour objectif de regrouper les acteurs de la filière autour des enjeux liés à la</a:t>
            </a:r>
          </a:p>
          <a:p>
            <a:pPr algn="just"/>
            <a:r>
              <a:rPr lang="fr-FR" dirty="0"/>
              <a:t>recherche et développement à travers la mise en </a:t>
            </a:r>
            <a:r>
              <a:rPr lang="fr-FR" dirty="0" smtClean="0"/>
              <a:t>œuvre </a:t>
            </a:r>
            <a:r>
              <a:rPr lang="fr-FR" dirty="0"/>
              <a:t>de projets collaboratifs et </a:t>
            </a:r>
            <a:r>
              <a:rPr lang="fr-FR" dirty="0" smtClean="0"/>
              <a:t>l’animation d’un </a:t>
            </a:r>
            <a:r>
              <a:rPr lang="fr-FR" dirty="0"/>
              <a:t>réseau d’entreprises innovantes</a:t>
            </a:r>
            <a:r>
              <a:rPr lang="fr-FR" dirty="0" smtClean="0"/>
              <a:t>.</a:t>
            </a:r>
          </a:p>
          <a:p>
            <a:pPr algn="just"/>
            <a:r>
              <a:rPr lang="fr-FR" dirty="0"/>
              <a:t>Porté par le Conseil Régional, soutenu par les principaux acteurs de la </a:t>
            </a:r>
            <a:r>
              <a:rPr lang="fr-FR" dirty="0" smtClean="0"/>
              <a:t>filière, reconnu </a:t>
            </a:r>
            <a:r>
              <a:rPr lang="fr-FR" dirty="0"/>
              <a:t>par l’Etat, </a:t>
            </a:r>
            <a:r>
              <a:rPr lang="fr-FR" dirty="0" err="1"/>
              <a:t>Inno’vin</a:t>
            </a:r>
            <a:r>
              <a:rPr lang="fr-FR" dirty="0"/>
              <a:t> doit maintenant poursuivre son développement et regrouper </a:t>
            </a:r>
            <a:r>
              <a:rPr lang="fr-FR" dirty="0" smtClean="0"/>
              <a:t>les acteurs </a:t>
            </a:r>
            <a:r>
              <a:rPr lang="fr-FR" dirty="0"/>
              <a:t>économiques sur l’ensemble de la filière, depuis le pied de vigne jusqu’au verre de vin</a:t>
            </a:r>
            <a:r>
              <a:rPr lang="fr-FR" dirty="0" smtClean="0"/>
              <a:t>. Le </a:t>
            </a:r>
            <a:r>
              <a:rPr lang="fr-FR" dirty="0"/>
              <a:t>développement de notre filière et son rayonnement passent, aujourd’hui plus que jamais</a:t>
            </a:r>
            <a:r>
              <a:rPr lang="fr-FR" dirty="0" smtClean="0"/>
              <a:t>, par </a:t>
            </a:r>
            <a:r>
              <a:rPr lang="fr-FR" dirty="0"/>
              <a:t>l’innovation à tous les </a:t>
            </a:r>
            <a:r>
              <a:rPr lang="fr-FR" dirty="0" smtClean="0"/>
              <a:t>niveaux.</a:t>
            </a:r>
          </a:p>
          <a:p>
            <a:r>
              <a:rPr lang="fr-FR" dirty="0" smtClean="0"/>
              <a:t>							http</a:t>
            </a:r>
            <a:r>
              <a:rPr lang="fr-FR" dirty="0"/>
              <a:t>://</a:t>
            </a:r>
            <a:r>
              <a:rPr lang="fr-FR" dirty="0" smtClean="0"/>
              <a:t>www.innovin.fr/</a:t>
            </a:r>
          </a:p>
        </p:txBody>
      </p:sp>
      <p:sp>
        <p:nvSpPr>
          <p:cNvPr id="4" name="Bouton d'action : Retour 3">
            <a:hlinkClick r:id="" action="ppaction://hlinkshowjump?jump=lastslideviewed" highlightClick="1"/>
          </p:cNvPr>
          <p:cNvSpPr/>
          <p:nvPr/>
        </p:nvSpPr>
        <p:spPr>
          <a:xfrm>
            <a:off x="8529759" y="188640"/>
            <a:ext cx="432000" cy="432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251520" y="5939062"/>
            <a:ext cx="8710238"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marL="342900" indent="-342900">
              <a:buFont typeface="+mj-lt"/>
              <a:buAutoNum type="alphaLcParenR"/>
            </a:pPr>
            <a:r>
              <a:rPr lang="fr-FR" sz="1600" dirty="0" smtClean="0"/>
              <a:t>Qu’est-ce </a:t>
            </a:r>
            <a:r>
              <a:rPr lang="fr-FR" sz="1600" dirty="0"/>
              <a:t>qu’</a:t>
            </a:r>
            <a:r>
              <a:rPr lang="fr-FR" sz="1600" dirty="0" err="1"/>
              <a:t>Inno’vin</a:t>
            </a:r>
            <a:r>
              <a:rPr lang="fr-FR" sz="1600" dirty="0"/>
              <a:t> ? </a:t>
            </a:r>
            <a:endParaRPr lang="fr-FR" sz="1600" dirty="0" smtClean="0"/>
          </a:p>
          <a:p>
            <a:pPr marL="342900" indent="-342900">
              <a:buFont typeface="+mj-lt"/>
              <a:buAutoNum type="alphaLcParenR"/>
            </a:pPr>
            <a:r>
              <a:rPr lang="fr-FR" sz="1600" dirty="0" smtClean="0"/>
              <a:t>Dans quels domaines des projets seront mis en œuvre ?</a:t>
            </a:r>
          </a:p>
          <a:p>
            <a:pPr marL="342900" indent="-342900">
              <a:buFont typeface="+mj-lt"/>
              <a:buAutoNum type="alphaLcParenR"/>
            </a:pPr>
            <a:r>
              <a:rPr lang="fr-FR" sz="1600" dirty="0" smtClean="0"/>
              <a:t>Grâce à quoi la filière vitivinicole peut se développer ?</a:t>
            </a:r>
            <a:endParaRPr lang="fr-FR" sz="1600" dirty="0"/>
          </a:p>
        </p:txBody>
      </p:sp>
      <p:sp>
        <p:nvSpPr>
          <p:cNvPr id="6" name="Rectangle 5"/>
          <p:cNvSpPr/>
          <p:nvPr/>
        </p:nvSpPr>
        <p:spPr>
          <a:xfrm>
            <a:off x="4641597" y="2636912"/>
            <a:ext cx="2449638" cy="288032"/>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67114" y="3111236"/>
            <a:ext cx="2940109" cy="30070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45078" y="4809181"/>
            <a:ext cx="2889692" cy="25413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67812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043608" y="100609"/>
            <a:ext cx="7344816" cy="6405581"/>
            <a:chOff x="1043608" y="100609"/>
            <a:chExt cx="7344816" cy="6405581"/>
          </a:xfrm>
        </p:grpSpPr>
        <p:pic>
          <p:nvPicPr>
            <p:cNvPr id="2" name="Imag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043608" y="100609"/>
              <a:ext cx="7344816" cy="6405581"/>
            </a:xfrm>
            <a:prstGeom prst="rect">
              <a:avLst/>
            </a:prstGeom>
          </p:spPr>
        </p:pic>
        <p:sp>
          <p:nvSpPr>
            <p:cNvPr id="3" name="Rectangle 2"/>
            <p:cNvSpPr/>
            <p:nvPr/>
          </p:nvSpPr>
          <p:spPr>
            <a:xfrm>
              <a:off x="1043608" y="5301208"/>
              <a:ext cx="64807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Bouton d'action : Retour 4">
            <a:hlinkClick r:id="" action="ppaction://hlinkshowjump?jump=lastslideviewed" highlightClick="1"/>
          </p:cNvPr>
          <p:cNvSpPr/>
          <p:nvPr/>
        </p:nvSpPr>
        <p:spPr>
          <a:xfrm>
            <a:off x="8529759" y="188640"/>
            <a:ext cx="432000" cy="432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552712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060704" y="246888"/>
            <a:ext cx="7022592" cy="6364224"/>
          </a:xfrm>
          <a:prstGeom prst="rect">
            <a:avLst/>
          </a:prstGeom>
        </p:spPr>
      </p:pic>
    </p:spTree>
    <p:extLst>
      <p:ext uri="{BB962C8B-B14F-4D97-AF65-F5344CB8AC3E}">
        <p14:creationId xmlns:p14="http://schemas.microsoft.com/office/powerpoint/2010/main" xmlns="" val="4242930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764704"/>
            <a:ext cx="8726391" cy="5256584"/>
          </a:xfrm>
          <a:prstGeom prst="rect">
            <a:avLst/>
          </a:prstGeom>
        </p:spPr>
      </p:pic>
      <p:sp>
        <p:nvSpPr>
          <p:cNvPr id="3" name="Rectangle 2"/>
          <p:cNvSpPr/>
          <p:nvPr/>
        </p:nvSpPr>
        <p:spPr>
          <a:xfrm>
            <a:off x="467544" y="2132856"/>
            <a:ext cx="2808312" cy="720080"/>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410381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389164"/>
            <a:ext cx="9144000" cy="6079671"/>
          </a:xfrm>
          <a:prstGeom prst="rect">
            <a:avLst/>
          </a:prstGeom>
        </p:spPr>
      </p:pic>
      <p:sp>
        <p:nvSpPr>
          <p:cNvPr id="4" name="ZoneTexte 3"/>
          <p:cNvSpPr txBox="1"/>
          <p:nvPr/>
        </p:nvSpPr>
        <p:spPr>
          <a:xfrm>
            <a:off x="521804" y="6468835"/>
            <a:ext cx="8100392" cy="369332"/>
          </a:xfrm>
          <a:prstGeom prst="rect">
            <a:avLst/>
          </a:prstGeom>
          <a:noFill/>
        </p:spPr>
        <p:txBody>
          <a:bodyPr wrap="square" rtlCol="0">
            <a:spAutoFit/>
          </a:bodyPr>
          <a:lstStyle/>
          <a:p>
            <a:r>
              <a:rPr lang="fr-FR" dirty="0" smtClean="0"/>
              <a:t>La commune viticole de Saint-Emilion, inscrite au patrimoine mondial de l’Humanité</a:t>
            </a:r>
            <a:endParaRPr lang="fr-FR"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513"/>
          <a:stretch/>
        </p:blipFill>
        <p:spPr bwMode="auto">
          <a:xfrm>
            <a:off x="6157586" y="0"/>
            <a:ext cx="3019425" cy="179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Bouton d'action : Retour 6">
            <a:hlinkClick r:id="rId4" action="ppaction://hlinksldjump" highlightClick="1"/>
          </p:cNvPr>
          <p:cNvSpPr/>
          <p:nvPr/>
        </p:nvSpPr>
        <p:spPr>
          <a:xfrm>
            <a:off x="8745759" y="6468835"/>
            <a:ext cx="432000" cy="432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636622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9202" y="3068960"/>
            <a:ext cx="8685965"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3600" b="1" dirty="0" smtClean="0"/>
              <a:t>B. Quels sont les différents types d’espaces agricoles sur le territoire français ?</a:t>
            </a:r>
            <a:endParaRPr lang="fr-FR" sz="3600" b="1" dirty="0"/>
          </a:p>
        </p:txBody>
      </p:sp>
    </p:spTree>
    <p:extLst>
      <p:ext uri="{BB962C8B-B14F-4D97-AF65-F5344CB8AC3E}">
        <p14:creationId xmlns:p14="http://schemas.microsoft.com/office/powerpoint/2010/main" xmlns="" val="595379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9692" y="548680"/>
            <a:ext cx="554461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b="1" dirty="0" smtClean="0"/>
              <a:t>La place de la production agricole française en Europe</a:t>
            </a:r>
            <a:endParaRPr lang="fr-FR" b="1" dirty="0"/>
          </a:p>
        </p:txBody>
      </p:sp>
      <p:graphicFrame>
        <p:nvGraphicFramePr>
          <p:cNvPr id="3" name="Tableau 2"/>
          <p:cNvGraphicFramePr>
            <a:graphicFrameLocks noGrp="1"/>
          </p:cNvGraphicFramePr>
          <p:nvPr>
            <p:extLst>
              <p:ext uri="{D42A27DB-BD31-4B8C-83A1-F6EECF244321}">
                <p14:modId xmlns:p14="http://schemas.microsoft.com/office/powerpoint/2010/main" xmlns="" val="4072177386"/>
              </p:ext>
            </p:extLst>
          </p:nvPr>
        </p:nvGraphicFramePr>
        <p:xfrm>
          <a:off x="0" y="1556792"/>
          <a:ext cx="9036496" cy="4536504"/>
        </p:xfrm>
        <a:graphic>
          <a:graphicData uri="http://schemas.openxmlformats.org/drawingml/2006/table">
            <a:tbl>
              <a:tblPr firstRow="1" bandRow="1">
                <a:tableStyleId>{5C22544A-7EE6-4342-B048-85BDC9FD1C3A}</a:tableStyleId>
              </a:tblPr>
              <a:tblGrid>
                <a:gridCol w="1290928"/>
                <a:gridCol w="1290928"/>
                <a:gridCol w="1290928"/>
                <a:gridCol w="1290928"/>
                <a:gridCol w="1290928"/>
                <a:gridCol w="1290928"/>
                <a:gridCol w="1290928"/>
              </a:tblGrid>
              <a:tr h="1692000">
                <a:tc>
                  <a:txBody>
                    <a:bodyPr/>
                    <a:lstStyle/>
                    <a:p>
                      <a:endParaRPr lang="fr-FR" dirty="0">
                        <a:solidFill>
                          <a:schemeClr val="tx1"/>
                        </a:solidFill>
                      </a:endParaRPr>
                    </a:p>
                  </a:txBody>
                  <a:tcPr/>
                </a:tc>
                <a:tc>
                  <a:txBody>
                    <a:bodyPr/>
                    <a:lstStyle/>
                    <a:p>
                      <a:pPr algn="ctr"/>
                      <a:r>
                        <a:rPr lang="fr-FR" dirty="0" smtClean="0"/>
                        <a:t>Blé</a:t>
                      </a:r>
                    </a:p>
                    <a:p>
                      <a:pPr marL="0" algn="ctr" defTabSz="914400" rtl="0" eaLnBrk="1" latinLnBrk="0" hangingPunct="1"/>
                      <a:r>
                        <a:rPr lang="fr-FR" sz="1400" kern="1200" dirty="0" smtClean="0"/>
                        <a:t>(millions de tonnes)</a:t>
                      </a:r>
                      <a:endParaRPr lang="fr-FR" sz="1400" b="0" kern="1200" dirty="0">
                        <a:solidFill>
                          <a:schemeClr val="tx1"/>
                        </a:solidFill>
                        <a:latin typeface="+mn-lt"/>
                        <a:ea typeface="+mn-ea"/>
                        <a:cs typeface="+mn-cs"/>
                      </a:endParaRPr>
                    </a:p>
                  </a:txBody>
                  <a:tcPr anchor="ctr"/>
                </a:tc>
                <a:tc>
                  <a:txBody>
                    <a:bodyPr/>
                    <a:lstStyle/>
                    <a:p>
                      <a:pPr algn="ctr"/>
                      <a:r>
                        <a:rPr lang="fr-FR" dirty="0" smtClean="0"/>
                        <a:t>Maïs</a:t>
                      </a:r>
                    </a:p>
                    <a:p>
                      <a:pPr marL="0" algn="ctr" defTabSz="914400" rtl="0" eaLnBrk="1" latinLnBrk="0" hangingPunct="1"/>
                      <a:r>
                        <a:rPr lang="fr-FR" sz="1400" kern="1200" dirty="0" smtClean="0"/>
                        <a:t>(millions de tonnes)</a:t>
                      </a:r>
                      <a:endParaRPr lang="fr-FR" sz="1400" b="0" kern="1200" dirty="0">
                        <a:solidFill>
                          <a:schemeClr val="tx1"/>
                        </a:solidFill>
                        <a:latin typeface="+mn-lt"/>
                        <a:ea typeface="+mn-ea"/>
                        <a:cs typeface="+mn-cs"/>
                      </a:endParaRPr>
                    </a:p>
                  </a:txBody>
                  <a:tcPr anchor="ctr"/>
                </a:tc>
                <a:tc>
                  <a:txBody>
                    <a:bodyPr/>
                    <a:lstStyle/>
                    <a:p>
                      <a:pPr algn="ctr"/>
                      <a:r>
                        <a:rPr lang="fr-FR" dirty="0" smtClean="0"/>
                        <a:t>Bovins </a:t>
                      </a:r>
                      <a:r>
                        <a:rPr lang="fr-FR" sz="1400" dirty="0" smtClean="0"/>
                        <a:t>(milliers de tonnes équivalent carcasse, 2007)</a:t>
                      </a:r>
                      <a:endParaRPr lang="fr-FR" sz="1400" b="0" dirty="0">
                        <a:solidFill>
                          <a:schemeClr val="tx1"/>
                        </a:solidFill>
                      </a:endParaRPr>
                    </a:p>
                  </a:txBody>
                  <a:tcPr anchor="ctr"/>
                </a:tc>
                <a:tc>
                  <a:txBody>
                    <a:bodyPr/>
                    <a:lstStyle/>
                    <a:p>
                      <a:pPr algn="ctr"/>
                      <a:r>
                        <a:rPr lang="fr-FR" dirty="0" smtClean="0"/>
                        <a:t>Lait de vache</a:t>
                      </a:r>
                    </a:p>
                    <a:p>
                      <a:pPr marL="0" algn="ctr" defTabSz="914400" rtl="0" eaLnBrk="1" latinLnBrk="0" hangingPunct="1"/>
                      <a:r>
                        <a:rPr lang="fr-FR" sz="1400" kern="1200" dirty="0" smtClean="0"/>
                        <a:t>(milliers de tonnes)</a:t>
                      </a:r>
                      <a:endParaRPr lang="fr-FR" sz="1400" b="0" kern="1200" dirty="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Porcins </a:t>
                      </a:r>
                      <a:r>
                        <a:rPr lang="fr-FR" sz="1400" kern="1200" dirty="0" smtClean="0"/>
                        <a:t>(milliers de tonnes équivalent carcasse, 2007)</a:t>
                      </a:r>
                    </a:p>
                    <a:p>
                      <a:pPr algn="ctr"/>
                      <a:r>
                        <a:rPr lang="fr-FR" dirty="0" smtClean="0"/>
                        <a:t> </a:t>
                      </a:r>
                      <a:endParaRPr lang="fr-FR" dirty="0">
                        <a:solidFill>
                          <a:schemeClr val="tx1"/>
                        </a:solidFill>
                      </a:endParaRPr>
                    </a:p>
                  </a:txBody>
                  <a:tcPr anchor="ctr"/>
                </a:tc>
                <a:tc>
                  <a:txBody>
                    <a:bodyPr/>
                    <a:lstStyle/>
                    <a:p>
                      <a:pPr marL="0" algn="ctr" defTabSz="914400" rtl="0" eaLnBrk="1" latinLnBrk="0" hangingPunct="1"/>
                      <a:r>
                        <a:rPr lang="fr-FR" dirty="0" smtClean="0"/>
                        <a:t>Vin</a:t>
                      </a:r>
                    </a:p>
                    <a:p>
                      <a:pPr marL="0" algn="ctr" defTabSz="914400" rtl="0" eaLnBrk="1" latinLnBrk="0" hangingPunct="1"/>
                      <a:r>
                        <a:rPr lang="fr-FR" sz="1400" kern="1200" dirty="0" smtClean="0"/>
                        <a:t>(millions d’hectolitres)</a:t>
                      </a:r>
                      <a:endParaRPr lang="fr-FR" sz="1400" b="0" kern="1200" dirty="0">
                        <a:solidFill>
                          <a:schemeClr val="tx1"/>
                        </a:solidFill>
                        <a:latin typeface="+mn-lt"/>
                        <a:ea typeface="+mn-ea"/>
                        <a:cs typeface="+mn-cs"/>
                      </a:endParaRPr>
                    </a:p>
                  </a:txBody>
                  <a:tcPr anchor="ctr"/>
                </a:tc>
              </a:tr>
              <a:tr h="1444703">
                <a:tc>
                  <a:txBody>
                    <a:bodyPr/>
                    <a:lstStyle/>
                    <a:p>
                      <a:r>
                        <a:rPr lang="fr-FR" dirty="0" smtClean="0"/>
                        <a:t>Part de la production française dans l’UE à 27</a:t>
                      </a:r>
                      <a:endParaRPr lang="fr-FR" dirty="0">
                        <a:solidFill>
                          <a:schemeClr val="tx1"/>
                        </a:solidFill>
                      </a:endParaRPr>
                    </a:p>
                  </a:txBody>
                  <a:tcPr/>
                </a:tc>
                <a:tc>
                  <a:txBody>
                    <a:bodyPr/>
                    <a:lstStyle/>
                    <a:p>
                      <a:pPr algn="ctr"/>
                      <a:r>
                        <a:rPr lang="fr-FR" dirty="0" smtClean="0"/>
                        <a:t>25,8%</a:t>
                      </a:r>
                      <a:endParaRPr lang="fr-FR" dirty="0">
                        <a:solidFill>
                          <a:schemeClr val="tx1"/>
                        </a:solidFill>
                      </a:endParaRPr>
                    </a:p>
                  </a:txBody>
                  <a:tcPr anchor="ctr"/>
                </a:tc>
                <a:tc>
                  <a:txBody>
                    <a:bodyPr/>
                    <a:lstStyle/>
                    <a:p>
                      <a:pPr algn="ctr"/>
                      <a:r>
                        <a:rPr lang="fr-FR" dirty="0" smtClean="0"/>
                        <a:t>25,1%</a:t>
                      </a:r>
                      <a:endParaRPr lang="fr-FR" dirty="0">
                        <a:solidFill>
                          <a:schemeClr val="tx1"/>
                        </a:solidFill>
                      </a:endParaRPr>
                    </a:p>
                  </a:txBody>
                  <a:tcPr anchor="ctr"/>
                </a:tc>
                <a:tc>
                  <a:txBody>
                    <a:bodyPr/>
                    <a:lstStyle/>
                    <a:p>
                      <a:pPr algn="ctr"/>
                      <a:r>
                        <a:rPr lang="fr-FR" dirty="0" smtClean="0"/>
                        <a:t>21,8%</a:t>
                      </a:r>
                      <a:endParaRPr lang="fr-FR" dirty="0">
                        <a:solidFill>
                          <a:schemeClr val="tx1"/>
                        </a:solidFill>
                      </a:endParaRPr>
                    </a:p>
                  </a:txBody>
                  <a:tcPr anchor="ctr"/>
                </a:tc>
                <a:tc>
                  <a:txBody>
                    <a:bodyPr/>
                    <a:lstStyle/>
                    <a:p>
                      <a:pPr algn="ctr"/>
                      <a:r>
                        <a:rPr lang="fr-FR" dirty="0" smtClean="0"/>
                        <a:t>17,9%</a:t>
                      </a:r>
                      <a:endParaRPr lang="fr-FR" dirty="0">
                        <a:solidFill>
                          <a:schemeClr val="tx1"/>
                        </a:solidFill>
                      </a:endParaRPr>
                    </a:p>
                  </a:txBody>
                  <a:tcPr anchor="ctr"/>
                </a:tc>
                <a:tc>
                  <a:txBody>
                    <a:bodyPr/>
                    <a:lstStyle/>
                    <a:p>
                      <a:pPr algn="ctr"/>
                      <a:r>
                        <a:rPr lang="fr-FR" dirty="0" smtClean="0"/>
                        <a:t>10,6%</a:t>
                      </a:r>
                      <a:endParaRPr lang="fr-FR" dirty="0">
                        <a:solidFill>
                          <a:schemeClr val="tx1"/>
                        </a:solidFill>
                      </a:endParaRPr>
                    </a:p>
                  </a:txBody>
                  <a:tcPr anchor="ctr"/>
                </a:tc>
                <a:tc>
                  <a:txBody>
                    <a:bodyPr/>
                    <a:lstStyle/>
                    <a:p>
                      <a:pPr algn="ctr"/>
                      <a:r>
                        <a:rPr lang="fr-FR" dirty="0" smtClean="0"/>
                        <a:t>26,9%</a:t>
                      </a:r>
                      <a:endParaRPr lang="fr-FR" dirty="0">
                        <a:solidFill>
                          <a:schemeClr val="tx1"/>
                        </a:solidFill>
                      </a:endParaRPr>
                    </a:p>
                  </a:txBody>
                  <a:tcPr anchor="ctr"/>
                </a:tc>
              </a:tr>
              <a:tr h="1366584">
                <a:tc>
                  <a:txBody>
                    <a:bodyPr/>
                    <a:lstStyle/>
                    <a:p>
                      <a:r>
                        <a:rPr lang="fr-FR" dirty="0" smtClean="0"/>
                        <a:t>Rang de la France dans l’UE à 27</a:t>
                      </a:r>
                      <a:endParaRPr lang="fr-FR" dirty="0">
                        <a:solidFill>
                          <a:schemeClr val="tx1"/>
                        </a:solidFill>
                      </a:endParaRPr>
                    </a:p>
                  </a:txBody>
                  <a:tcPr/>
                </a:tc>
                <a:tc>
                  <a:txBody>
                    <a:bodyPr/>
                    <a:lstStyle/>
                    <a:p>
                      <a:pPr algn="ctr"/>
                      <a:r>
                        <a:rPr lang="fr-FR" dirty="0" smtClean="0"/>
                        <a:t>1</a:t>
                      </a:r>
                      <a:r>
                        <a:rPr lang="fr-FR" baseline="30000" dirty="0" smtClean="0"/>
                        <a:t>er</a:t>
                      </a:r>
                      <a:r>
                        <a:rPr lang="fr-FR" dirty="0" smtClean="0"/>
                        <a:t> </a:t>
                      </a:r>
                      <a:endParaRPr lang="fr-FR" dirty="0">
                        <a:solidFill>
                          <a:schemeClr val="tx1"/>
                        </a:solidFill>
                      </a:endParaRPr>
                    </a:p>
                  </a:txBody>
                  <a:tcPr anchor="ctr"/>
                </a:tc>
                <a:tc>
                  <a:txBody>
                    <a:bodyPr/>
                    <a:lstStyle/>
                    <a:p>
                      <a:pPr algn="ctr"/>
                      <a:r>
                        <a:rPr lang="fr-FR" dirty="0" smtClean="0"/>
                        <a:t>1</a:t>
                      </a:r>
                      <a:r>
                        <a:rPr lang="fr-FR" baseline="30000" dirty="0" smtClean="0"/>
                        <a:t>er</a:t>
                      </a:r>
                      <a:r>
                        <a:rPr lang="fr-FR" dirty="0" smtClean="0"/>
                        <a:t> </a:t>
                      </a:r>
                      <a:endParaRPr lang="fr-FR" dirty="0">
                        <a:solidFill>
                          <a:schemeClr val="tx1"/>
                        </a:solidFill>
                      </a:endParaRPr>
                    </a:p>
                  </a:txBody>
                  <a:tcPr anchor="ctr"/>
                </a:tc>
                <a:tc>
                  <a:txBody>
                    <a:bodyPr/>
                    <a:lstStyle/>
                    <a:p>
                      <a:pPr algn="ctr"/>
                      <a:r>
                        <a:rPr lang="fr-FR" dirty="0" smtClean="0"/>
                        <a:t>1</a:t>
                      </a:r>
                      <a:r>
                        <a:rPr lang="fr-FR" baseline="30000" dirty="0" smtClean="0"/>
                        <a:t>er</a:t>
                      </a:r>
                      <a:r>
                        <a:rPr lang="fr-FR" dirty="0" smtClean="0"/>
                        <a:t> </a:t>
                      </a:r>
                      <a:endParaRPr lang="fr-FR" dirty="0">
                        <a:solidFill>
                          <a:schemeClr val="tx1"/>
                        </a:solidFill>
                      </a:endParaRPr>
                    </a:p>
                  </a:txBody>
                  <a:tcPr anchor="ctr"/>
                </a:tc>
                <a:tc>
                  <a:txBody>
                    <a:bodyPr/>
                    <a:lstStyle/>
                    <a:p>
                      <a:pPr algn="ctr"/>
                      <a:r>
                        <a:rPr lang="fr-FR" dirty="0" smtClean="0"/>
                        <a:t>2</a:t>
                      </a:r>
                      <a:r>
                        <a:rPr lang="fr-FR" baseline="30000" dirty="0" smtClean="0"/>
                        <a:t>e</a:t>
                      </a:r>
                      <a:r>
                        <a:rPr lang="fr-FR" dirty="0" smtClean="0"/>
                        <a:t> </a:t>
                      </a:r>
                    </a:p>
                    <a:p>
                      <a:pPr algn="ctr"/>
                      <a:r>
                        <a:rPr lang="fr-FR" sz="1600" dirty="0" smtClean="0"/>
                        <a:t>(derrière l’Allemagne)</a:t>
                      </a:r>
                      <a:endParaRPr lang="fr-FR" sz="1600" dirty="0">
                        <a:solidFill>
                          <a:schemeClr val="tx1"/>
                        </a:solidFill>
                      </a:endParaRPr>
                    </a:p>
                  </a:txBody>
                  <a:tcPr anchor="ctr"/>
                </a:tc>
                <a:tc>
                  <a:txBody>
                    <a:bodyPr/>
                    <a:lstStyle/>
                    <a:p>
                      <a:pPr algn="ctr"/>
                      <a:r>
                        <a:rPr lang="fr-FR" dirty="0" smtClean="0"/>
                        <a:t>3</a:t>
                      </a:r>
                      <a:r>
                        <a:rPr lang="fr-FR" baseline="30000" dirty="0" smtClean="0"/>
                        <a:t>e</a:t>
                      </a:r>
                      <a:r>
                        <a:rPr lang="fr-FR" dirty="0" smtClean="0"/>
                        <a:t> </a:t>
                      </a:r>
                    </a:p>
                    <a:p>
                      <a:pPr marL="0" algn="ctr" defTabSz="914400" rtl="0" eaLnBrk="1" latinLnBrk="0" hangingPunct="1"/>
                      <a:r>
                        <a:rPr lang="fr-FR" sz="1600" kern="1200" dirty="0" smtClean="0"/>
                        <a:t>(derrière l’Allemagne et l’Espagne)</a:t>
                      </a:r>
                      <a:endParaRPr lang="fr-FR" sz="1600" kern="1200" dirty="0">
                        <a:solidFill>
                          <a:schemeClr val="tx1"/>
                        </a:solidFill>
                        <a:latin typeface="+mn-lt"/>
                        <a:ea typeface="+mn-ea"/>
                        <a:cs typeface="+mn-cs"/>
                      </a:endParaRPr>
                    </a:p>
                  </a:txBody>
                  <a:tcPr anchor="ctr"/>
                </a:tc>
                <a:tc>
                  <a:txBody>
                    <a:bodyPr/>
                    <a:lstStyle/>
                    <a:p>
                      <a:pPr marL="0" algn="ctr" defTabSz="914400" rtl="0" eaLnBrk="1" latinLnBrk="0" hangingPunct="1"/>
                      <a:r>
                        <a:rPr lang="fr-FR" sz="1600" kern="1200" dirty="0" smtClean="0"/>
                        <a:t>2e</a:t>
                      </a:r>
                    </a:p>
                    <a:p>
                      <a:pPr marL="0" algn="ctr" defTabSz="914400" rtl="0" eaLnBrk="1" latinLnBrk="0" hangingPunct="1"/>
                      <a:r>
                        <a:rPr lang="fr-FR" sz="1600" kern="1200" dirty="0" smtClean="0"/>
                        <a:t>(derrière l’Italie)</a:t>
                      </a:r>
                      <a:endParaRPr lang="fr-FR" sz="1600" kern="1200" dirty="0">
                        <a:solidFill>
                          <a:schemeClr val="tx1"/>
                        </a:solidFill>
                        <a:latin typeface="+mn-lt"/>
                        <a:ea typeface="+mn-ea"/>
                        <a:cs typeface="+mn-cs"/>
                      </a:endParaRPr>
                    </a:p>
                  </a:txBody>
                  <a:tcPr anchor="ctr"/>
                </a:tc>
              </a:tr>
            </a:tbl>
          </a:graphicData>
        </a:graphic>
      </p:graphicFrame>
      <p:sp>
        <p:nvSpPr>
          <p:cNvPr id="4" name="ZoneTexte 3"/>
          <p:cNvSpPr txBox="1"/>
          <p:nvPr/>
        </p:nvSpPr>
        <p:spPr>
          <a:xfrm>
            <a:off x="7271792" y="6210302"/>
            <a:ext cx="1872208" cy="307777"/>
          </a:xfrm>
          <a:prstGeom prst="rect">
            <a:avLst/>
          </a:prstGeom>
          <a:noFill/>
        </p:spPr>
        <p:txBody>
          <a:bodyPr wrap="square" rtlCol="0">
            <a:spAutoFit/>
          </a:bodyPr>
          <a:lstStyle/>
          <a:p>
            <a:r>
              <a:rPr lang="fr-FR" sz="1400" dirty="0" smtClean="0"/>
              <a:t>Source: Agreste, 2008</a:t>
            </a:r>
            <a:endParaRPr lang="fr-FR" sz="1400" dirty="0"/>
          </a:p>
        </p:txBody>
      </p:sp>
    </p:spTree>
    <p:extLst>
      <p:ext uri="{BB962C8B-B14F-4D97-AF65-F5344CB8AC3E}">
        <p14:creationId xmlns:p14="http://schemas.microsoft.com/office/powerpoint/2010/main" xmlns="" val="976900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66532" y="692696"/>
            <a:ext cx="4410937" cy="6047857"/>
          </a:xfrm>
          <a:prstGeom prst="rect">
            <a:avLst/>
          </a:prstGeom>
        </p:spPr>
      </p:pic>
      <p:sp>
        <p:nvSpPr>
          <p:cNvPr id="3" name="ZoneTexte 2"/>
          <p:cNvSpPr txBox="1"/>
          <p:nvPr/>
        </p:nvSpPr>
        <p:spPr>
          <a:xfrm>
            <a:off x="2825806" y="182118"/>
            <a:ext cx="349238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b="1" dirty="0" smtClean="0"/>
              <a:t>La filière agroalimentaire française</a:t>
            </a:r>
            <a:endParaRPr lang="fr-FR" b="1" dirty="0"/>
          </a:p>
        </p:txBody>
      </p:sp>
      <p:sp>
        <p:nvSpPr>
          <p:cNvPr id="5" name="Rectangle 4"/>
          <p:cNvSpPr/>
          <p:nvPr/>
        </p:nvSpPr>
        <p:spPr>
          <a:xfrm>
            <a:off x="3635896" y="4077072"/>
            <a:ext cx="5328592" cy="864096"/>
          </a:xfrm>
          <a:prstGeom prst="rect">
            <a:avLst/>
          </a:prstGeom>
          <a:no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b="1" dirty="0" smtClean="0">
                <a:solidFill>
                  <a:schemeClr val="tx1"/>
                </a:solidFill>
              </a:rPr>
              <a:t>1</a:t>
            </a:r>
            <a:r>
              <a:rPr lang="fr-FR" sz="1600" b="1" baseline="30000" dirty="0" smtClean="0">
                <a:solidFill>
                  <a:schemeClr val="tx1"/>
                </a:solidFill>
              </a:rPr>
              <a:t>er</a:t>
            </a:r>
            <a:r>
              <a:rPr lang="fr-FR" sz="1600" b="1" dirty="0" smtClean="0">
                <a:solidFill>
                  <a:schemeClr val="tx1"/>
                </a:solidFill>
              </a:rPr>
              <a:t> secteur industriel français</a:t>
            </a:r>
          </a:p>
          <a:p>
            <a:pPr algn="r"/>
            <a:r>
              <a:rPr lang="fr-FR" sz="1600" b="1" dirty="0" smtClean="0">
                <a:solidFill>
                  <a:schemeClr val="tx1"/>
                </a:solidFill>
              </a:rPr>
              <a:t>2</a:t>
            </a:r>
            <a:r>
              <a:rPr lang="fr-FR" sz="1600" b="1" baseline="30000" dirty="0" smtClean="0">
                <a:solidFill>
                  <a:schemeClr val="tx1"/>
                </a:solidFill>
              </a:rPr>
              <a:t>e</a:t>
            </a:r>
            <a:r>
              <a:rPr lang="fr-FR" sz="1600" b="1" dirty="0" smtClean="0">
                <a:solidFill>
                  <a:schemeClr val="tx1"/>
                </a:solidFill>
              </a:rPr>
              <a:t> employeur français</a:t>
            </a:r>
            <a:endParaRPr lang="fr-FR" sz="1600" b="1" dirty="0">
              <a:solidFill>
                <a:schemeClr val="tx1"/>
              </a:solidFill>
            </a:endParaRPr>
          </a:p>
        </p:txBody>
      </p:sp>
    </p:spTree>
    <p:extLst>
      <p:ext uri="{BB962C8B-B14F-4D97-AF65-F5344CB8AC3E}">
        <p14:creationId xmlns:p14="http://schemas.microsoft.com/office/powerpoint/2010/main" xmlns="" val="169736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198" y="8611"/>
            <a:ext cx="2993022" cy="1984504"/>
          </a:xfrm>
          <a:prstGeom prst="rect">
            <a:avLst/>
          </a:prstGeom>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762000" y="2838923"/>
            <a:ext cx="7620000" cy="3507475"/>
          </a:xfrm>
          <a:prstGeom prst="rect">
            <a:avLst/>
          </a:prstGeom>
          <a:ln>
            <a:solidFill>
              <a:schemeClr val="tx1"/>
            </a:solidFill>
          </a:ln>
        </p:spPr>
      </p:pic>
      <p:sp>
        <p:nvSpPr>
          <p:cNvPr id="4" name="ZoneTexte 3"/>
          <p:cNvSpPr txBox="1"/>
          <p:nvPr/>
        </p:nvSpPr>
        <p:spPr>
          <a:xfrm>
            <a:off x="1583668" y="6360046"/>
            <a:ext cx="5976664" cy="338554"/>
          </a:xfrm>
          <a:prstGeom prst="rect">
            <a:avLst/>
          </a:prstGeom>
          <a:noFill/>
        </p:spPr>
        <p:txBody>
          <a:bodyPr wrap="square" rtlCol="0">
            <a:spAutoFit/>
          </a:bodyPr>
          <a:lstStyle/>
          <a:p>
            <a:r>
              <a:rPr lang="fr-FR" sz="1600" dirty="0"/>
              <a:t>En bleu : pays dans lesquels Danone possède des sites de production.</a:t>
            </a:r>
          </a:p>
        </p:txBody>
      </p:sp>
      <p:sp>
        <p:nvSpPr>
          <p:cNvPr id="5" name="ZoneTexte 4"/>
          <p:cNvSpPr txBox="1"/>
          <p:nvPr/>
        </p:nvSpPr>
        <p:spPr>
          <a:xfrm>
            <a:off x="3056063" y="250769"/>
            <a:ext cx="6051281" cy="2062103"/>
          </a:xfrm>
          <a:prstGeom prst="rect">
            <a:avLst/>
          </a:prstGeom>
          <a:noFill/>
          <a:ln>
            <a:solidFill>
              <a:schemeClr val="tx1"/>
            </a:solidFill>
          </a:ln>
        </p:spPr>
        <p:txBody>
          <a:bodyPr wrap="square" rtlCol="0">
            <a:spAutoFit/>
          </a:bodyPr>
          <a:lstStyle/>
          <a:p>
            <a:r>
              <a:rPr lang="fr-FR" sz="1600" dirty="0"/>
              <a:t>En 2011, le groupe Danone enregistre 19 milliards d'euros de chiffre </a:t>
            </a:r>
            <a:r>
              <a:rPr lang="fr-FR" sz="1600" dirty="0" smtClean="0"/>
              <a:t>d'affaires. </a:t>
            </a:r>
            <a:r>
              <a:rPr lang="fr-FR" sz="1600" dirty="0"/>
              <a:t>Il se place à la cinquième place mondiale dans le secteur de </a:t>
            </a:r>
            <a:r>
              <a:rPr lang="fr-FR" sz="1600" dirty="0" smtClean="0"/>
              <a:t>l'agroalimentaire. </a:t>
            </a:r>
            <a:r>
              <a:rPr lang="fr-FR" sz="1600" dirty="0"/>
              <a:t>51 % du CA est réalisé dans les pays </a:t>
            </a:r>
            <a:r>
              <a:rPr lang="fr-FR" sz="1600" dirty="0" smtClean="0"/>
              <a:t>émergents </a:t>
            </a:r>
            <a:r>
              <a:rPr lang="fr-FR" sz="1600" dirty="0"/>
              <a:t>: la </a:t>
            </a:r>
            <a:r>
              <a:rPr lang="fr-FR" sz="1600" dirty="0" smtClean="0"/>
              <a:t>Russie, </a:t>
            </a:r>
            <a:r>
              <a:rPr lang="fr-FR" sz="1600" dirty="0"/>
              <a:t>le Mexique et l'Indonésie </a:t>
            </a:r>
            <a:r>
              <a:rPr lang="fr-FR" sz="1600" dirty="0" smtClean="0"/>
              <a:t>puis </a:t>
            </a:r>
            <a:r>
              <a:rPr lang="fr-FR" sz="1600" dirty="0"/>
              <a:t>la </a:t>
            </a:r>
            <a:r>
              <a:rPr lang="fr-FR" sz="1600" dirty="0" smtClean="0"/>
              <a:t>Chine. </a:t>
            </a:r>
            <a:endParaRPr lang="fr-FR" sz="1600" dirty="0"/>
          </a:p>
          <a:p>
            <a:r>
              <a:rPr lang="fr-FR" sz="1600" dirty="0"/>
              <a:t>Si la France représentait entre 30 et 40 % des activités, elle ne pèse plus que 11 % en </a:t>
            </a:r>
            <a:r>
              <a:rPr lang="fr-FR" sz="1600" dirty="0" smtClean="0"/>
              <a:t>2011. </a:t>
            </a:r>
            <a:r>
              <a:rPr lang="fr-FR" sz="1600" dirty="0"/>
              <a:t>Fin 2011, Danone dispose de 186 sites de production dans le monde et emploie plus de 100 000 </a:t>
            </a:r>
            <a:r>
              <a:rPr lang="fr-FR" sz="1600" dirty="0" smtClean="0"/>
              <a:t>collaborateurs.</a:t>
            </a:r>
          </a:p>
          <a:p>
            <a:r>
              <a:rPr lang="fr-FR" sz="1600" dirty="0" smtClean="0"/>
              <a:t>                                                                                                   </a:t>
            </a:r>
            <a:r>
              <a:rPr lang="fr-FR" sz="1400" dirty="0" smtClean="0"/>
              <a:t>wikipedia.org</a:t>
            </a:r>
            <a:endParaRPr lang="fr-FR" sz="1400" dirty="0"/>
          </a:p>
        </p:txBody>
      </p:sp>
    </p:spTree>
    <p:extLst>
      <p:ext uri="{BB962C8B-B14F-4D97-AF65-F5344CB8AC3E}">
        <p14:creationId xmlns:p14="http://schemas.microsoft.com/office/powerpoint/2010/main" xmlns="" val="931820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306285" y="0"/>
            <a:ext cx="6531429" cy="6858000"/>
          </a:xfrm>
          <a:prstGeom prst="rect">
            <a:avLst/>
          </a:prstGeom>
        </p:spPr>
      </p:pic>
      <p:sp>
        <p:nvSpPr>
          <p:cNvPr id="3" name="Rectangle 2"/>
          <p:cNvSpPr/>
          <p:nvPr/>
        </p:nvSpPr>
        <p:spPr>
          <a:xfrm>
            <a:off x="1403648" y="5661248"/>
            <a:ext cx="2088232" cy="2880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4"/>
          <p:cNvCxnSpPr/>
          <p:nvPr/>
        </p:nvCxnSpPr>
        <p:spPr>
          <a:xfrm>
            <a:off x="4788024" y="5373216"/>
            <a:ext cx="0" cy="1584176"/>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6752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74696" y="134821"/>
            <a:ext cx="9069304" cy="6534539"/>
          </a:xfrm>
          <a:prstGeom prst="rect">
            <a:avLst/>
          </a:prstGeom>
        </p:spPr>
      </p:pic>
    </p:spTree>
    <p:extLst>
      <p:ext uri="{BB962C8B-B14F-4D97-AF65-F5344CB8AC3E}">
        <p14:creationId xmlns:p14="http://schemas.microsoft.com/office/powerpoint/2010/main" xmlns="" val="4137641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5822" y="526889"/>
            <a:ext cx="9006176" cy="5703911"/>
          </a:xfrm>
          <a:prstGeom prst="rect">
            <a:avLst/>
          </a:prstGeom>
        </p:spPr>
      </p:pic>
      <p:sp>
        <p:nvSpPr>
          <p:cNvPr id="3" name="ZoneTexte 2"/>
          <p:cNvSpPr txBox="1"/>
          <p:nvPr/>
        </p:nvSpPr>
        <p:spPr>
          <a:xfrm>
            <a:off x="3217822" y="0"/>
            <a:ext cx="277230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b="1" dirty="0" smtClean="0"/>
              <a:t>Le marché mondial du blé</a:t>
            </a:r>
            <a:endParaRPr lang="fr-FR" b="1" dirty="0"/>
          </a:p>
        </p:txBody>
      </p:sp>
      <p:pic>
        <p:nvPicPr>
          <p:cNvPr id="4" name="Image 3">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xmlns="" val="0"/>
              </a:ext>
            </a:extLst>
          </a:blip>
          <a:srcRect b="28244"/>
          <a:stretch/>
        </p:blipFill>
        <p:spPr>
          <a:xfrm>
            <a:off x="8557520" y="6230800"/>
            <a:ext cx="521224" cy="627200"/>
          </a:xfrm>
          <a:prstGeom prst="rect">
            <a:avLst/>
          </a:prstGeom>
        </p:spPr>
      </p:pic>
    </p:spTree>
    <p:extLst>
      <p:ext uri="{BB962C8B-B14F-4D97-AF65-F5344CB8AC3E}">
        <p14:creationId xmlns:p14="http://schemas.microsoft.com/office/powerpoint/2010/main" xmlns="" val="3263678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nvSpPr>
        <p:spPr>
          <a:xfrm>
            <a:off x="3663515" y="3541296"/>
            <a:ext cx="1109197" cy="643127"/>
          </a:xfrm>
          <a:custGeom>
            <a:avLst/>
            <a:gdLst>
              <a:gd name="connsiteX0" fmla="*/ 0 w 1323975"/>
              <a:gd name="connsiteY0" fmla="*/ 323850 h 838200"/>
              <a:gd name="connsiteX1" fmla="*/ 666750 w 1323975"/>
              <a:gd name="connsiteY1" fmla="*/ 762000 h 838200"/>
              <a:gd name="connsiteX2" fmla="*/ 971550 w 1323975"/>
              <a:gd name="connsiteY2" fmla="*/ 838200 h 838200"/>
              <a:gd name="connsiteX3" fmla="*/ 1238250 w 1323975"/>
              <a:gd name="connsiteY3" fmla="*/ 752475 h 838200"/>
              <a:gd name="connsiteX4" fmla="*/ 1323975 w 1323975"/>
              <a:gd name="connsiteY4" fmla="*/ 609600 h 838200"/>
              <a:gd name="connsiteX5" fmla="*/ 1323975 w 1323975"/>
              <a:gd name="connsiteY5" fmla="*/ 514350 h 838200"/>
              <a:gd name="connsiteX6" fmla="*/ 1247775 w 1323975"/>
              <a:gd name="connsiteY6" fmla="*/ 352425 h 838200"/>
              <a:gd name="connsiteX7" fmla="*/ 1114425 w 1323975"/>
              <a:gd name="connsiteY7" fmla="*/ 219075 h 838200"/>
              <a:gd name="connsiteX8" fmla="*/ 857250 w 1323975"/>
              <a:gd name="connsiteY8"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3975" h="838200">
                <a:moveTo>
                  <a:pt x="0" y="323850"/>
                </a:moveTo>
                <a:lnTo>
                  <a:pt x="666750" y="762000"/>
                </a:lnTo>
                <a:lnTo>
                  <a:pt x="971550" y="838200"/>
                </a:lnTo>
                <a:lnTo>
                  <a:pt x="1238250" y="752475"/>
                </a:lnTo>
                <a:lnTo>
                  <a:pt x="1323975" y="609600"/>
                </a:lnTo>
                <a:lnTo>
                  <a:pt x="1323975" y="514350"/>
                </a:lnTo>
                <a:lnTo>
                  <a:pt x="1247775" y="352425"/>
                </a:lnTo>
                <a:lnTo>
                  <a:pt x="1114425" y="219075"/>
                </a:lnTo>
                <a:lnTo>
                  <a:pt x="857250" y="0"/>
                </a:lnTo>
              </a:path>
            </a:pathLst>
          </a:custGeom>
          <a:solidFill>
            <a:srgbClr val="FFFF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4"/>
          <p:cNvSpPr/>
          <p:nvPr/>
        </p:nvSpPr>
        <p:spPr>
          <a:xfrm>
            <a:off x="4062507" y="713001"/>
            <a:ext cx="1747584" cy="1885530"/>
          </a:xfrm>
          <a:custGeom>
            <a:avLst/>
            <a:gdLst>
              <a:gd name="connsiteX0" fmla="*/ 847725 w 2085975"/>
              <a:gd name="connsiteY0" fmla="*/ 0 h 2457450"/>
              <a:gd name="connsiteX1" fmla="*/ 923925 w 2085975"/>
              <a:gd name="connsiteY1" fmla="*/ 190500 h 2457450"/>
              <a:gd name="connsiteX2" fmla="*/ 866775 w 2085975"/>
              <a:gd name="connsiteY2" fmla="*/ 561975 h 2457450"/>
              <a:gd name="connsiteX3" fmla="*/ 685800 w 2085975"/>
              <a:gd name="connsiteY3" fmla="*/ 895350 h 2457450"/>
              <a:gd name="connsiteX4" fmla="*/ 419100 w 2085975"/>
              <a:gd name="connsiteY4" fmla="*/ 1266825 h 2457450"/>
              <a:gd name="connsiteX5" fmla="*/ 219075 w 2085975"/>
              <a:gd name="connsiteY5" fmla="*/ 1543050 h 2457450"/>
              <a:gd name="connsiteX6" fmla="*/ 76200 w 2085975"/>
              <a:gd name="connsiteY6" fmla="*/ 1828800 h 2457450"/>
              <a:gd name="connsiteX7" fmla="*/ 0 w 2085975"/>
              <a:gd name="connsiteY7" fmla="*/ 2038350 h 2457450"/>
              <a:gd name="connsiteX8" fmla="*/ 9525 w 2085975"/>
              <a:gd name="connsiteY8" fmla="*/ 2114550 h 2457450"/>
              <a:gd name="connsiteX9" fmla="*/ 9525 w 2085975"/>
              <a:gd name="connsiteY9" fmla="*/ 2286000 h 2457450"/>
              <a:gd name="connsiteX10" fmla="*/ 190500 w 2085975"/>
              <a:gd name="connsiteY10" fmla="*/ 2409825 h 2457450"/>
              <a:gd name="connsiteX11" fmla="*/ 304800 w 2085975"/>
              <a:gd name="connsiteY11" fmla="*/ 2457450 h 2457450"/>
              <a:gd name="connsiteX12" fmla="*/ 600075 w 2085975"/>
              <a:gd name="connsiteY12" fmla="*/ 2428875 h 2457450"/>
              <a:gd name="connsiteX13" fmla="*/ 1114425 w 2085975"/>
              <a:gd name="connsiteY13" fmla="*/ 2305050 h 2457450"/>
              <a:gd name="connsiteX14" fmla="*/ 1571625 w 2085975"/>
              <a:gd name="connsiteY14" fmla="*/ 2124075 h 2457450"/>
              <a:gd name="connsiteX15" fmla="*/ 1895475 w 2085975"/>
              <a:gd name="connsiteY15" fmla="*/ 1762125 h 2457450"/>
              <a:gd name="connsiteX16" fmla="*/ 2066925 w 2085975"/>
              <a:gd name="connsiteY16" fmla="*/ 1381125 h 2457450"/>
              <a:gd name="connsiteX17" fmla="*/ 2085975 w 2085975"/>
              <a:gd name="connsiteY17" fmla="*/ 1076325 h 2457450"/>
              <a:gd name="connsiteX18" fmla="*/ 2000250 w 2085975"/>
              <a:gd name="connsiteY18" fmla="*/ 800100 h 2457450"/>
              <a:gd name="connsiteX19" fmla="*/ 1800225 w 2085975"/>
              <a:gd name="connsiteY19" fmla="*/ 409575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5975" h="2457450">
                <a:moveTo>
                  <a:pt x="847725" y="0"/>
                </a:moveTo>
                <a:lnTo>
                  <a:pt x="923925" y="190500"/>
                </a:lnTo>
                <a:lnTo>
                  <a:pt x="866775" y="561975"/>
                </a:lnTo>
                <a:lnTo>
                  <a:pt x="685800" y="895350"/>
                </a:lnTo>
                <a:lnTo>
                  <a:pt x="419100" y="1266825"/>
                </a:lnTo>
                <a:lnTo>
                  <a:pt x="219075" y="1543050"/>
                </a:lnTo>
                <a:lnTo>
                  <a:pt x="76200" y="1828800"/>
                </a:lnTo>
                <a:lnTo>
                  <a:pt x="0" y="2038350"/>
                </a:lnTo>
                <a:lnTo>
                  <a:pt x="9525" y="2114550"/>
                </a:lnTo>
                <a:lnTo>
                  <a:pt x="9525" y="2286000"/>
                </a:lnTo>
                <a:lnTo>
                  <a:pt x="190500" y="2409825"/>
                </a:lnTo>
                <a:lnTo>
                  <a:pt x="304800" y="2457450"/>
                </a:lnTo>
                <a:lnTo>
                  <a:pt x="600075" y="2428875"/>
                </a:lnTo>
                <a:lnTo>
                  <a:pt x="1114425" y="2305050"/>
                </a:lnTo>
                <a:lnTo>
                  <a:pt x="1571625" y="2124075"/>
                </a:lnTo>
                <a:lnTo>
                  <a:pt x="1895475" y="1762125"/>
                </a:lnTo>
                <a:lnTo>
                  <a:pt x="2066925" y="1381125"/>
                </a:lnTo>
                <a:lnTo>
                  <a:pt x="2085975" y="1076325"/>
                </a:lnTo>
                <a:lnTo>
                  <a:pt x="2000250" y="800100"/>
                </a:lnTo>
                <a:lnTo>
                  <a:pt x="1800225" y="409575"/>
                </a:lnTo>
              </a:path>
            </a:pathLst>
          </a:custGeom>
          <a:solidFill>
            <a:srgbClr val="FFFF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2691426" y="617804"/>
            <a:ext cx="4188481" cy="3863315"/>
          </a:xfrm>
          <a:custGeom>
            <a:avLst/>
            <a:gdLst>
              <a:gd name="connsiteX0" fmla="*/ 2778826 w 4999512"/>
              <a:gd name="connsiteY0" fmla="*/ 0 h 5035137"/>
              <a:gd name="connsiteX1" fmla="*/ 2446317 w 4999512"/>
              <a:gd name="connsiteY1" fmla="*/ 95002 h 5035137"/>
              <a:gd name="connsiteX2" fmla="*/ 2363189 w 4999512"/>
              <a:gd name="connsiteY2" fmla="*/ 415636 h 5035137"/>
              <a:gd name="connsiteX3" fmla="*/ 2125683 w 4999512"/>
              <a:gd name="connsiteY3" fmla="*/ 783771 h 5035137"/>
              <a:gd name="connsiteX4" fmla="*/ 1710047 w 4999512"/>
              <a:gd name="connsiteY4" fmla="*/ 950026 h 5035137"/>
              <a:gd name="connsiteX5" fmla="*/ 1425039 w 4999512"/>
              <a:gd name="connsiteY5" fmla="*/ 961901 h 5035137"/>
              <a:gd name="connsiteX6" fmla="*/ 1377537 w 4999512"/>
              <a:gd name="connsiteY6" fmla="*/ 795646 h 5035137"/>
              <a:gd name="connsiteX7" fmla="*/ 1116280 w 4999512"/>
              <a:gd name="connsiteY7" fmla="*/ 760020 h 5035137"/>
              <a:gd name="connsiteX8" fmla="*/ 1282535 w 4999512"/>
              <a:gd name="connsiteY8" fmla="*/ 1436914 h 5035137"/>
              <a:gd name="connsiteX9" fmla="*/ 950026 w 4999512"/>
              <a:gd name="connsiteY9" fmla="*/ 1353787 h 5035137"/>
              <a:gd name="connsiteX10" fmla="*/ 593766 w 4999512"/>
              <a:gd name="connsiteY10" fmla="*/ 1306285 h 5035137"/>
              <a:gd name="connsiteX11" fmla="*/ 285008 w 4999512"/>
              <a:gd name="connsiteY11" fmla="*/ 1330036 h 5035137"/>
              <a:gd name="connsiteX12" fmla="*/ 47501 w 4999512"/>
              <a:gd name="connsiteY12" fmla="*/ 1365662 h 5035137"/>
              <a:gd name="connsiteX13" fmla="*/ 0 w 4999512"/>
              <a:gd name="connsiteY13" fmla="*/ 1650670 h 5035137"/>
              <a:gd name="connsiteX14" fmla="*/ 368135 w 4999512"/>
              <a:gd name="connsiteY14" fmla="*/ 1816924 h 5035137"/>
              <a:gd name="connsiteX15" fmla="*/ 736270 w 4999512"/>
              <a:gd name="connsiteY15" fmla="*/ 2030680 h 5035137"/>
              <a:gd name="connsiteX16" fmla="*/ 950026 w 4999512"/>
              <a:gd name="connsiteY16" fmla="*/ 2268187 h 5035137"/>
              <a:gd name="connsiteX17" fmla="*/ 1151906 w 4999512"/>
              <a:gd name="connsiteY17" fmla="*/ 2660072 h 5035137"/>
              <a:gd name="connsiteX18" fmla="*/ 1235034 w 4999512"/>
              <a:gd name="connsiteY18" fmla="*/ 2921329 h 5035137"/>
              <a:gd name="connsiteX19" fmla="*/ 1306286 w 4999512"/>
              <a:gd name="connsiteY19" fmla="*/ 3348841 h 5035137"/>
              <a:gd name="connsiteX20" fmla="*/ 1258784 w 4999512"/>
              <a:gd name="connsiteY20" fmla="*/ 3811979 h 5035137"/>
              <a:gd name="connsiteX21" fmla="*/ 1056904 w 4999512"/>
              <a:gd name="connsiteY21" fmla="*/ 4417620 h 5035137"/>
              <a:gd name="connsiteX22" fmla="*/ 1793174 w 4999512"/>
              <a:gd name="connsiteY22" fmla="*/ 4833257 h 5035137"/>
              <a:gd name="connsiteX23" fmla="*/ 2090057 w 4999512"/>
              <a:gd name="connsiteY23" fmla="*/ 4940135 h 5035137"/>
              <a:gd name="connsiteX24" fmla="*/ 3075709 w 4999512"/>
              <a:gd name="connsiteY24" fmla="*/ 5035137 h 5035137"/>
              <a:gd name="connsiteX25" fmla="*/ 3087584 w 4999512"/>
              <a:gd name="connsiteY25" fmla="*/ 4785755 h 5035137"/>
              <a:gd name="connsiteX26" fmla="*/ 3146961 w 4999512"/>
              <a:gd name="connsiteY26" fmla="*/ 4536374 h 5035137"/>
              <a:gd name="connsiteX27" fmla="*/ 3336966 w 4999512"/>
              <a:gd name="connsiteY27" fmla="*/ 4429496 h 5035137"/>
              <a:gd name="connsiteX28" fmla="*/ 3621974 w 4999512"/>
              <a:gd name="connsiteY28" fmla="*/ 4405745 h 5035137"/>
              <a:gd name="connsiteX29" fmla="*/ 4025735 w 4999512"/>
              <a:gd name="connsiteY29" fmla="*/ 4488872 h 5035137"/>
              <a:gd name="connsiteX30" fmla="*/ 4168239 w 4999512"/>
              <a:gd name="connsiteY30" fmla="*/ 4500748 h 5035137"/>
              <a:gd name="connsiteX31" fmla="*/ 4548249 w 4999512"/>
              <a:gd name="connsiteY31" fmla="*/ 4476997 h 5035137"/>
              <a:gd name="connsiteX32" fmla="*/ 4928260 w 4999512"/>
              <a:gd name="connsiteY32" fmla="*/ 4132613 h 5035137"/>
              <a:gd name="connsiteX33" fmla="*/ 4643252 w 4999512"/>
              <a:gd name="connsiteY33" fmla="*/ 3455719 h 5035137"/>
              <a:gd name="connsiteX34" fmla="*/ 4548249 w 4999512"/>
              <a:gd name="connsiteY34" fmla="*/ 3004457 h 5035137"/>
              <a:gd name="connsiteX35" fmla="*/ 4583875 w 4999512"/>
              <a:gd name="connsiteY35" fmla="*/ 2671948 h 5035137"/>
              <a:gd name="connsiteX36" fmla="*/ 4239491 w 4999512"/>
              <a:gd name="connsiteY36" fmla="*/ 2743200 h 5035137"/>
              <a:gd name="connsiteX37" fmla="*/ 4227615 w 4999512"/>
              <a:gd name="connsiteY37" fmla="*/ 2719449 h 5035137"/>
              <a:gd name="connsiteX38" fmla="*/ 4286992 w 4999512"/>
              <a:gd name="connsiteY38" fmla="*/ 2588820 h 5035137"/>
              <a:gd name="connsiteX39" fmla="*/ 4441371 w 4999512"/>
              <a:gd name="connsiteY39" fmla="*/ 2280062 h 5035137"/>
              <a:gd name="connsiteX40" fmla="*/ 4773880 w 4999512"/>
              <a:gd name="connsiteY40" fmla="*/ 2042555 h 5035137"/>
              <a:gd name="connsiteX41" fmla="*/ 4797631 w 4999512"/>
              <a:gd name="connsiteY41" fmla="*/ 1733797 h 5035137"/>
              <a:gd name="connsiteX42" fmla="*/ 4833257 w 4999512"/>
              <a:gd name="connsiteY42" fmla="*/ 1531916 h 5035137"/>
              <a:gd name="connsiteX43" fmla="*/ 4904509 w 4999512"/>
              <a:gd name="connsiteY43" fmla="*/ 1294410 h 5035137"/>
              <a:gd name="connsiteX44" fmla="*/ 4999512 w 4999512"/>
              <a:gd name="connsiteY44" fmla="*/ 1163781 h 5035137"/>
              <a:gd name="connsiteX45" fmla="*/ 4607626 w 4999512"/>
              <a:gd name="connsiteY45" fmla="*/ 1033153 h 5035137"/>
              <a:gd name="connsiteX46" fmla="*/ 4037610 w 4999512"/>
              <a:gd name="connsiteY46" fmla="*/ 819397 h 5035137"/>
              <a:gd name="connsiteX47" fmla="*/ 3586348 w 4999512"/>
              <a:gd name="connsiteY47" fmla="*/ 629392 h 5035137"/>
              <a:gd name="connsiteX48" fmla="*/ 3241963 w 4999512"/>
              <a:gd name="connsiteY48" fmla="*/ 415636 h 5035137"/>
              <a:gd name="connsiteX49" fmla="*/ 2778826 w 4999512"/>
              <a:gd name="connsiteY49" fmla="*/ 0 h 503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999512" h="5035137">
                <a:moveTo>
                  <a:pt x="2778826" y="0"/>
                </a:moveTo>
                <a:lnTo>
                  <a:pt x="2446317" y="95002"/>
                </a:lnTo>
                <a:lnTo>
                  <a:pt x="2363189" y="415636"/>
                </a:lnTo>
                <a:lnTo>
                  <a:pt x="2125683" y="783771"/>
                </a:lnTo>
                <a:lnTo>
                  <a:pt x="1710047" y="950026"/>
                </a:lnTo>
                <a:lnTo>
                  <a:pt x="1425039" y="961901"/>
                </a:lnTo>
                <a:lnTo>
                  <a:pt x="1377537" y="795646"/>
                </a:lnTo>
                <a:lnTo>
                  <a:pt x="1116280" y="760020"/>
                </a:lnTo>
                <a:lnTo>
                  <a:pt x="1282535" y="1436914"/>
                </a:lnTo>
                <a:lnTo>
                  <a:pt x="950026" y="1353787"/>
                </a:lnTo>
                <a:lnTo>
                  <a:pt x="593766" y="1306285"/>
                </a:lnTo>
                <a:lnTo>
                  <a:pt x="285008" y="1330036"/>
                </a:lnTo>
                <a:lnTo>
                  <a:pt x="47501" y="1365662"/>
                </a:lnTo>
                <a:lnTo>
                  <a:pt x="0" y="1650670"/>
                </a:lnTo>
                <a:lnTo>
                  <a:pt x="368135" y="1816924"/>
                </a:lnTo>
                <a:lnTo>
                  <a:pt x="736270" y="2030680"/>
                </a:lnTo>
                <a:lnTo>
                  <a:pt x="950026" y="2268187"/>
                </a:lnTo>
                <a:lnTo>
                  <a:pt x="1151906" y="2660072"/>
                </a:lnTo>
                <a:lnTo>
                  <a:pt x="1235034" y="2921329"/>
                </a:lnTo>
                <a:lnTo>
                  <a:pt x="1306286" y="3348841"/>
                </a:lnTo>
                <a:lnTo>
                  <a:pt x="1258784" y="3811979"/>
                </a:lnTo>
                <a:lnTo>
                  <a:pt x="1056904" y="4417620"/>
                </a:lnTo>
                <a:lnTo>
                  <a:pt x="1793174" y="4833257"/>
                </a:lnTo>
                <a:lnTo>
                  <a:pt x="2090057" y="4940135"/>
                </a:lnTo>
                <a:lnTo>
                  <a:pt x="3075709" y="5035137"/>
                </a:lnTo>
                <a:lnTo>
                  <a:pt x="3087584" y="4785755"/>
                </a:lnTo>
                <a:lnTo>
                  <a:pt x="3146961" y="4536374"/>
                </a:lnTo>
                <a:lnTo>
                  <a:pt x="3336966" y="4429496"/>
                </a:lnTo>
                <a:lnTo>
                  <a:pt x="3621974" y="4405745"/>
                </a:lnTo>
                <a:lnTo>
                  <a:pt x="4025735" y="4488872"/>
                </a:lnTo>
                <a:lnTo>
                  <a:pt x="4168239" y="4500748"/>
                </a:lnTo>
                <a:lnTo>
                  <a:pt x="4548249" y="4476997"/>
                </a:lnTo>
                <a:lnTo>
                  <a:pt x="4928260" y="4132613"/>
                </a:lnTo>
                <a:lnTo>
                  <a:pt x="4643252" y="3455719"/>
                </a:lnTo>
                <a:lnTo>
                  <a:pt x="4548249" y="3004457"/>
                </a:lnTo>
                <a:lnTo>
                  <a:pt x="4583875" y="2671948"/>
                </a:lnTo>
                <a:lnTo>
                  <a:pt x="4239491" y="2743200"/>
                </a:lnTo>
                <a:lnTo>
                  <a:pt x="4227615" y="2719449"/>
                </a:lnTo>
                <a:lnTo>
                  <a:pt x="4286992" y="2588820"/>
                </a:lnTo>
                <a:lnTo>
                  <a:pt x="4441371" y="2280062"/>
                </a:lnTo>
                <a:lnTo>
                  <a:pt x="4773880" y="2042555"/>
                </a:lnTo>
                <a:lnTo>
                  <a:pt x="4797631" y="1733797"/>
                </a:lnTo>
                <a:lnTo>
                  <a:pt x="4833257" y="1531916"/>
                </a:lnTo>
                <a:lnTo>
                  <a:pt x="4904509" y="1294410"/>
                </a:lnTo>
                <a:lnTo>
                  <a:pt x="4999512" y="1163781"/>
                </a:lnTo>
                <a:lnTo>
                  <a:pt x="4607626" y="1033153"/>
                </a:lnTo>
                <a:lnTo>
                  <a:pt x="4037610" y="819397"/>
                </a:lnTo>
                <a:lnTo>
                  <a:pt x="3586348" y="629392"/>
                </a:lnTo>
                <a:lnTo>
                  <a:pt x="3241963" y="415636"/>
                </a:lnTo>
                <a:lnTo>
                  <a:pt x="2778826"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rme libre 3"/>
          <p:cNvSpPr/>
          <p:nvPr/>
        </p:nvSpPr>
        <p:spPr>
          <a:xfrm>
            <a:off x="3432100" y="1721540"/>
            <a:ext cx="335153" cy="577352"/>
          </a:xfrm>
          <a:custGeom>
            <a:avLst/>
            <a:gdLst>
              <a:gd name="connsiteX0" fmla="*/ 381000 w 400050"/>
              <a:gd name="connsiteY0" fmla="*/ 0 h 752475"/>
              <a:gd name="connsiteX1" fmla="*/ 400050 w 400050"/>
              <a:gd name="connsiteY1" fmla="*/ 238125 h 752475"/>
              <a:gd name="connsiteX2" fmla="*/ 381000 w 400050"/>
              <a:gd name="connsiteY2" fmla="*/ 438150 h 752475"/>
              <a:gd name="connsiteX3" fmla="*/ 247650 w 400050"/>
              <a:gd name="connsiteY3" fmla="*/ 628650 h 752475"/>
              <a:gd name="connsiteX4" fmla="*/ 0 w 400050"/>
              <a:gd name="connsiteY4" fmla="*/ 752475 h 75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752475">
                <a:moveTo>
                  <a:pt x="381000" y="0"/>
                </a:moveTo>
                <a:lnTo>
                  <a:pt x="400050" y="238125"/>
                </a:lnTo>
                <a:lnTo>
                  <a:pt x="381000" y="438150"/>
                </a:lnTo>
                <a:lnTo>
                  <a:pt x="247650" y="628650"/>
                </a:lnTo>
                <a:lnTo>
                  <a:pt x="0" y="752475"/>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5751686" y="2298893"/>
            <a:ext cx="116809" cy="617395"/>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rot="18948115">
            <a:off x="3949783" y="2973645"/>
            <a:ext cx="276749" cy="828162"/>
          </a:xfrm>
          <a:prstGeom prst="ellips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7"/>
          <p:cNvSpPr/>
          <p:nvPr/>
        </p:nvSpPr>
        <p:spPr>
          <a:xfrm>
            <a:off x="4972208" y="3314740"/>
            <a:ext cx="1827382" cy="1162013"/>
          </a:xfrm>
          <a:custGeom>
            <a:avLst/>
            <a:gdLst>
              <a:gd name="connsiteX0" fmla="*/ 2181225 w 2181225"/>
              <a:gd name="connsiteY0" fmla="*/ 590550 h 1514475"/>
              <a:gd name="connsiteX1" fmla="*/ 1952625 w 2181225"/>
              <a:gd name="connsiteY1" fmla="*/ 733425 h 1514475"/>
              <a:gd name="connsiteX2" fmla="*/ 1800225 w 2181225"/>
              <a:gd name="connsiteY2" fmla="*/ 800100 h 1514475"/>
              <a:gd name="connsiteX3" fmla="*/ 1571625 w 2181225"/>
              <a:gd name="connsiteY3" fmla="*/ 781050 h 1514475"/>
              <a:gd name="connsiteX4" fmla="*/ 1466850 w 2181225"/>
              <a:gd name="connsiteY4" fmla="*/ 704850 h 1514475"/>
              <a:gd name="connsiteX5" fmla="*/ 1276350 w 2181225"/>
              <a:gd name="connsiteY5" fmla="*/ 533400 h 1514475"/>
              <a:gd name="connsiteX6" fmla="*/ 1200150 w 2181225"/>
              <a:gd name="connsiteY6" fmla="*/ 352425 h 1514475"/>
              <a:gd name="connsiteX7" fmla="*/ 1152525 w 2181225"/>
              <a:gd name="connsiteY7" fmla="*/ 171450 h 1514475"/>
              <a:gd name="connsiteX8" fmla="*/ 1114425 w 2181225"/>
              <a:gd name="connsiteY8" fmla="*/ 95250 h 1514475"/>
              <a:gd name="connsiteX9" fmla="*/ 1066800 w 2181225"/>
              <a:gd name="connsiteY9" fmla="*/ 19050 h 1514475"/>
              <a:gd name="connsiteX10" fmla="*/ 1047750 w 2181225"/>
              <a:gd name="connsiteY10" fmla="*/ 9525 h 1514475"/>
              <a:gd name="connsiteX11" fmla="*/ 942975 w 2181225"/>
              <a:gd name="connsiteY11" fmla="*/ 0 h 1514475"/>
              <a:gd name="connsiteX12" fmla="*/ 923925 w 2181225"/>
              <a:gd name="connsiteY12" fmla="*/ 209550 h 1514475"/>
              <a:gd name="connsiteX13" fmla="*/ 857250 w 2181225"/>
              <a:gd name="connsiteY13" fmla="*/ 466725 h 1514475"/>
              <a:gd name="connsiteX14" fmla="*/ 704850 w 2181225"/>
              <a:gd name="connsiteY14" fmla="*/ 704850 h 1514475"/>
              <a:gd name="connsiteX15" fmla="*/ 400050 w 2181225"/>
              <a:gd name="connsiteY15" fmla="*/ 914400 h 1514475"/>
              <a:gd name="connsiteX16" fmla="*/ 257175 w 2181225"/>
              <a:gd name="connsiteY16" fmla="*/ 1009650 h 1514475"/>
              <a:gd name="connsiteX17" fmla="*/ 76200 w 2181225"/>
              <a:gd name="connsiteY17" fmla="*/ 1076325 h 1514475"/>
              <a:gd name="connsiteX18" fmla="*/ 0 w 2181225"/>
              <a:gd name="connsiteY18" fmla="*/ 1171575 h 1514475"/>
              <a:gd name="connsiteX19" fmla="*/ 114300 w 2181225"/>
              <a:gd name="connsiteY19" fmla="*/ 1276350 h 1514475"/>
              <a:gd name="connsiteX20" fmla="*/ 180975 w 2181225"/>
              <a:gd name="connsiteY20" fmla="*/ 1400175 h 1514475"/>
              <a:gd name="connsiteX21" fmla="*/ 200025 w 2181225"/>
              <a:gd name="connsiteY21" fmla="*/ 1514475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1225" h="1514475">
                <a:moveTo>
                  <a:pt x="2181225" y="590550"/>
                </a:moveTo>
                <a:lnTo>
                  <a:pt x="1952625" y="733425"/>
                </a:lnTo>
                <a:lnTo>
                  <a:pt x="1800225" y="800100"/>
                </a:lnTo>
                <a:lnTo>
                  <a:pt x="1571625" y="781050"/>
                </a:lnTo>
                <a:lnTo>
                  <a:pt x="1466850" y="704850"/>
                </a:lnTo>
                <a:lnTo>
                  <a:pt x="1276350" y="533400"/>
                </a:lnTo>
                <a:lnTo>
                  <a:pt x="1200150" y="352425"/>
                </a:lnTo>
                <a:lnTo>
                  <a:pt x="1152525" y="171450"/>
                </a:lnTo>
                <a:lnTo>
                  <a:pt x="1114425" y="95250"/>
                </a:lnTo>
                <a:lnTo>
                  <a:pt x="1066800" y="19050"/>
                </a:lnTo>
                <a:lnTo>
                  <a:pt x="1047750" y="9525"/>
                </a:lnTo>
                <a:lnTo>
                  <a:pt x="942975" y="0"/>
                </a:lnTo>
                <a:lnTo>
                  <a:pt x="923925" y="209550"/>
                </a:lnTo>
                <a:lnTo>
                  <a:pt x="857250" y="466725"/>
                </a:lnTo>
                <a:lnTo>
                  <a:pt x="704850" y="704850"/>
                </a:lnTo>
                <a:lnTo>
                  <a:pt x="400050" y="914400"/>
                </a:lnTo>
                <a:lnTo>
                  <a:pt x="257175" y="1009650"/>
                </a:lnTo>
                <a:lnTo>
                  <a:pt x="76200" y="1076325"/>
                </a:lnTo>
                <a:lnTo>
                  <a:pt x="0" y="1171575"/>
                </a:lnTo>
                <a:lnTo>
                  <a:pt x="114300" y="1276350"/>
                </a:lnTo>
                <a:lnTo>
                  <a:pt x="180975" y="1400175"/>
                </a:lnTo>
                <a:lnTo>
                  <a:pt x="200025" y="1514475"/>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6592114" y="1516909"/>
            <a:ext cx="263335" cy="650435"/>
          </a:xfrm>
          <a:custGeom>
            <a:avLst/>
            <a:gdLst>
              <a:gd name="connsiteX0" fmla="*/ 314325 w 314325"/>
              <a:gd name="connsiteY0" fmla="*/ 0 h 847725"/>
              <a:gd name="connsiteX1" fmla="*/ 152400 w 314325"/>
              <a:gd name="connsiteY1" fmla="*/ 38100 h 847725"/>
              <a:gd name="connsiteX2" fmla="*/ 38100 w 314325"/>
              <a:gd name="connsiteY2" fmla="*/ 171450 h 847725"/>
              <a:gd name="connsiteX3" fmla="*/ 9525 w 314325"/>
              <a:gd name="connsiteY3" fmla="*/ 390525 h 847725"/>
              <a:gd name="connsiteX4" fmla="*/ 0 w 314325"/>
              <a:gd name="connsiteY4" fmla="*/ 600075 h 847725"/>
              <a:gd name="connsiteX5" fmla="*/ 114300 w 314325"/>
              <a:gd name="connsiteY5" fmla="*/ 84772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5" h="847725">
                <a:moveTo>
                  <a:pt x="314325" y="0"/>
                </a:moveTo>
                <a:lnTo>
                  <a:pt x="152400" y="38100"/>
                </a:lnTo>
                <a:lnTo>
                  <a:pt x="38100" y="171450"/>
                </a:lnTo>
                <a:lnTo>
                  <a:pt x="9525" y="390525"/>
                </a:lnTo>
                <a:lnTo>
                  <a:pt x="0" y="600075"/>
                </a:lnTo>
                <a:lnTo>
                  <a:pt x="114300" y="847725"/>
                </a:lnTo>
              </a:path>
            </a:pathLst>
          </a:custGeom>
          <a:solidFill>
            <a:srgbClr val="FFFF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6535779" y="1639186"/>
            <a:ext cx="91470" cy="376975"/>
          </a:xfrm>
          <a:custGeom>
            <a:avLst/>
            <a:gdLst>
              <a:gd name="connsiteX0" fmla="*/ 109182 w 109182"/>
              <a:gd name="connsiteY0" fmla="*/ 0 h 491319"/>
              <a:gd name="connsiteX1" fmla="*/ 34120 w 109182"/>
              <a:gd name="connsiteY1" fmla="*/ 47767 h 491319"/>
              <a:gd name="connsiteX2" fmla="*/ 0 w 109182"/>
              <a:gd name="connsiteY2" fmla="*/ 150125 h 491319"/>
              <a:gd name="connsiteX3" fmla="*/ 0 w 109182"/>
              <a:gd name="connsiteY3" fmla="*/ 341194 h 491319"/>
              <a:gd name="connsiteX4" fmla="*/ 0 w 109182"/>
              <a:gd name="connsiteY4" fmla="*/ 436728 h 491319"/>
              <a:gd name="connsiteX5" fmla="*/ 47768 w 109182"/>
              <a:gd name="connsiteY5" fmla="*/ 491319 h 491319"/>
              <a:gd name="connsiteX6" fmla="*/ 75063 w 109182"/>
              <a:gd name="connsiteY6" fmla="*/ 450376 h 491319"/>
              <a:gd name="connsiteX7" fmla="*/ 75063 w 109182"/>
              <a:gd name="connsiteY7" fmla="*/ 450376 h 491319"/>
              <a:gd name="connsiteX8" fmla="*/ 81887 w 109182"/>
              <a:gd name="connsiteY8" fmla="*/ 450376 h 49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82" h="491319">
                <a:moveTo>
                  <a:pt x="109182" y="0"/>
                </a:moveTo>
                <a:lnTo>
                  <a:pt x="34120" y="47767"/>
                </a:lnTo>
                <a:lnTo>
                  <a:pt x="0" y="150125"/>
                </a:lnTo>
                <a:lnTo>
                  <a:pt x="0" y="341194"/>
                </a:lnTo>
                <a:lnTo>
                  <a:pt x="0" y="436728"/>
                </a:lnTo>
                <a:lnTo>
                  <a:pt x="47768" y="491319"/>
                </a:lnTo>
                <a:lnTo>
                  <a:pt x="75063" y="450376"/>
                </a:lnTo>
                <a:lnTo>
                  <a:pt x="75063" y="450376"/>
                </a:lnTo>
                <a:lnTo>
                  <a:pt x="81887" y="450376"/>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3442567" y="2121216"/>
            <a:ext cx="1313253" cy="246013"/>
          </a:xfrm>
          <a:custGeom>
            <a:avLst/>
            <a:gdLst>
              <a:gd name="connsiteX0" fmla="*/ 0 w 1567543"/>
              <a:gd name="connsiteY0" fmla="*/ 219694 h 320634"/>
              <a:gd name="connsiteX1" fmla="*/ 237506 w 1567543"/>
              <a:gd name="connsiteY1" fmla="*/ 142504 h 320634"/>
              <a:gd name="connsiteX2" fmla="*/ 492826 w 1567543"/>
              <a:gd name="connsiteY2" fmla="*/ 83127 h 320634"/>
              <a:gd name="connsiteX3" fmla="*/ 688769 w 1567543"/>
              <a:gd name="connsiteY3" fmla="*/ 89065 h 320634"/>
              <a:gd name="connsiteX4" fmla="*/ 807522 w 1567543"/>
              <a:gd name="connsiteY4" fmla="*/ 124691 h 320634"/>
              <a:gd name="connsiteX5" fmla="*/ 997527 w 1567543"/>
              <a:gd name="connsiteY5" fmla="*/ 178130 h 320634"/>
              <a:gd name="connsiteX6" fmla="*/ 1175657 w 1567543"/>
              <a:gd name="connsiteY6" fmla="*/ 166255 h 320634"/>
              <a:gd name="connsiteX7" fmla="*/ 1359725 w 1567543"/>
              <a:gd name="connsiteY7" fmla="*/ 89065 h 320634"/>
              <a:gd name="connsiteX8" fmla="*/ 1484415 w 1567543"/>
              <a:gd name="connsiteY8" fmla="*/ 0 h 320634"/>
              <a:gd name="connsiteX9" fmla="*/ 1567543 w 1567543"/>
              <a:gd name="connsiteY9" fmla="*/ 47501 h 320634"/>
              <a:gd name="connsiteX10" fmla="*/ 1413163 w 1567543"/>
              <a:gd name="connsiteY10" fmla="*/ 184068 h 320634"/>
              <a:gd name="connsiteX11" fmla="*/ 1122218 w 1567543"/>
              <a:gd name="connsiteY11" fmla="*/ 285008 h 320634"/>
              <a:gd name="connsiteX12" fmla="*/ 884712 w 1567543"/>
              <a:gd name="connsiteY12" fmla="*/ 296883 h 320634"/>
              <a:gd name="connsiteX13" fmla="*/ 659080 w 1567543"/>
              <a:gd name="connsiteY13" fmla="*/ 207818 h 320634"/>
              <a:gd name="connsiteX14" fmla="*/ 575953 w 1567543"/>
              <a:gd name="connsiteY14" fmla="*/ 184068 h 320634"/>
              <a:gd name="connsiteX15" fmla="*/ 41563 w 1567543"/>
              <a:gd name="connsiteY15" fmla="*/ 320634 h 3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7543" h="320634">
                <a:moveTo>
                  <a:pt x="0" y="219694"/>
                </a:moveTo>
                <a:lnTo>
                  <a:pt x="237506" y="142504"/>
                </a:lnTo>
                <a:lnTo>
                  <a:pt x="492826" y="83127"/>
                </a:lnTo>
                <a:lnTo>
                  <a:pt x="688769" y="89065"/>
                </a:lnTo>
                <a:lnTo>
                  <a:pt x="807522" y="124691"/>
                </a:lnTo>
                <a:lnTo>
                  <a:pt x="997527" y="178130"/>
                </a:lnTo>
                <a:lnTo>
                  <a:pt x="1175657" y="166255"/>
                </a:lnTo>
                <a:lnTo>
                  <a:pt x="1359725" y="89065"/>
                </a:lnTo>
                <a:lnTo>
                  <a:pt x="1484415" y="0"/>
                </a:lnTo>
                <a:lnTo>
                  <a:pt x="1567543" y="47501"/>
                </a:lnTo>
                <a:lnTo>
                  <a:pt x="1413163" y="184068"/>
                </a:lnTo>
                <a:lnTo>
                  <a:pt x="1122218" y="285008"/>
                </a:lnTo>
                <a:lnTo>
                  <a:pt x="884712" y="296883"/>
                </a:lnTo>
                <a:lnTo>
                  <a:pt x="659080" y="207818"/>
                </a:lnTo>
                <a:lnTo>
                  <a:pt x="575953" y="184068"/>
                </a:lnTo>
                <a:lnTo>
                  <a:pt x="41563" y="320634"/>
                </a:lnTo>
              </a:path>
            </a:pathLst>
          </a:cu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200648" y="0"/>
            <a:ext cx="3168352" cy="369332"/>
          </a:xfrm>
          <a:prstGeom prst="rect">
            <a:avLst/>
          </a:prstGeom>
          <a:noFill/>
        </p:spPr>
        <p:txBody>
          <a:bodyPr wrap="square" rtlCol="0">
            <a:spAutoFit/>
          </a:bodyPr>
          <a:lstStyle/>
          <a:p>
            <a:r>
              <a:rPr lang="fr-FR" b="1" dirty="0" smtClean="0"/>
              <a:t>Les espaces agricoles français</a:t>
            </a:r>
            <a:endParaRPr lang="fr-FR" b="1" dirty="0"/>
          </a:p>
        </p:txBody>
      </p:sp>
      <p:sp>
        <p:nvSpPr>
          <p:cNvPr id="16" name="ZoneTexte 15"/>
          <p:cNvSpPr txBox="1"/>
          <p:nvPr/>
        </p:nvSpPr>
        <p:spPr>
          <a:xfrm>
            <a:off x="320329" y="4525081"/>
            <a:ext cx="3379950" cy="584775"/>
          </a:xfrm>
          <a:prstGeom prst="rect">
            <a:avLst/>
          </a:prstGeom>
          <a:noFill/>
        </p:spPr>
        <p:txBody>
          <a:bodyPr wrap="square" rtlCol="0">
            <a:spAutoFit/>
          </a:bodyPr>
          <a:lstStyle/>
          <a:p>
            <a:r>
              <a:rPr lang="fr-FR" sz="1600" b="1" dirty="0" smtClean="0"/>
              <a:t>1. Espaces agricoles spécialisés à forte productivité</a:t>
            </a:r>
            <a:endParaRPr lang="fr-FR" sz="1600" b="1" dirty="0"/>
          </a:p>
        </p:txBody>
      </p:sp>
      <p:sp>
        <p:nvSpPr>
          <p:cNvPr id="17" name="ZoneTexte 16"/>
          <p:cNvSpPr txBox="1"/>
          <p:nvPr/>
        </p:nvSpPr>
        <p:spPr>
          <a:xfrm>
            <a:off x="5443721" y="4560244"/>
            <a:ext cx="3379950" cy="584775"/>
          </a:xfrm>
          <a:prstGeom prst="rect">
            <a:avLst/>
          </a:prstGeom>
          <a:noFill/>
        </p:spPr>
        <p:txBody>
          <a:bodyPr wrap="square" rtlCol="0">
            <a:spAutoFit/>
          </a:bodyPr>
          <a:lstStyle/>
          <a:p>
            <a:r>
              <a:rPr lang="fr-FR" sz="1600" b="1" dirty="0" smtClean="0"/>
              <a:t>2. Espaces agricoles à faible productivité</a:t>
            </a:r>
            <a:endParaRPr lang="fr-FR" sz="1600" b="1" dirty="0"/>
          </a:p>
        </p:txBody>
      </p:sp>
      <p:sp>
        <p:nvSpPr>
          <p:cNvPr id="18" name="Rectangle 17"/>
          <p:cNvSpPr/>
          <p:nvPr/>
        </p:nvSpPr>
        <p:spPr>
          <a:xfrm>
            <a:off x="392309" y="5160167"/>
            <a:ext cx="468000" cy="32521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392309" y="5650451"/>
            <a:ext cx="468000" cy="325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92309" y="6131608"/>
            <a:ext cx="468000" cy="325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489842" y="5304573"/>
            <a:ext cx="468000" cy="325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007361" y="5146830"/>
            <a:ext cx="2592315" cy="338554"/>
          </a:xfrm>
          <a:prstGeom prst="rect">
            <a:avLst/>
          </a:prstGeom>
          <a:noFill/>
        </p:spPr>
        <p:txBody>
          <a:bodyPr wrap="square" rtlCol="0">
            <a:spAutoFit/>
          </a:bodyPr>
          <a:lstStyle/>
          <a:p>
            <a:r>
              <a:rPr lang="fr-FR" sz="1600" dirty="0" smtClean="0"/>
              <a:t>Grandes cultures céréalières</a:t>
            </a:r>
            <a:endParaRPr lang="fr-FR" sz="1600" dirty="0"/>
          </a:p>
        </p:txBody>
      </p:sp>
      <p:sp>
        <p:nvSpPr>
          <p:cNvPr id="24" name="ZoneTexte 23"/>
          <p:cNvSpPr txBox="1"/>
          <p:nvPr/>
        </p:nvSpPr>
        <p:spPr>
          <a:xfrm>
            <a:off x="1071200" y="5643206"/>
            <a:ext cx="2592315" cy="338554"/>
          </a:xfrm>
          <a:prstGeom prst="rect">
            <a:avLst/>
          </a:prstGeom>
          <a:noFill/>
        </p:spPr>
        <p:txBody>
          <a:bodyPr wrap="square" rtlCol="0">
            <a:spAutoFit/>
          </a:bodyPr>
          <a:lstStyle/>
          <a:p>
            <a:r>
              <a:rPr lang="fr-FR" sz="1600" dirty="0" smtClean="0"/>
              <a:t>Elevage intensif</a:t>
            </a:r>
            <a:endParaRPr lang="fr-FR" sz="1600" dirty="0"/>
          </a:p>
        </p:txBody>
      </p:sp>
      <p:sp>
        <p:nvSpPr>
          <p:cNvPr id="25" name="ZoneTexte 24"/>
          <p:cNvSpPr txBox="1"/>
          <p:nvPr/>
        </p:nvSpPr>
        <p:spPr>
          <a:xfrm>
            <a:off x="1048786" y="6126095"/>
            <a:ext cx="2592315" cy="584775"/>
          </a:xfrm>
          <a:prstGeom prst="rect">
            <a:avLst/>
          </a:prstGeom>
          <a:noFill/>
        </p:spPr>
        <p:txBody>
          <a:bodyPr wrap="square" rtlCol="0">
            <a:spAutoFit/>
          </a:bodyPr>
          <a:lstStyle/>
          <a:p>
            <a:r>
              <a:rPr lang="fr-FR" sz="1600" dirty="0" smtClean="0"/>
              <a:t>Vignoble, cultures maraîchères, arboriculture</a:t>
            </a:r>
            <a:endParaRPr lang="fr-FR" sz="1600" dirty="0"/>
          </a:p>
        </p:txBody>
      </p:sp>
      <p:sp>
        <p:nvSpPr>
          <p:cNvPr id="26" name="ZoneTexte 25"/>
          <p:cNvSpPr txBox="1"/>
          <p:nvPr/>
        </p:nvSpPr>
        <p:spPr>
          <a:xfrm>
            <a:off x="6199284" y="5174795"/>
            <a:ext cx="2592315" cy="584775"/>
          </a:xfrm>
          <a:prstGeom prst="rect">
            <a:avLst/>
          </a:prstGeom>
          <a:noFill/>
        </p:spPr>
        <p:txBody>
          <a:bodyPr wrap="square" rtlCol="0">
            <a:spAutoFit/>
          </a:bodyPr>
          <a:lstStyle/>
          <a:p>
            <a:r>
              <a:rPr lang="fr-FR" sz="1600" dirty="0" smtClean="0"/>
              <a:t>Polyculture et élevage extensif</a:t>
            </a:r>
            <a:endParaRPr lang="fr-FR" sz="1600" dirty="0"/>
          </a:p>
        </p:txBody>
      </p:sp>
      <p:sp>
        <p:nvSpPr>
          <p:cNvPr id="11" name="Forme libre 10"/>
          <p:cNvSpPr/>
          <p:nvPr/>
        </p:nvSpPr>
        <p:spPr>
          <a:xfrm>
            <a:off x="5473481" y="1411225"/>
            <a:ext cx="186520" cy="298940"/>
          </a:xfrm>
          <a:custGeom>
            <a:avLst/>
            <a:gdLst>
              <a:gd name="connsiteX0" fmla="*/ 0 w 222636"/>
              <a:gd name="connsiteY0" fmla="*/ 71562 h 389614"/>
              <a:gd name="connsiteX1" fmla="*/ 166977 w 222636"/>
              <a:gd name="connsiteY1" fmla="*/ 0 h 389614"/>
              <a:gd name="connsiteX2" fmla="*/ 222636 w 222636"/>
              <a:gd name="connsiteY2" fmla="*/ 63611 h 389614"/>
              <a:gd name="connsiteX3" fmla="*/ 190831 w 222636"/>
              <a:gd name="connsiteY3" fmla="*/ 222637 h 389614"/>
              <a:gd name="connsiteX4" fmla="*/ 135172 w 222636"/>
              <a:gd name="connsiteY4" fmla="*/ 333955 h 389614"/>
              <a:gd name="connsiteX5" fmla="*/ 63610 w 222636"/>
              <a:gd name="connsiteY5" fmla="*/ 389614 h 389614"/>
              <a:gd name="connsiteX6" fmla="*/ 63610 w 222636"/>
              <a:gd name="connsiteY6" fmla="*/ 286247 h 389614"/>
              <a:gd name="connsiteX7" fmla="*/ 63610 w 222636"/>
              <a:gd name="connsiteY7" fmla="*/ 190832 h 389614"/>
              <a:gd name="connsiteX8" fmla="*/ 0 w 222636"/>
              <a:gd name="connsiteY8" fmla="*/ 71562 h 3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36" h="389614">
                <a:moveTo>
                  <a:pt x="0" y="71562"/>
                </a:moveTo>
                <a:lnTo>
                  <a:pt x="166977" y="0"/>
                </a:lnTo>
                <a:lnTo>
                  <a:pt x="222636" y="63611"/>
                </a:lnTo>
                <a:lnTo>
                  <a:pt x="190831" y="222637"/>
                </a:lnTo>
                <a:lnTo>
                  <a:pt x="135172" y="333955"/>
                </a:lnTo>
                <a:lnTo>
                  <a:pt x="63610" y="389614"/>
                </a:lnTo>
                <a:lnTo>
                  <a:pt x="63610" y="286247"/>
                </a:lnTo>
                <a:lnTo>
                  <a:pt x="63610" y="190832"/>
                </a:lnTo>
                <a:lnTo>
                  <a:pt x="0" y="71562"/>
                </a:lnTo>
                <a:close/>
              </a:path>
            </a:pathLst>
          </a:cu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1"/>
          <p:cNvSpPr/>
          <p:nvPr/>
        </p:nvSpPr>
        <p:spPr>
          <a:xfrm>
            <a:off x="3666226" y="3286664"/>
            <a:ext cx="457200" cy="483079"/>
          </a:xfrm>
          <a:custGeom>
            <a:avLst/>
            <a:gdLst>
              <a:gd name="connsiteX0" fmla="*/ 129397 w 457200"/>
              <a:gd name="connsiteY0" fmla="*/ 0 h 483079"/>
              <a:gd name="connsiteX1" fmla="*/ 129397 w 457200"/>
              <a:gd name="connsiteY1" fmla="*/ 0 h 483079"/>
              <a:gd name="connsiteX2" fmla="*/ 112144 w 457200"/>
              <a:gd name="connsiteY2" fmla="*/ 241540 h 483079"/>
              <a:gd name="connsiteX3" fmla="*/ 0 w 457200"/>
              <a:gd name="connsiteY3" fmla="*/ 483079 h 483079"/>
              <a:gd name="connsiteX4" fmla="*/ 457200 w 457200"/>
              <a:gd name="connsiteY4" fmla="*/ 336430 h 483079"/>
              <a:gd name="connsiteX5" fmla="*/ 267419 w 457200"/>
              <a:gd name="connsiteY5" fmla="*/ 163902 h 483079"/>
              <a:gd name="connsiteX6" fmla="*/ 129397 w 457200"/>
              <a:gd name="connsiteY6" fmla="*/ 0 h 48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83079">
                <a:moveTo>
                  <a:pt x="129397" y="0"/>
                </a:moveTo>
                <a:lnTo>
                  <a:pt x="129397" y="0"/>
                </a:lnTo>
                <a:lnTo>
                  <a:pt x="112144" y="241540"/>
                </a:lnTo>
                <a:lnTo>
                  <a:pt x="0" y="483079"/>
                </a:lnTo>
                <a:lnTo>
                  <a:pt x="457200" y="336430"/>
                </a:lnTo>
                <a:lnTo>
                  <a:pt x="267419" y="163902"/>
                </a:lnTo>
                <a:lnTo>
                  <a:pt x="12939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4493623" y="1448555"/>
            <a:ext cx="885351" cy="523220"/>
          </a:xfrm>
          <a:prstGeom prst="rect">
            <a:avLst/>
          </a:prstGeom>
          <a:noFill/>
        </p:spPr>
        <p:txBody>
          <a:bodyPr wrap="square" rtlCol="0">
            <a:spAutoFit/>
          </a:bodyPr>
          <a:lstStyle/>
          <a:p>
            <a:pPr algn="ctr"/>
            <a:r>
              <a:rPr lang="fr-FR" sz="1400" dirty="0" smtClean="0"/>
              <a:t>Bassin</a:t>
            </a:r>
          </a:p>
          <a:p>
            <a:pPr algn="ctr"/>
            <a:r>
              <a:rPr lang="fr-FR" sz="1400" dirty="0" smtClean="0"/>
              <a:t>Parisien</a:t>
            </a:r>
            <a:endParaRPr lang="fr-FR" sz="1400" dirty="0"/>
          </a:p>
        </p:txBody>
      </p:sp>
      <p:sp>
        <p:nvSpPr>
          <p:cNvPr id="27" name="ZoneTexte 26"/>
          <p:cNvSpPr txBox="1"/>
          <p:nvPr/>
        </p:nvSpPr>
        <p:spPr>
          <a:xfrm>
            <a:off x="6719529" y="1639186"/>
            <a:ext cx="648000" cy="307777"/>
          </a:xfrm>
          <a:prstGeom prst="rect">
            <a:avLst/>
          </a:prstGeom>
          <a:noFill/>
        </p:spPr>
        <p:txBody>
          <a:bodyPr wrap="square" rtlCol="0">
            <a:spAutoFit/>
          </a:bodyPr>
          <a:lstStyle/>
          <a:p>
            <a:pPr algn="ctr"/>
            <a:r>
              <a:rPr lang="fr-FR" sz="1400" dirty="0" smtClean="0"/>
              <a:t>Alsace</a:t>
            </a:r>
            <a:endParaRPr lang="fr-FR" sz="1400" dirty="0"/>
          </a:p>
        </p:txBody>
      </p:sp>
      <p:sp>
        <p:nvSpPr>
          <p:cNvPr id="28" name="ZoneTexte 27"/>
          <p:cNvSpPr txBox="1"/>
          <p:nvPr/>
        </p:nvSpPr>
        <p:spPr>
          <a:xfrm>
            <a:off x="3700279" y="3741857"/>
            <a:ext cx="885351" cy="307777"/>
          </a:xfrm>
          <a:prstGeom prst="rect">
            <a:avLst/>
          </a:prstGeom>
          <a:noFill/>
        </p:spPr>
        <p:txBody>
          <a:bodyPr wrap="square" rtlCol="0">
            <a:spAutoFit/>
          </a:bodyPr>
          <a:lstStyle/>
          <a:p>
            <a:pPr algn="ctr"/>
            <a:r>
              <a:rPr lang="fr-FR" sz="1400" dirty="0" smtClean="0"/>
              <a:t>Aquitaine</a:t>
            </a:r>
            <a:endParaRPr lang="fr-FR" sz="1400" dirty="0"/>
          </a:p>
        </p:txBody>
      </p:sp>
    </p:spTree>
    <p:extLst>
      <p:ext uri="{BB962C8B-B14F-4D97-AF65-F5344CB8AC3E}">
        <p14:creationId xmlns:p14="http://schemas.microsoft.com/office/powerpoint/2010/main" xmlns="" val="73213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inVertical)">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10" grpId="0" animBg="1"/>
      <p:bldP spid="2" grpId="0" animBg="1"/>
      <p:bldP spid="22"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 y="692695"/>
            <a:ext cx="9155158" cy="5465945"/>
          </a:xfrm>
          <a:prstGeom prst="rect">
            <a:avLst/>
          </a:prstGeom>
        </p:spPr>
      </p:pic>
    </p:spTree>
    <p:extLst>
      <p:ext uri="{BB962C8B-B14F-4D97-AF65-F5344CB8AC3E}">
        <p14:creationId xmlns:p14="http://schemas.microsoft.com/office/powerpoint/2010/main" xmlns="" val="3054565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306285" y="0"/>
            <a:ext cx="6531429" cy="6858000"/>
          </a:xfrm>
          <a:prstGeom prst="rect">
            <a:avLst/>
          </a:prstGeom>
        </p:spPr>
      </p:pic>
      <p:sp>
        <p:nvSpPr>
          <p:cNvPr id="3" name="Rectangle 2"/>
          <p:cNvSpPr/>
          <p:nvPr/>
        </p:nvSpPr>
        <p:spPr>
          <a:xfrm>
            <a:off x="1403648" y="5949280"/>
            <a:ext cx="2088232"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4"/>
          <p:cNvCxnSpPr/>
          <p:nvPr/>
        </p:nvCxnSpPr>
        <p:spPr>
          <a:xfrm>
            <a:off x="4788024" y="5373216"/>
            <a:ext cx="0" cy="1584176"/>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62256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9204"/>
            <a:ext cx="6436646" cy="3448203"/>
          </a:xfrm>
          <a:prstGeom prst="rect">
            <a:avLst/>
          </a:prstGeom>
        </p:spPr>
      </p:pic>
      <p:sp>
        <p:nvSpPr>
          <p:cNvPr id="5" name="ZoneTexte 4"/>
          <p:cNvSpPr txBox="1"/>
          <p:nvPr/>
        </p:nvSpPr>
        <p:spPr>
          <a:xfrm>
            <a:off x="7416316" y="1058566"/>
            <a:ext cx="1368152" cy="923330"/>
          </a:xfrm>
          <a:prstGeom prst="rect">
            <a:avLst/>
          </a:prstGeom>
          <a:noFill/>
          <a:ln>
            <a:solidFill>
              <a:schemeClr val="tx1"/>
            </a:solidFill>
          </a:ln>
        </p:spPr>
        <p:txBody>
          <a:bodyPr wrap="square" rtlCol="0">
            <a:spAutoFit/>
          </a:bodyPr>
          <a:lstStyle/>
          <a:p>
            <a:pPr algn="ctr"/>
            <a:r>
              <a:rPr lang="fr-FR" dirty="0" smtClean="0"/>
              <a:t>Elevage industriel en Bretagne</a:t>
            </a:r>
            <a:endParaRPr lang="fr-FR" dirty="0"/>
          </a:p>
        </p:txBody>
      </p:sp>
      <p:pic>
        <p:nvPicPr>
          <p:cNvPr id="6" name="Image 5">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xmlns="" val="0"/>
              </a:ext>
            </a:extLst>
          </a:blip>
          <a:srcRect b="28244"/>
          <a:stretch/>
        </p:blipFill>
        <p:spPr>
          <a:xfrm>
            <a:off x="0" y="6230800"/>
            <a:ext cx="521224" cy="627200"/>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23928" y="3400357"/>
            <a:ext cx="5220072" cy="3476650"/>
          </a:xfrm>
          <a:prstGeom prst="rect">
            <a:avLst/>
          </a:prstGeom>
        </p:spPr>
      </p:pic>
    </p:spTree>
    <p:extLst>
      <p:ext uri="{BB962C8B-B14F-4D97-AF65-F5344CB8AC3E}">
        <p14:creationId xmlns:p14="http://schemas.microsoft.com/office/powerpoint/2010/main" xmlns="" val="1567591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68000" y="0"/>
            <a:ext cx="5076000" cy="3699462"/>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429000"/>
            <a:ext cx="4957589" cy="3428999"/>
          </a:xfrm>
          <a:prstGeom prst="rect">
            <a:avLst/>
          </a:prstGeom>
        </p:spPr>
      </p:pic>
    </p:spTree>
    <p:extLst>
      <p:ext uri="{BB962C8B-B14F-4D97-AF65-F5344CB8AC3E}">
        <p14:creationId xmlns:p14="http://schemas.microsoft.com/office/powerpoint/2010/main" xmlns="" val="28755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nvSpPr>
        <p:spPr>
          <a:xfrm>
            <a:off x="3663515" y="3541296"/>
            <a:ext cx="1109197" cy="643127"/>
          </a:xfrm>
          <a:custGeom>
            <a:avLst/>
            <a:gdLst>
              <a:gd name="connsiteX0" fmla="*/ 0 w 1323975"/>
              <a:gd name="connsiteY0" fmla="*/ 323850 h 838200"/>
              <a:gd name="connsiteX1" fmla="*/ 666750 w 1323975"/>
              <a:gd name="connsiteY1" fmla="*/ 762000 h 838200"/>
              <a:gd name="connsiteX2" fmla="*/ 971550 w 1323975"/>
              <a:gd name="connsiteY2" fmla="*/ 838200 h 838200"/>
              <a:gd name="connsiteX3" fmla="*/ 1238250 w 1323975"/>
              <a:gd name="connsiteY3" fmla="*/ 752475 h 838200"/>
              <a:gd name="connsiteX4" fmla="*/ 1323975 w 1323975"/>
              <a:gd name="connsiteY4" fmla="*/ 609600 h 838200"/>
              <a:gd name="connsiteX5" fmla="*/ 1323975 w 1323975"/>
              <a:gd name="connsiteY5" fmla="*/ 514350 h 838200"/>
              <a:gd name="connsiteX6" fmla="*/ 1247775 w 1323975"/>
              <a:gd name="connsiteY6" fmla="*/ 352425 h 838200"/>
              <a:gd name="connsiteX7" fmla="*/ 1114425 w 1323975"/>
              <a:gd name="connsiteY7" fmla="*/ 219075 h 838200"/>
              <a:gd name="connsiteX8" fmla="*/ 857250 w 1323975"/>
              <a:gd name="connsiteY8"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3975" h="838200">
                <a:moveTo>
                  <a:pt x="0" y="323850"/>
                </a:moveTo>
                <a:lnTo>
                  <a:pt x="666750" y="762000"/>
                </a:lnTo>
                <a:lnTo>
                  <a:pt x="971550" y="838200"/>
                </a:lnTo>
                <a:lnTo>
                  <a:pt x="1238250" y="752475"/>
                </a:lnTo>
                <a:lnTo>
                  <a:pt x="1323975" y="609600"/>
                </a:lnTo>
                <a:lnTo>
                  <a:pt x="1323975" y="514350"/>
                </a:lnTo>
                <a:lnTo>
                  <a:pt x="1247775" y="352425"/>
                </a:lnTo>
                <a:lnTo>
                  <a:pt x="1114425" y="219075"/>
                </a:lnTo>
                <a:lnTo>
                  <a:pt x="857250" y="0"/>
                </a:lnTo>
              </a:path>
            </a:pathLst>
          </a:custGeom>
          <a:solidFill>
            <a:srgbClr val="FFFF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4"/>
          <p:cNvSpPr/>
          <p:nvPr/>
        </p:nvSpPr>
        <p:spPr>
          <a:xfrm>
            <a:off x="4062507" y="713001"/>
            <a:ext cx="1747584" cy="1885530"/>
          </a:xfrm>
          <a:custGeom>
            <a:avLst/>
            <a:gdLst>
              <a:gd name="connsiteX0" fmla="*/ 847725 w 2085975"/>
              <a:gd name="connsiteY0" fmla="*/ 0 h 2457450"/>
              <a:gd name="connsiteX1" fmla="*/ 923925 w 2085975"/>
              <a:gd name="connsiteY1" fmla="*/ 190500 h 2457450"/>
              <a:gd name="connsiteX2" fmla="*/ 866775 w 2085975"/>
              <a:gd name="connsiteY2" fmla="*/ 561975 h 2457450"/>
              <a:gd name="connsiteX3" fmla="*/ 685800 w 2085975"/>
              <a:gd name="connsiteY3" fmla="*/ 895350 h 2457450"/>
              <a:gd name="connsiteX4" fmla="*/ 419100 w 2085975"/>
              <a:gd name="connsiteY4" fmla="*/ 1266825 h 2457450"/>
              <a:gd name="connsiteX5" fmla="*/ 219075 w 2085975"/>
              <a:gd name="connsiteY5" fmla="*/ 1543050 h 2457450"/>
              <a:gd name="connsiteX6" fmla="*/ 76200 w 2085975"/>
              <a:gd name="connsiteY6" fmla="*/ 1828800 h 2457450"/>
              <a:gd name="connsiteX7" fmla="*/ 0 w 2085975"/>
              <a:gd name="connsiteY7" fmla="*/ 2038350 h 2457450"/>
              <a:gd name="connsiteX8" fmla="*/ 9525 w 2085975"/>
              <a:gd name="connsiteY8" fmla="*/ 2114550 h 2457450"/>
              <a:gd name="connsiteX9" fmla="*/ 9525 w 2085975"/>
              <a:gd name="connsiteY9" fmla="*/ 2286000 h 2457450"/>
              <a:gd name="connsiteX10" fmla="*/ 190500 w 2085975"/>
              <a:gd name="connsiteY10" fmla="*/ 2409825 h 2457450"/>
              <a:gd name="connsiteX11" fmla="*/ 304800 w 2085975"/>
              <a:gd name="connsiteY11" fmla="*/ 2457450 h 2457450"/>
              <a:gd name="connsiteX12" fmla="*/ 600075 w 2085975"/>
              <a:gd name="connsiteY12" fmla="*/ 2428875 h 2457450"/>
              <a:gd name="connsiteX13" fmla="*/ 1114425 w 2085975"/>
              <a:gd name="connsiteY13" fmla="*/ 2305050 h 2457450"/>
              <a:gd name="connsiteX14" fmla="*/ 1571625 w 2085975"/>
              <a:gd name="connsiteY14" fmla="*/ 2124075 h 2457450"/>
              <a:gd name="connsiteX15" fmla="*/ 1895475 w 2085975"/>
              <a:gd name="connsiteY15" fmla="*/ 1762125 h 2457450"/>
              <a:gd name="connsiteX16" fmla="*/ 2066925 w 2085975"/>
              <a:gd name="connsiteY16" fmla="*/ 1381125 h 2457450"/>
              <a:gd name="connsiteX17" fmla="*/ 2085975 w 2085975"/>
              <a:gd name="connsiteY17" fmla="*/ 1076325 h 2457450"/>
              <a:gd name="connsiteX18" fmla="*/ 2000250 w 2085975"/>
              <a:gd name="connsiteY18" fmla="*/ 800100 h 2457450"/>
              <a:gd name="connsiteX19" fmla="*/ 1800225 w 2085975"/>
              <a:gd name="connsiteY19" fmla="*/ 409575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5975" h="2457450">
                <a:moveTo>
                  <a:pt x="847725" y="0"/>
                </a:moveTo>
                <a:lnTo>
                  <a:pt x="923925" y="190500"/>
                </a:lnTo>
                <a:lnTo>
                  <a:pt x="866775" y="561975"/>
                </a:lnTo>
                <a:lnTo>
                  <a:pt x="685800" y="895350"/>
                </a:lnTo>
                <a:lnTo>
                  <a:pt x="419100" y="1266825"/>
                </a:lnTo>
                <a:lnTo>
                  <a:pt x="219075" y="1543050"/>
                </a:lnTo>
                <a:lnTo>
                  <a:pt x="76200" y="1828800"/>
                </a:lnTo>
                <a:lnTo>
                  <a:pt x="0" y="2038350"/>
                </a:lnTo>
                <a:lnTo>
                  <a:pt x="9525" y="2114550"/>
                </a:lnTo>
                <a:lnTo>
                  <a:pt x="9525" y="2286000"/>
                </a:lnTo>
                <a:lnTo>
                  <a:pt x="190500" y="2409825"/>
                </a:lnTo>
                <a:lnTo>
                  <a:pt x="304800" y="2457450"/>
                </a:lnTo>
                <a:lnTo>
                  <a:pt x="600075" y="2428875"/>
                </a:lnTo>
                <a:lnTo>
                  <a:pt x="1114425" y="2305050"/>
                </a:lnTo>
                <a:lnTo>
                  <a:pt x="1571625" y="2124075"/>
                </a:lnTo>
                <a:lnTo>
                  <a:pt x="1895475" y="1762125"/>
                </a:lnTo>
                <a:lnTo>
                  <a:pt x="2066925" y="1381125"/>
                </a:lnTo>
                <a:lnTo>
                  <a:pt x="2085975" y="1076325"/>
                </a:lnTo>
                <a:lnTo>
                  <a:pt x="2000250" y="800100"/>
                </a:lnTo>
                <a:lnTo>
                  <a:pt x="1800225" y="409575"/>
                </a:lnTo>
              </a:path>
            </a:pathLst>
          </a:custGeom>
          <a:solidFill>
            <a:srgbClr val="FFFF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2691426" y="617804"/>
            <a:ext cx="4188481" cy="3863315"/>
          </a:xfrm>
          <a:custGeom>
            <a:avLst/>
            <a:gdLst>
              <a:gd name="connsiteX0" fmla="*/ 2778826 w 4999512"/>
              <a:gd name="connsiteY0" fmla="*/ 0 h 5035137"/>
              <a:gd name="connsiteX1" fmla="*/ 2446317 w 4999512"/>
              <a:gd name="connsiteY1" fmla="*/ 95002 h 5035137"/>
              <a:gd name="connsiteX2" fmla="*/ 2363189 w 4999512"/>
              <a:gd name="connsiteY2" fmla="*/ 415636 h 5035137"/>
              <a:gd name="connsiteX3" fmla="*/ 2125683 w 4999512"/>
              <a:gd name="connsiteY3" fmla="*/ 783771 h 5035137"/>
              <a:gd name="connsiteX4" fmla="*/ 1710047 w 4999512"/>
              <a:gd name="connsiteY4" fmla="*/ 950026 h 5035137"/>
              <a:gd name="connsiteX5" fmla="*/ 1425039 w 4999512"/>
              <a:gd name="connsiteY5" fmla="*/ 961901 h 5035137"/>
              <a:gd name="connsiteX6" fmla="*/ 1377537 w 4999512"/>
              <a:gd name="connsiteY6" fmla="*/ 795646 h 5035137"/>
              <a:gd name="connsiteX7" fmla="*/ 1116280 w 4999512"/>
              <a:gd name="connsiteY7" fmla="*/ 760020 h 5035137"/>
              <a:gd name="connsiteX8" fmla="*/ 1282535 w 4999512"/>
              <a:gd name="connsiteY8" fmla="*/ 1436914 h 5035137"/>
              <a:gd name="connsiteX9" fmla="*/ 950026 w 4999512"/>
              <a:gd name="connsiteY9" fmla="*/ 1353787 h 5035137"/>
              <a:gd name="connsiteX10" fmla="*/ 593766 w 4999512"/>
              <a:gd name="connsiteY10" fmla="*/ 1306285 h 5035137"/>
              <a:gd name="connsiteX11" fmla="*/ 285008 w 4999512"/>
              <a:gd name="connsiteY11" fmla="*/ 1330036 h 5035137"/>
              <a:gd name="connsiteX12" fmla="*/ 47501 w 4999512"/>
              <a:gd name="connsiteY12" fmla="*/ 1365662 h 5035137"/>
              <a:gd name="connsiteX13" fmla="*/ 0 w 4999512"/>
              <a:gd name="connsiteY13" fmla="*/ 1650670 h 5035137"/>
              <a:gd name="connsiteX14" fmla="*/ 368135 w 4999512"/>
              <a:gd name="connsiteY14" fmla="*/ 1816924 h 5035137"/>
              <a:gd name="connsiteX15" fmla="*/ 736270 w 4999512"/>
              <a:gd name="connsiteY15" fmla="*/ 2030680 h 5035137"/>
              <a:gd name="connsiteX16" fmla="*/ 950026 w 4999512"/>
              <a:gd name="connsiteY16" fmla="*/ 2268187 h 5035137"/>
              <a:gd name="connsiteX17" fmla="*/ 1151906 w 4999512"/>
              <a:gd name="connsiteY17" fmla="*/ 2660072 h 5035137"/>
              <a:gd name="connsiteX18" fmla="*/ 1235034 w 4999512"/>
              <a:gd name="connsiteY18" fmla="*/ 2921329 h 5035137"/>
              <a:gd name="connsiteX19" fmla="*/ 1306286 w 4999512"/>
              <a:gd name="connsiteY19" fmla="*/ 3348841 h 5035137"/>
              <a:gd name="connsiteX20" fmla="*/ 1258784 w 4999512"/>
              <a:gd name="connsiteY20" fmla="*/ 3811979 h 5035137"/>
              <a:gd name="connsiteX21" fmla="*/ 1056904 w 4999512"/>
              <a:gd name="connsiteY21" fmla="*/ 4417620 h 5035137"/>
              <a:gd name="connsiteX22" fmla="*/ 1793174 w 4999512"/>
              <a:gd name="connsiteY22" fmla="*/ 4833257 h 5035137"/>
              <a:gd name="connsiteX23" fmla="*/ 2090057 w 4999512"/>
              <a:gd name="connsiteY23" fmla="*/ 4940135 h 5035137"/>
              <a:gd name="connsiteX24" fmla="*/ 3075709 w 4999512"/>
              <a:gd name="connsiteY24" fmla="*/ 5035137 h 5035137"/>
              <a:gd name="connsiteX25" fmla="*/ 3087584 w 4999512"/>
              <a:gd name="connsiteY25" fmla="*/ 4785755 h 5035137"/>
              <a:gd name="connsiteX26" fmla="*/ 3146961 w 4999512"/>
              <a:gd name="connsiteY26" fmla="*/ 4536374 h 5035137"/>
              <a:gd name="connsiteX27" fmla="*/ 3336966 w 4999512"/>
              <a:gd name="connsiteY27" fmla="*/ 4429496 h 5035137"/>
              <a:gd name="connsiteX28" fmla="*/ 3621974 w 4999512"/>
              <a:gd name="connsiteY28" fmla="*/ 4405745 h 5035137"/>
              <a:gd name="connsiteX29" fmla="*/ 4025735 w 4999512"/>
              <a:gd name="connsiteY29" fmla="*/ 4488872 h 5035137"/>
              <a:gd name="connsiteX30" fmla="*/ 4168239 w 4999512"/>
              <a:gd name="connsiteY30" fmla="*/ 4500748 h 5035137"/>
              <a:gd name="connsiteX31" fmla="*/ 4548249 w 4999512"/>
              <a:gd name="connsiteY31" fmla="*/ 4476997 h 5035137"/>
              <a:gd name="connsiteX32" fmla="*/ 4928260 w 4999512"/>
              <a:gd name="connsiteY32" fmla="*/ 4132613 h 5035137"/>
              <a:gd name="connsiteX33" fmla="*/ 4643252 w 4999512"/>
              <a:gd name="connsiteY33" fmla="*/ 3455719 h 5035137"/>
              <a:gd name="connsiteX34" fmla="*/ 4548249 w 4999512"/>
              <a:gd name="connsiteY34" fmla="*/ 3004457 h 5035137"/>
              <a:gd name="connsiteX35" fmla="*/ 4583875 w 4999512"/>
              <a:gd name="connsiteY35" fmla="*/ 2671948 h 5035137"/>
              <a:gd name="connsiteX36" fmla="*/ 4239491 w 4999512"/>
              <a:gd name="connsiteY36" fmla="*/ 2743200 h 5035137"/>
              <a:gd name="connsiteX37" fmla="*/ 4227615 w 4999512"/>
              <a:gd name="connsiteY37" fmla="*/ 2719449 h 5035137"/>
              <a:gd name="connsiteX38" fmla="*/ 4286992 w 4999512"/>
              <a:gd name="connsiteY38" fmla="*/ 2588820 h 5035137"/>
              <a:gd name="connsiteX39" fmla="*/ 4441371 w 4999512"/>
              <a:gd name="connsiteY39" fmla="*/ 2280062 h 5035137"/>
              <a:gd name="connsiteX40" fmla="*/ 4773880 w 4999512"/>
              <a:gd name="connsiteY40" fmla="*/ 2042555 h 5035137"/>
              <a:gd name="connsiteX41" fmla="*/ 4797631 w 4999512"/>
              <a:gd name="connsiteY41" fmla="*/ 1733797 h 5035137"/>
              <a:gd name="connsiteX42" fmla="*/ 4833257 w 4999512"/>
              <a:gd name="connsiteY42" fmla="*/ 1531916 h 5035137"/>
              <a:gd name="connsiteX43" fmla="*/ 4904509 w 4999512"/>
              <a:gd name="connsiteY43" fmla="*/ 1294410 h 5035137"/>
              <a:gd name="connsiteX44" fmla="*/ 4999512 w 4999512"/>
              <a:gd name="connsiteY44" fmla="*/ 1163781 h 5035137"/>
              <a:gd name="connsiteX45" fmla="*/ 4607626 w 4999512"/>
              <a:gd name="connsiteY45" fmla="*/ 1033153 h 5035137"/>
              <a:gd name="connsiteX46" fmla="*/ 4037610 w 4999512"/>
              <a:gd name="connsiteY46" fmla="*/ 819397 h 5035137"/>
              <a:gd name="connsiteX47" fmla="*/ 3586348 w 4999512"/>
              <a:gd name="connsiteY47" fmla="*/ 629392 h 5035137"/>
              <a:gd name="connsiteX48" fmla="*/ 3241963 w 4999512"/>
              <a:gd name="connsiteY48" fmla="*/ 415636 h 5035137"/>
              <a:gd name="connsiteX49" fmla="*/ 2778826 w 4999512"/>
              <a:gd name="connsiteY49" fmla="*/ 0 h 503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999512" h="5035137">
                <a:moveTo>
                  <a:pt x="2778826" y="0"/>
                </a:moveTo>
                <a:lnTo>
                  <a:pt x="2446317" y="95002"/>
                </a:lnTo>
                <a:lnTo>
                  <a:pt x="2363189" y="415636"/>
                </a:lnTo>
                <a:lnTo>
                  <a:pt x="2125683" y="783771"/>
                </a:lnTo>
                <a:lnTo>
                  <a:pt x="1710047" y="950026"/>
                </a:lnTo>
                <a:lnTo>
                  <a:pt x="1425039" y="961901"/>
                </a:lnTo>
                <a:lnTo>
                  <a:pt x="1377537" y="795646"/>
                </a:lnTo>
                <a:lnTo>
                  <a:pt x="1116280" y="760020"/>
                </a:lnTo>
                <a:lnTo>
                  <a:pt x="1282535" y="1436914"/>
                </a:lnTo>
                <a:lnTo>
                  <a:pt x="950026" y="1353787"/>
                </a:lnTo>
                <a:lnTo>
                  <a:pt x="593766" y="1306285"/>
                </a:lnTo>
                <a:lnTo>
                  <a:pt x="285008" y="1330036"/>
                </a:lnTo>
                <a:lnTo>
                  <a:pt x="47501" y="1365662"/>
                </a:lnTo>
                <a:lnTo>
                  <a:pt x="0" y="1650670"/>
                </a:lnTo>
                <a:lnTo>
                  <a:pt x="368135" y="1816924"/>
                </a:lnTo>
                <a:lnTo>
                  <a:pt x="736270" y="2030680"/>
                </a:lnTo>
                <a:lnTo>
                  <a:pt x="950026" y="2268187"/>
                </a:lnTo>
                <a:lnTo>
                  <a:pt x="1151906" y="2660072"/>
                </a:lnTo>
                <a:lnTo>
                  <a:pt x="1235034" y="2921329"/>
                </a:lnTo>
                <a:lnTo>
                  <a:pt x="1306286" y="3348841"/>
                </a:lnTo>
                <a:lnTo>
                  <a:pt x="1258784" y="3811979"/>
                </a:lnTo>
                <a:lnTo>
                  <a:pt x="1056904" y="4417620"/>
                </a:lnTo>
                <a:lnTo>
                  <a:pt x="1793174" y="4833257"/>
                </a:lnTo>
                <a:lnTo>
                  <a:pt x="2090057" y="4940135"/>
                </a:lnTo>
                <a:lnTo>
                  <a:pt x="3075709" y="5035137"/>
                </a:lnTo>
                <a:lnTo>
                  <a:pt x="3087584" y="4785755"/>
                </a:lnTo>
                <a:lnTo>
                  <a:pt x="3146961" y="4536374"/>
                </a:lnTo>
                <a:lnTo>
                  <a:pt x="3336966" y="4429496"/>
                </a:lnTo>
                <a:lnTo>
                  <a:pt x="3621974" y="4405745"/>
                </a:lnTo>
                <a:lnTo>
                  <a:pt x="4025735" y="4488872"/>
                </a:lnTo>
                <a:lnTo>
                  <a:pt x="4168239" y="4500748"/>
                </a:lnTo>
                <a:lnTo>
                  <a:pt x="4548249" y="4476997"/>
                </a:lnTo>
                <a:lnTo>
                  <a:pt x="4928260" y="4132613"/>
                </a:lnTo>
                <a:lnTo>
                  <a:pt x="4643252" y="3455719"/>
                </a:lnTo>
                <a:lnTo>
                  <a:pt x="4548249" y="3004457"/>
                </a:lnTo>
                <a:lnTo>
                  <a:pt x="4583875" y="2671948"/>
                </a:lnTo>
                <a:lnTo>
                  <a:pt x="4239491" y="2743200"/>
                </a:lnTo>
                <a:lnTo>
                  <a:pt x="4227615" y="2719449"/>
                </a:lnTo>
                <a:lnTo>
                  <a:pt x="4286992" y="2588820"/>
                </a:lnTo>
                <a:lnTo>
                  <a:pt x="4441371" y="2280062"/>
                </a:lnTo>
                <a:lnTo>
                  <a:pt x="4773880" y="2042555"/>
                </a:lnTo>
                <a:lnTo>
                  <a:pt x="4797631" y="1733797"/>
                </a:lnTo>
                <a:lnTo>
                  <a:pt x="4833257" y="1531916"/>
                </a:lnTo>
                <a:lnTo>
                  <a:pt x="4904509" y="1294410"/>
                </a:lnTo>
                <a:lnTo>
                  <a:pt x="4999512" y="1163781"/>
                </a:lnTo>
                <a:lnTo>
                  <a:pt x="4607626" y="1033153"/>
                </a:lnTo>
                <a:lnTo>
                  <a:pt x="4037610" y="819397"/>
                </a:lnTo>
                <a:lnTo>
                  <a:pt x="3586348" y="629392"/>
                </a:lnTo>
                <a:lnTo>
                  <a:pt x="3241963" y="415636"/>
                </a:lnTo>
                <a:lnTo>
                  <a:pt x="2778826"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rme libre 3"/>
          <p:cNvSpPr/>
          <p:nvPr/>
        </p:nvSpPr>
        <p:spPr>
          <a:xfrm>
            <a:off x="3432100" y="1721540"/>
            <a:ext cx="335153" cy="577352"/>
          </a:xfrm>
          <a:custGeom>
            <a:avLst/>
            <a:gdLst>
              <a:gd name="connsiteX0" fmla="*/ 381000 w 400050"/>
              <a:gd name="connsiteY0" fmla="*/ 0 h 752475"/>
              <a:gd name="connsiteX1" fmla="*/ 400050 w 400050"/>
              <a:gd name="connsiteY1" fmla="*/ 238125 h 752475"/>
              <a:gd name="connsiteX2" fmla="*/ 381000 w 400050"/>
              <a:gd name="connsiteY2" fmla="*/ 438150 h 752475"/>
              <a:gd name="connsiteX3" fmla="*/ 247650 w 400050"/>
              <a:gd name="connsiteY3" fmla="*/ 628650 h 752475"/>
              <a:gd name="connsiteX4" fmla="*/ 0 w 400050"/>
              <a:gd name="connsiteY4" fmla="*/ 752475 h 75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752475">
                <a:moveTo>
                  <a:pt x="381000" y="0"/>
                </a:moveTo>
                <a:lnTo>
                  <a:pt x="400050" y="238125"/>
                </a:lnTo>
                <a:lnTo>
                  <a:pt x="381000" y="438150"/>
                </a:lnTo>
                <a:lnTo>
                  <a:pt x="247650" y="628650"/>
                </a:lnTo>
                <a:lnTo>
                  <a:pt x="0" y="752475"/>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5751686" y="2298893"/>
            <a:ext cx="116809" cy="617395"/>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rot="18948115">
            <a:off x="3949783" y="2973645"/>
            <a:ext cx="276749" cy="828162"/>
          </a:xfrm>
          <a:prstGeom prst="ellips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7"/>
          <p:cNvSpPr/>
          <p:nvPr/>
        </p:nvSpPr>
        <p:spPr>
          <a:xfrm>
            <a:off x="4972208" y="3314740"/>
            <a:ext cx="1827382" cy="1162013"/>
          </a:xfrm>
          <a:custGeom>
            <a:avLst/>
            <a:gdLst>
              <a:gd name="connsiteX0" fmla="*/ 2181225 w 2181225"/>
              <a:gd name="connsiteY0" fmla="*/ 590550 h 1514475"/>
              <a:gd name="connsiteX1" fmla="*/ 1952625 w 2181225"/>
              <a:gd name="connsiteY1" fmla="*/ 733425 h 1514475"/>
              <a:gd name="connsiteX2" fmla="*/ 1800225 w 2181225"/>
              <a:gd name="connsiteY2" fmla="*/ 800100 h 1514475"/>
              <a:gd name="connsiteX3" fmla="*/ 1571625 w 2181225"/>
              <a:gd name="connsiteY3" fmla="*/ 781050 h 1514475"/>
              <a:gd name="connsiteX4" fmla="*/ 1466850 w 2181225"/>
              <a:gd name="connsiteY4" fmla="*/ 704850 h 1514475"/>
              <a:gd name="connsiteX5" fmla="*/ 1276350 w 2181225"/>
              <a:gd name="connsiteY5" fmla="*/ 533400 h 1514475"/>
              <a:gd name="connsiteX6" fmla="*/ 1200150 w 2181225"/>
              <a:gd name="connsiteY6" fmla="*/ 352425 h 1514475"/>
              <a:gd name="connsiteX7" fmla="*/ 1152525 w 2181225"/>
              <a:gd name="connsiteY7" fmla="*/ 171450 h 1514475"/>
              <a:gd name="connsiteX8" fmla="*/ 1114425 w 2181225"/>
              <a:gd name="connsiteY8" fmla="*/ 95250 h 1514475"/>
              <a:gd name="connsiteX9" fmla="*/ 1066800 w 2181225"/>
              <a:gd name="connsiteY9" fmla="*/ 19050 h 1514475"/>
              <a:gd name="connsiteX10" fmla="*/ 1047750 w 2181225"/>
              <a:gd name="connsiteY10" fmla="*/ 9525 h 1514475"/>
              <a:gd name="connsiteX11" fmla="*/ 942975 w 2181225"/>
              <a:gd name="connsiteY11" fmla="*/ 0 h 1514475"/>
              <a:gd name="connsiteX12" fmla="*/ 923925 w 2181225"/>
              <a:gd name="connsiteY12" fmla="*/ 209550 h 1514475"/>
              <a:gd name="connsiteX13" fmla="*/ 857250 w 2181225"/>
              <a:gd name="connsiteY13" fmla="*/ 466725 h 1514475"/>
              <a:gd name="connsiteX14" fmla="*/ 704850 w 2181225"/>
              <a:gd name="connsiteY14" fmla="*/ 704850 h 1514475"/>
              <a:gd name="connsiteX15" fmla="*/ 400050 w 2181225"/>
              <a:gd name="connsiteY15" fmla="*/ 914400 h 1514475"/>
              <a:gd name="connsiteX16" fmla="*/ 257175 w 2181225"/>
              <a:gd name="connsiteY16" fmla="*/ 1009650 h 1514475"/>
              <a:gd name="connsiteX17" fmla="*/ 76200 w 2181225"/>
              <a:gd name="connsiteY17" fmla="*/ 1076325 h 1514475"/>
              <a:gd name="connsiteX18" fmla="*/ 0 w 2181225"/>
              <a:gd name="connsiteY18" fmla="*/ 1171575 h 1514475"/>
              <a:gd name="connsiteX19" fmla="*/ 114300 w 2181225"/>
              <a:gd name="connsiteY19" fmla="*/ 1276350 h 1514475"/>
              <a:gd name="connsiteX20" fmla="*/ 180975 w 2181225"/>
              <a:gd name="connsiteY20" fmla="*/ 1400175 h 1514475"/>
              <a:gd name="connsiteX21" fmla="*/ 200025 w 2181225"/>
              <a:gd name="connsiteY21" fmla="*/ 1514475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1225" h="1514475">
                <a:moveTo>
                  <a:pt x="2181225" y="590550"/>
                </a:moveTo>
                <a:lnTo>
                  <a:pt x="1952625" y="733425"/>
                </a:lnTo>
                <a:lnTo>
                  <a:pt x="1800225" y="800100"/>
                </a:lnTo>
                <a:lnTo>
                  <a:pt x="1571625" y="781050"/>
                </a:lnTo>
                <a:lnTo>
                  <a:pt x="1466850" y="704850"/>
                </a:lnTo>
                <a:lnTo>
                  <a:pt x="1276350" y="533400"/>
                </a:lnTo>
                <a:lnTo>
                  <a:pt x="1200150" y="352425"/>
                </a:lnTo>
                <a:lnTo>
                  <a:pt x="1152525" y="171450"/>
                </a:lnTo>
                <a:lnTo>
                  <a:pt x="1114425" y="95250"/>
                </a:lnTo>
                <a:lnTo>
                  <a:pt x="1066800" y="19050"/>
                </a:lnTo>
                <a:lnTo>
                  <a:pt x="1047750" y="9525"/>
                </a:lnTo>
                <a:lnTo>
                  <a:pt x="942975" y="0"/>
                </a:lnTo>
                <a:lnTo>
                  <a:pt x="923925" y="209550"/>
                </a:lnTo>
                <a:lnTo>
                  <a:pt x="857250" y="466725"/>
                </a:lnTo>
                <a:lnTo>
                  <a:pt x="704850" y="704850"/>
                </a:lnTo>
                <a:lnTo>
                  <a:pt x="400050" y="914400"/>
                </a:lnTo>
                <a:lnTo>
                  <a:pt x="257175" y="1009650"/>
                </a:lnTo>
                <a:lnTo>
                  <a:pt x="76200" y="1076325"/>
                </a:lnTo>
                <a:lnTo>
                  <a:pt x="0" y="1171575"/>
                </a:lnTo>
                <a:lnTo>
                  <a:pt x="114300" y="1276350"/>
                </a:lnTo>
                <a:lnTo>
                  <a:pt x="180975" y="1400175"/>
                </a:lnTo>
                <a:lnTo>
                  <a:pt x="200025" y="1514475"/>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6592114" y="1516909"/>
            <a:ext cx="263335" cy="650435"/>
          </a:xfrm>
          <a:custGeom>
            <a:avLst/>
            <a:gdLst>
              <a:gd name="connsiteX0" fmla="*/ 314325 w 314325"/>
              <a:gd name="connsiteY0" fmla="*/ 0 h 847725"/>
              <a:gd name="connsiteX1" fmla="*/ 152400 w 314325"/>
              <a:gd name="connsiteY1" fmla="*/ 38100 h 847725"/>
              <a:gd name="connsiteX2" fmla="*/ 38100 w 314325"/>
              <a:gd name="connsiteY2" fmla="*/ 171450 h 847725"/>
              <a:gd name="connsiteX3" fmla="*/ 9525 w 314325"/>
              <a:gd name="connsiteY3" fmla="*/ 390525 h 847725"/>
              <a:gd name="connsiteX4" fmla="*/ 0 w 314325"/>
              <a:gd name="connsiteY4" fmla="*/ 600075 h 847725"/>
              <a:gd name="connsiteX5" fmla="*/ 114300 w 314325"/>
              <a:gd name="connsiteY5" fmla="*/ 84772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5" h="847725">
                <a:moveTo>
                  <a:pt x="314325" y="0"/>
                </a:moveTo>
                <a:lnTo>
                  <a:pt x="152400" y="38100"/>
                </a:lnTo>
                <a:lnTo>
                  <a:pt x="38100" y="171450"/>
                </a:lnTo>
                <a:lnTo>
                  <a:pt x="9525" y="390525"/>
                </a:lnTo>
                <a:lnTo>
                  <a:pt x="0" y="600075"/>
                </a:lnTo>
                <a:lnTo>
                  <a:pt x="114300" y="847725"/>
                </a:lnTo>
              </a:path>
            </a:pathLst>
          </a:custGeom>
          <a:solidFill>
            <a:srgbClr val="FFFF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6535779" y="1639186"/>
            <a:ext cx="91470" cy="376975"/>
          </a:xfrm>
          <a:custGeom>
            <a:avLst/>
            <a:gdLst>
              <a:gd name="connsiteX0" fmla="*/ 109182 w 109182"/>
              <a:gd name="connsiteY0" fmla="*/ 0 h 491319"/>
              <a:gd name="connsiteX1" fmla="*/ 34120 w 109182"/>
              <a:gd name="connsiteY1" fmla="*/ 47767 h 491319"/>
              <a:gd name="connsiteX2" fmla="*/ 0 w 109182"/>
              <a:gd name="connsiteY2" fmla="*/ 150125 h 491319"/>
              <a:gd name="connsiteX3" fmla="*/ 0 w 109182"/>
              <a:gd name="connsiteY3" fmla="*/ 341194 h 491319"/>
              <a:gd name="connsiteX4" fmla="*/ 0 w 109182"/>
              <a:gd name="connsiteY4" fmla="*/ 436728 h 491319"/>
              <a:gd name="connsiteX5" fmla="*/ 47768 w 109182"/>
              <a:gd name="connsiteY5" fmla="*/ 491319 h 491319"/>
              <a:gd name="connsiteX6" fmla="*/ 75063 w 109182"/>
              <a:gd name="connsiteY6" fmla="*/ 450376 h 491319"/>
              <a:gd name="connsiteX7" fmla="*/ 75063 w 109182"/>
              <a:gd name="connsiteY7" fmla="*/ 450376 h 491319"/>
              <a:gd name="connsiteX8" fmla="*/ 81887 w 109182"/>
              <a:gd name="connsiteY8" fmla="*/ 450376 h 49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82" h="491319">
                <a:moveTo>
                  <a:pt x="109182" y="0"/>
                </a:moveTo>
                <a:lnTo>
                  <a:pt x="34120" y="47767"/>
                </a:lnTo>
                <a:lnTo>
                  <a:pt x="0" y="150125"/>
                </a:lnTo>
                <a:lnTo>
                  <a:pt x="0" y="341194"/>
                </a:lnTo>
                <a:lnTo>
                  <a:pt x="0" y="436728"/>
                </a:lnTo>
                <a:lnTo>
                  <a:pt x="47768" y="491319"/>
                </a:lnTo>
                <a:lnTo>
                  <a:pt x="75063" y="450376"/>
                </a:lnTo>
                <a:lnTo>
                  <a:pt x="75063" y="450376"/>
                </a:lnTo>
                <a:lnTo>
                  <a:pt x="81887" y="450376"/>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3442567" y="2121216"/>
            <a:ext cx="1313253" cy="246013"/>
          </a:xfrm>
          <a:custGeom>
            <a:avLst/>
            <a:gdLst>
              <a:gd name="connsiteX0" fmla="*/ 0 w 1567543"/>
              <a:gd name="connsiteY0" fmla="*/ 219694 h 320634"/>
              <a:gd name="connsiteX1" fmla="*/ 237506 w 1567543"/>
              <a:gd name="connsiteY1" fmla="*/ 142504 h 320634"/>
              <a:gd name="connsiteX2" fmla="*/ 492826 w 1567543"/>
              <a:gd name="connsiteY2" fmla="*/ 83127 h 320634"/>
              <a:gd name="connsiteX3" fmla="*/ 688769 w 1567543"/>
              <a:gd name="connsiteY3" fmla="*/ 89065 h 320634"/>
              <a:gd name="connsiteX4" fmla="*/ 807522 w 1567543"/>
              <a:gd name="connsiteY4" fmla="*/ 124691 h 320634"/>
              <a:gd name="connsiteX5" fmla="*/ 997527 w 1567543"/>
              <a:gd name="connsiteY5" fmla="*/ 178130 h 320634"/>
              <a:gd name="connsiteX6" fmla="*/ 1175657 w 1567543"/>
              <a:gd name="connsiteY6" fmla="*/ 166255 h 320634"/>
              <a:gd name="connsiteX7" fmla="*/ 1359725 w 1567543"/>
              <a:gd name="connsiteY7" fmla="*/ 89065 h 320634"/>
              <a:gd name="connsiteX8" fmla="*/ 1484415 w 1567543"/>
              <a:gd name="connsiteY8" fmla="*/ 0 h 320634"/>
              <a:gd name="connsiteX9" fmla="*/ 1567543 w 1567543"/>
              <a:gd name="connsiteY9" fmla="*/ 47501 h 320634"/>
              <a:gd name="connsiteX10" fmla="*/ 1413163 w 1567543"/>
              <a:gd name="connsiteY10" fmla="*/ 184068 h 320634"/>
              <a:gd name="connsiteX11" fmla="*/ 1122218 w 1567543"/>
              <a:gd name="connsiteY11" fmla="*/ 285008 h 320634"/>
              <a:gd name="connsiteX12" fmla="*/ 884712 w 1567543"/>
              <a:gd name="connsiteY12" fmla="*/ 296883 h 320634"/>
              <a:gd name="connsiteX13" fmla="*/ 659080 w 1567543"/>
              <a:gd name="connsiteY13" fmla="*/ 207818 h 320634"/>
              <a:gd name="connsiteX14" fmla="*/ 575953 w 1567543"/>
              <a:gd name="connsiteY14" fmla="*/ 184068 h 320634"/>
              <a:gd name="connsiteX15" fmla="*/ 41563 w 1567543"/>
              <a:gd name="connsiteY15" fmla="*/ 320634 h 3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7543" h="320634">
                <a:moveTo>
                  <a:pt x="0" y="219694"/>
                </a:moveTo>
                <a:lnTo>
                  <a:pt x="237506" y="142504"/>
                </a:lnTo>
                <a:lnTo>
                  <a:pt x="492826" y="83127"/>
                </a:lnTo>
                <a:lnTo>
                  <a:pt x="688769" y="89065"/>
                </a:lnTo>
                <a:lnTo>
                  <a:pt x="807522" y="124691"/>
                </a:lnTo>
                <a:lnTo>
                  <a:pt x="997527" y="178130"/>
                </a:lnTo>
                <a:lnTo>
                  <a:pt x="1175657" y="166255"/>
                </a:lnTo>
                <a:lnTo>
                  <a:pt x="1359725" y="89065"/>
                </a:lnTo>
                <a:lnTo>
                  <a:pt x="1484415" y="0"/>
                </a:lnTo>
                <a:lnTo>
                  <a:pt x="1567543" y="47501"/>
                </a:lnTo>
                <a:lnTo>
                  <a:pt x="1413163" y="184068"/>
                </a:lnTo>
                <a:lnTo>
                  <a:pt x="1122218" y="285008"/>
                </a:lnTo>
                <a:lnTo>
                  <a:pt x="884712" y="296883"/>
                </a:lnTo>
                <a:lnTo>
                  <a:pt x="659080" y="207818"/>
                </a:lnTo>
                <a:lnTo>
                  <a:pt x="575953" y="184068"/>
                </a:lnTo>
                <a:lnTo>
                  <a:pt x="41563" y="320634"/>
                </a:lnTo>
              </a:path>
            </a:pathLst>
          </a:cu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200648" y="0"/>
            <a:ext cx="3168352" cy="369332"/>
          </a:xfrm>
          <a:prstGeom prst="rect">
            <a:avLst/>
          </a:prstGeom>
          <a:noFill/>
        </p:spPr>
        <p:txBody>
          <a:bodyPr wrap="square" rtlCol="0">
            <a:spAutoFit/>
          </a:bodyPr>
          <a:lstStyle/>
          <a:p>
            <a:r>
              <a:rPr lang="fr-FR" b="1" dirty="0" smtClean="0"/>
              <a:t>Les espaces agricoles français</a:t>
            </a:r>
            <a:endParaRPr lang="fr-FR" b="1" dirty="0"/>
          </a:p>
        </p:txBody>
      </p:sp>
      <p:sp>
        <p:nvSpPr>
          <p:cNvPr id="16" name="ZoneTexte 15"/>
          <p:cNvSpPr txBox="1"/>
          <p:nvPr/>
        </p:nvSpPr>
        <p:spPr>
          <a:xfrm>
            <a:off x="320329" y="4525081"/>
            <a:ext cx="3379950" cy="584775"/>
          </a:xfrm>
          <a:prstGeom prst="rect">
            <a:avLst/>
          </a:prstGeom>
          <a:noFill/>
        </p:spPr>
        <p:txBody>
          <a:bodyPr wrap="square" rtlCol="0">
            <a:spAutoFit/>
          </a:bodyPr>
          <a:lstStyle/>
          <a:p>
            <a:r>
              <a:rPr lang="fr-FR" sz="1600" b="1" dirty="0" smtClean="0"/>
              <a:t>1. Espaces agricoles spécialisés à forte productivité</a:t>
            </a:r>
            <a:endParaRPr lang="fr-FR" sz="1600" b="1" dirty="0"/>
          </a:p>
        </p:txBody>
      </p:sp>
      <p:sp>
        <p:nvSpPr>
          <p:cNvPr id="17" name="ZoneTexte 16"/>
          <p:cNvSpPr txBox="1"/>
          <p:nvPr/>
        </p:nvSpPr>
        <p:spPr>
          <a:xfrm>
            <a:off x="5443721" y="4560244"/>
            <a:ext cx="3379950" cy="584775"/>
          </a:xfrm>
          <a:prstGeom prst="rect">
            <a:avLst/>
          </a:prstGeom>
          <a:noFill/>
        </p:spPr>
        <p:txBody>
          <a:bodyPr wrap="square" rtlCol="0">
            <a:spAutoFit/>
          </a:bodyPr>
          <a:lstStyle/>
          <a:p>
            <a:r>
              <a:rPr lang="fr-FR" sz="1600" b="1" dirty="0" smtClean="0"/>
              <a:t>2. Espaces agricoles à faible productivité</a:t>
            </a:r>
            <a:endParaRPr lang="fr-FR" sz="1600" b="1" dirty="0"/>
          </a:p>
        </p:txBody>
      </p:sp>
      <p:sp>
        <p:nvSpPr>
          <p:cNvPr id="18" name="Rectangle 17"/>
          <p:cNvSpPr/>
          <p:nvPr/>
        </p:nvSpPr>
        <p:spPr>
          <a:xfrm>
            <a:off x="392309" y="5160167"/>
            <a:ext cx="468000" cy="32521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392309" y="5650451"/>
            <a:ext cx="468000" cy="32521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92309" y="6131608"/>
            <a:ext cx="468000" cy="325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489842" y="5304573"/>
            <a:ext cx="468000" cy="325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007361" y="5146830"/>
            <a:ext cx="2592315" cy="338554"/>
          </a:xfrm>
          <a:prstGeom prst="rect">
            <a:avLst/>
          </a:prstGeom>
          <a:noFill/>
        </p:spPr>
        <p:txBody>
          <a:bodyPr wrap="square" rtlCol="0">
            <a:spAutoFit/>
          </a:bodyPr>
          <a:lstStyle/>
          <a:p>
            <a:r>
              <a:rPr lang="fr-FR" sz="1600" dirty="0" smtClean="0"/>
              <a:t>Grandes cultures céréalières</a:t>
            </a:r>
            <a:endParaRPr lang="fr-FR" sz="1600" dirty="0"/>
          </a:p>
        </p:txBody>
      </p:sp>
      <p:sp>
        <p:nvSpPr>
          <p:cNvPr id="24" name="ZoneTexte 23"/>
          <p:cNvSpPr txBox="1"/>
          <p:nvPr/>
        </p:nvSpPr>
        <p:spPr>
          <a:xfrm>
            <a:off x="1071200" y="5643206"/>
            <a:ext cx="2592315" cy="338554"/>
          </a:xfrm>
          <a:prstGeom prst="rect">
            <a:avLst/>
          </a:prstGeom>
          <a:noFill/>
        </p:spPr>
        <p:txBody>
          <a:bodyPr wrap="square" rtlCol="0">
            <a:spAutoFit/>
          </a:bodyPr>
          <a:lstStyle/>
          <a:p>
            <a:r>
              <a:rPr lang="fr-FR" sz="1600" dirty="0" smtClean="0"/>
              <a:t>Elevage intensif</a:t>
            </a:r>
            <a:endParaRPr lang="fr-FR" sz="1600" dirty="0"/>
          </a:p>
        </p:txBody>
      </p:sp>
      <p:sp>
        <p:nvSpPr>
          <p:cNvPr id="25" name="ZoneTexte 24"/>
          <p:cNvSpPr txBox="1"/>
          <p:nvPr/>
        </p:nvSpPr>
        <p:spPr>
          <a:xfrm>
            <a:off x="1048786" y="6126095"/>
            <a:ext cx="2592315" cy="584775"/>
          </a:xfrm>
          <a:prstGeom prst="rect">
            <a:avLst/>
          </a:prstGeom>
          <a:noFill/>
        </p:spPr>
        <p:txBody>
          <a:bodyPr wrap="square" rtlCol="0">
            <a:spAutoFit/>
          </a:bodyPr>
          <a:lstStyle/>
          <a:p>
            <a:r>
              <a:rPr lang="fr-FR" sz="1600" dirty="0" smtClean="0"/>
              <a:t>Vignoble, cultures maraîchères, arboriculture</a:t>
            </a:r>
            <a:endParaRPr lang="fr-FR" sz="1600" dirty="0"/>
          </a:p>
        </p:txBody>
      </p:sp>
      <p:sp>
        <p:nvSpPr>
          <p:cNvPr id="26" name="ZoneTexte 25"/>
          <p:cNvSpPr txBox="1"/>
          <p:nvPr/>
        </p:nvSpPr>
        <p:spPr>
          <a:xfrm>
            <a:off x="6199284" y="5174795"/>
            <a:ext cx="2592315" cy="584775"/>
          </a:xfrm>
          <a:prstGeom prst="rect">
            <a:avLst/>
          </a:prstGeom>
          <a:noFill/>
        </p:spPr>
        <p:txBody>
          <a:bodyPr wrap="square" rtlCol="0">
            <a:spAutoFit/>
          </a:bodyPr>
          <a:lstStyle/>
          <a:p>
            <a:r>
              <a:rPr lang="fr-FR" sz="1600" dirty="0" smtClean="0"/>
              <a:t>Polyculture et élevage extensif</a:t>
            </a:r>
            <a:endParaRPr lang="fr-FR" sz="1600" dirty="0"/>
          </a:p>
        </p:txBody>
      </p:sp>
      <p:sp>
        <p:nvSpPr>
          <p:cNvPr id="11" name="Forme libre 10"/>
          <p:cNvSpPr/>
          <p:nvPr/>
        </p:nvSpPr>
        <p:spPr>
          <a:xfrm>
            <a:off x="5473481" y="1411225"/>
            <a:ext cx="186520" cy="298940"/>
          </a:xfrm>
          <a:custGeom>
            <a:avLst/>
            <a:gdLst>
              <a:gd name="connsiteX0" fmla="*/ 0 w 222636"/>
              <a:gd name="connsiteY0" fmla="*/ 71562 h 389614"/>
              <a:gd name="connsiteX1" fmla="*/ 166977 w 222636"/>
              <a:gd name="connsiteY1" fmla="*/ 0 h 389614"/>
              <a:gd name="connsiteX2" fmla="*/ 222636 w 222636"/>
              <a:gd name="connsiteY2" fmla="*/ 63611 h 389614"/>
              <a:gd name="connsiteX3" fmla="*/ 190831 w 222636"/>
              <a:gd name="connsiteY3" fmla="*/ 222637 h 389614"/>
              <a:gd name="connsiteX4" fmla="*/ 135172 w 222636"/>
              <a:gd name="connsiteY4" fmla="*/ 333955 h 389614"/>
              <a:gd name="connsiteX5" fmla="*/ 63610 w 222636"/>
              <a:gd name="connsiteY5" fmla="*/ 389614 h 389614"/>
              <a:gd name="connsiteX6" fmla="*/ 63610 w 222636"/>
              <a:gd name="connsiteY6" fmla="*/ 286247 h 389614"/>
              <a:gd name="connsiteX7" fmla="*/ 63610 w 222636"/>
              <a:gd name="connsiteY7" fmla="*/ 190832 h 389614"/>
              <a:gd name="connsiteX8" fmla="*/ 0 w 222636"/>
              <a:gd name="connsiteY8" fmla="*/ 71562 h 3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36" h="389614">
                <a:moveTo>
                  <a:pt x="0" y="71562"/>
                </a:moveTo>
                <a:lnTo>
                  <a:pt x="166977" y="0"/>
                </a:lnTo>
                <a:lnTo>
                  <a:pt x="222636" y="63611"/>
                </a:lnTo>
                <a:lnTo>
                  <a:pt x="190831" y="222637"/>
                </a:lnTo>
                <a:lnTo>
                  <a:pt x="135172" y="333955"/>
                </a:lnTo>
                <a:lnTo>
                  <a:pt x="63610" y="389614"/>
                </a:lnTo>
                <a:lnTo>
                  <a:pt x="63610" y="286247"/>
                </a:lnTo>
                <a:lnTo>
                  <a:pt x="63610" y="190832"/>
                </a:lnTo>
                <a:lnTo>
                  <a:pt x="0" y="71562"/>
                </a:lnTo>
                <a:close/>
              </a:path>
            </a:pathLst>
          </a:cu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1"/>
          <p:cNvSpPr/>
          <p:nvPr/>
        </p:nvSpPr>
        <p:spPr>
          <a:xfrm>
            <a:off x="3666226" y="3286664"/>
            <a:ext cx="457200" cy="483079"/>
          </a:xfrm>
          <a:custGeom>
            <a:avLst/>
            <a:gdLst>
              <a:gd name="connsiteX0" fmla="*/ 129397 w 457200"/>
              <a:gd name="connsiteY0" fmla="*/ 0 h 483079"/>
              <a:gd name="connsiteX1" fmla="*/ 129397 w 457200"/>
              <a:gd name="connsiteY1" fmla="*/ 0 h 483079"/>
              <a:gd name="connsiteX2" fmla="*/ 112144 w 457200"/>
              <a:gd name="connsiteY2" fmla="*/ 241540 h 483079"/>
              <a:gd name="connsiteX3" fmla="*/ 0 w 457200"/>
              <a:gd name="connsiteY3" fmla="*/ 483079 h 483079"/>
              <a:gd name="connsiteX4" fmla="*/ 457200 w 457200"/>
              <a:gd name="connsiteY4" fmla="*/ 336430 h 483079"/>
              <a:gd name="connsiteX5" fmla="*/ 267419 w 457200"/>
              <a:gd name="connsiteY5" fmla="*/ 163902 h 483079"/>
              <a:gd name="connsiteX6" fmla="*/ 129397 w 457200"/>
              <a:gd name="connsiteY6" fmla="*/ 0 h 48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83079">
                <a:moveTo>
                  <a:pt x="129397" y="0"/>
                </a:moveTo>
                <a:lnTo>
                  <a:pt x="129397" y="0"/>
                </a:lnTo>
                <a:lnTo>
                  <a:pt x="112144" y="241540"/>
                </a:lnTo>
                <a:lnTo>
                  <a:pt x="0" y="483079"/>
                </a:lnTo>
                <a:lnTo>
                  <a:pt x="457200" y="336430"/>
                </a:lnTo>
                <a:lnTo>
                  <a:pt x="267419" y="163902"/>
                </a:lnTo>
                <a:lnTo>
                  <a:pt x="12939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4493623" y="1448555"/>
            <a:ext cx="885351" cy="523220"/>
          </a:xfrm>
          <a:prstGeom prst="rect">
            <a:avLst/>
          </a:prstGeom>
          <a:noFill/>
        </p:spPr>
        <p:txBody>
          <a:bodyPr wrap="square" rtlCol="0">
            <a:spAutoFit/>
          </a:bodyPr>
          <a:lstStyle/>
          <a:p>
            <a:pPr algn="ctr"/>
            <a:r>
              <a:rPr lang="fr-FR" sz="1400" dirty="0" smtClean="0"/>
              <a:t>Bassin</a:t>
            </a:r>
          </a:p>
          <a:p>
            <a:pPr algn="ctr"/>
            <a:r>
              <a:rPr lang="fr-FR" sz="1400" dirty="0" smtClean="0"/>
              <a:t>Parisien</a:t>
            </a:r>
            <a:endParaRPr lang="fr-FR" sz="1400" dirty="0"/>
          </a:p>
        </p:txBody>
      </p:sp>
      <p:sp>
        <p:nvSpPr>
          <p:cNvPr id="27" name="ZoneTexte 26"/>
          <p:cNvSpPr txBox="1"/>
          <p:nvPr/>
        </p:nvSpPr>
        <p:spPr>
          <a:xfrm>
            <a:off x="6719529" y="1639186"/>
            <a:ext cx="648000" cy="307777"/>
          </a:xfrm>
          <a:prstGeom prst="rect">
            <a:avLst/>
          </a:prstGeom>
          <a:noFill/>
        </p:spPr>
        <p:txBody>
          <a:bodyPr wrap="square" rtlCol="0">
            <a:spAutoFit/>
          </a:bodyPr>
          <a:lstStyle/>
          <a:p>
            <a:pPr algn="ctr"/>
            <a:r>
              <a:rPr lang="fr-FR" sz="1400" dirty="0" smtClean="0"/>
              <a:t>Alsace</a:t>
            </a:r>
            <a:endParaRPr lang="fr-FR" sz="1400" dirty="0"/>
          </a:p>
        </p:txBody>
      </p:sp>
      <p:sp>
        <p:nvSpPr>
          <p:cNvPr id="28" name="ZoneTexte 27"/>
          <p:cNvSpPr txBox="1"/>
          <p:nvPr/>
        </p:nvSpPr>
        <p:spPr>
          <a:xfrm>
            <a:off x="3700279" y="3741857"/>
            <a:ext cx="885351" cy="307777"/>
          </a:xfrm>
          <a:prstGeom prst="rect">
            <a:avLst/>
          </a:prstGeom>
          <a:noFill/>
        </p:spPr>
        <p:txBody>
          <a:bodyPr wrap="square" rtlCol="0">
            <a:spAutoFit/>
          </a:bodyPr>
          <a:lstStyle/>
          <a:p>
            <a:pPr algn="ctr"/>
            <a:r>
              <a:rPr lang="fr-FR" sz="1400" dirty="0" smtClean="0"/>
              <a:t>Aquitaine</a:t>
            </a:r>
            <a:endParaRPr lang="fr-FR" sz="1400" dirty="0"/>
          </a:p>
        </p:txBody>
      </p:sp>
      <p:sp>
        <p:nvSpPr>
          <p:cNvPr id="14" name="Forme libre 13"/>
          <p:cNvSpPr/>
          <p:nvPr/>
        </p:nvSpPr>
        <p:spPr>
          <a:xfrm>
            <a:off x="2711395" y="1622066"/>
            <a:ext cx="1041621" cy="652007"/>
          </a:xfrm>
          <a:custGeom>
            <a:avLst/>
            <a:gdLst>
              <a:gd name="connsiteX0" fmla="*/ 31805 w 1041621"/>
              <a:gd name="connsiteY0" fmla="*/ 63611 h 652007"/>
              <a:gd name="connsiteX1" fmla="*/ 389614 w 1041621"/>
              <a:gd name="connsiteY1" fmla="*/ 0 h 652007"/>
              <a:gd name="connsiteX2" fmla="*/ 882595 w 1041621"/>
              <a:gd name="connsiteY2" fmla="*/ 79513 h 652007"/>
              <a:gd name="connsiteX3" fmla="*/ 1017767 w 1041621"/>
              <a:gd name="connsiteY3" fmla="*/ 111318 h 652007"/>
              <a:gd name="connsiteX4" fmla="*/ 1041621 w 1041621"/>
              <a:gd name="connsiteY4" fmla="*/ 294198 h 652007"/>
              <a:gd name="connsiteX5" fmla="*/ 1033669 w 1041621"/>
              <a:gd name="connsiteY5" fmla="*/ 421419 h 652007"/>
              <a:gd name="connsiteX6" fmla="*/ 946205 w 1041621"/>
              <a:gd name="connsiteY6" fmla="*/ 508884 h 652007"/>
              <a:gd name="connsiteX7" fmla="*/ 882595 w 1041621"/>
              <a:gd name="connsiteY7" fmla="*/ 572494 h 652007"/>
              <a:gd name="connsiteX8" fmla="*/ 715617 w 1041621"/>
              <a:gd name="connsiteY8" fmla="*/ 652007 h 652007"/>
              <a:gd name="connsiteX9" fmla="*/ 620202 w 1041621"/>
              <a:gd name="connsiteY9" fmla="*/ 564543 h 652007"/>
              <a:gd name="connsiteX10" fmla="*/ 357808 w 1041621"/>
              <a:gd name="connsiteY10" fmla="*/ 397565 h 652007"/>
              <a:gd name="connsiteX11" fmla="*/ 198782 w 1041621"/>
              <a:gd name="connsiteY11" fmla="*/ 341906 h 652007"/>
              <a:gd name="connsiteX12" fmla="*/ 0 w 1041621"/>
              <a:gd name="connsiteY12" fmla="*/ 270344 h 652007"/>
              <a:gd name="connsiteX13" fmla="*/ 31805 w 1041621"/>
              <a:gd name="connsiteY13" fmla="*/ 63611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1621" h="652007">
                <a:moveTo>
                  <a:pt x="31805" y="63611"/>
                </a:moveTo>
                <a:lnTo>
                  <a:pt x="389614" y="0"/>
                </a:lnTo>
                <a:lnTo>
                  <a:pt x="882595" y="79513"/>
                </a:lnTo>
                <a:lnTo>
                  <a:pt x="1017767" y="111318"/>
                </a:lnTo>
                <a:lnTo>
                  <a:pt x="1041621" y="294198"/>
                </a:lnTo>
                <a:lnTo>
                  <a:pt x="1033669" y="421419"/>
                </a:lnTo>
                <a:lnTo>
                  <a:pt x="946205" y="508884"/>
                </a:lnTo>
                <a:lnTo>
                  <a:pt x="882595" y="572494"/>
                </a:lnTo>
                <a:lnTo>
                  <a:pt x="715617" y="652007"/>
                </a:lnTo>
                <a:lnTo>
                  <a:pt x="620202" y="564543"/>
                </a:lnTo>
                <a:lnTo>
                  <a:pt x="357808" y="397565"/>
                </a:lnTo>
                <a:lnTo>
                  <a:pt x="198782" y="341906"/>
                </a:lnTo>
                <a:lnTo>
                  <a:pt x="0" y="270344"/>
                </a:lnTo>
                <a:lnTo>
                  <a:pt x="31805" y="63611"/>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2411760" y="1747936"/>
            <a:ext cx="887262" cy="307777"/>
          </a:xfrm>
          <a:prstGeom prst="rect">
            <a:avLst/>
          </a:prstGeom>
          <a:noFill/>
        </p:spPr>
        <p:txBody>
          <a:bodyPr wrap="square" rtlCol="0">
            <a:spAutoFit/>
          </a:bodyPr>
          <a:lstStyle/>
          <a:p>
            <a:pPr algn="ctr"/>
            <a:r>
              <a:rPr lang="fr-FR" sz="1400" dirty="0" smtClean="0"/>
              <a:t>Bretagne</a:t>
            </a:r>
            <a:endParaRPr lang="fr-FR" sz="1400" dirty="0"/>
          </a:p>
        </p:txBody>
      </p:sp>
    </p:spTree>
    <p:extLst>
      <p:ext uri="{BB962C8B-B14F-4D97-AF65-F5344CB8AC3E}">
        <p14:creationId xmlns:p14="http://schemas.microsoft.com/office/powerpoint/2010/main" xmlns="" val="176188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306285" y="0"/>
            <a:ext cx="6531429" cy="6858000"/>
          </a:xfrm>
          <a:prstGeom prst="rect">
            <a:avLst/>
          </a:prstGeom>
        </p:spPr>
      </p:pic>
      <p:sp>
        <p:nvSpPr>
          <p:cNvPr id="3" name="Rectangle 2"/>
          <p:cNvSpPr/>
          <p:nvPr/>
        </p:nvSpPr>
        <p:spPr>
          <a:xfrm>
            <a:off x="1407811" y="6237312"/>
            <a:ext cx="2088232"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p:cNvCxnSpPr/>
          <p:nvPr/>
        </p:nvCxnSpPr>
        <p:spPr>
          <a:xfrm>
            <a:off x="4788024" y="5373216"/>
            <a:ext cx="0" cy="1584176"/>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76099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2350" y="60613"/>
            <a:ext cx="8799301" cy="6736774"/>
          </a:xfrm>
          <a:prstGeom prst="rect">
            <a:avLst/>
          </a:prstGeom>
        </p:spPr>
      </p:pic>
      <p:pic>
        <p:nvPicPr>
          <p:cNvPr id="5" name="Image 4">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xmlns="" val="0"/>
              </a:ext>
            </a:extLst>
          </a:blip>
          <a:srcRect b="28244"/>
          <a:stretch/>
        </p:blipFill>
        <p:spPr>
          <a:xfrm>
            <a:off x="6876256" y="6165792"/>
            <a:ext cx="521224" cy="627200"/>
          </a:xfrm>
          <a:prstGeom prst="rect">
            <a:avLst/>
          </a:prstGeom>
        </p:spPr>
      </p:pic>
    </p:spTree>
    <p:extLst>
      <p:ext uri="{BB962C8B-B14F-4D97-AF65-F5344CB8AC3E}">
        <p14:creationId xmlns:p14="http://schemas.microsoft.com/office/powerpoint/2010/main" xmlns="" val="831385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nvSpPr>
        <p:spPr>
          <a:xfrm>
            <a:off x="3663515" y="3541296"/>
            <a:ext cx="1109197" cy="643127"/>
          </a:xfrm>
          <a:custGeom>
            <a:avLst/>
            <a:gdLst>
              <a:gd name="connsiteX0" fmla="*/ 0 w 1323975"/>
              <a:gd name="connsiteY0" fmla="*/ 323850 h 838200"/>
              <a:gd name="connsiteX1" fmla="*/ 666750 w 1323975"/>
              <a:gd name="connsiteY1" fmla="*/ 762000 h 838200"/>
              <a:gd name="connsiteX2" fmla="*/ 971550 w 1323975"/>
              <a:gd name="connsiteY2" fmla="*/ 838200 h 838200"/>
              <a:gd name="connsiteX3" fmla="*/ 1238250 w 1323975"/>
              <a:gd name="connsiteY3" fmla="*/ 752475 h 838200"/>
              <a:gd name="connsiteX4" fmla="*/ 1323975 w 1323975"/>
              <a:gd name="connsiteY4" fmla="*/ 609600 h 838200"/>
              <a:gd name="connsiteX5" fmla="*/ 1323975 w 1323975"/>
              <a:gd name="connsiteY5" fmla="*/ 514350 h 838200"/>
              <a:gd name="connsiteX6" fmla="*/ 1247775 w 1323975"/>
              <a:gd name="connsiteY6" fmla="*/ 352425 h 838200"/>
              <a:gd name="connsiteX7" fmla="*/ 1114425 w 1323975"/>
              <a:gd name="connsiteY7" fmla="*/ 219075 h 838200"/>
              <a:gd name="connsiteX8" fmla="*/ 857250 w 1323975"/>
              <a:gd name="connsiteY8"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3975" h="838200">
                <a:moveTo>
                  <a:pt x="0" y="323850"/>
                </a:moveTo>
                <a:lnTo>
                  <a:pt x="666750" y="762000"/>
                </a:lnTo>
                <a:lnTo>
                  <a:pt x="971550" y="838200"/>
                </a:lnTo>
                <a:lnTo>
                  <a:pt x="1238250" y="752475"/>
                </a:lnTo>
                <a:lnTo>
                  <a:pt x="1323975" y="609600"/>
                </a:lnTo>
                <a:lnTo>
                  <a:pt x="1323975" y="514350"/>
                </a:lnTo>
                <a:lnTo>
                  <a:pt x="1247775" y="352425"/>
                </a:lnTo>
                <a:lnTo>
                  <a:pt x="1114425" y="219075"/>
                </a:lnTo>
                <a:lnTo>
                  <a:pt x="857250" y="0"/>
                </a:lnTo>
              </a:path>
            </a:pathLst>
          </a:custGeom>
          <a:solidFill>
            <a:srgbClr val="FFFF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4"/>
          <p:cNvSpPr/>
          <p:nvPr/>
        </p:nvSpPr>
        <p:spPr>
          <a:xfrm>
            <a:off x="4062507" y="713001"/>
            <a:ext cx="1747584" cy="1885530"/>
          </a:xfrm>
          <a:custGeom>
            <a:avLst/>
            <a:gdLst>
              <a:gd name="connsiteX0" fmla="*/ 847725 w 2085975"/>
              <a:gd name="connsiteY0" fmla="*/ 0 h 2457450"/>
              <a:gd name="connsiteX1" fmla="*/ 923925 w 2085975"/>
              <a:gd name="connsiteY1" fmla="*/ 190500 h 2457450"/>
              <a:gd name="connsiteX2" fmla="*/ 866775 w 2085975"/>
              <a:gd name="connsiteY2" fmla="*/ 561975 h 2457450"/>
              <a:gd name="connsiteX3" fmla="*/ 685800 w 2085975"/>
              <a:gd name="connsiteY3" fmla="*/ 895350 h 2457450"/>
              <a:gd name="connsiteX4" fmla="*/ 419100 w 2085975"/>
              <a:gd name="connsiteY4" fmla="*/ 1266825 h 2457450"/>
              <a:gd name="connsiteX5" fmla="*/ 219075 w 2085975"/>
              <a:gd name="connsiteY5" fmla="*/ 1543050 h 2457450"/>
              <a:gd name="connsiteX6" fmla="*/ 76200 w 2085975"/>
              <a:gd name="connsiteY6" fmla="*/ 1828800 h 2457450"/>
              <a:gd name="connsiteX7" fmla="*/ 0 w 2085975"/>
              <a:gd name="connsiteY7" fmla="*/ 2038350 h 2457450"/>
              <a:gd name="connsiteX8" fmla="*/ 9525 w 2085975"/>
              <a:gd name="connsiteY8" fmla="*/ 2114550 h 2457450"/>
              <a:gd name="connsiteX9" fmla="*/ 9525 w 2085975"/>
              <a:gd name="connsiteY9" fmla="*/ 2286000 h 2457450"/>
              <a:gd name="connsiteX10" fmla="*/ 190500 w 2085975"/>
              <a:gd name="connsiteY10" fmla="*/ 2409825 h 2457450"/>
              <a:gd name="connsiteX11" fmla="*/ 304800 w 2085975"/>
              <a:gd name="connsiteY11" fmla="*/ 2457450 h 2457450"/>
              <a:gd name="connsiteX12" fmla="*/ 600075 w 2085975"/>
              <a:gd name="connsiteY12" fmla="*/ 2428875 h 2457450"/>
              <a:gd name="connsiteX13" fmla="*/ 1114425 w 2085975"/>
              <a:gd name="connsiteY13" fmla="*/ 2305050 h 2457450"/>
              <a:gd name="connsiteX14" fmla="*/ 1571625 w 2085975"/>
              <a:gd name="connsiteY14" fmla="*/ 2124075 h 2457450"/>
              <a:gd name="connsiteX15" fmla="*/ 1895475 w 2085975"/>
              <a:gd name="connsiteY15" fmla="*/ 1762125 h 2457450"/>
              <a:gd name="connsiteX16" fmla="*/ 2066925 w 2085975"/>
              <a:gd name="connsiteY16" fmla="*/ 1381125 h 2457450"/>
              <a:gd name="connsiteX17" fmla="*/ 2085975 w 2085975"/>
              <a:gd name="connsiteY17" fmla="*/ 1076325 h 2457450"/>
              <a:gd name="connsiteX18" fmla="*/ 2000250 w 2085975"/>
              <a:gd name="connsiteY18" fmla="*/ 800100 h 2457450"/>
              <a:gd name="connsiteX19" fmla="*/ 1800225 w 2085975"/>
              <a:gd name="connsiteY19" fmla="*/ 409575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5975" h="2457450">
                <a:moveTo>
                  <a:pt x="847725" y="0"/>
                </a:moveTo>
                <a:lnTo>
                  <a:pt x="923925" y="190500"/>
                </a:lnTo>
                <a:lnTo>
                  <a:pt x="866775" y="561975"/>
                </a:lnTo>
                <a:lnTo>
                  <a:pt x="685800" y="895350"/>
                </a:lnTo>
                <a:lnTo>
                  <a:pt x="419100" y="1266825"/>
                </a:lnTo>
                <a:lnTo>
                  <a:pt x="219075" y="1543050"/>
                </a:lnTo>
                <a:lnTo>
                  <a:pt x="76200" y="1828800"/>
                </a:lnTo>
                <a:lnTo>
                  <a:pt x="0" y="2038350"/>
                </a:lnTo>
                <a:lnTo>
                  <a:pt x="9525" y="2114550"/>
                </a:lnTo>
                <a:lnTo>
                  <a:pt x="9525" y="2286000"/>
                </a:lnTo>
                <a:lnTo>
                  <a:pt x="190500" y="2409825"/>
                </a:lnTo>
                <a:lnTo>
                  <a:pt x="304800" y="2457450"/>
                </a:lnTo>
                <a:lnTo>
                  <a:pt x="600075" y="2428875"/>
                </a:lnTo>
                <a:lnTo>
                  <a:pt x="1114425" y="2305050"/>
                </a:lnTo>
                <a:lnTo>
                  <a:pt x="1571625" y="2124075"/>
                </a:lnTo>
                <a:lnTo>
                  <a:pt x="1895475" y="1762125"/>
                </a:lnTo>
                <a:lnTo>
                  <a:pt x="2066925" y="1381125"/>
                </a:lnTo>
                <a:lnTo>
                  <a:pt x="2085975" y="1076325"/>
                </a:lnTo>
                <a:lnTo>
                  <a:pt x="2000250" y="800100"/>
                </a:lnTo>
                <a:lnTo>
                  <a:pt x="1800225" y="409575"/>
                </a:lnTo>
              </a:path>
            </a:pathLst>
          </a:custGeom>
          <a:solidFill>
            <a:srgbClr val="FFFF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2691426" y="617804"/>
            <a:ext cx="4188481" cy="3863315"/>
          </a:xfrm>
          <a:custGeom>
            <a:avLst/>
            <a:gdLst>
              <a:gd name="connsiteX0" fmla="*/ 2778826 w 4999512"/>
              <a:gd name="connsiteY0" fmla="*/ 0 h 5035137"/>
              <a:gd name="connsiteX1" fmla="*/ 2446317 w 4999512"/>
              <a:gd name="connsiteY1" fmla="*/ 95002 h 5035137"/>
              <a:gd name="connsiteX2" fmla="*/ 2363189 w 4999512"/>
              <a:gd name="connsiteY2" fmla="*/ 415636 h 5035137"/>
              <a:gd name="connsiteX3" fmla="*/ 2125683 w 4999512"/>
              <a:gd name="connsiteY3" fmla="*/ 783771 h 5035137"/>
              <a:gd name="connsiteX4" fmla="*/ 1710047 w 4999512"/>
              <a:gd name="connsiteY4" fmla="*/ 950026 h 5035137"/>
              <a:gd name="connsiteX5" fmla="*/ 1425039 w 4999512"/>
              <a:gd name="connsiteY5" fmla="*/ 961901 h 5035137"/>
              <a:gd name="connsiteX6" fmla="*/ 1377537 w 4999512"/>
              <a:gd name="connsiteY6" fmla="*/ 795646 h 5035137"/>
              <a:gd name="connsiteX7" fmla="*/ 1116280 w 4999512"/>
              <a:gd name="connsiteY7" fmla="*/ 760020 h 5035137"/>
              <a:gd name="connsiteX8" fmla="*/ 1282535 w 4999512"/>
              <a:gd name="connsiteY8" fmla="*/ 1436914 h 5035137"/>
              <a:gd name="connsiteX9" fmla="*/ 950026 w 4999512"/>
              <a:gd name="connsiteY9" fmla="*/ 1353787 h 5035137"/>
              <a:gd name="connsiteX10" fmla="*/ 593766 w 4999512"/>
              <a:gd name="connsiteY10" fmla="*/ 1306285 h 5035137"/>
              <a:gd name="connsiteX11" fmla="*/ 285008 w 4999512"/>
              <a:gd name="connsiteY11" fmla="*/ 1330036 h 5035137"/>
              <a:gd name="connsiteX12" fmla="*/ 47501 w 4999512"/>
              <a:gd name="connsiteY12" fmla="*/ 1365662 h 5035137"/>
              <a:gd name="connsiteX13" fmla="*/ 0 w 4999512"/>
              <a:gd name="connsiteY13" fmla="*/ 1650670 h 5035137"/>
              <a:gd name="connsiteX14" fmla="*/ 368135 w 4999512"/>
              <a:gd name="connsiteY14" fmla="*/ 1816924 h 5035137"/>
              <a:gd name="connsiteX15" fmla="*/ 736270 w 4999512"/>
              <a:gd name="connsiteY15" fmla="*/ 2030680 h 5035137"/>
              <a:gd name="connsiteX16" fmla="*/ 950026 w 4999512"/>
              <a:gd name="connsiteY16" fmla="*/ 2268187 h 5035137"/>
              <a:gd name="connsiteX17" fmla="*/ 1151906 w 4999512"/>
              <a:gd name="connsiteY17" fmla="*/ 2660072 h 5035137"/>
              <a:gd name="connsiteX18" fmla="*/ 1235034 w 4999512"/>
              <a:gd name="connsiteY18" fmla="*/ 2921329 h 5035137"/>
              <a:gd name="connsiteX19" fmla="*/ 1306286 w 4999512"/>
              <a:gd name="connsiteY19" fmla="*/ 3348841 h 5035137"/>
              <a:gd name="connsiteX20" fmla="*/ 1258784 w 4999512"/>
              <a:gd name="connsiteY20" fmla="*/ 3811979 h 5035137"/>
              <a:gd name="connsiteX21" fmla="*/ 1056904 w 4999512"/>
              <a:gd name="connsiteY21" fmla="*/ 4417620 h 5035137"/>
              <a:gd name="connsiteX22" fmla="*/ 1793174 w 4999512"/>
              <a:gd name="connsiteY22" fmla="*/ 4833257 h 5035137"/>
              <a:gd name="connsiteX23" fmla="*/ 2090057 w 4999512"/>
              <a:gd name="connsiteY23" fmla="*/ 4940135 h 5035137"/>
              <a:gd name="connsiteX24" fmla="*/ 3075709 w 4999512"/>
              <a:gd name="connsiteY24" fmla="*/ 5035137 h 5035137"/>
              <a:gd name="connsiteX25" fmla="*/ 3087584 w 4999512"/>
              <a:gd name="connsiteY25" fmla="*/ 4785755 h 5035137"/>
              <a:gd name="connsiteX26" fmla="*/ 3146961 w 4999512"/>
              <a:gd name="connsiteY26" fmla="*/ 4536374 h 5035137"/>
              <a:gd name="connsiteX27" fmla="*/ 3336966 w 4999512"/>
              <a:gd name="connsiteY27" fmla="*/ 4429496 h 5035137"/>
              <a:gd name="connsiteX28" fmla="*/ 3621974 w 4999512"/>
              <a:gd name="connsiteY28" fmla="*/ 4405745 h 5035137"/>
              <a:gd name="connsiteX29" fmla="*/ 4025735 w 4999512"/>
              <a:gd name="connsiteY29" fmla="*/ 4488872 h 5035137"/>
              <a:gd name="connsiteX30" fmla="*/ 4168239 w 4999512"/>
              <a:gd name="connsiteY30" fmla="*/ 4500748 h 5035137"/>
              <a:gd name="connsiteX31" fmla="*/ 4548249 w 4999512"/>
              <a:gd name="connsiteY31" fmla="*/ 4476997 h 5035137"/>
              <a:gd name="connsiteX32" fmla="*/ 4928260 w 4999512"/>
              <a:gd name="connsiteY32" fmla="*/ 4132613 h 5035137"/>
              <a:gd name="connsiteX33" fmla="*/ 4643252 w 4999512"/>
              <a:gd name="connsiteY33" fmla="*/ 3455719 h 5035137"/>
              <a:gd name="connsiteX34" fmla="*/ 4548249 w 4999512"/>
              <a:gd name="connsiteY34" fmla="*/ 3004457 h 5035137"/>
              <a:gd name="connsiteX35" fmla="*/ 4583875 w 4999512"/>
              <a:gd name="connsiteY35" fmla="*/ 2671948 h 5035137"/>
              <a:gd name="connsiteX36" fmla="*/ 4239491 w 4999512"/>
              <a:gd name="connsiteY36" fmla="*/ 2743200 h 5035137"/>
              <a:gd name="connsiteX37" fmla="*/ 4227615 w 4999512"/>
              <a:gd name="connsiteY37" fmla="*/ 2719449 h 5035137"/>
              <a:gd name="connsiteX38" fmla="*/ 4286992 w 4999512"/>
              <a:gd name="connsiteY38" fmla="*/ 2588820 h 5035137"/>
              <a:gd name="connsiteX39" fmla="*/ 4441371 w 4999512"/>
              <a:gd name="connsiteY39" fmla="*/ 2280062 h 5035137"/>
              <a:gd name="connsiteX40" fmla="*/ 4773880 w 4999512"/>
              <a:gd name="connsiteY40" fmla="*/ 2042555 h 5035137"/>
              <a:gd name="connsiteX41" fmla="*/ 4797631 w 4999512"/>
              <a:gd name="connsiteY41" fmla="*/ 1733797 h 5035137"/>
              <a:gd name="connsiteX42" fmla="*/ 4833257 w 4999512"/>
              <a:gd name="connsiteY42" fmla="*/ 1531916 h 5035137"/>
              <a:gd name="connsiteX43" fmla="*/ 4904509 w 4999512"/>
              <a:gd name="connsiteY43" fmla="*/ 1294410 h 5035137"/>
              <a:gd name="connsiteX44" fmla="*/ 4999512 w 4999512"/>
              <a:gd name="connsiteY44" fmla="*/ 1163781 h 5035137"/>
              <a:gd name="connsiteX45" fmla="*/ 4607626 w 4999512"/>
              <a:gd name="connsiteY45" fmla="*/ 1033153 h 5035137"/>
              <a:gd name="connsiteX46" fmla="*/ 4037610 w 4999512"/>
              <a:gd name="connsiteY46" fmla="*/ 819397 h 5035137"/>
              <a:gd name="connsiteX47" fmla="*/ 3586348 w 4999512"/>
              <a:gd name="connsiteY47" fmla="*/ 629392 h 5035137"/>
              <a:gd name="connsiteX48" fmla="*/ 3241963 w 4999512"/>
              <a:gd name="connsiteY48" fmla="*/ 415636 h 5035137"/>
              <a:gd name="connsiteX49" fmla="*/ 2778826 w 4999512"/>
              <a:gd name="connsiteY49" fmla="*/ 0 h 503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999512" h="5035137">
                <a:moveTo>
                  <a:pt x="2778826" y="0"/>
                </a:moveTo>
                <a:lnTo>
                  <a:pt x="2446317" y="95002"/>
                </a:lnTo>
                <a:lnTo>
                  <a:pt x="2363189" y="415636"/>
                </a:lnTo>
                <a:lnTo>
                  <a:pt x="2125683" y="783771"/>
                </a:lnTo>
                <a:lnTo>
                  <a:pt x="1710047" y="950026"/>
                </a:lnTo>
                <a:lnTo>
                  <a:pt x="1425039" y="961901"/>
                </a:lnTo>
                <a:lnTo>
                  <a:pt x="1377537" y="795646"/>
                </a:lnTo>
                <a:lnTo>
                  <a:pt x="1116280" y="760020"/>
                </a:lnTo>
                <a:lnTo>
                  <a:pt x="1282535" y="1436914"/>
                </a:lnTo>
                <a:lnTo>
                  <a:pt x="950026" y="1353787"/>
                </a:lnTo>
                <a:lnTo>
                  <a:pt x="593766" y="1306285"/>
                </a:lnTo>
                <a:lnTo>
                  <a:pt x="285008" y="1330036"/>
                </a:lnTo>
                <a:lnTo>
                  <a:pt x="47501" y="1365662"/>
                </a:lnTo>
                <a:lnTo>
                  <a:pt x="0" y="1650670"/>
                </a:lnTo>
                <a:lnTo>
                  <a:pt x="368135" y="1816924"/>
                </a:lnTo>
                <a:lnTo>
                  <a:pt x="736270" y="2030680"/>
                </a:lnTo>
                <a:lnTo>
                  <a:pt x="950026" y="2268187"/>
                </a:lnTo>
                <a:lnTo>
                  <a:pt x="1151906" y="2660072"/>
                </a:lnTo>
                <a:lnTo>
                  <a:pt x="1235034" y="2921329"/>
                </a:lnTo>
                <a:lnTo>
                  <a:pt x="1306286" y="3348841"/>
                </a:lnTo>
                <a:lnTo>
                  <a:pt x="1258784" y="3811979"/>
                </a:lnTo>
                <a:lnTo>
                  <a:pt x="1056904" y="4417620"/>
                </a:lnTo>
                <a:lnTo>
                  <a:pt x="1793174" y="4833257"/>
                </a:lnTo>
                <a:lnTo>
                  <a:pt x="2090057" y="4940135"/>
                </a:lnTo>
                <a:lnTo>
                  <a:pt x="3075709" y="5035137"/>
                </a:lnTo>
                <a:lnTo>
                  <a:pt x="3087584" y="4785755"/>
                </a:lnTo>
                <a:lnTo>
                  <a:pt x="3146961" y="4536374"/>
                </a:lnTo>
                <a:lnTo>
                  <a:pt x="3336966" y="4429496"/>
                </a:lnTo>
                <a:lnTo>
                  <a:pt x="3621974" y="4405745"/>
                </a:lnTo>
                <a:lnTo>
                  <a:pt x="4025735" y="4488872"/>
                </a:lnTo>
                <a:lnTo>
                  <a:pt x="4168239" y="4500748"/>
                </a:lnTo>
                <a:lnTo>
                  <a:pt x="4548249" y="4476997"/>
                </a:lnTo>
                <a:lnTo>
                  <a:pt x="4928260" y="4132613"/>
                </a:lnTo>
                <a:lnTo>
                  <a:pt x="4643252" y="3455719"/>
                </a:lnTo>
                <a:lnTo>
                  <a:pt x="4548249" y="3004457"/>
                </a:lnTo>
                <a:lnTo>
                  <a:pt x="4583875" y="2671948"/>
                </a:lnTo>
                <a:lnTo>
                  <a:pt x="4239491" y="2743200"/>
                </a:lnTo>
                <a:lnTo>
                  <a:pt x="4227615" y="2719449"/>
                </a:lnTo>
                <a:lnTo>
                  <a:pt x="4286992" y="2588820"/>
                </a:lnTo>
                <a:lnTo>
                  <a:pt x="4441371" y="2280062"/>
                </a:lnTo>
                <a:lnTo>
                  <a:pt x="4773880" y="2042555"/>
                </a:lnTo>
                <a:lnTo>
                  <a:pt x="4797631" y="1733797"/>
                </a:lnTo>
                <a:lnTo>
                  <a:pt x="4833257" y="1531916"/>
                </a:lnTo>
                <a:lnTo>
                  <a:pt x="4904509" y="1294410"/>
                </a:lnTo>
                <a:lnTo>
                  <a:pt x="4999512" y="1163781"/>
                </a:lnTo>
                <a:lnTo>
                  <a:pt x="4607626" y="1033153"/>
                </a:lnTo>
                <a:lnTo>
                  <a:pt x="4037610" y="819397"/>
                </a:lnTo>
                <a:lnTo>
                  <a:pt x="3586348" y="629392"/>
                </a:lnTo>
                <a:lnTo>
                  <a:pt x="3241963" y="415636"/>
                </a:lnTo>
                <a:lnTo>
                  <a:pt x="2778826"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rme libre 3"/>
          <p:cNvSpPr/>
          <p:nvPr/>
        </p:nvSpPr>
        <p:spPr>
          <a:xfrm>
            <a:off x="3432100" y="1721540"/>
            <a:ext cx="335153" cy="577352"/>
          </a:xfrm>
          <a:custGeom>
            <a:avLst/>
            <a:gdLst>
              <a:gd name="connsiteX0" fmla="*/ 381000 w 400050"/>
              <a:gd name="connsiteY0" fmla="*/ 0 h 752475"/>
              <a:gd name="connsiteX1" fmla="*/ 400050 w 400050"/>
              <a:gd name="connsiteY1" fmla="*/ 238125 h 752475"/>
              <a:gd name="connsiteX2" fmla="*/ 381000 w 400050"/>
              <a:gd name="connsiteY2" fmla="*/ 438150 h 752475"/>
              <a:gd name="connsiteX3" fmla="*/ 247650 w 400050"/>
              <a:gd name="connsiteY3" fmla="*/ 628650 h 752475"/>
              <a:gd name="connsiteX4" fmla="*/ 0 w 400050"/>
              <a:gd name="connsiteY4" fmla="*/ 752475 h 75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752475">
                <a:moveTo>
                  <a:pt x="381000" y="0"/>
                </a:moveTo>
                <a:lnTo>
                  <a:pt x="400050" y="238125"/>
                </a:lnTo>
                <a:lnTo>
                  <a:pt x="381000" y="438150"/>
                </a:lnTo>
                <a:lnTo>
                  <a:pt x="247650" y="628650"/>
                </a:lnTo>
                <a:lnTo>
                  <a:pt x="0" y="752475"/>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5751686" y="2298893"/>
            <a:ext cx="116809" cy="756000"/>
          </a:xfrm>
          <a:prstGeom prst="ellipse">
            <a:avLst/>
          </a:prstGeom>
          <a:solidFill>
            <a:srgbClr val="FF00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rot="18948115">
            <a:off x="3949783" y="2973645"/>
            <a:ext cx="276749" cy="828162"/>
          </a:xfrm>
          <a:prstGeom prst="ellipse">
            <a:avLst/>
          </a:prstGeom>
          <a:solidFill>
            <a:srgbClr val="FF00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7"/>
          <p:cNvSpPr/>
          <p:nvPr/>
        </p:nvSpPr>
        <p:spPr>
          <a:xfrm>
            <a:off x="4972208" y="3314740"/>
            <a:ext cx="1827382" cy="1162013"/>
          </a:xfrm>
          <a:custGeom>
            <a:avLst/>
            <a:gdLst>
              <a:gd name="connsiteX0" fmla="*/ 2181225 w 2181225"/>
              <a:gd name="connsiteY0" fmla="*/ 590550 h 1514475"/>
              <a:gd name="connsiteX1" fmla="*/ 1952625 w 2181225"/>
              <a:gd name="connsiteY1" fmla="*/ 733425 h 1514475"/>
              <a:gd name="connsiteX2" fmla="*/ 1800225 w 2181225"/>
              <a:gd name="connsiteY2" fmla="*/ 800100 h 1514475"/>
              <a:gd name="connsiteX3" fmla="*/ 1571625 w 2181225"/>
              <a:gd name="connsiteY3" fmla="*/ 781050 h 1514475"/>
              <a:gd name="connsiteX4" fmla="*/ 1466850 w 2181225"/>
              <a:gd name="connsiteY4" fmla="*/ 704850 h 1514475"/>
              <a:gd name="connsiteX5" fmla="*/ 1276350 w 2181225"/>
              <a:gd name="connsiteY5" fmla="*/ 533400 h 1514475"/>
              <a:gd name="connsiteX6" fmla="*/ 1200150 w 2181225"/>
              <a:gd name="connsiteY6" fmla="*/ 352425 h 1514475"/>
              <a:gd name="connsiteX7" fmla="*/ 1152525 w 2181225"/>
              <a:gd name="connsiteY7" fmla="*/ 171450 h 1514475"/>
              <a:gd name="connsiteX8" fmla="*/ 1114425 w 2181225"/>
              <a:gd name="connsiteY8" fmla="*/ 95250 h 1514475"/>
              <a:gd name="connsiteX9" fmla="*/ 1066800 w 2181225"/>
              <a:gd name="connsiteY9" fmla="*/ 19050 h 1514475"/>
              <a:gd name="connsiteX10" fmla="*/ 1047750 w 2181225"/>
              <a:gd name="connsiteY10" fmla="*/ 9525 h 1514475"/>
              <a:gd name="connsiteX11" fmla="*/ 942975 w 2181225"/>
              <a:gd name="connsiteY11" fmla="*/ 0 h 1514475"/>
              <a:gd name="connsiteX12" fmla="*/ 923925 w 2181225"/>
              <a:gd name="connsiteY12" fmla="*/ 209550 h 1514475"/>
              <a:gd name="connsiteX13" fmla="*/ 857250 w 2181225"/>
              <a:gd name="connsiteY13" fmla="*/ 466725 h 1514475"/>
              <a:gd name="connsiteX14" fmla="*/ 704850 w 2181225"/>
              <a:gd name="connsiteY14" fmla="*/ 704850 h 1514475"/>
              <a:gd name="connsiteX15" fmla="*/ 400050 w 2181225"/>
              <a:gd name="connsiteY15" fmla="*/ 914400 h 1514475"/>
              <a:gd name="connsiteX16" fmla="*/ 257175 w 2181225"/>
              <a:gd name="connsiteY16" fmla="*/ 1009650 h 1514475"/>
              <a:gd name="connsiteX17" fmla="*/ 76200 w 2181225"/>
              <a:gd name="connsiteY17" fmla="*/ 1076325 h 1514475"/>
              <a:gd name="connsiteX18" fmla="*/ 0 w 2181225"/>
              <a:gd name="connsiteY18" fmla="*/ 1171575 h 1514475"/>
              <a:gd name="connsiteX19" fmla="*/ 114300 w 2181225"/>
              <a:gd name="connsiteY19" fmla="*/ 1276350 h 1514475"/>
              <a:gd name="connsiteX20" fmla="*/ 180975 w 2181225"/>
              <a:gd name="connsiteY20" fmla="*/ 1400175 h 1514475"/>
              <a:gd name="connsiteX21" fmla="*/ 200025 w 2181225"/>
              <a:gd name="connsiteY21" fmla="*/ 1514475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1225" h="1514475">
                <a:moveTo>
                  <a:pt x="2181225" y="590550"/>
                </a:moveTo>
                <a:lnTo>
                  <a:pt x="1952625" y="733425"/>
                </a:lnTo>
                <a:lnTo>
                  <a:pt x="1800225" y="800100"/>
                </a:lnTo>
                <a:lnTo>
                  <a:pt x="1571625" y="781050"/>
                </a:lnTo>
                <a:lnTo>
                  <a:pt x="1466850" y="704850"/>
                </a:lnTo>
                <a:lnTo>
                  <a:pt x="1276350" y="533400"/>
                </a:lnTo>
                <a:lnTo>
                  <a:pt x="1200150" y="352425"/>
                </a:lnTo>
                <a:lnTo>
                  <a:pt x="1152525" y="171450"/>
                </a:lnTo>
                <a:lnTo>
                  <a:pt x="1114425" y="95250"/>
                </a:lnTo>
                <a:lnTo>
                  <a:pt x="1066800" y="19050"/>
                </a:lnTo>
                <a:lnTo>
                  <a:pt x="1047750" y="9525"/>
                </a:lnTo>
                <a:lnTo>
                  <a:pt x="942975" y="0"/>
                </a:lnTo>
                <a:lnTo>
                  <a:pt x="923925" y="209550"/>
                </a:lnTo>
                <a:lnTo>
                  <a:pt x="857250" y="466725"/>
                </a:lnTo>
                <a:lnTo>
                  <a:pt x="704850" y="704850"/>
                </a:lnTo>
                <a:lnTo>
                  <a:pt x="400050" y="914400"/>
                </a:lnTo>
                <a:lnTo>
                  <a:pt x="257175" y="1009650"/>
                </a:lnTo>
                <a:lnTo>
                  <a:pt x="76200" y="1076325"/>
                </a:lnTo>
                <a:lnTo>
                  <a:pt x="0" y="1171575"/>
                </a:lnTo>
                <a:lnTo>
                  <a:pt x="114300" y="1276350"/>
                </a:lnTo>
                <a:lnTo>
                  <a:pt x="180975" y="1400175"/>
                </a:lnTo>
                <a:lnTo>
                  <a:pt x="200025" y="1514475"/>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6592114" y="1516909"/>
            <a:ext cx="263335" cy="650435"/>
          </a:xfrm>
          <a:custGeom>
            <a:avLst/>
            <a:gdLst>
              <a:gd name="connsiteX0" fmla="*/ 314325 w 314325"/>
              <a:gd name="connsiteY0" fmla="*/ 0 h 847725"/>
              <a:gd name="connsiteX1" fmla="*/ 152400 w 314325"/>
              <a:gd name="connsiteY1" fmla="*/ 38100 h 847725"/>
              <a:gd name="connsiteX2" fmla="*/ 38100 w 314325"/>
              <a:gd name="connsiteY2" fmla="*/ 171450 h 847725"/>
              <a:gd name="connsiteX3" fmla="*/ 9525 w 314325"/>
              <a:gd name="connsiteY3" fmla="*/ 390525 h 847725"/>
              <a:gd name="connsiteX4" fmla="*/ 0 w 314325"/>
              <a:gd name="connsiteY4" fmla="*/ 600075 h 847725"/>
              <a:gd name="connsiteX5" fmla="*/ 114300 w 314325"/>
              <a:gd name="connsiteY5" fmla="*/ 84772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5" h="847725">
                <a:moveTo>
                  <a:pt x="314325" y="0"/>
                </a:moveTo>
                <a:lnTo>
                  <a:pt x="152400" y="38100"/>
                </a:lnTo>
                <a:lnTo>
                  <a:pt x="38100" y="171450"/>
                </a:lnTo>
                <a:lnTo>
                  <a:pt x="9525" y="390525"/>
                </a:lnTo>
                <a:lnTo>
                  <a:pt x="0" y="600075"/>
                </a:lnTo>
                <a:lnTo>
                  <a:pt x="114300" y="847725"/>
                </a:lnTo>
              </a:path>
            </a:pathLst>
          </a:custGeom>
          <a:solidFill>
            <a:srgbClr val="FFFF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6535779" y="1639186"/>
            <a:ext cx="91470" cy="376975"/>
          </a:xfrm>
          <a:custGeom>
            <a:avLst/>
            <a:gdLst>
              <a:gd name="connsiteX0" fmla="*/ 109182 w 109182"/>
              <a:gd name="connsiteY0" fmla="*/ 0 h 491319"/>
              <a:gd name="connsiteX1" fmla="*/ 34120 w 109182"/>
              <a:gd name="connsiteY1" fmla="*/ 47767 h 491319"/>
              <a:gd name="connsiteX2" fmla="*/ 0 w 109182"/>
              <a:gd name="connsiteY2" fmla="*/ 150125 h 491319"/>
              <a:gd name="connsiteX3" fmla="*/ 0 w 109182"/>
              <a:gd name="connsiteY3" fmla="*/ 341194 h 491319"/>
              <a:gd name="connsiteX4" fmla="*/ 0 w 109182"/>
              <a:gd name="connsiteY4" fmla="*/ 436728 h 491319"/>
              <a:gd name="connsiteX5" fmla="*/ 47768 w 109182"/>
              <a:gd name="connsiteY5" fmla="*/ 491319 h 491319"/>
              <a:gd name="connsiteX6" fmla="*/ 75063 w 109182"/>
              <a:gd name="connsiteY6" fmla="*/ 450376 h 491319"/>
              <a:gd name="connsiteX7" fmla="*/ 75063 w 109182"/>
              <a:gd name="connsiteY7" fmla="*/ 450376 h 491319"/>
              <a:gd name="connsiteX8" fmla="*/ 81887 w 109182"/>
              <a:gd name="connsiteY8" fmla="*/ 450376 h 49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82" h="491319">
                <a:moveTo>
                  <a:pt x="109182" y="0"/>
                </a:moveTo>
                <a:lnTo>
                  <a:pt x="34120" y="47767"/>
                </a:lnTo>
                <a:lnTo>
                  <a:pt x="0" y="150125"/>
                </a:lnTo>
                <a:lnTo>
                  <a:pt x="0" y="341194"/>
                </a:lnTo>
                <a:lnTo>
                  <a:pt x="0" y="436728"/>
                </a:lnTo>
                <a:lnTo>
                  <a:pt x="47768" y="491319"/>
                </a:lnTo>
                <a:lnTo>
                  <a:pt x="75063" y="450376"/>
                </a:lnTo>
                <a:lnTo>
                  <a:pt x="75063" y="450376"/>
                </a:lnTo>
                <a:lnTo>
                  <a:pt x="81887" y="450376"/>
                </a:lnTo>
              </a:path>
            </a:pathLst>
          </a:custGeom>
          <a:solidFill>
            <a:srgbClr val="FF00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3442567" y="2121216"/>
            <a:ext cx="1313253" cy="246013"/>
          </a:xfrm>
          <a:custGeom>
            <a:avLst/>
            <a:gdLst>
              <a:gd name="connsiteX0" fmla="*/ 0 w 1567543"/>
              <a:gd name="connsiteY0" fmla="*/ 219694 h 320634"/>
              <a:gd name="connsiteX1" fmla="*/ 237506 w 1567543"/>
              <a:gd name="connsiteY1" fmla="*/ 142504 h 320634"/>
              <a:gd name="connsiteX2" fmla="*/ 492826 w 1567543"/>
              <a:gd name="connsiteY2" fmla="*/ 83127 h 320634"/>
              <a:gd name="connsiteX3" fmla="*/ 688769 w 1567543"/>
              <a:gd name="connsiteY3" fmla="*/ 89065 h 320634"/>
              <a:gd name="connsiteX4" fmla="*/ 807522 w 1567543"/>
              <a:gd name="connsiteY4" fmla="*/ 124691 h 320634"/>
              <a:gd name="connsiteX5" fmla="*/ 997527 w 1567543"/>
              <a:gd name="connsiteY5" fmla="*/ 178130 h 320634"/>
              <a:gd name="connsiteX6" fmla="*/ 1175657 w 1567543"/>
              <a:gd name="connsiteY6" fmla="*/ 166255 h 320634"/>
              <a:gd name="connsiteX7" fmla="*/ 1359725 w 1567543"/>
              <a:gd name="connsiteY7" fmla="*/ 89065 h 320634"/>
              <a:gd name="connsiteX8" fmla="*/ 1484415 w 1567543"/>
              <a:gd name="connsiteY8" fmla="*/ 0 h 320634"/>
              <a:gd name="connsiteX9" fmla="*/ 1567543 w 1567543"/>
              <a:gd name="connsiteY9" fmla="*/ 47501 h 320634"/>
              <a:gd name="connsiteX10" fmla="*/ 1413163 w 1567543"/>
              <a:gd name="connsiteY10" fmla="*/ 184068 h 320634"/>
              <a:gd name="connsiteX11" fmla="*/ 1122218 w 1567543"/>
              <a:gd name="connsiteY11" fmla="*/ 285008 h 320634"/>
              <a:gd name="connsiteX12" fmla="*/ 884712 w 1567543"/>
              <a:gd name="connsiteY12" fmla="*/ 296883 h 320634"/>
              <a:gd name="connsiteX13" fmla="*/ 659080 w 1567543"/>
              <a:gd name="connsiteY13" fmla="*/ 207818 h 320634"/>
              <a:gd name="connsiteX14" fmla="*/ 575953 w 1567543"/>
              <a:gd name="connsiteY14" fmla="*/ 184068 h 320634"/>
              <a:gd name="connsiteX15" fmla="*/ 41563 w 1567543"/>
              <a:gd name="connsiteY15" fmla="*/ 320634 h 3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7543" h="320634">
                <a:moveTo>
                  <a:pt x="0" y="219694"/>
                </a:moveTo>
                <a:lnTo>
                  <a:pt x="237506" y="142504"/>
                </a:lnTo>
                <a:lnTo>
                  <a:pt x="492826" y="83127"/>
                </a:lnTo>
                <a:lnTo>
                  <a:pt x="688769" y="89065"/>
                </a:lnTo>
                <a:lnTo>
                  <a:pt x="807522" y="124691"/>
                </a:lnTo>
                <a:lnTo>
                  <a:pt x="997527" y="178130"/>
                </a:lnTo>
                <a:lnTo>
                  <a:pt x="1175657" y="166255"/>
                </a:lnTo>
                <a:lnTo>
                  <a:pt x="1359725" y="89065"/>
                </a:lnTo>
                <a:lnTo>
                  <a:pt x="1484415" y="0"/>
                </a:lnTo>
                <a:lnTo>
                  <a:pt x="1567543" y="47501"/>
                </a:lnTo>
                <a:lnTo>
                  <a:pt x="1413163" y="184068"/>
                </a:lnTo>
                <a:lnTo>
                  <a:pt x="1122218" y="285008"/>
                </a:lnTo>
                <a:lnTo>
                  <a:pt x="884712" y="296883"/>
                </a:lnTo>
                <a:lnTo>
                  <a:pt x="659080" y="207818"/>
                </a:lnTo>
                <a:lnTo>
                  <a:pt x="575953" y="184068"/>
                </a:lnTo>
                <a:lnTo>
                  <a:pt x="41563" y="320634"/>
                </a:lnTo>
              </a:path>
            </a:pathLst>
          </a:custGeom>
          <a:solidFill>
            <a:srgbClr val="FF00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200648" y="0"/>
            <a:ext cx="3168352" cy="369332"/>
          </a:xfrm>
          <a:prstGeom prst="rect">
            <a:avLst/>
          </a:prstGeom>
          <a:noFill/>
        </p:spPr>
        <p:txBody>
          <a:bodyPr wrap="square" rtlCol="0">
            <a:spAutoFit/>
          </a:bodyPr>
          <a:lstStyle/>
          <a:p>
            <a:r>
              <a:rPr lang="fr-FR" b="1" dirty="0" smtClean="0"/>
              <a:t>Les espaces agricoles français</a:t>
            </a:r>
            <a:endParaRPr lang="fr-FR" b="1" dirty="0"/>
          </a:p>
        </p:txBody>
      </p:sp>
      <p:sp>
        <p:nvSpPr>
          <p:cNvPr id="16" name="ZoneTexte 15"/>
          <p:cNvSpPr txBox="1"/>
          <p:nvPr/>
        </p:nvSpPr>
        <p:spPr>
          <a:xfrm>
            <a:off x="320329" y="4525081"/>
            <a:ext cx="3379950" cy="584775"/>
          </a:xfrm>
          <a:prstGeom prst="rect">
            <a:avLst/>
          </a:prstGeom>
          <a:noFill/>
        </p:spPr>
        <p:txBody>
          <a:bodyPr wrap="square" rtlCol="0">
            <a:spAutoFit/>
          </a:bodyPr>
          <a:lstStyle/>
          <a:p>
            <a:r>
              <a:rPr lang="fr-FR" sz="1600" b="1" dirty="0" smtClean="0"/>
              <a:t>1. Espaces agricoles spécialisés à forte productivité</a:t>
            </a:r>
            <a:endParaRPr lang="fr-FR" sz="1600" b="1" dirty="0"/>
          </a:p>
        </p:txBody>
      </p:sp>
      <p:sp>
        <p:nvSpPr>
          <p:cNvPr id="17" name="ZoneTexte 16"/>
          <p:cNvSpPr txBox="1"/>
          <p:nvPr/>
        </p:nvSpPr>
        <p:spPr>
          <a:xfrm>
            <a:off x="5443721" y="4560244"/>
            <a:ext cx="3379950" cy="584775"/>
          </a:xfrm>
          <a:prstGeom prst="rect">
            <a:avLst/>
          </a:prstGeom>
          <a:noFill/>
        </p:spPr>
        <p:txBody>
          <a:bodyPr wrap="square" rtlCol="0">
            <a:spAutoFit/>
          </a:bodyPr>
          <a:lstStyle/>
          <a:p>
            <a:r>
              <a:rPr lang="fr-FR" sz="1600" b="1" dirty="0" smtClean="0"/>
              <a:t>2. Espaces agricoles à faible productivité</a:t>
            </a:r>
            <a:endParaRPr lang="fr-FR" sz="1600" b="1" dirty="0"/>
          </a:p>
        </p:txBody>
      </p:sp>
      <p:sp>
        <p:nvSpPr>
          <p:cNvPr id="18" name="Rectangle 17"/>
          <p:cNvSpPr/>
          <p:nvPr/>
        </p:nvSpPr>
        <p:spPr>
          <a:xfrm>
            <a:off x="392309" y="5160167"/>
            <a:ext cx="468000" cy="32521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392309" y="5650451"/>
            <a:ext cx="468000" cy="32521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92309" y="6131608"/>
            <a:ext cx="468000" cy="32521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489842" y="5304573"/>
            <a:ext cx="468000" cy="325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007361" y="5146830"/>
            <a:ext cx="2592315" cy="338554"/>
          </a:xfrm>
          <a:prstGeom prst="rect">
            <a:avLst/>
          </a:prstGeom>
          <a:noFill/>
        </p:spPr>
        <p:txBody>
          <a:bodyPr wrap="square" rtlCol="0">
            <a:spAutoFit/>
          </a:bodyPr>
          <a:lstStyle/>
          <a:p>
            <a:r>
              <a:rPr lang="fr-FR" sz="1600" dirty="0" smtClean="0"/>
              <a:t>Grandes cultures céréalières</a:t>
            </a:r>
            <a:endParaRPr lang="fr-FR" sz="1600" dirty="0"/>
          </a:p>
        </p:txBody>
      </p:sp>
      <p:sp>
        <p:nvSpPr>
          <p:cNvPr id="24" name="ZoneTexte 23"/>
          <p:cNvSpPr txBox="1"/>
          <p:nvPr/>
        </p:nvSpPr>
        <p:spPr>
          <a:xfrm>
            <a:off x="1071200" y="5643206"/>
            <a:ext cx="2592315" cy="338554"/>
          </a:xfrm>
          <a:prstGeom prst="rect">
            <a:avLst/>
          </a:prstGeom>
          <a:noFill/>
        </p:spPr>
        <p:txBody>
          <a:bodyPr wrap="square" rtlCol="0">
            <a:spAutoFit/>
          </a:bodyPr>
          <a:lstStyle/>
          <a:p>
            <a:r>
              <a:rPr lang="fr-FR" sz="1600" dirty="0" smtClean="0"/>
              <a:t>Elevage intensif</a:t>
            </a:r>
            <a:endParaRPr lang="fr-FR" sz="1600" dirty="0"/>
          </a:p>
        </p:txBody>
      </p:sp>
      <p:sp>
        <p:nvSpPr>
          <p:cNvPr id="25" name="ZoneTexte 24"/>
          <p:cNvSpPr txBox="1"/>
          <p:nvPr/>
        </p:nvSpPr>
        <p:spPr>
          <a:xfrm>
            <a:off x="1048786" y="6126095"/>
            <a:ext cx="2592315" cy="584775"/>
          </a:xfrm>
          <a:prstGeom prst="rect">
            <a:avLst/>
          </a:prstGeom>
          <a:noFill/>
        </p:spPr>
        <p:txBody>
          <a:bodyPr wrap="square" rtlCol="0">
            <a:spAutoFit/>
          </a:bodyPr>
          <a:lstStyle/>
          <a:p>
            <a:r>
              <a:rPr lang="fr-FR" sz="1600" dirty="0" smtClean="0"/>
              <a:t>Vignoble, cultures maraîchères, arboriculture</a:t>
            </a:r>
            <a:endParaRPr lang="fr-FR" sz="1600" dirty="0"/>
          </a:p>
        </p:txBody>
      </p:sp>
      <p:sp>
        <p:nvSpPr>
          <p:cNvPr id="26" name="ZoneTexte 25"/>
          <p:cNvSpPr txBox="1"/>
          <p:nvPr/>
        </p:nvSpPr>
        <p:spPr>
          <a:xfrm>
            <a:off x="6199284" y="5174795"/>
            <a:ext cx="2592315" cy="584775"/>
          </a:xfrm>
          <a:prstGeom prst="rect">
            <a:avLst/>
          </a:prstGeom>
          <a:noFill/>
        </p:spPr>
        <p:txBody>
          <a:bodyPr wrap="square" rtlCol="0">
            <a:spAutoFit/>
          </a:bodyPr>
          <a:lstStyle/>
          <a:p>
            <a:r>
              <a:rPr lang="fr-FR" sz="1600" dirty="0" smtClean="0"/>
              <a:t>Polyculture et élevage extensif</a:t>
            </a:r>
            <a:endParaRPr lang="fr-FR" sz="1600" dirty="0"/>
          </a:p>
        </p:txBody>
      </p:sp>
      <p:sp>
        <p:nvSpPr>
          <p:cNvPr id="11" name="Forme libre 10"/>
          <p:cNvSpPr/>
          <p:nvPr/>
        </p:nvSpPr>
        <p:spPr>
          <a:xfrm>
            <a:off x="5473481" y="1411225"/>
            <a:ext cx="186520" cy="298940"/>
          </a:xfrm>
          <a:custGeom>
            <a:avLst/>
            <a:gdLst>
              <a:gd name="connsiteX0" fmla="*/ 0 w 222636"/>
              <a:gd name="connsiteY0" fmla="*/ 71562 h 389614"/>
              <a:gd name="connsiteX1" fmla="*/ 166977 w 222636"/>
              <a:gd name="connsiteY1" fmla="*/ 0 h 389614"/>
              <a:gd name="connsiteX2" fmla="*/ 222636 w 222636"/>
              <a:gd name="connsiteY2" fmla="*/ 63611 h 389614"/>
              <a:gd name="connsiteX3" fmla="*/ 190831 w 222636"/>
              <a:gd name="connsiteY3" fmla="*/ 222637 h 389614"/>
              <a:gd name="connsiteX4" fmla="*/ 135172 w 222636"/>
              <a:gd name="connsiteY4" fmla="*/ 333955 h 389614"/>
              <a:gd name="connsiteX5" fmla="*/ 63610 w 222636"/>
              <a:gd name="connsiteY5" fmla="*/ 389614 h 389614"/>
              <a:gd name="connsiteX6" fmla="*/ 63610 w 222636"/>
              <a:gd name="connsiteY6" fmla="*/ 286247 h 389614"/>
              <a:gd name="connsiteX7" fmla="*/ 63610 w 222636"/>
              <a:gd name="connsiteY7" fmla="*/ 190832 h 389614"/>
              <a:gd name="connsiteX8" fmla="*/ 0 w 222636"/>
              <a:gd name="connsiteY8" fmla="*/ 71562 h 3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36" h="389614">
                <a:moveTo>
                  <a:pt x="0" y="71562"/>
                </a:moveTo>
                <a:lnTo>
                  <a:pt x="166977" y="0"/>
                </a:lnTo>
                <a:lnTo>
                  <a:pt x="222636" y="63611"/>
                </a:lnTo>
                <a:lnTo>
                  <a:pt x="190831" y="222637"/>
                </a:lnTo>
                <a:lnTo>
                  <a:pt x="135172" y="333955"/>
                </a:lnTo>
                <a:lnTo>
                  <a:pt x="63610" y="389614"/>
                </a:lnTo>
                <a:lnTo>
                  <a:pt x="63610" y="286247"/>
                </a:lnTo>
                <a:lnTo>
                  <a:pt x="63610" y="190832"/>
                </a:lnTo>
                <a:lnTo>
                  <a:pt x="0" y="71562"/>
                </a:lnTo>
                <a:close/>
              </a:path>
            </a:pathLst>
          </a:custGeom>
          <a:solidFill>
            <a:srgbClr val="FF00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1"/>
          <p:cNvSpPr/>
          <p:nvPr/>
        </p:nvSpPr>
        <p:spPr>
          <a:xfrm>
            <a:off x="3666226" y="3286664"/>
            <a:ext cx="457200" cy="483079"/>
          </a:xfrm>
          <a:custGeom>
            <a:avLst/>
            <a:gdLst>
              <a:gd name="connsiteX0" fmla="*/ 129397 w 457200"/>
              <a:gd name="connsiteY0" fmla="*/ 0 h 483079"/>
              <a:gd name="connsiteX1" fmla="*/ 129397 w 457200"/>
              <a:gd name="connsiteY1" fmla="*/ 0 h 483079"/>
              <a:gd name="connsiteX2" fmla="*/ 112144 w 457200"/>
              <a:gd name="connsiteY2" fmla="*/ 241540 h 483079"/>
              <a:gd name="connsiteX3" fmla="*/ 0 w 457200"/>
              <a:gd name="connsiteY3" fmla="*/ 483079 h 483079"/>
              <a:gd name="connsiteX4" fmla="*/ 457200 w 457200"/>
              <a:gd name="connsiteY4" fmla="*/ 336430 h 483079"/>
              <a:gd name="connsiteX5" fmla="*/ 267419 w 457200"/>
              <a:gd name="connsiteY5" fmla="*/ 163902 h 483079"/>
              <a:gd name="connsiteX6" fmla="*/ 129397 w 457200"/>
              <a:gd name="connsiteY6" fmla="*/ 0 h 48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83079">
                <a:moveTo>
                  <a:pt x="129397" y="0"/>
                </a:moveTo>
                <a:lnTo>
                  <a:pt x="129397" y="0"/>
                </a:lnTo>
                <a:lnTo>
                  <a:pt x="112144" y="241540"/>
                </a:lnTo>
                <a:lnTo>
                  <a:pt x="0" y="483079"/>
                </a:lnTo>
                <a:lnTo>
                  <a:pt x="457200" y="336430"/>
                </a:lnTo>
                <a:lnTo>
                  <a:pt x="267419" y="163902"/>
                </a:lnTo>
                <a:lnTo>
                  <a:pt x="12939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4493623" y="1448555"/>
            <a:ext cx="885351" cy="523220"/>
          </a:xfrm>
          <a:prstGeom prst="rect">
            <a:avLst/>
          </a:prstGeom>
          <a:noFill/>
        </p:spPr>
        <p:txBody>
          <a:bodyPr wrap="square" rtlCol="0">
            <a:spAutoFit/>
          </a:bodyPr>
          <a:lstStyle/>
          <a:p>
            <a:pPr algn="ctr"/>
            <a:r>
              <a:rPr lang="fr-FR" sz="1400" b="1" dirty="0" smtClean="0"/>
              <a:t>Bassin</a:t>
            </a:r>
          </a:p>
          <a:p>
            <a:pPr algn="ctr"/>
            <a:r>
              <a:rPr lang="fr-FR" sz="1400" b="1" dirty="0" smtClean="0"/>
              <a:t>Parisien</a:t>
            </a:r>
            <a:endParaRPr lang="fr-FR" sz="1400" b="1" dirty="0"/>
          </a:p>
        </p:txBody>
      </p:sp>
      <p:sp>
        <p:nvSpPr>
          <p:cNvPr id="27" name="ZoneTexte 26"/>
          <p:cNvSpPr txBox="1"/>
          <p:nvPr/>
        </p:nvSpPr>
        <p:spPr>
          <a:xfrm>
            <a:off x="6719529" y="1639186"/>
            <a:ext cx="684000" cy="523220"/>
          </a:xfrm>
          <a:prstGeom prst="rect">
            <a:avLst/>
          </a:prstGeom>
          <a:noFill/>
        </p:spPr>
        <p:txBody>
          <a:bodyPr wrap="square" rtlCol="0">
            <a:spAutoFit/>
          </a:bodyPr>
          <a:lstStyle/>
          <a:p>
            <a:pPr algn="ctr"/>
            <a:r>
              <a:rPr lang="fr-FR" sz="1400" b="1" dirty="0" smtClean="0"/>
              <a:t>Alsace</a:t>
            </a:r>
            <a:endParaRPr lang="fr-FR" sz="1400" b="1" dirty="0"/>
          </a:p>
        </p:txBody>
      </p:sp>
      <p:sp>
        <p:nvSpPr>
          <p:cNvPr id="28" name="ZoneTexte 27"/>
          <p:cNvSpPr txBox="1"/>
          <p:nvPr/>
        </p:nvSpPr>
        <p:spPr>
          <a:xfrm>
            <a:off x="3641101" y="3741857"/>
            <a:ext cx="944529" cy="307777"/>
          </a:xfrm>
          <a:prstGeom prst="rect">
            <a:avLst/>
          </a:prstGeom>
          <a:noFill/>
        </p:spPr>
        <p:txBody>
          <a:bodyPr wrap="square" rtlCol="0">
            <a:spAutoFit/>
          </a:bodyPr>
          <a:lstStyle/>
          <a:p>
            <a:pPr algn="ctr"/>
            <a:r>
              <a:rPr lang="fr-FR" sz="1400" b="1" dirty="0" smtClean="0"/>
              <a:t>Aquitaine</a:t>
            </a:r>
            <a:endParaRPr lang="fr-FR" sz="1400" b="1" dirty="0"/>
          </a:p>
        </p:txBody>
      </p:sp>
      <p:sp>
        <p:nvSpPr>
          <p:cNvPr id="14" name="Forme libre 13"/>
          <p:cNvSpPr/>
          <p:nvPr/>
        </p:nvSpPr>
        <p:spPr>
          <a:xfrm>
            <a:off x="2711395" y="1622066"/>
            <a:ext cx="1041621" cy="652007"/>
          </a:xfrm>
          <a:custGeom>
            <a:avLst/>
            <a:gdLst>
              <a:gd name="connsiteX0" fmla="*/ 31805 w 1041621"/>
              <a:gd name="connsiteY0" fmla="*/ 63611 h 652007"/>
              <a:gd name="connsiteX1" fmla="*/ 389614 w 1041621"/>
              <a:gd name="connsiteY1" fmla="*/ 0 h 652007"/>
              <a:gd name="connsiteX2" fmla="*/ 882595 w 1041621"/>
              <a:gd name="connsiteY2" fmla="*/ 79513 h 652007"/>
              <a:gd name="connsiteX3" fmla="*/ 1017767 w 1041621"/>
              <a:gd name="connsiteY3" fmla="*/ 111318 h 652007"/>
              <a:gd name="connsiteX4" fmla="*/ 1041621 w 1041621"/>
              <a:gd name="connsiteY4" fmla="*/ 294198 h 652007"/>
              <a:gd name="connsiteX5" fmla="*/ 1033669 w 1041621"/>
              <a:gd name="connsiteY5" fmla="*/ 421419 h 652007"/>
              <a:gd name="connsiteX6" fmla="*/ 946205 w 1041621"/>
              <a:gd name="connsiteY6" fmla="*/ 508884 h 652007"/>
              <a:gd name="connsiteX7" fmla="*/ 882595 w 1041621"/>
              <a:gd name="connsiteY7" fmla="*/ 572494 h 652007"/>
              <a:gd name="connsiteX8" fmla="*/ 715617 w 1041621"/>
              <a:gd name="connsiteY8" fmla="*/ 652007 h 652007"/>
              <a:gd name="connsiteX9" fmla="*/ 620202 w 1041621"/>
              <a:gd name="connsiteY9" fmla="*/ 564543 h 652007"/>
              <a:gd name="connsiteX10" fmla="*/ 357808 w 1041621"/>
              <a:gd name="connsiteY10" fmla="*/ 397565 h 652007"/>
              <a:gd name="connsiteX11" fmla="*/ 198782 w 1041621"/>
              <a:gd name="connsiteY11" fmla="*/ 341906 h 652007"/>
              <a:gd name="connsiteX12" fmla="*/ 0 w 1041621"/>
              <a:gd name="connsiteY12" fmla="*/ 270344 h 652007"/>
              <a:gd name="connsiteX13" fmla="*/ 31805 w 1041621"/>
              <a:gd name="connsiteY13" fmla="*/ 63611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1621" h="652007">
                <a:moveTo>
                  <a:pt x="31805" y="63611"/>
                </a:moveTo>
                <a:lnTo>
                  <a:pt x="389614" y="0"/>
                </a:lnTo>
                <a:lnTo>
                  <a:pt x="882595" y="79513"/>
                </a:lnTo>
                <a:lnTo>
                  <a:pt x="1017767" y="111318"/>
                </a:lnTo>
                <a:lnTo>
                  <a:pt x="1041621" y="294198"/>
                </a:lnTo>
                <a:lnTo>
                  <a:pt x="1033669" y="421419"/>
                </a:lnTo>
                <a:lnTo>
                  <a:pt x="946205" y="508884"/>
                </a:lnTo>
                <a:lnTo>
                  <a:pt x="882595" y="572494"/>
                </a:lnTo>
                <a:lnTo>
                  <a:pt x="715617" y="652007"/>
                </a:lnTo>
                <a:lnTo>
                  <a:pt x="620202" y="564543"/>
                </a:lnTo>
                <a:lnTo>
                  <a:pt x="357808" y="397565"/>
                </a:lnTo>
                <a:lnTo>
                  <a:pt x="198782" y="341906"/>
                </a:lnTo>
                <a:lnTo>
                  <a:pt x="0" y="270344"/>
                </a:lnTo>
                <a:lnTo>
                  <a:pt x="31805" y="63611"/>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2411760" y="1747936"/>
            <a:ext cx="887262" cy="307777"/>
          </a:xfrm>
          <a:prstGeom prst="rect">
            <a:avLst/>
          </a:prstGeom>
          <a:noFill/>
        </p:spPr>
        <p:txBody>
          <a:bodyPr wrap="square" rtlCol="0">
            <a:spAutoFit/>
          </a:bodyPr>
          <a:lstStyle/>
          <a:p>
            <a:pPr algn="ctr"/>
            <a:r>
              <a:rPr lang="fr-FR" sz="1400" b="1" dirty="0" smtClean="0"/>
              <a:t>Bretagne</a:t>
            </a:r>
            <a:endParaRPr lang="fr-FR" sz="1400" b="1" dirty="0"/>
          </a:p>
        </p:txBody>
      </p:sp>
      <p:sp>
        <p:nvSpPr>
          <p:cNvPr id="30" name="Forme libre 29"/>
          <p:cNvSpPr/>
          <p:nvPr/>
        </p:nvSpPr>
        <p:spPr>
          <a:xfrm>
            <a:off x="4985468" y="3307743"/>
            <a:ext cx="1828800" cy="1168841"/>
          </a:xfrm>
          <a:custGeom>
            <a:avLst/>
            <a:gdLst>
              <a:gd name="connsiteX0" fmla="*/ 1828800 w 1828800"/>
              <a:gd name="connsiteY0" fmla="*/ 485029 h 1168841"/>
              <a:gd name="connsiteX1" fmla="*/ 1494845 w 1828800"/>
              <a:gd name="connsiteY1" fmla="*/ 763325 h 1168841"/>
              <a:gd name="connsiteX2" fmla="*/ 1208598 w 1828800"/>
              <a:gd name="connsiteY2" fmla="*/ 771276 h 1168841"/>
              <a:gd name="connsiteX3" fmla="*/ 930302 w 1828800"/>
              <a:gd name="connsiteY3" fmla="*/ 731520 h 1168841"/>
              <a:gd name="connsiteX4" fmla="*/ 739471 w 1828800"/>
              <a:gd name="connsiteY4" fmla="*/ 691763 h 1168841"/>
              <a:gd name="connsiteX5" fmla="*/ 540689 w 1828800"/>
              <a:gd name="connsiteY5" fmla="*/ 715617 h 1168841"/>
              <a:gd name="connsiteX6" fmla="*/ 326003 w 1828800"/>
              <a:gd name="connsiteY6" fmla="*/ 787179 h 1168841"/>
              <a:gd name="connsiteX7" fmla="*/ 270344 w 1828800"/>
              <a:gd name="connsiteY7" fmla="*/ 1041620 h 1168841"/>
              <a:gd name="connsiteX8" fmla="*/ 254442 w 1828800"/>
              <a:gd name="connsiteY8" fmla="*/ 1168841 h 1168841"/>
              <a:gd name="connsiteX9" fmla="*/ 143123 w 1828800"/>
              <a:gd name="connsiteY9" fmla="*/ 1152939 h 1168841"/>
              <a:gd name="connsiteX10" fmla="*/ 119269 w 1828800"/>
              <a:gd name="connsiteY10" fmla="*/ 1057523 h 1168841"/>
              <a:gd name="connsiteX11" fmla="*/ 0 w 1828800"/>
              <a:gd name="connsiteY11" fmla="*/ 914400 h 1168841"/>
              <a:gd name="connsiteX12" fmla="*/ 87464 w 1828800"/>
              <a:gd name="connsiteY12" fmla="*/ 795130 h 1168841"/>
              <a:gd name="connsiteX13" fmla="*/ 373711 w 1828800"/>
              <a:gd name="connsiteY13" fmla="*/ 675860 h 1168841"/>
              <a:gd name="connsiteX14" fmla="*/ 580445 w 1828800"/>
              <a:gd name="connsiteY14" fmla="*/ 524786 h 1168841"/>
              <a:gd name="connsiteX15" fmla="*/ 715617 w 1828800"/>
              <a:gd name="connsiteY15" fmla="*/ 326003 h 1168841"/>
              <a:gd name="connsiteX16" fmla="*/ 771276 w 1828800"/>
              <a:gd name="connsiteY16" fmla="*/ 0 h 1168841"/>
              <a:gd name="connsiteX17" fmla="*/ 866692 w 1828800"/>
              <a:gd name="connsiteY17" fmla="*/ 0 h 1168841"/>
              <a:gd name="connsiteX18" fmla="*/ 970059 w 1828800"/>
              <a:gd name="connsiteY18" fmla="*/ 166977 h 1168841"/>
              <a:gd name="connsiteX19" fmla="*/ 1065475 w 1828800"/>
              <a:gd name="connsiteY19" fmla="*/ 413467 h 1168841"/>
              <a:gd name="connsiteX20" fmla="*/ 1224501 w 1828800"/>
              <a:gd name="connsiteY20" fmla="*/ 572494 h 1168841"/>
              <a:gd name="connsiteX21" fmla="*/ 1343770 w 1828800"/>
              <a:gd name="connsiteY21" fmla="*/ 620201 h 1168841"/>
              <a:gd name="connsiteX22" fmla="*/ 1502796 w 1828800"/>
              <a:gd name="connsiteY22" fmla="*/ 604299 h 1168841"/>
              <a:gd name="connsiteX23" fmla="*/ 1828800 w 1828800"/>
              <a:gd name="connsiteY23" fmla="*/ 485029 h 1168841"/>
              <a:gd name="connsiteX0" fmla="*/ 1828800 w 1828800"/>
              <a:gd name="connsiteY0" fmla="*/ 485029 h 1168841"/>
              <a:gd name="connsiteX1" fmla="*/ 1494845 w 1828800"/>
              <a:gd name="connsiteY1" fmla="*/ 763325 h 1168841"/>
              <a:gd name="connsiteX2" fmla="*/ 1208598 w 1828800"/>
              <a:gd name="connsiteY2" fmla="*/ 771276 h 1168841"/>
              <a:gd name="connsiteX3" fmla="*/ 930302 w 1828800"/>
              <a:gd name="connsiteY3" fmla="*/ 731520 h 1168841"/>
              <a:gd name="connsiteX4" fmla="*/ 739471 w 1828800"/>
              <a:gd name="connsiteY4" fmla="*/ 691763 h 1168841"/>
              <a:gd name="connsiteX5" fmla="*/ 540689 w 1828800"/>
              <a:gd name="connsiteY5" fmla="*/ 715617 h 1168841"/>
              <a:gd name="connsiteX6" fmla="*/ 326003 w 1828800"/>
              <a:gd name="connsiteY6" fmla="*/ 787179 h 1168841"/>
              <a:gd name="connsiteX7" fmla="*/ 270344 w 1828800"/>
              <a:gd name="connsiteY7" fmla="*/ 1041620 h 1168841"/>
              <a:gd name="connsiteX8" fmla="*/ 254442 w 1828800"/>
              <a:gd name="connsiteY8" fmla="*/ 1168841 h 1168841"/>
              <a:gd name="connsiteX9" fmla="*/ 143123 w 1828800"/>
              <a:gd name="connsiteY9" fmla="*/ 1152939 h 1168841"/>
              <a:gd name="connsiteX10" fmla="*/ 119269 w 1828800"/>
              <a:gd name="connsiteY10" fmla="*/ 1057523 h 1168841"/>
              <a:gd name="connsiteX11" fmla="*/ 0 w 1828800"/>
              <a:gd name="connsiteY11" fmla="*/ 914400 h 1168841"/>
              <a:gd name="connsiteX12" fmla="*/ 87464 w 1828800"/>
              <a:gd name="connsiteY12" fmla="*/ 795130 h 1168841"/>
              <a:gd name="connsiteX13" fmla="*/ 373711 w 1828800"/>
              <a:gd name="connsiteY13" fmla="*/ 675860 h 1168841"/>
              <a:gd name="connsiteX14" fmla="*/ 580445 w 1828800"/>
              <a:gd name="connsiteY14" fmla="*/ 524786 h 1168841"/>
              <a:gd name="connsiteX15" fmla="*/ 755374 w 1828800"/>
              <a:gd name="connsiteY15" fmla="*/ 326003 h 1168841"/>
              <a:gd name="connsiteX16" fmla="*/ 771276 w 1828800"/>
              <a:gd name="connsiteY16" fmla="*/ 0 h 1168841"/>
              <a:gd name="connsiteX17" fmla="*/ 866692 w 1828800"/>
              <a:gd name="connsiteY17" fmla="*/ 0 h 1168841"/>
              <a:gd name="connsiteX18" fmla="*/ 970059 w 1828800"/>
              <a:gd name="connsiteY18" fmla="*/ 166977 h 1168841"/>
              <a:gd name="connsiteX19" fmla="*/ 1065475 w 1828800"/>
              <a:gd name="connsiteY19" fmla="*/ 413467 h 1168841"/>
              <a:gd name="connsiteX20" fmla="*/ 1224501 w 1828800"/>
              <a:gd name="connsiteY20" fmla="*/ 572494 h 1168841"/>
              <a:gd name="connsiteX21" fmla="*/ 1343770 w 1828800"/>
              <a:gd name="connsiteY21" fmla="*/ 620201 h 1168841"/>
              <a:gd name="connsiteX22" fmla="*/ 1502796 w 1828800"/>
              <a:gd name="connsiteY22" fmla="*/ 604299 h 1168841"/>
              <a:gd name="connsiteX23" fmla="*/ 1828800 w 1828800"/>
              <a:gd name="connsiteY23" fmla="*/ 485029 h 1168841"/>
              <a:gd name="connsiteX0" fmla="*/ 1828800 w 1828800"/>
              <a:gd name="connsiteY0" fmla="*/ 485029 h 1168841"/>
              <a:gd name="connsiteX1" fmla="*/ 1494845 w 1828800"/>
              <a:gd name="connsiteY1" fmla="*/ 763325 h 1168841"/>
              <a:gd name="connsiteX2" fmla="*/ 1208598 w 1828800"/>
              <a:gd name="connsiteY2" fmla="*/ 771276 h 1168841"/>
              <a:gd name="connsiteX3" fmla="*/ 930302 w 1828800"/>
              <a:gd name="connsiteY3" fmla="*/ 731520 h 1168841"/>
              <a:gd name="connsiteX4" fmla="*/ 739471 w 1828800"/>
              <a:gd name="connsiteY4" fmla="*/ 691763 h 1168841"/>
              <a:gd name="connsiteX5" fmla="*/ 540689 w 1828800"/>
              <a:gd name="connsiteY5" fmla="*/ 715617 h 1168841"/>
              <a:gd name="connsiteX6" fmla="*/ 326003 w 1828800"/>
              <a:gd name="connsiteY6" fmla="*/ 787179 h 1168841"/>
              <a:gd name="connsiteX7" fmla="*/ 270344 w 1828800"/>
              <a:gd name="connsiteY7" fmla="*/ 1041620 h 1168841"/>
              <a:gd name="connsiteX8" fmla="*/ 254442 w 1828800"/>
              <a:gd name="connsiteY8" fmla="*/ 1168841 h 1168841"/>
              <a:gd name="connsiteX9" fmla="*/ 143123 w 1828800"/>
              <a:gd name="connsiteY9" fmla="*/ 1152939 h 1168841"/>
              <a:gd name="connsiteX10" fmla="*/ 119269 w 1828800"/>
              <a:gd name="connsiteY10" fmla="*/ 1057523 h 1168841"/>
              <a:gd name="connsiteX11" fmla="*/ 0 w 1828800"/>
              <a:gd name="connsiteY11" fmla="*/ 914400 h 1168841"/>
              <a:gd name="connsiteX12" fmla="*/ 87464 w 1828800"/>
              <a:gd name="connsiteY12" fmla="*/ 795130 h 1168841"/>
              <a:gd name="connsiteX13" fmla="*/ 373711 w 1828800"/>
              <a:gd name="connsiteY13" fmla="*/ 675860 h 1168841"/>
              <a:gd name="connsiteX14" fmla="*/ 574508 w 1828800"/>
              <a:gd name="connsiteY14" fmla="*/ 578225 h 1168841"/>
              <a:gd name="connsiteX15" fmla="*/ 755374 w 1828800"/>
              <a:gd name="connsiteY15" fmla="*/ 326003 h 1168841"/>
              <a:gd name="connsiteX16" fmla="*/ 771276 w 1828800"/>
              <a:gd name="connsiteY16" fmla="*/ 0 h 1168841"/>
              <a:gd name="connsiteX17" fmla="*/ 866692 w 1828800"/>
              <a:gd name="connsiteY17" fmla="*/ 0 h 1168841"/>
              <a:gd name="connsiteX18" fmla="*/ 970059 w 1828800"/>
              <a:gd name="connsiteY18" fmla="*/ 166977 h 1168841"/>
              <a:gd name="connsiteX19" fmla="*/ 1065475 w 1828800"/>
              <a:gd name="connsiteY19" fmla="*/ 413467 h 1168841"/>
              <a:gd name="connsiteX20" fmla="*/ 1224501 w 1828800"/>
              <a:gd name="connsiteY20" fmla="*/ 572494 h 1168841"/>
              <a:gd name="connsiteX21" fmla="*/ 1343770 w 1828800"/>
              <a:gd name="connsiteY21" fmla="*/ 620201 h 1168841"/>
              <a:gd name="connsiteX22" fmla="*/ 1502796 w 1828800"/>
              <a:gd name="connsiteY22" fmla="*/ 604299 h 1168841"/>
              <a:gd name="connsiteX23" fmla="*/ 1828800 w 1828800"/>
              <a:gd name="connsiteY23" fmla="*/ 485029 h 1168841"/>
              <a:gd name="connsiteX0" fmla="*/ 1828800 w 1828800"/>
              <a:gd name="connsiteY0" fmla="*/ 485029 h 1168841"/>
              <a:gd name="connsiteX1" fmla="*/ 1494845 w 1828800"/>
              <a:gd name="connsiteY1" fmla="*/ 763325 h 1168841"/>
              <a:gd name="connsiteX2" fmla="*/ 1208598 w 1828800"/>
              <a:gd name="connsiteY2" fmla="*/ 771276 h 1168841"/>
              <a:gd name="connsiteX3" fmla="*/ 930302 w 1828800"/>
              <a:gd name="connsiteY3" fmla="*/ 731520 h 1168841"/>
              <a:gd name="connsiteX4" fmla="*/ 739471 w 1828800"/>
              <a:gd name="connsiteY4" fmla="*/ 691763 h 1168841"/>
              <a:gd name="connsiteX5" fmla="*/ 540689 w 1828800"/>
              <a:gd name="connsiteY5" fmla="*/ 715617 h 1168841"/>
              <a:gd name="connsiteX6" fmla="*/ 326003 w 1828800"/>
              <a:gd name="connsiteY6" fmla="*/ 787179 h 1168841"/>
              <a:gd name="connsiteX7" fmla="*/ 270344 w 1828800"/>
              <a:gd name="connsiteY7" fmla="*/ 1041620 h 1168841"/>
              <a:gd name="connsiteX8" fmla="*/ 254442 w 1828800"/>
              <a:gd name="connsiteY8" fmla="*/ 1168841 h 1168841"/>
              <a:gd name="connsiteX9" fmla="*/ 143123 w 1828800"/>
              <a:gd name="connsiteY9" fmla="*/ 1152939 h 1168841"/>
              <a:gd name="connsiteX10" fmla="*/ 119269 w 1828800"/>
              <a:gd name="connsiteY10" fmla="*/ 1057523 h 1168841"/>
              <a:gd name="connsiteX11" fmla="*/ 0 w 1828800"/>
              <a:gd name="connsiteY11" fmla="*/ 914400 h 1168841"/>
              <a:gd name="connsiteX12" fmla="*/ 87464 w 1828800"/>
              <a:gd name="connsiteY12" fmla="*/ 795130 h 1168841"/>
              <a:gd name="connsiteX13" fmla="*/ 373711 w 1828800"/>
              <a:gd name="connsiteY13" fmla="*/ 675860 h 1168841"/>
              <a:gd name="connsiteX14" fmla="*/ 574508 w 1828800"/>
              <a:gd name="connsiteY14" fmla="*/ 578225 h 1168841"/>
              <a:gd name="connsiteX15" fmla="*/ 755374 w 1828800"/>
              <a:gd name="connsiteY15" fmla="*/ 326003 h 1168841"/>
              <a:gd name="connsiteX16" fmla="*/ 771276 w 1828800"/>
              <a:gd name="connsiteY16" fmla="*/ 0 h 1168841"/>
              <a:gd name="connsiteX17" fmla="*/ 866692 w 1828800"/>
              <a:gd name="connsiteY17" fmla="*/ 0 h 1168841"/>
              <a:gd name="connsiteX18" fmla="*/ 958184 w 1828800"/>
              <a:gd name="connsiteY18" fmla="*/ 155101 h 1168841"/>
              <a:gd name="connsiteX19" fmla="*/ 1065475 w 1828800"/>
              <a:gd name="connsiteY19" fmla="*/ 413467 h 1168841"/>
              <a:gd name="connsiteX20" fmla="*/ 1224501 w 1828800"/>
              <a:gd name="connsiteY20" fmla="*/ 572494 h 1168841"/>
              <a:gd name="connsiteX21" fmla="*/ 1343770 w 1828800"/>
              <a:gd name="connsiteY21" fmla="*/ 620201 h 1168841"/>
              <a:gd name="connsiteX22" fmla="*/ 1502796 w 1828800"/>
              <a:gd name="connsiteY22" fmla="*/ 604299 h 1168841"/>
              <a:gd name="connsiteX23" fmla="*/ 1828800 w 1828800"/>
              <a:gd name="connsiteY23" fmla="*/ 485029 h 1168841"/>
              <a:gd name="connsiteX0" fmla="*/ 1828800 w 1828800"/>
              <a:gd name="connsiteY0" fmla="*/ 485029 h 1168841"/>
              <a:gd name="connsiteX1" fmla="*/ 1494845 w 1828800"/>
              <a:gd name="connsiteY1" fmla="*/ 763325 h 1168841"/>
              <a:gd name="connsiteX2" fmla="*/ 1208598 w 1828800"/>
              <a:gd name="connsiteY2" fmla="*/ 771276 h 1168841"/>
              <a:gd name="connsiteX3" fmla="*/ 930302 w 1828800"/>
              <a:gd name="connsiteY3" fmla="*/ 731520 h 1168841"/>
              <a:gd name="connsiteX4" fmla="*/ 739471 w 1828800"/>
              <a:gd name="connsiteY4" fmla="*/ 691763 h 1168841"/>
              <a:gd name="connsiteX5" fmla="*/ 540689 w 1828800"/>
              <a:gd name="connsiteY5" fmla="*/ 715617 h 1168841"/>
              <a:gd name="connsiteX6" fmla="*/ 326003 w 1828800"/>
              <a:gd name="connsiteY6" fmla="*/ 787179 h 1168841"/>
              <a:gd name="connsiteX7" fmla="*/ 270344 w 1828800"/>
              <a:gd name="connsiteY7" fmla="*/ 1041620 h 1168841"/>
              <a:gd name="connsiteX8" fmla="*/ 254442 w 1828800"/>
              <a:gd name="connsiteY8" fmla="*/ 1168841 h 1168841"/>
              <a:gd name="connsiteX9" fmla="*/ 143123 w 1828800"/>
              <a:gd name="connsiteY9" fmla="*/ 1152939 h 1168841"/>
              <a:gd name="connsiteX10" fmla="*/ 119269 w 1828800"/>
              <a:gd name="connsiteY10" fmla="*/ 1057523 h 1168841"/>
              <a:gd name="connsiteX11" fmla="*/ 0 w 1828800"/>
              <a:gd name="connsiteY11" fmla="*/ 914400 h 1168841"/>
              <a:gd name="connsiteX12" fmla="*/ 87464 w 1828800"/>
              <a:gd name="connsiteY12" fmla="*/ 795130 h 1168841"/>
              <a:gd name="connsiteX13" fmla="*/ 373711 w 1828800"/>
              <a:gd name="connsiteY13" fmla="*/ 675860 h 1168841"/>
              <a:gd name="connsiteX14" fmla="*/ 574508 w 1828800"/>
              <a:gd name="connsiteY14" fmla="*/ 578225 h 1168841"/>
              <a:gd name="connsiteX15" fmla="*/ 755374 w 1828800"/>
              <a:gd name="connsiteY15" fmla="*/ 326003 h 1168841"/>
              <a:gd name="connsiteX16" fmla="*/ 771276 w 1828800"/>
              <a:gd name="connsiteY16" fmla="*/ 0 h 1168841"/>
              <a:gd name="connsiteX17" fmla="*/ 866692 w 1828800"/>
              <a:gd name="connsiteY17" fmla="*/ 0 h 1168841"/>
              <a:gd name="connsiteX18" fmla="*/ 958184 w 1828800"/>
              <a:gd name="connsiteY18" fmla="*/ 155101 h 1168841"/>
              <a:gd name="connsiteX19" fmla="*/ 1041724 w 1828800"/>
              <a:gd name="connsiteY19" fmla="*/ 425343 h 1168841"/>
              <a:gd name="connsiteX20" fmla="*/ 1224501 w 1828800"/>
              <a:gd name="connsiteY20" fmla="*/ 572494 h 1168841"/>
              <a:gd name="connsiteX21" fmla="*/ 1343770 w 1828800"/>
              <a:gd name="connsiteY21" fmla="*/ 620201 h 1168841"/>
              <a:gd name="connsiteX22" fmla="*/ 1502796 w 1828800"/>
              <a:gd name="connsiteY22" fmla="*/ 604299 h 1168841"/>
              <a:gd name="connsiteX23" fmla="*/ 1828800 w 1828800"/>
              <a:gd name="connsiteY23" fmla="*/ 485029 h 11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800" h="1168841">
                <a:moveTo>
                  <a:pt x="1828800" y="485029"/>
                </a:moveTo>
                <a:lnTo>
                  <a:pt x="1494845" y="763325"/>
                </a:lnTo>
                <a:lnTo>
                  <a:pt x="1208598" y="771276"/>
                </a:lnTo>
                <a:lnTo>
                  <a:pt x="930302" y="731520"/>
                </a:lnTo>
                <a:lnTo>
                  <a:pt x="739471" y="691763"/>
                </a:lnTo>
                <a:lnTo>
                  <a:pt x="540689" y="715617"/>
                </a:lnTo>
                <a:lnTo>
                  <a:pt x="326003" y="787179"/>
                </a:lnTo>
                <a:lnTo>
                  <a:pt x="270344" y="1041620"/>
                </a:lnTo>
                <a:lnTo>
                  <a:pt x="254442" y="1168841"/>
                </a:lnTo>
                <a:lnTo>
                  <a:pt x="143123" y="1152939"/>
                </a:lnTo>
                <a:lnTo>
                  <a:pt x="119269" y="1057523"/>
                </a:lnTo>
                <a:lnTo>
                  <a:pt x="0" y="914400"/>
                </a:lnTo>
                <a:lnTo>
                  <a:pt x="87464" y="795130"/>
                </a:lnTo>
                <a:lnTo>
                  <a:pt x="373711" y="675860"/>
                </a:lnTo>
                <a:lnTo>
                  <a:pt x="574508" y="578225"/>
                </a:lnTo>
                <a:lnTo>
                  <a:pt x="755374" y="326003"/>
                </a:lnTo>
                <a:lnTo>
                  <a:pt x="771276" y="0"/>
                </a:lnTo>
                <a:lnTo>
                  <a:pt x="866692" y="0"/>
                </a:lnTo>
                <a:lnTo>
                  <a:pt x="958184" y="155101"/>
                </a:lnTo>
                <a:lnTo>
                  <a:pt x="1041724" y="425343"/>
                </a:lnTo>
                <a:lnTo>
                  <a:pt x="1224501" y="572494"/>
                </a:lnTo>
                <a:lnTo>
                  <a:pt x="1343770" y="620201"/>
                </a:lnTo>
                <a:lnTo>
                  <a:pt x="1502796" y="604299"/>
                </a:lnTo>
                <a:lnTo>
                  <a:pt x="1828800" y="48502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6264560" y="3781062"/>
            <a:ext cx="1099415" cy="307777"/>
          </a:xfrm>
          <a:prstGeom prst="rect">
            <a:avLst/>
          </a:prstGeom>
          <a:noFill/>
        </p:spPr>
        <p:txBody>
          <a:bodyPr wrap="square" rtlCol="0">
            <a:spAutoFit/>
          </a:bodyPr>
          <a:lstStyle/>
          <a:p>
            <a:pPr algn="ctr"/>
            <a:r>
              <a:rPr lang="fr-FR" sz="1400" b="1" dirty="0" smtClean="0"/>
              <a:t>Provence</a:t>
            </a:r>
            <a:endParaRPr lang="fr-FR" sz="1400" b="1" dirty="0"/>
          </a:p>
        </p:txBody>
      </p:sp>
      <p:sp>
        <p:nvSpPr>
          <p:cNvPr id="32" name="ZoneTexte 31"/>
          <p:cNvSpPr txBox="1"/>
          <p:nvPr/>
        </p:nvSpPr>
        <p:spPr>
          <a:xfrm>
            <a:off x="4894013" y="3761343"/>
            <a:ext cx="1099415" cy="307777"/>
          </a:xfrm>
          <a:prstGeom prst="rect">
            <a:avLst/>
          </a:prstGeom>
          <a:noFill/>
        </p:spPr>
        <p:txBody>
          <a:bodyPr wrap="square" rtlCol="0">
            <a:spAutoFit/>
          </a:bodyPr>
          <a:lstStyle/>
          <a:p>
            <a:pPr algn="ctr"/>
            <a:r>
              <a:rPr lang="fr-FR" sz="1400" b="1" dirty="0" smtClean="0"/>
              <a:t>Languedoc</a:t>
            </a:r>
            <a:endParaRPr lang="fr-FR" sz="1400" b="1" dirty="0"/>
          </a:p>
        </p:txBody>
      </p:sp>
      <p:sp>
        <p:nvSpPr>
          <p:cNvPr id="33" name="ZoneTexte 32"/>
          <p:cNvSpPr txBox="1"/>
          <p:nvPr/>
        </p:nvSpPr>
        <p:spPr>
          <a:xfrm>
            <a:off x="5318787" y="3266593"/>
            <a:ext cx="1099415" cy="523220"/>
          </a:xfrm>
          <a:prstGeom prst="rect">
            <a:avLst/>
          </a:prstGeom>
          <a:noFill/>
        </p:spPr>
        <p:txBody>
          <a:bodyPr wrap="square" rtlCol="0">
            <a:spAutoFit/>
          </a:bodyPr>
          <a:lstStyle/>
          <a:p>
            <a:pPr algn="ctr"/>
            <a:r>
              <a:rPr lang="fr-FR" sz="1400" b="1" dirty="0" smtClean="0"/>
              <a:t>Basse vallée du Rhône</a:t>
            </a:r>
            <a:endParaRPr lang="fr-FR" sz="1400" b="1" dirty="0"/>
          </a:p>
        </p:txBody>
      </p:sp>
    </p:spTree>
    <p:extLst>
      <p:ext uri="{BB962C8B-B14F-4D97-AF65-F5344CB8AC3E}">
        <p14:creationId xmlns:p14="http://schemas.microsoft.com/office/powerpoint/2010/main" xmlns="" val="417706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barn(inVertical)">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3" grpId="0" animBg="1"/>
      <p:bldP spid="11" grpId="0" animBg="1"/>
      <p:bldP spid="30" grpId="0" animBg="1"/>
      <p:bldP spid="31" grpId="0"/>
      <p:bldP spid="32"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xmlns="" val="1688245004"/>
              </p:ext>
            </p:extLst>
          </p:nvPr>
        </p:nvGraphicFramePr>
        <p:xfrm>
          <a:off x="251520" y="908720"/>
          <a:ext cx="8685964" cy="5362956"/>
        </p:xfrm>
        <a:graphic>
          <a:graphicData uri="http://schemas.openxmlformats.org/drawingml/2006/table">
            <a:tbl>
              <a:tblPr firstRow="1" firstCol="1" bandRow="1"/>
              <a:tblGrid>
                <a:gridCol w="1962706"/>
                <a:gridCol w="3361216"/>
                <a:gridCol w="3362042"/>
              </a:tblGrid>
              <a:tr h="289458">
                <a:tc>
                  <a:txBody>
                    <a:bodyPr/>
                    <a:lstStyle/>
                    <a:p>
                      <a:pPr>
                        <a:lnSpc>
                          <a:spcPct val="115000"/>
                        </a:lnSpc>
                        <a:spcAft>
                          <a:spcPts val="0"/>
                        </a:spcAft>
                      </a:pPr>
                      <a:r>
                        <a:rPr lang="fr-FR" sz="1800" dirty="0">
                          <a:effectLst/>
                          <a:latin typeface="+mn-lt"/>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effectLst/>
                          <a:latin typeface="+mn-lt"/>
                          <a:ea typeface="Calibri"/>
                          <a:cs typeface="Times New Roman"/>
                        </a:rPr>
                        <a:t>Type d’agriculture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fr-FR" sz="1800" b="1" dirty="0">
                          <a:effectLst/>
                          <a:latin typeface="+mn-lt"/>
                          <a:ea typeface="Calibri"/>
                          <a:cs typeface="Times New Roman"/>
                        </a:rPr>
                        <a:t>Enjeux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605125">
                <a:tc>
                  <a:txBody>
                    <a:bodyPr/>
                    <a:lstStyle/>
                    <a:p>
                      <a:pPr algn="ctr">
                        <a:lnSpc>
                          <a:spcPct val="115000"/>
                        </a:lnSpc>
                        <a:spcAft>
                          <a:spcPts val="0"/>
                        </a:spcAft>
                      </a:pPr>
                      <a:r>
                        <a:rPr lang="fr-FR" sz="1800" dirty="0">
                          <a:effectLst/>
                          <a:latin typeface="+mn-lt"/>
                          <a:ea typeface="Calibri"/>
                          <a:cs typeface="Times New Roman"/>
                        </a:rPr>
                        <a:t>1. Espaces agricoles à forte productivité</a:t>
                      </a:r>
                    </a:p>
                    <a:p>
                      <a:pPr algn="ctr">
                        <a:lnSpc>
                          <a:spcPct val="115000"/>
                        </a:lnSpc>
                        <a:spcAft>
                          <a:spcPts val="0"/>
                        </a:spcAft>
                      </a:pPr>
                      <a:r>
                        <a:rPr lang="fr-FR" sz="1800" dirty="0">
                          <a:solidFill>
                            <a:srgbClr val="FF0000"/>
                          </a:solidFill>
                          <a:effectLst/>
                          <a:latin typeface="+mn-lt"/>
                          <a:ea typeface="Calibri"/>
                          <a:cs typeface="Times New Roman"/>
                        </a:rPr>
                        <a:t>=  espaces intégrés aux marchés mondiaux et européens</a:t>
                      </a:r>
                      <a:endParaRPr lang="fr-FR" sz="180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i="1" dirty="0">
                          <a:effectLst/>
                          <a:latin typeface="+mn-lt"/>
                          <a:ea typeface="Calibri"/>
                          <a:cs typeface="Times New Roman"/>
                        </a:rPr>
                        <a:t>- Agriculture productiviste : mécanisation, usage importants d’engrais, de pesticides pour obtenir des rendements très élevés</a:t>
                      </a:r>
                      <a:endParaRPr lang="fr-FR" sz="1800" dirty="0">
                        <a:effectLst/>
                        <a:latin typeface="+mn-lt"/>
                        <a:ea typeface="Calibri"/>
                        <a:cs typeface="Times New Roman"/>
                      </a:endParaRPr>
                    </a:p>
                    <a:p>
                      <a:pPr>
                        <a:lnSpc>
                          <a:spcPct val="115000"/>
                        </a:lnSpc>
                        <a:spcAft>
                          <a:spcPts val="0"/>
                        </a:spcAft>
                      </a:pPr>
                      <a:r>
                        <a:rPr lang="fr-FR" sz="1800" i="1" dirty="0">
                          <a:effectLst/>
                          <a:latin typeface="+mn-lt"/>
                          <a:ea typeface="Calibri"/>
                          <a:cs typeface="Times New Roman"/>
                        </a:rPr>
                        <a:t> </a:t>
                      </a:r>
                      <a:endParaRPr lang="fr-FR" sz="1800" dirty="0">
                        <a:effectLst/>
                        <a:latin typeface="+mn-lt"/>
                        <a:ea typeface="Calibri"/>
                        <a:cs typeface="Times New Roman"/>
                      </a:endParaRPr>
                    </a:p>
                    <a:p>
                      <a:pPr>
                        <a:lnSpc>
                          <a:spcPct val="115000"/>
                        </a:lnSpc>
                        <a:spcAft>
                          <a:spcPts val="0"/>
                        </a:spcAft>
                      </a:pPr>
                      <a:r>
                        <a:rPr lang="fr-FR" sz="1800" i="1" dirty="0">
                          <a:effectLst/>
                          <a:latin typeface="+mn-lt"/>
                          <a:ea typeface="Calibri"/>
                          <a:cs typeface="Times New Roman"/>
                        </a:rPr>
                        <a:t>- Production destinée au marché national, européen et mondial</a:t>
                      </a:r>
                      <a:endParaRPr lang="fr-FR" sz="1800" dirty="0">
                        <a:effectLst/>
                        <a:latin typeface="+mn-lt"/>
                        <a:ea typeface="Calibri"/>
                        <a:cs typeface="Times New Roman"/>
                      </a:endParaRPr>
                    </a:p>
                    <a:p>
                      <a:pPr>
                        <a:lnSpc>
                          <a:spcPct val="115000"/>
                        </a:lnSpc>
                        <a:spcAft>
                          <a:spcPts val="0"/>
                        </a:spcAft>
                      </a:pPr>
                      <a:r>
                        <a:rPr lang="fr-FR" sz="1800" i="1" dirty="0">
                          <a:effectLst/>
                          <a:latin typeface="+mn-lt"/>
                          <a:ea typeface="Calibri"/>
                          <a:cs typeface="Times New Roman"/>
                        </a:rPr>
                        <a:t> </a:t>
                      </a:r>
                      <a:endParaRPr lang="fr-FR" sz="1800" dirty="0">
                        <a:effectLst/>
                        <a:latin typeface="+mn-lt"/>
                        <a:ea typeface="Calibri"/>
                        <a:cs typeface="Times New Roman"/>
                      </a:endParaRPr>
                    </a:p>
                    <a:p>
                      <a:pPr>
                        <a:lnSpc>
                          <a:spcPct val="115000"/>
                        </a:lnSpc>
                        <a:spcAft>
                          <a:spcPts val="0"/>
                        </a:spcAft>
                      </a:pPr>
                      <a:r>
                        <a:rPr lang="fr-FR" sz="1800" i="1" dirty="0">
                          <a:effectLst/>
                          <a:latin typeface="+mn-lt"/>
                          <a:ea typeface="Calibri"/>
                          <a:cs typeface="Times New Roman"/>
                        </a:rPr>
                        <a:t> </a:t>
                      </a:r>
                      <a:endParaRPr lang="fr-FR"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i="1" dirty="0">
                          <a:effectLst/>
                          <a:latin typeface="+mn-lt"/>
                          <a:ea typeface="Calibri"/>
                          <a:cs typeface="Times New Roman"/>
                        </a:rPr>
                        <a:t>- Rester compétitif face à la concurrence européenne et mondiale ð innover, miser sur la qualité des produits</a:t>
                      </a:r>
                      <a:endParaRPr lang="fr-FR" sz="1800" dirty="0">
                        <a:effectLst/>
                        <a:latin typeface="+mn-lt"/>
                        <a:ea typeface="Calibri"/>
                        <a:cs typeface="Times New Roman"/>
                      </a:endParaRPr>
                    </a:p>
                    <a:p>
                      <a:pPr>
                        <a:lnSpc>
                          <a:spcPct val="115000"/>
                        </a:lnSpc>
                        <a:spcAft>
                          <a:spcPts val="0"/>
                        </a:spcAft>
                      </a:pPr>
                      <a:r>
                        <a:rPr lang="fr-FR" sz="1800" i="1" dirty="0">
                          <a:effectLst/>
                          <a:latin typeface="+mn-lt"/>
                          <a:ea typeface="Calibri"/>
                          <a:cs typeface="Times New Roman"/>
                        </a:rPr>
                        <a:t> </a:t>
                      </a:r>
                      <a:endParaRPr lang="fr-FR" sz="1800" dirty="0">
                        <a:effectLst/>
                        <a:latin typeface="+mn-lt"/>
                        <a:ea typeface="Calibri"/>
                        <a:cs typeface="Times New Roman"/>
                      </a:endParaRPr>
                    </a:p>
                    <a:p>
                      <a:pPr>
                        <a:lnSpc>
                          <a:spcPct val="115000"/>
                        </a:lnSpc>
                        <a:spcAft>
                          <a:spcPts val="0"/>
                        </a:spcAft>
                      </a:pPr>
                      <a:r>
                        <a:rPr lang="fr-FR" sz="1800" i="1" dirty="0">
                          <a:effectLst/>
                          <a:latin typeface="+mn-lt"/>
                          <a:ea typeface="Calibri"/>
                          <a:cs typeface="Times New Roman"/>
                        </a:rPr>
                        <a:t>- Limiter les atteintes à l’environnement (ex : phénomène des algues vertes sur les plages bretonnes)</a:t>
                      </a:r>
                      <a:endParaRPr lang="fr-FR"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0952">
                <a:tc>
                  <a:txBody>
                    <a:bodyPr/>
                    <a:lstStyle/>
                    <a:p>
                      <a:pPr algn="ctr">
                        <a:lnSpc>
                          <a:spcPct val="115000"/>
                        </a:lnSpc>
                        <a:spcAft>
                          <a:spcPts val="0"/>
                        </a:spcAft>
                      </a:pPr>
                      <a:r>
                        <a:rPr lang="fr-FR" sz="1800" dirty="0">
                          <a:effectLst/>
                          <a:latin typeface="+mn-lt"/>
                          <a:ea typeface="Calibri"/>
                          <a:cs typeface="Times New Roman"/>
                        </a:rPr>
                        <a:t>2. Espaces agricoles à faible </a:t>
                      </a:r>
                      <a:r>
                        <a:rPr lang="fr-FR" sz="1800" dirty="0" smtClean="0">
                          <a:effectLst/>
                          <a:latin typeface="+mn-lt"/>
                          <a:ea typeface="Calibri"/>
                          <a:cs typeface="Times New Roman"/>
                        </a:rPr>
                        <a:t>productivité</a:t>
                      </a:r>
                    </a:p>
                    <a:p>
                      <a:pPr algn="ctr">
                        <a:lnSpc>
                          <a:spcPct val="115000"/>
                        </a:lnSpc>
                        <a:spcAft>
                          <a:spcPts val="0"/>
                        </a:spcAft>
                      </a:pPr>
                      <a:endParaRPr lang="fr-FR" sz="1800" dirty="0" smtClean="0">
                        <a:effectLst/>
                        <a:latin typeface="+mn-lt"/>
                        <a:ea typeface="Calibri"/>
                        <a:cs typeface="Times New Roman"/>
                      </a:endParaRPr>
                    </a:p>
                    <a:p>
                      <a:pPr algn="ctr">
                        <a:lnSpc>
                          <a:spcPct val="115000"/>
                        </a:lnSpc>
                        <a:spcAft>
                          <a:spcPts val="0"/>
                        </a:spcAft>
                      </a:pPr>
                      <a:endParaRPr lang="fr-FR" sz="1800" dirty="0" smtClean="0">
                        <a:effectLst/>
                        <a:latin typeface="+mn-lt"/>
                        <a:ea typeface="Calibri"/>
                        <a:cs typeface="Times New Roman"/>
                      </a:endParaRPr>
                    </a:p>
                    <a:p>
                      <a:pPr algn="ctr">
                        <a:lnSpc>
                          <a:spcPct val="115000"/>
                        </a:lnSpc>
                        <a:spcAft>
                          <a:spcPts val="0"/>
                        </a:spcAft>
                      </a:pPr>
                      <a:endParaRPr lang="fr-FR" sz="1800" dirty="0" smtClean="0">
                        <a:effectLst/>
                        <a:latin typeface="+mn-lt"/>
                        <a:ea typeface="Calibri"/>
                        <a:cs typeface="Times New Roman"/>
                      </a:endParaRPr>
                    </a:p>
                    <a:p>
                      <a:pPr algn="ctr">
                        <a:lnSpc>
                          <a:spcPct val="115000"/>
                        </a:lnSpc>
                        <a:spcAft>
                          <a:spcPts val="0"/>
                        </a:spcAft>
                      </a:pPr>
                      <a:endParaRPr lang="fr-FR" sz="180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296525" y="2483895"/>
            <a:ext cx="1845205" cy="1485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294129" y="1313766"/>
            <a:ext cx="3204000" cy="1170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294129" y="2708920"/>
            <a:ext cx="3204000" cy="1260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652121" y="1313767"/>
            <a:ext cx="2970330" cy="1170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652121" y="2708920"/>
            <a:ext cx="3105344" cy="1260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78399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306285" y="0"/>
            <a:ext cx="6531429" cy="6858000"/>
          </a:xfrm>
          <a:prstGeom prst="rect">
            <a:avLst/>
          </a:prstGeom>
        </p:spPr>
      </p:pic>
      <p:sp>
        <p:nvSpPr>
          <p:cNvPr id="3" name="Rectangle 2"/>
          <p:cNvSpPr/>
          <p:nvPr/>
        </p:nvSpPr>
        <p:spPr>
          <a:xfrm>
            <a:off x="5292080" y="5434202"/>
            <a:ext cx="2545634"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p:cNvCxnSpPr/>
          <p:nvPr/>
        </p:nvCxnSpPr>
        <p:spPr>
          <a:xfrm>
            <a:off x="4788024" y="5373216"/>
            <a:ext cx="0" cy="1584176"/>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5" name="Image 4">
            <a:hlinkClick r:id="rId3" action="ppaction://hlinksldjump"/>
          </p:cNvPr>
          <p:cNvPicPr>
            <a:picLocks noChangeAspect="1"/>
          </p:cNvPicPr>
          <p:nvPr/>
        </p:nvPicPr>
        <p:blipFill rotWithShape="1">
          <a:blip r:embed="rId4" cstate="print">
            <a:extLst>
              <a:ext uri="{28A0092B-C50C-407E-A947-70E740481C1C}">
                <a14:useLocalDpi xmlns:a14="http://schemas.microsoft.com/office/drawing/2010/main" xmlns="" val="0"/>
              </a:ext>
            </a:extLst>
          </a:blip>
          <a:srcRect b="28244"/>
          <a:stretch/>
        </p:blipFill>
        <p:spPr>
          <a:xfrm>
            <a:off x="8557520" y="6230800"/>
            <a:ext cx="521224" cy="627200"/>
          </a:xfrm>
          <a:prstGeom prst="rect">
            <a:avLst/>
          </a:prstGeom>
        </p:spPr>
      </p:pic>
    </p:spTree>
    <p:extLst>
      <p:ext uri="{BB962C8B-B14F-4D97-AF65-F5344CB8AC3E}">
        <p14:creationId xmlns:p14="http://schemas.microsoft.com/office/powerpoint/2010/main" xmlns="" val="3781561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9783" y="80628"/>
            <a:ext cx="7290810" cy="6777372"/>
          </a:xfrm>
          <a:prstGeom prst="rect">
            <a:avLst/>
          </a:prstGeom>
        </p:spPr>
      </p:pic>
      <p:pic>
        <p:nvPicPr>
          <p:cNvPr id="1026" name="Picture 2" descr="Localisation de Limousi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37394" y="-49705"/>
            <a:ext cx="1606606" cy="15434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0841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1268761"/>
            <a:ext cx="9085572" cy="4348442"/>
          </a:xfrm>
          <a:prstGeom prst="rect">
            <a:avLst/>
          </a:prstGeom>
        </p:spPr>
      </p:pic>
    </p:spTree>
    <p:extLst>
      <p:ext uri="{BB962C8B-B14F-4D97-AF65-F5344CB8AC3E}">
        <p14:creationId xmlns:p14="http://schemas.microsoft.com/office/powerpoint/2010/main" xmlns="" val="33726625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673906"/>
            <a:ext cx="7632848" cy="5634548"/>
          </a:xfrm>
          <a:prstGeom prst="rect">
            <a:avLst/>
          </a:prstGeom>
          <a:ln>
            <a:solidFill>
              <a:schemeClr val="tx1"/>
            </a:solidFill>
          </a:ln>
        </p:spPr>
      </p:pic>
      <p:sp>
        <p:nvSpPr>
          <p:cNvPr id="3" name="ZoneTexte 2"/>
          <p:cNvSpPr txBox="1"/>
          <p:nvPr/>
        </p:nvSpPr>
        <p:spPr>
          <a:xfrm>
            <a:off x="1579856" y="6453336"/>
            <a:ext cx="7344816" cy="338554"/>
          </a:xfrm>
          <a:prstGeom prst="rect">
            <a:avLst/>
          </a:prstGeom>
          <a:noFill/>
        </p:spPr>
        <p:txBody>
          <a:bodyPr wrap="square" rtlCol="0">
            <a:spAutoFit/>
          </a:bodyPr>
          <a:lstStyle/>
          <a:p>
            <a:r>
              <a:rPr lang="fr-FR" sz="1600" dirty="0" smtClean="0"/>
              <a:t>A.O.P (appellation d’origine protégée qui garantit l’origine et l’authenticité du produit)</a:t>
            </a:r>
            <a:endParaRPr lang="fr-FR" sz="1600" dirty="0"/>
          </a:p>
        </p:txBody>
      </p:sp>
      <p:pic>
        <p:nvPicPr>
          <p:cNvPr id="2050" name="Picture 2" descr="Localisation de Auverg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601670" cy="15387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53629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85" y="453852"/>
            <a:ext cx="4611095" cy="6048672"/>
          </a:xfrm>
          <a:prstGeom prst="rect">
            <a:avLst/>
          </a:prstGeom>
          <a:ln>
            <a:solidFill>
              <a:schemeClr val="tx1"/>
            </a:solidFill>
          </a:ln>
        </p:spPr>
      </p:pic>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04048" y="3501008"/>
            <a:ext cx="4002021" cy="3001516"/>
          </a:xfrm>
          <a:prstGeom prst="rect">
            <a:avLst/>
          </a:prstGeom>
          <a:ln>
            <a:solidFill>
              <a:schemeClr val="tx1"/>
            </a:solidFill>
          </a:ln>
        </p:spPr>
      </p:pic>
      <p:pic>
        <p:nvPicPr>
          <p:cNvPr id="3078" name="Picture 6" descr="City locator 14.sv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5575" y="-136525"/>
            <a:ext cx="152400" cy="1524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6580" y="19725"/>
            <a:ext cx="1923736" cy="183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01814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rme libre 33"/>
          <p:cNvSpPr/>
          <p:nvPr/>
        </p:nvSpPr>
        <p:spPr>
          <a:xfrm>
            <a:off x="4778644" y="635430"/>
            <a:ext cx="693456" cy="363299"/>
          </a:xfrm>
          <a:custGeom>
            <a:avLst/>
            <a:gdLst>
              <a:gd name="connsiteX0" fmla="*/ 0 w 630264"/>
              <a:gd name="connsiteY0" fmla="*/ 61993 h 304800"/>
              <a:gd name="connsiteX1" fmla="*/ 237641 w 630264"/>
              <a:gd name="connsiteY1" fmla="*/ 0 h 304800"/>
              <a:gd name="connsiteX2" fmla="*/ 630264 w 630264"/>
              <a:gd name="connsiteY2" fmla="*/ 304800 h 304800"/>
              <a:gd name="connsiteX3" fmla="*/ 0 w 630264"/>
              <a:gd name="connsiteY3" fmla="*/ 61993 h 304800"/>
            </a:gdLst>
            <a:ahLst/>
            <a:cxnLst>
              <a:cxn ang="0">
                <a:pos x="connsiteX0" y="connsiteY0"/>
              </a:cxn>
              <a:cxn ang="0">
                <a:pos x="connsiteX1" y="connsiteY1"/>
              </a:cxn>
              <a:cxn ang="0">
                <a:pos x="connsiteX2" y="connsiteY2"/>
              </a:cxn>
              <a:cxn ang="0">
                <a:pos x="connsiteX3" y="connsiteY3"/>
              </a:cxn>
            </a:cxnLst>
            <a:rect l="l" t="t" r="r" b="b"/>
            <a:pathLst>
              <a:path w="630264" h="304800">
                <a:moveTo>
                  <a:pt x="0" y="61993"/>
                </a:moveTo>
                <a:lnTo>
                  <a:pt x="237641" y="0"/>
                </a:lnTo>
                <a:lnTo>
                  <a:pt x="630264" y="304800"/>
                </a:lnTo>
                <a:lnTo>
                  <a:pt x="0" y="61993"/>
                </a:lnTo>
                <a:close/>
              </a:path>
            </a:pathLst>
          </a:custGeom>
          <a:solidFill>
            <a:srgbClr val="FFFF00"/>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8"/>
          <p:cNvSpPr/>
          <p:nvPr/>
        </p:nvSpPr>
        <p:spPr>
          <a:xfrm>
            <a:off x="3663515" y="3541296"/>
            <a:ext cx="1109197" cy="643127"/>
          </a:xfrm>
          <a:custGeom>
            <a:avLst/>
            <a:gdLst>
              <a:gd name="connsiteX0" fmla="*/ 0 w 1323975"/>
              <a:gd name="connsiteY0" fmla="*/ 323850 h 838200"/>
              <a:gd name="connsiteX1" fmla="*/ 666750 w 1323975"/>
              <a:gd name="connsiteY1" fmla="*/ 762000 h 838200"/>
              <a:gd name="connsiteX2" fmla="*/ 971550 w 1323975"/>
              <a:gd name="connsiteY2" fmla="*/ 838200 h 838200"/>
              <a:gd name="connsiteX3" fmla="*/ 1238250 w 1323975"/>
              <a:gd name="connsiteY3" fmla="*/ 752475 h 838200"/>
              <a:gd name="connsiteX4" fmla="*/ 1323975 w 1323975"/>
              <a:gd name="connsiteY4" fmla="*/ 609600 h 838200"/>
              <a:gd name="connsiteX5" fmla="*/ 1323975 w 1323975"/>
              <a:gd name="connsiteY5" fmla="*/ 514350 h 838200"/>
              <a:gd name="connsiteX6" fmla="*/ 1247775 w 1323975"/>
              <a:gd name="connsiteY6" fmla="*/ 352425 h 838200"/>
              <a:gd name="connsiteX7" fmla="*/ 1114425 w 1323975"/>
              <a:gd name="connsiteY7" fmla="*/ 219075 h 838200"/>
              <a:gd name="connsiteX8" fmla="*/ 857250 w 1323975"/>
              <a:gd name="connsiteY8"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3975" h="838200">
                <a:moveTo>
                  <a:pt x="0" y="323850"/>
                </a:moveTo>
                <a:lnTo>
                  <a:pt x="666750" y="762000"/>
                </a:lnTo>
                <a:lnTo>
                  <a:pt x="971550" y="838200"/>
                </a:lnTo>
                <a:lnTo>
                  <a:pt x="1238250" y="752475"/>
                </a:lnTo>
                <a:lnTo>
                  <a:pt x="1323975" y="609600"/>
                </a:lnTo>
                <a:lnTo>
                  <a:pt x="1323975" y="514350"/>
                </a:lnTo>
                <a:lnTo>
                  <a:pt x="1247775" y="352425"/>
                </a:lnTo>
                <a:lnTo>
                  <a:pt x="1114425" y="219075"/>
                </a:lnTo>
                <a:lnTo>
                  <a:pt x="857250" y="0"/>
                </a:lnTo>
              </a:path>
            </a:pathLst>
          </a:custGeom>
          <a:solidFill>
            <a:srgbClr val="FFFF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4"/>
          <p:cNvSpPr/>
          <p:nvPr/>
        </p:nvSpPr>
        <p:spPr>
          <a:xfrm>
            <a:off x="4062507" y="713001"/>
            <a:ext cx="1747584" cy="1885530"/>
          </a:xfrm>
          <a:custGeom>
            <a:avLst/>
            <a:gdLst>
              <a:gd name="connsiteX0" fmla="*/ 847725 w 2085975"/>
              <a:gd name="connsiteY0" fmla="*/ 0 h 2457450"/>
              <a:gd name="connsiteX1" fmla="*/ 923925 w 2085975"/>
              <a:gd name="connsiteY1" fmla="*/ 190500 h 2457450"/>
              <a:gd name="connsiteX2" fmla="*/ 866775 w 2085975"/>
              <a:gd name="connsiteY2" fmla="*/ 561975 h 2457450"/>
              <a:gd name="connsiteX3" fmla="*/ 685800 w 2085975"/>
              <a:gd name="connsiteY3" fmla="*/ 895350 h 2457450"/>
              <a:gd name="connsiteX4" fmla="*/ 419100 w 2085975"/>
              <a:gd name="connsiteY4" fmla="*/ 1266825 h 2457450"/>
              <a:gd name="connsiteX5" fmla="*/ 219075 w 2085975"/>
              <a:gd name="connsiteY5" fmla="*/ 1543050 h 2457450"/>
              <a:gd name="connsiteX6" fmla="*/ 76200 w 2085975"/>
              <a:gd name="connsiteY6" fmla="*/ 1828800 h 2457450"/>
              <a:gd name="connsiteX7" fmla="*/ 0 w 2085975"/>
              <a:gd name="connsiteY7" fmla="*/ 2038350 h 2457450"/>
              <a:gd name="connsiteX8" fmla="*/ 9525 w 2085975"/>
              <a:gd name="connsiteY8" fmla="*/ 2114550 h 2457450"/>
              <a:gd name="connsiteX9" fmla="*/ 9525 w 2085975"/>
              <a:gd name="connsiteY9" fmla="*/ 2286000 h 2457450"/>
              <a:gd name="connsiteX10" fmla="*/ 190500 w 2085975"/>
              <a:gd name="connsiteY10" fmla="*/ 2409825 h 2457450"/>
              <a:gd name="connsiteX11" fmla="*/ 304800 w 2085975"/>
              <a:gd name="connsiteY11" fmla="*/ 2457450 h 2457450"/>
              <a:gd name="connsiteX12" fmla="*/ 600075 w 2085975"/>
              <a:gd name="connsiteY12" fmla="*/ 2428875 h 2457450"/>
              <a:gd name="connsiteX13" fmla="*/ 1114425 w 2085975"/>
              <a:gd name="connsiteY13" fmla="*/ 2305050 h 2457450"/>
              <a:gd name="connsiteX14" fmla="*/ 1571625 w 2085975"/>
              <a:gd name="connsiteY14" fmla="*/ 2124075 h 2457450"/>
              <a:gd name="connsiteX15" fmla="*/ 1895475 w 2085975"/>
              <a:gd name="connsiteY15" fmla="*/ 1762125 h 2457450"/>
              <a:gd name="connsiteX16" fmla="*/ 2066925 w 2085975"/>
              <a:gd name="connsiteY16" fmla="*/ 1381125 h 2457450"/>
              <a:gd name="connsiteX17" fmla="*/ 2085975 w 2085975"/>
              <a:gd name="connsiteY17" fmla="*/ 1076325 h 2457450"/>
              <a:gd name="connsiteX18" fmla="*/ 2000250 w 2085975"/>
              <a:gd name="connsiteY18" fmla="*/ 800100 h 2457450"/>
              <a:gd name="connsiteX19" fmla="*/ 1800225 w 2085975"/>
              <a:gd name="connsiteY19" fmla="*/ 409575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5975" h="2457450">
                <a:moveTo>
                  <a:pt x="847725" y="0"/>
                </a:moveTo>
                <a:lnTo>
                  <a:pt x="923925" y="190500"/>
                </a:lnTo>
                <a:lnTo>
                  <a:pt x="866775" y="561975"/>
                </a:lnTo>
                <a:lnTo>
                  <a:pt x="685800" y="895350"/>
                </a:lnTo>
                <a:lnTo>
                  <a:pt x="419100" y="1266825"/>
                </a:lnTo>
                <a:lnTo>
                  <a:pt x="219075" y="1543050"/>
                </a:lnTo>
                <a:lnTo>
                  <a:pt x="76200" y="1828800"/>
                </a:lnTo>
                <a:lnTo>
                  <a:pt x="0" y="2038350"/>
                </a:lnTo>
                <a:lnTo>
                  <a:pt x="9525" y="2114550"/>
                </a:lnTo>
                <a:lnTo>
                  <a:pt x="9525" y="2286000"/>
                </a:lnTo>
                <a:lnTo>
                  <a:pt x="190500" y="2409825"/>
                </a:lnTo>
                <a:lnTo>
                  <a:pt x="304800" y="2457450"/>
                </a:lnTo>
                <a:lnTo>
                  <a:pt x="600075" y="2428875"/>
                </a:lnTo>
                <a:lnTo>
                  <a:pt x="1114425" y="2305050"/>
                </a:lnTo>
                <a:lnTo>
                  <a:pt x="1571625" y="2124075"/>
                </a:lnTo>
                <a:lnTo>
                  <a:pt x="1895475" y="1762125"/>
                </a:lnTo>
                <a:lnTo>
                  <a:pt x="2066925" y="1381125"/>
                </a:lnTo>
                <a:lnTo>
                  <a:pt x="2085975" y="1076325"/>
                </a:lnTo>
                <a:lnTo>
                  <a:pt x="2000250" y="800100"/>
                </a:lnTo>
                <a:lnTo>
                  <a:pt x="1800225" y="409575"/>
                </a:lnTo>
              </a:path>
            </a:pathLst>
          </a:custGeom>
          <a:solidFill>
            <a:srgbClr val="FFFF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2"/>
          <p:cNvSpPr/>
          <p:nvPr/>
        </p:nvSpPr>
        <p:spPr>
          <a:xfrm>
            <a:off x="2691426" y="617804"/>
            <a:ext cx="4188481" cy="3863315"/>
          </a:xfrm>
          <a:custGeom>
            <a:avLst/>
            <a:gdLst>
              <a:gd name="connsiteX0" fmla="*/ 2778826 w 4999512"/>
              <a:gd name="connsiteY0" fmla="*/ 0 h 5035137"/>
              <a:gd name="connsiteX1" fmla="*/ 2446317 w 4999512"/>
              <a:gd name="connsiteY1" fmla="*/ 95002 h 5035137"/>
              <a:gd name="connsiteX2" fmla="*/ 2363189 w 4999512"/>
              <a:gd name="connsiteY2" fmla="*/ 415636 h 5035137"/>
              <a:gd name="connsiteX3" fmla="*/ 2125683 w 4999512"/>
              <a:gd name="connsiteY3" fmla="*/ 783771 h 5035137"/>
              <a:gd name="connsiteX4" fmla="*/ 1710047 w 4999512"/>
              <a:gd name="connsiteY4" fmla="*/ 950026 h 5035137"/>
              <a:gd name="connsiteX5" fmla="*/ 1425039 w 4999512"/>
              <a:gd name="connsiteY5" fmla="*/ 961901 h 5035137"/>
              <a:gd name="connsiteX6" fmla="*/ 1377537 w 4999512"/>
              <a:gd name="connsiteY6" fmla="*/ 795646 h 5035137"/>
              <a:gd name="connsiteX7" fmla="*/ 1116280 w 4999512"/>
              <a:gd name="connsiteY7" fmla="*/ 760020 h 5035137"/>
              <a:gd name="connsiteX8" fmla="*/ 1282535 w 4999512"/>
              <a:gd name="connsiteY8" fmla="*/ 1436914 h 5035137"/>
              <a:gd name="connsiteX9" fmla="*/ 950026 w 4999512"/>
              <a:gd name="connsiteY9" fmla="*/ 1353787 h 5035137"/>
              <a:gd name="connsiteX10" fmla="*/ 593766 w 4999512"/>
              <a:gd name="connsiteY10" fmla="*/ 1306285 h 5035137"/>
              <a:gd name="connsiteX11" fmla="*/ 285008 w 4999512"/>
              <a:gd name="connsiteY11" fmla="*/ 1330036 h 5035137"/>
              <a:gd name="connsiteX12" fmla="*/ 47501 w 4999512"/>
              <a:gd name="connsiteY12" fmla="*/ 1365662 h 5035137"/>
              <a:gd name="connsiteX13" fmla="*/ 0 w 4999512"/>
              <a:gd name="connsiteY13" fmla="*/ 1650670 h 5035137"/>
              <a:gd name="connsiteX14" fmla="*/ 368135 w 4999512"/>
              <a:gd name="connsiteY14" fmla="*/ 1816924 h 5035137"/>
              <a:gd name="connsiteX15" fmla="*/ 736270 w 4999512"/>
              <a:gd name="connsiteY15" fmla="*/ 2030680 h 5035137"/>
              <a:gd name="connsiteX16" fmla="*/ 950026 w 4999512"/>
              <a:gd name="connsiteY16" fmla="*/ 2268187 h 5035137"/>
              <a:gd name="connsiteX17" fmla="*/ 1151906 w 4999512"/>
              <a:gd name="connsiteY17" fmla="*/ 2660072 h 5035137"/>
              <a:gd name="connsiteX18" fmla="*/ 1235034 w 4999512"/>
              <a:gd name="connsiteY18" fmla="*/ 2921329 h 5035137"/>
              <a:gd name="connsiteX19" fmla="*/ 1306286 w 4999512"/>
              <a:gd name="connsiteY19" fmla="*/ 3348841 h 5035137"/>
              <a:gd name="connsiteX20" fmla="*/ 1258784 w 4999512"/>
              <a:gd name="connsiteY20" fmla="*/ 3811979 h 5035137"/>
              <a:gd name="connsiteX21" fmla="*/ 1056904 w 4999512"/>
              <a:gd name="connsiteY21" fmla="*/ 4417620 h 5035137"/>
              <a:gd name="connsiteX22" fmla="*/ 1793174 w 4999512"/>
              <a:gd name="connsiteY22" fmla="*/ 4833257 h 5035137"/>
              <a:gd name="connsiteX23" fmla="*/ 2090057 w 4999512"/>
              <a:gd name="connsiteY23" fmla="*/ 4940135 h 5035137"/>
              <a:gd name="connsiteX24" fmla="*/ 3075709 w 4999512"/>
              <a:gd name="connsiteY24" fmla="*/ 5035137 h 5035137"/>
              <a:gd name="connsiteX25" fmla="*/ 3087584 w 4999512"/>
              <a:gd name="connsiteY25" fmla="*/ 4785755 h 5035137"/>
              <a:gd name="connsiteX26" fmla="*/ 3146961 w 4999512"/>
              <a:gd name="connsiteY26" fmla="*/ 4536374 h 5035137"/>
              <a:gd name="connsiteX27" fmla="*/ 3336966 w 4999512"/>
              <a:gd name="connsiteY27" fmla="*/ 4429496 h 5035137"/>
              <a:gd name="connsiteX28" fmla="*/ 3621974 w 4999512"/>
              <a:gd name="connsiteY28" fmla="*/ 4405745 h 5035137"/>
              <a:gd name="connsiteX29" fmla="*/ 4025735 w 4999512"/>
              <a:gd name="connsiteY29" fmla="*/ 4488872 h 5035137"/>
              <a:gd name="connsiteX30" fmla="*/ 4168239 w 4999512"/>
              <a:gd name="connsiteY30" fmla="*/ 4500748 h 5035137"/>
              <a:gd name="connsiteX31" fmla="*/ 4548249 w 4999512"/>
              <a:gd name="connsiteY31" fmla="*/ 4476997 h 5035137"/>
              <a:gd name="connsiteX32" fmla="*/ 4928260 w 4999512"/>
              <a:gd name="connsiteY32" fmla="*/ 4132613 h 5035137"/>
              <a:gd name="connsiteX33" fmla="*/ 4643252 w 4999512"/>
              <a:gd name="connsiteY33" fmla="*/ 3455719 h 5035137"/>
              <a:gd name="connsiteX34" fmla="*/ 4548249 w 4999512"/>
              <a:gd name="connsiteY34" fmla="*/ 3004457 h 5035137"/>
              <a:gd name="connsiteX35" fmla="*/ 4583875 w 4999512"/>
              <a:gd name="connsiteY35" fmla="*/ 2671948 h 5035137"/>
              <a:gd name="connsiteX36" fmla="*/ 4239491 w 4999512"/>
              <a:gd name="connsiteY36" fmla="*/ 2743200 h 5035137"/>
              <a:gd name="connsiteX37" fmla="*/ 4227615 w 4999512"/>
              <a:gd name="connsiteY37" fmla="*/ 2719449 h 5035137"/>
              <a:gd name="connsiteX38" fmla="*/ 4286992 w 4999512"/>
              <a:gd name="connsiteY38" fmla="*/ 2588820 h 5035137"/>
              <a:gd name="connsiteX39" fmla="*/ 4441371 w 4999512"/>
              <a:gd name="connsiteY39" fmla="*/ 2280062 h 5035137"/>
              <a:gd name="connsiteX40" fmla="*/ 4773880 w 4999512"/>
              <a:gd name="connsiteY40" fmla="*/ 2042555 h 5035137"/>
              <a:gd name="connsiteX41" fmla="*/ 4797631 w 4999512"/>
              <a:gd name="connsiteY41" fmla="*/ 1733797 h 5035137"/>
              <a:gd name="connsiteX42" fmla="*/ 4833257 w 4999512"/>
              <a:gd name="connsiteY42" fmla="*/ 1531916 h 5035137"/>
              <a:gd name="connsiteX43" fmla="*/ 4904509 w 4999512"/>
              <a:gd name="connsiteY43" fmla="*/ 1294410 h 5035137"/>
              <a:gd name="connsiteX44" fmla="*/ 4999512 w 4999512"/>
              <a:gd name="connsiteY44" fmla="*/ 1163781 h 5035137"/>
              <a:gd name="connsiteX45" fmla="*/ 4607626 w 4999512"/>
              <a:gd name="connsiteY45" fmla="*/ 1033153 h 5035137"/>
              <a:gd name="connsiteX46" fmla="*/ 4037610 w 4999512"/>
              <a:gd name="connsiteY46" fmla="*/ 819397 h 5035137"/>
              <a:gd name="connsiteX47" fmla="*/ 3586348 w 4999512"/>
              <a:gd name="connsiteY47" fmla="*/ 629392 h 5035137"/>
              <a:gd name="connsiteX48" fmla="*/ 3241963 w 4999512"/>
              <a:gd name="connsiteY48" fmla="*/ 415636 h 5035137"/>
              <a:gd name="connsiteX49" fmla="*/ 2778826 w 4999512"/>
              <a:gd name="connsiteY49" fmla="*/ 0 h 503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999512" h="5035137">
                <a:moveTo>
                  <a:pt x="2778826" y="0"/>
                </a:moveTo>
                <a:lnTo>
                  <a:pt x="2446317" y="95002"/>
                </a:lnTo>
                <a:lnTo>
                  <a:pt x="2363189" y="415636"/>
                </a:lnTo>
                <a:lnTo>
                  <a:pt x="2125683" y="783771"/>
                </a:lnTo>
                <a:lnTo>
                  <a:pt x="1710047" y="950026"/>
                </a:lnTo>
                <a:lnTo>
                  <a:pt x="1425039" y="961901"/>
                </a:lnTo>
                <a:lnTo>
                  <a:pt x="1377537" y="795646"/>
                </a:lnTo>
                <a:lnTo>
                  <a:pt x="1116280" y="760020"/>
                </a:lnTo>
                <a:lnTo>
                  <a:pt x="1282535" y="1436914"/>
                </a:lnTo>
                <a:lnTo>
                  <a:pt x="950026" y="1353787"/>
                </a:lnTo>
                <a:lnTo>
                  <a:pt x="593766" y="1306285"/>
                </a:lnTo>
                <a:lnTo>
                  <a:pt x="285008" y="1330036"/>
                </a:lnTo>
                <a:lnTo>
                  <a:pt x="47501" y="1365662"/>
                </a:lnTo>
                <a:lnTo>
                  <a:pt x="0" y="1650670"/>
                </a:lnTo>
                <a:lnTo>
                  <a:pt x="368135" y="1816924"/>
                </a:lnTo>
                <a:lnTo>
                  <a:pt x="736270" y="2030680"/>
                </a:lnTo>
                <a:lnTo>
                  <a:pt x="950026" y="2268187"/>
                </a:lnTo>
                <a:lnTo>
                  <a:pt x="1151906" y="2660072"/>
                </a:lnTo>
                <a:lnTo>
                  <a:pt x="1235034" y="2921329"/>
                </a:lnTo>
                <a:lnTo>
                  <a:pt x="1306286" y="3348841"/>
                </a:lnTo>
                <a:lnTo>
                  <a:pt x="1258784" y="3811979"/>
                </a:lnTo>
                <a:lnTo>
                  <a:pt x="1056904" y="4417620"/>
                </a:lnTo>
                <a:lnTo>
                  <a:pt x="1793174" y="4833257"/>
                </a:lnTo>
                <a:lnTo>
                  <a:pt x="2090057" y="4940135"/>
                </a:lnTo>
                <a:lnTo>
                  <a:pt x="3075709" y="5035137"/>
                </a:lnTo>
                <a:lnTo>
                  <a:pt x="3087584" y="4785755"/>
                </a:lnTo>
                <a:lnTo>
                  <a:pt x="3146961" y="4536374"/>
                </a:lnTo>
                <a:lnTo>
                  <a:pt x="3336966" y="4429496"/>
                </a:lnTo>
                <a:lnTo>
                  <a:pt x="3621974" y="4405745"/>
                </a:lnTo>
                <a:lnTo>
                  <a:pt x="4025735" y="4488872"/>
                </a:lnTo>
                <a:lnTo>
                  <a:pt x="4168239" y="4500748"/>
                </a:lnTo>
                <a:lnTo>
                  <a:pt x="4548249" y="4476997"/>
                </a:lnTo>
                <a:lnTo>
                  <a:pt x="4928260" y="4132613"/>
                </a:lnTo>
                <a:lnTo>
                  <a:pt x="4643252" y="3455719"/>
                </a:lnTo>
                <a:lnTo>
                  <a:pt x="4548249" y="3004457"/>
                </a:lnTo>
                <a:lnTo>
                  <a:pt x="4583875" y="2671948"/>
                </a:lnTo>
                <a:lnTo>
                  <a:pt x="4239491" y="2743200"/>
                </a:lnTo>
                <a:lnTo>
                  <a:pt x="4227615" y="2719449"/>
                </a:lnTo>
                <a:lnTo>
                  <a:pt x="4286992" y="2588820"/>
                </a:lnTo>
                <a:lnTo>
                  <a:pt x="4441371" y="2280062"/>
                </a:lnTo>
                <a:lnTo>
                  <a:pt x="4773880" y="2042555"/>
                </a:lnTo>
                <a:lnTo>
                  <a:pt x="4797631" y="1733797"/>
                </a:lnTo>
                <a:lnTo>
                  <a:pt x="4833257" y="1531916"/>
                </a:lnTo>
                <a:lnTo>
                  <a:pt x="4904509" y="1294410"/>
                </a:lnTo>
                <a:lnTo>
                  <a:pt x="4999512" y="1163781"/>
                </a:lnTo>
                <a:lnTo>
                  <a:pt x="4607626" y="1033153"/>
                </a:lnTo>
                <a:lnTo>
                  <a:pt x="4037610" y="819397"/>
                </a:lnTo>
                <a:lnTo>
                  <a:pt x="3586348" y="629392"/>
                </a:lnTo>
                <a:lnTo>
                  <a:pt x="3241963" y="415636"/>
                </a:lnTo>
                <a:lnTo>
                  <a:pt x="2778826"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rme libre 3"/>
          <p:cNvSpPr/>
          <p:nvPr/>
        </p:nvSpPr>
        <p:spPr>
          <a:xfrm>
            <a:off x="3432100" y="1721540"/>
            <a:ext cx="335153" cy="577352"/>
          </a:xfrm>
          <a:custGeom>
            <a:avLst/>
            <a:gdLst>
              <a:gd name="connsiteX0" fmla="*/ 381000 w 400050"/>
              <a:gd name="connsiteY0" fmla="*/ 0 h 752475"/>
              <a:gd name="connsiteX1" fmla="*/ 400050 w 400050"/>
              <a:gd name="connsiteY1" fmla="*/ 238125 h 752475"/>
              <a:gd name="connsiteX2" fmla="*/ 381000 w 400050"/>
              <a:gd name="connsiteY2" fmla="*/ 438150 h 752475"/>
              <a:gd name="connsiteX3" fmla="*/ 247650 w 400050"/>
              <a:gd name="connsiteY3" fmla="*/ 628650 h 752475"/>
              <a:gd name="connsiteX4" fmla="*/ 0 w 400050"/>
              <a:gd name="connsiteY4" fmla="*/ 752475 h 75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752475">
                <a:moveTo>
                  <a:pt x="381000" y="0"/>
                </a:moveTo>
                <a:lnTo>
                  <a:pt x="400050" y="238125"/>
                </a:lnTo>
                <a:lnTo>
                  <a:pt x="381000" y="438150"/>
                </a:lnTo>
                <a:lnTo>
                  <a:pt x="247650" y="628650"/>
                </a:lnTo>
                <a:lnTo>
                  <a:pt x="0" y="752475"/>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5751686" y="2298893"/>
            <a:ext cx="116809" cy="756000"/>
          </a:xfrm>
          <a:prstGeom prst="ellipse">
            <a:avLst/>
          </a:prstGeom>
          <a:solidFill>
            <a:srgbClr val="FF00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rot="18948115">
            <a:off x="3949783" y="2973645"/>
            <a:ext cx="276749" cy="828162"/>
          </a:xfrm>
          <a:prstGeom prst="ellipse">
            <a:avLst/>
          </a:prstGeom>
          <a:solidFill>
            <a:srgbClr val="FF00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7"/>
          <p:cNvSpPr/>
          <p:nvPr/>
        </p:nvSpPr>
        <p:spPr>
          <a:xfrm>
            <a:off x="4972208" y="3314740"/>
            <a:ext cx="1827382" cy="1162013"/>
          </a:xfrm>
          <a:custGeom>
            <a:avLst/>
            <a:gdLst>
              <a:gd name="connsiteX0" fmla="*/ 2181225 w 2181225"/>
              <a:gd name="connsiteY0" fmla="*/ 590550 h 1514475"/>
              <a:gd name="connsiteX1" fmla="*/ 1952625 w 2181225"/>
              <a:gd name="connsiteY1" fmla="*/ 733425 h 1514475"/>
              <a:gd name="connsiteX2" fmla="*/ 1800225 w 2181225"/>
              <a:gd name="connsiteY2" fmla="*/ 800100 h 1514475"/>
              <a:gd name="connsiteX3" fmla="*/ 1571625 w 2181225"/>
              <a:gd name="connsiteY3" fmla="*/ 781050 h 1514475"/>
              <a:gd name="connsiteX4" fmla="*/ 1466850 w 2181225"/>
              <a:gd name="connsiteY4" fmla="*/ 704850 h 1514475"/>
              <a:gd name="connsiteX5" fmla="*/ 1276350 w 2181225"/>
              <a:gd name="connsiteY5" fmla="*/ 533400 h 1514475"/>
              <a:gd name="connsiteX6" fmla="*/ 1200150 w 2181225"/>
              <a:gd name="connsiteY6" fmla="*/ 352425 h 1514475"/>
              <a:gd name="connsiteX7" fmla="*/ 1152525 w 2181225"/>
              <a:gd name="connsiteY7" fmla="*/ 171450 h 1514475"/>
              <a:gd name="connsiteX8" fmla="*/ 1114425 w 2181225"/>
              <a:gd name="connsiteY8" fmla="*/ 95250 h 1514475"/>
              <a:gd name="connsiteX9" fmla="*/ 1066800 w 2181225"/>
              <a:gd name="connsiteY9" fmla="*/ 19050 h 1514475"/>
              <a:gd name="connsiteX10" fmla="*/ 1047750 w 2181225"/>
              <a:gd name="connsiteY10" fmla="*/ 9525 h 1514475"/>
              <a:gd name="connsiteX11" fmla="*/ 942975 w 2181225"/>
              <a:gd name="connsiteY11" fmla="*/ 0 h 1514475"/>
              <a:gd name="connsiteX12" fmla="*/ 923925 w 2181225"/>
              <a:gd name="connsiteY12" fmla="*/ 209550 h 1514475"/>
              <a:gd name="connsiteX13" fmla="*/ 857250 w 2181225"/>
              <a:gd name="connsiteY13" fmla="*/ 466725 h 1514475"/>
              <a:gd name="connsiteX14" fmla="*/ 704850 w 2181225"/>
              <a:gd name="connsiteY14" fmla="*/ 704850 h 1514475"/>
              <a:gd name="connsiteX15" fmla="*/ 400050 w 2181225"/>
              <a:gd name="connsiteY15" fmla="*/ 914400 h 1514475"/>
              <a:gd name="connsiteX16" fmla="*/ 257175 w 2181225"/>
              <a:gd name="connsiteY16" fmla="*/ 1009650 h 1514475"/>
              <a:gd name="connsiteX17" fmla="*/ 76200 w 2181225"/>
              <a:gd name="connsiteY17" fmla="*/ 1076325 h 1514475"/>
              <a:gd name="connsiteX18" fmla="*/ 0 w 2181225"/>
              <a:gd name="connsiteY18" fmla="*/ 1171575 h 1514475"/>
              <a:gd name="connsiteX19" fmla="*/ 114300 w 2181225"/>
              <a:gd name="connsiteY19" fmla="*/ 1276350 h 1514475"/>
              <a:gd name="connsiteX20" fmla="*/ 180975 w 2181225"/>
              <a:gd name="connsiteY20" fmla="*/ 1400175 h 1514475"/>
              <a:gd name="connsiteX21" fmla="*/ 200025 w 2181225"/>
              <a:gd name="connsiteY21" fmla="*/ 1514475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1225" h="1514475">
                <a:moveTo>
                  <a:pt x="2181225" y="590550"/>
                </a:moveTo>
                <a:lnTo>
                  <a:pt x="1952625" y="733425"/>
                </a:lnTo>
                <a:lnTo>
                  <a:pt x="1800225" y="800100"/>
                </a:lnTo>
                <a:lnTo>
                  <a:pt x="1571625" y="781050"/>
                </a:lnTo>
                <a:lnTo>
                  <a:pt x="1466850" y="704850"/>
                </a:lnTo>
                <a:lnTo>
                  <a:pt x="1276350" y="533400"/>
                </a:lnTo>
                <a:lnTo>
                  <a:pt x="1200150" y="352425"/>
                </a:lnTo>
                <a:lnTo>
                  <a:pt x="1152525" y="171450"/>
                </a:lnTo>
                <a:lnTo>
                  <a:pt x="1114425" y="95250"/>
                </a:lnTo>
                <a:lnTo>
                  <a:pt x="1066800" y="19050"/>
                </a:lnTo>
                <a:lnTo>
                  <a:pt x="1047750" y="9525"/>
                </a:lnTo>
                <a:lnTo>
                  <a:pt x="942975" y="0"/>
                </a:lnTo>
                <a:lnTo>
                  <a:pt x="923925" y="209550"/>
                </a:lnTo>
                <a:lnTo>
                  <a:pt x="857250" y="466725"/>
                </a:lnTo>
                <a:lnTo>
                  <a:pt x="704850" y="704850"/>
                </a:lnTo>
                <a:lnTo>
                  <a:pt x="400050" y="914400"/>
                </a:lnTo>
                <a:lnTo>
                  <a:pt x="257175" y="1009650"/>
                </a:lnTo>
                <a:lnTo>
                  <a:pt x="76200" y="1076325"/>
                </a:lnTo>
                <a:lnTo>
                  <a:pt x="0" y="1171575"/>
                </a:lnTo>
                <a:lnTo>
                  <a:pt x="114300" y="1276350"/>
                </a:lnTo>
                <a:lnTo>
                  <a:pt x="180975" y="1400175"/>
                </a:lnTo>
                <a:lnTo>
                  <a:pt x="200025" y="1514475"/>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6592114" y="1516909"/>
            <a:ext cx="263335" cy="650435"/>
          </a:xfrm>
          <a:custGeom>
            <a:avLst/>
            <a:gdLst>
              <a:gd name="connsiteX0" fmla="*/ 314325 w 314325"/>
              <a:gd name="connsiteY0" fmla="*/ 0 h 847725"/>
              <a:gd name="connsiteX1" fmla="*/ 152400 w 314325"/>
              <a:gd name="connsiteY1" fmla="*/ 38100 h 847725"/>
              <a:gd name="connsiteX2" fmla="*/ 38100 w 314325"/>
              <a:gd name="connsiteY2" fmla="*/ 171450 h 847725"/>
              <a:gd name="connsiteX3" fmla="*/ 9525 w 314325"/>
              <a:gd name="connsiteY3" fmla="*/ 390525 h 847725"/>
              <a:gd name="connsiteX4" fmla="*/ 0 w 314325"/>
              <a:gd name="connsiteY4" fmla="*/ 600075 h 847725"/>
              <a:gd name="connsiteX5" fmla="*/ 114300 w 314325"/>
              <a:gd name="connsiteY5" fmla="*/ 84772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5" h="847725">
                <a:moveTo>
                  <a:pt x="314325" y="0"/>
                </a:moveTo>
                <a:lnTo>
                  <a:pt x="152400" y="38100"/>
                </a:lnTo>
                <a:lnTo>
                  <a:pt x="38100" y="171450"/>
                </a:lnTo>
                <a:lnTo>
                  <a:pt x="9525" y="390525"/>
                </a:lnTo>
                <a:lnTo>
                  <a:pt x="0" y="600075"/>
                </a:lnTo>
                <a:lnTo>
                  <a:pt x="114300" y="847725"/>
                </a:lnTo>
              </a:path>
            </a:pathLst>
          </a:custGeom>
          <a:solidFill>
            <a:srgbClr val="FFFF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6535779" y="1639186"/>
            <a:ext cx="91470" cy="376975"/>
          </a:xfrm>
          <a:custGeom>
            <a:avLst/>
            <a:gdLst>
              <a:gd name="connsiteX0" fmla="*/ 109182 w 109182"/>
              <a:gd name="connsiteY0" fmla="*/ 0 h 491319"/>
              <a:gd name="connsiteX1" fmla="*/ 34120 w 109182"/>
              <a:gd name="connsiteY1" fmla="*/ 47767 h 491319"/>
              <a:gd name="connsiteX2" fmla="*/ 0 w 109182"/>
              <a:gd name="connsiteY2" fmla="*/ 150125 h 491319"/>
              <a:gd name="connsiteX3" fmla="*/ 0 w 109182"/>
              <a:gd name="connsiteY3" fmla="*/ 341194 h 491319"/>
              <a:gd name="connsiteX4" fmla="*/ 0 w 109182"/>
              <a:gd name="connsiteY4" fmla="*/ 436728 h 491319"/>
              <a:gd name="connsiteX5" fmla="*/ 47768 w 109182"/>
              <a:gd name="connsiteY5" fmla="*/ 491319 h 491319"/>
              <a:gd name="connsiteX6" fmla="*/ 75063 w 109182"/>
              <a:gd name="connsiteY6" fmla="*/ 450376 h 491319"/>
              <a:gd name="connsiteX7" fmla="*/ 75063 w 109182"/>
              <a:gd name="connsiteY7" fmla="*/ 450376 h 491319"/>
              <a:gd name="connsiteX8" fmla="*/ 81887 w 109182"/>
              <a:gd name="connsiteY8" fmla="*/ 450376 h 49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82" h="491319">
                <a:moveTo>
                  <a:pt x="109182" y="0"/>
                </a:moveTo>
                <a:lnTo>
                  <a:pt x="34120" y="47767"/>
                </a:lnTo>
                <a:lnTo>
                  <a:pt x="0" y="150125"/>
                </a:lnTo>
                <a:lnTo>
                  <a:pt x="0" y="341194"/>
                </a:lnTo>
                <a:lnTo>
                  <a:pt x="0" y="436728"/>
                </a:lnTo>
                <a:lnTo>
                  <a:pt x="47768" y="491319"/>
                </a:lnTo>
                <a:lnTo>
                  <a:pt x="75063" y="450376"/>
                </a:lnTo>
                <a:lnTo>
                  <a:pt x="75063" y="450376"/>
                </a:lnTo>
                <a:lnTo>
                  <a:pt x="81887" y="450376"/>
                </a:lnTo>
              </a:path>
            </a:pathLst>
          </a:custGeom>
          <a:solidFill>
            <a:srgbClr val="FF00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3442567" y="2121216"/>
            <a:ext cx="1313253" cy="246013"/>
          </a:xfrm>
          <a:custGeom>
            <a:avLst/>
            <a:gdLst>
              <a:gd name="connsiteX0" fmla="*/ 0 w 1567543"/>
              <a:gd name="connsiteY0" fmla="*/ 219694 h 320634"/>
              <a:gd name="connsiteX1" fmla="*/ 237506 w 1567543"/>
              <a:gd name="connsiteY1" fmla="*/ 142504 h 320634"/>
              <a:gd name="connsiteX2" fmla="*/ 492826 w 1567543"/>
              <a:gd name="connsiteY2" fmla="*/ 83127 h 320634"/>
              <a:gd name="connsiteX3" fmla="*/ 688769 w 1567543"/>
              <a:gd name="connsiteY3" fmla="*/ 89065 h 320634"/>
              <a:gd name="connsiteX4" fmla="*/ 807522 w 1567543"/>
              <a:gd name="connsiteY4" fmla="*/ 124691 h 320634"/>
              <a:gd name="connsiteX5" fmla="*/ 997527 w 1567543"/>
              <a:gd name="connsiteY5" fmla="*/ 178130 h 320634"/>
              <a:gd name="connsiteX6" fmla="*/ 1175657 w 1567543"/>
              <a:gd name="connsiteY6" fmla="*/ 166255 h 320634"/>
              <a:gd name="connsiteX7" fmla="*/ 1359725 w 1567543"/>
              <a:gd name="connsiteY7" fmla="*/ 89065 h 320634"/>
              <a:gd name="connsiteX8" fmla="*/ 1484415 w 1567543"/>
              <a:gd name="connsiteY8" fmla="*/ 0 h 320634"/>
              <a:gd name="connsiteX9" fmla="*/ 1567543 w 1567543"/>
              <a:gd name="connsiteY9" fmla="*/ 47501 h 320634"/>
              <a:gd name="connsiteX10" fmla="*/ 1413163 w 1567543"/>
              <a:gd name="connsiteY10" fmla="*/ 184068 h 320634"/>
              <a:gd name="connsiteX11" fmla="*/ 1122218 w 1567543"/>
              <a:gd name="connsiteY11" fmla="*/ 285008 h 320634"/>
              <a:gd name="connsiteX12" fmla="*/ 884712 w 1567543"/>
              <a:gd name="connsiteY12" fmla="*/ 296883 h 320634"/>
              <a:gd name="connsiteX13" fmla="*/ 659080 w 1567543"/>
              <a:gd name="connsiteY13" fmla="*/ 207818 h 320634"/>
              <a:gd name="connsiteX14" fmla="*/ 575953 w 1567543"/>
              <a:gd name="connsiteY14" fmla="*/ 184068 h 320634"/>
              <a:gd name="connsiteX15" fmla="*/ 41563 w 1567543"/>
              <a:gd name="connsiteY15" fmla="*/ 320634 h 3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7543" h="320634">
                <a:moveTo>
                  <a:pt x="0" y="219694"/>
                </a:moveTo>
                <a:lnTo>
                  <a:pt x="237506" y="142504"/>
                </a:lnTo>
                <a:lnTo>
                  <a:pt x="492826" y="83127"/>
                </a:lnTo>
                <a:lnTo>
                  <a:pt x="688769" y="89065"/>
                </a:lnTo>
                <a:lnTo>
                  <a:pt x="807522" y="124691"/>
                </a:lnTo>
                <a:lnTo>
                  <a:pt x="997527" y="178130"/>
                </a:lnTo>
                <a:lnTo>
                  <a:pt x="1175657" y="166255"/>
                </a:lnTo>
                <a:lnTo>
                  <a:pt x="1359725" y="89065"/>
                </a:lnTo>
                <a:lnTo>
                  <a:pt x="1484415" y="0"/>
                </a:lnTo>
                <a:lnTo>
                  <a:pt x="1567543" y="47501"/>
                </a:lnTo>
                <a:lnTo>
                  <a:pt x="1413163" y="184068"/>
                </a:lnTo>
                <a:lnTo>
                  <a:pt x="1122218" y="285008"/>
                </a:lnTo>
                <a:lnTo>
                  <a:pt x="884712" y="296883"/>
                </a:lnTo>
                <a:lnTo>
                  <a:pt x="659080" y="207818"/>
                </a:lnTo>
                <a:lnTo>
                  <a:pt x="575953" y="184068"/>
                </a:lnTo>
                <a:lnTo>
                  <a:pt x="41563" y="320634"/>
                </a:lnTo>
              </a:path>
            </a:pathLst>
          </a:custGeom>
          <a:solidFill>
            <a:srgbClr val="FF00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200648" y="0"/>
            <a:ext cx="3168352" cy="369332"/>
          </a:xfrm>
          <a:prstGeom prst="rect">
            <a:avLst/>
          </a:prstGeom>
          <a:noFill/>
        </p:spPr>
        <p:txBody>
          <a:bodyPr wrap="square" rtlCol="0">
            <a:spAutoFit/>
          </a:bodyPr>
          <a:lstStyle/>
          <a:p>
            <a:r>
              <a:rPr lang="fr-FR" b="1" dirty="0" smtClean="0"/>
              <a:t>Les espaces agricoles français</a:t>
            </a:r>
            <a:endParaRPr lang="fr-FR" b="1" dirty="0"/>
          </a:p>
        </p:txBody>
      </p:sp>
      <p:sp>
        <p:nvSpPr>
          <p:cNvPr id="16" name="ZoneTexte 15"/>
          <p:cNvSpPr txBox="1"/>
          <p:nvPr/>
        </p:nvSpPr>
        <p:spPr>
          <a:xfrm>
            <a:off x="320329" y="4525081"/>
            <a:ext cx="3379950" cy="584775"/>
          </a:xfrm>
          <a:prstGeom prst="rect">
            <a:avLst/>
          </a:prstGeom>
          <a:noFill/>
        </p:spPr>
        <p:txBody>
          <a:bodyPr wrap="square" rtlCol="0">
            <a:spAutoFit/>
          </a:bodyPr>
          <a:lstStyle/>
          <a:p>
            <a:r>
              <a:rPr lang="fr-FR" sz="1600" b="1" dirty="0" smtClean="0"/>
              <a:t>1. Espaces agricoles spécialisés à forte productivité</a:t>
            </a:r>
            <a:endParaRPr lang="fr-FR" sz="1600" b="1" dirty="0"/>
          </a:p>
        </p:txBody>
      </p:sp>
      <p:sp>
        <p:nvSpPr>
          <p:cNvPr id="17" name="ZoneTexte 16"/>
          <p:cNvSpPr txBox="1"/>
          <p:nvPr/>
        </p:nvSpPr>
        <p:spPr>
          <a:xfrm>
            <a:off x="5443721" y="4560244"/>
            <a:ext cx="3379950" cy="584775"/>
          </a:xfrm>
          <a:prstGeom prst="rect">
            <a:avLst/>
          </a:prstGeom>
          <a:noFill/>
        </p:spPr>
        <p:txBody>
          <a:bodyPr wrap="square" rtlCol="0">
            <a:spAutoFit/>
          </a:bodyPr>
          <a:lstStyle/>
          <a:p>
            <a:r>
              <a:rPr lang="fr-FR" sz="1600" b="1" dirty="0" smtClean="0"/>
              <a:t>2. Espaces agricoles à faible productivité</a:t>
            </a:r>
            <a:endParaRPr lang="fr-FR" sz="1600" b="1" dirty="0"/>
          </a:p>
        </p:txBody>
      </p:sp>
      <p:sp>
        <p:nvSpPr>
          <p:cNvPr id="18" name="Rectangle 17"/>
          <p:cNvSpPr/>
          <p:nvPr/>
        </p:nvSpPr>
        <p:spPr>
          <a:xfrm>
            <a:off x="392309" y="5160167"/>
            <a:ext cx="468000" cy="32521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392309" y="5650451"/>
            <a:ext cx="468000" cy="32521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92309" y="6131608"/>
            <a:ext cx="468000" cy="32521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489842" y="5304573"/>
            <a:ext cx="468000" cy="325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007361" y="5146830"/>
            <a:ext cx="2592315" cy="338554"/>
          </a:xfrm>
          <a:prstGeom prst="rect">
            <a:avLst/>
          </a:prstGeom>
          <a:noFill/>
        </p:spPr>
        <p:txBody>
          <a:bodyPr wrap="square" rtlCol="0">
            <a:spAutoFit/>
          </a:bodyPr>
          <a:lstStyle/>
          <a:p>
            <a:r>
              <a:rPr lang="fr-FR" sz="1600" dirty="0" smtClean="0"/>
              <a:t>Grandes cultures céréalières</a:t>
            </a:r>
            <a:endParaRPr lang="fr-FR" sz="1600" dirty="0"/>
          </a:p>
        </p:txBody>
      </p:sp>
      <p:sp>
        <p:nvSpPr>
          <p:cNvPr id="24" name="ZoneTexte 23"/>
          <p:cNvSpPr txBox="1"/>
          <p:nvPr/>
        </p:nvSpPr>
        <p:spPr>
          <a:xfrm>
            <a:off x="1071200" y="5643206"/>
            <a:ext cx="2592315" cy="338554"/>
          </a:xfrm>
          <a:prstGeom prst="rect">
            <a:avLst/>
          </a:prstGeom>
          <a:noFill/>
        </p:spPr>
        <p:txBody>
          <a:bodyPr wrap="square" rtlCol="0">
            <a:spAutoFit/>
          </a:bodyPr>
          <a:lstStyle/>
          <a:p>
            <a:r>
              <a:rPr lang="fr-FR" sz="1600" dirty="0" smtClean="0"/>
              <a:t>Elevage intensif</a:t>
            </a:r>
            <a:endParaRPr lang="fr-FR" sz="1600" dirty="0"/>
          </a:p>
        </p:txBody>
      </p:sp>
      <p:sp>
        <p:nvSpPr>
          <p:cNvPr id="25" name="ZoneTexte 24"/>
          <p:cNvSpPr txBox="1"/>
          <p:nvPr/>
        </p:nvSpPr>
        <p:spPr>
          <a:xfrm>
            <a:off x="1048786" y="6126095"/>
            <a:ext cx="2592315" cy="584775"/>
          </a:xfrm>
          <a:prstGeom prst="rect">
            <a:avLst/>
          </a:prstGeom>
          <a:noFill/>
        </p:spPr>
        <p:txBody>
          <a:bodyPr wrap="square" rtlCol="0">
            <a:spAutoFit/>
          </a:bodyPr>
          <a:lstStyle/>
          <a:p>
            <a:r>
              <a:rPr lang="fr-FR" sz="1600" dirty="0" smtClean="0"/>
              <a:t>Vignoble, cultures maraîchères, arboriculture</a:t>
            </a:r>
            <a:endParaRPr lang="fr-FR" sz="1600" dirty="0"/>
          </a:p>
        </p:txBody>
      </p:sp>
      <p:sp>
        <p:nvSpPr>
          <p:cNvPr id="26" name="ZoneTexte 25"/>
          <p:cNvSpPr txBox="1"/>
          <p:nvPr/>
        </p:nvSpPr>
        <p:spPr>
          <a:xfrm>
            <a:off x="6199284" y="5174795"/>
            <a:ext cx="2592315" cy="584775"/>
          </a:xfrm>
          <a:prstGeom prst="rect">
            <a:avLst/>
          </a:prstGeom>
          <a:noFill/>
        </p:spPr>
        <p:txBody>
          <a:bodyPr wrap="square" rtlCol="0">
            <a:spAutoFit/>
          </a:bodyPr>
          <a:lstStyle/>
          <a:p>
            <a:r>
              <a:rPr lang="fr-FR" sz="1600" dirty="0" smtClean="0"/>
              <a:t>Polyculture et élevage extensif</a:t>
            </a:r>
            <a:endParaRPr lang="fr-FR" sz="1600" dirty="0"/>
          </a:p>
        </p:txBody>
      </p:sp>
      <p:sp>
        <p:nvSpPr>
          <p:cNvPr id="11" name="Forme libre 10"/>
          <p:cNvSpPr/>
          <p:nvPr/>
        </p:nvSpPr>
        <p:spPr>
          <a:xfrm>
            <a:off x="5473481" y="1411225"/>
            <a:ext cx="186520" cy="298940"/>
          </a:xfrm>
          <a:custGeom>
            <a:avLst/>
            <a:gdLst>
              <a:gd name="connsiteX0" fmla="*/ 0 w 222636"/>
              <a:gd name="connsiteY0" fmla="*/ 71562 h 389614"/>
              <a:gd name="connsiteX1" fmla="*/ 166977 w 222636"/>
              <a:gd name="connsiteY1" fmla="*/ 0 h 389614"/>
              <a:gd name="connsiteX2" fmla="*/ 222636 w 222636"/>
              <a:gd name="connsiteY2" fmla="*/ 63611 h 389614"/>
              <a:gd name="connsiteX3" fmla="*/ 190831 w 222636"/>
              <a:gd name="connsiteY3" fmla="*/ 222637 h 389614"/>
              <a:gd name="connsiteX4" fmla="*/ 135172 w 222636"/>
              <a:gd name="connsiteY4" fmla="*/ 333955 h 389614"/>
              <a:gd name="connsiteX5" fmla="*/ 63610 w 222636"/>
              <a:gd name="connsiteY5" fmla="*/ 389614 h 389614"/>
              <a:gd name="connsiteX6" fmla="*/ 63610 w 222636"/>
              <a:gd name="connsiteY6" fmla="*/ 286247 h 389614"/>
              <a:gd name="connsiteX7" fmla="*/ 63610 w 222636"/>
              <a:gd name="connsiteY7" fmla="*/ 190832 h 389614"/>
              <a:gd name="connsiteX8" fmla="*/ 0 w 222636"/>
              <a:gd name="connsiteY8" fmla="*/ 71562 h 3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36" h="389614">
                <a:moveTo>
                  <a:pt x="0" y="71562"/>
                </a:moveTo>
                <a:lnTo>
                  <a:pt x="166977" y="0"/>
                </a:lnTo>
                <a:lnTo>
                  <a:pt x="222636" y="63611"/>
                </a:lnTo>
                <a:lnTo>
                  <a:pt x="190831" y="222637"/>
                </a:lnTo>
                <a:lnTo>
                  <a:pt x="135172" y="333955"/>
                </a:lnTo>
                <a:lnTo>
                  <a:pt x="63610" y="389614"/>
                </a:lnTo>
                <a:lnTo>
                  <a:pt x="63610" y="286247"/>
                </a:lnTo>
                <a:lnTo>
                  <a:pt x="63610" y="190832"/>
                </a:lnTo>
                <a:lnTo>
                  <a:pt x="0" y="71562"/>
                </a:lnTo>
                <a:close/>
              </a:path>
            </a:pathLst>
          </a:custGeom>
          <a:solidFill>
            <a:srgbClr val="FF00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orme libre 1"/>
          <p:cNvSpPr/>
          <p:nvPr/>
        </p:nvSpPr>
        <p:spPr>
          <a:xfrm>
            <a:off x="3666226" y="3286664"/>
            <a:ext cx="545734" cy="547381"/>
          </a:xfrm>
          <a:custGeom>
            <a:avLst/>
            <a:gdLst>
              <a:gd name="connsiteX0" fmla="*/ 129397 w 457200"/>
              <a:gd name="connsiteY0" fmla="*/ 0 h 483079"/>
              <a:gd name="connsiteX1" fmla="*/ 129397 w 457200"/>
              <a:gd name="connsiteY1" fmla="*/ 0 h 483079"/>
              <a:gd name="connsiteX2" fmla="*/ 112144 w 457200"/>
              <a:gd name="connsiteY2" fmla="*/ 241540 h 483079"/>
              <a:gd name="connsiteX3" fmla="*/ 0 w 457200"/>
              <a:gd name="connsiteY3" fmla="*/ 483079 h 483079"/>
              <a:gd name="connsiteX4" fmla="*/ 457200 w 457200"/>
              <a:gd name="connsiteY4" fmla="*/ 336430 h 483079"/>
              <a:gd name="connsiteX5" fmla="*/ 267419 w 457200"/>
              <a:gd name="connsiteY5" fmla="*/ 163902 h 483079"/>
              <a:gd name="connsiteX6" fmla="*/ 129397 w 457200"/>
              <a:gd name="connsiteY6" fmla="*/ 0 h 48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83079">
                <a:moveTo>
                  <a:pt x="129397" y="0"/>
                </a:moveTo>
                <a:lnTo>
                  <a:pt x="129397" y="0"/>
                </a:lnTo>
                <a:lnTo>
                  <a:pt x="112144" y="241540"/>
                </a:lnTo>
                <a:lnTo>
                  <a:pt x="0" y="483079"/>
                </a:lnTo>
                <a:lnTo>
                  <a:pt x="457200" y="336430"/>
                </a:lnTo>
                <a:lnTo>
                  <a:pt x="267419" y="163902"/>
                </a:lnTo>
                <a:lnTo>
                  <a:pt x="129397"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4493623" y="1448555"/>
            <a:ext cx="885351" cy="523220"/>
          </a:xfrm>
          <a:prstGeom prst="rect">
            <a:avLst/>
          </a:prstGeom>
          <a:noFill/>
        </p:spPr>
        <p:txBody>
          <a:bodyPr wrap="square" rtlCol="0">
            <a:spAutoFit/>
          </a:bodyPr>
          <a:lstStyle/>
          <a:p>
            <a:pPr algn="ctr"/>
            <a:r>
              <a:rPr lang="fr-FR" sz="1400" b="1" dirty="0" smtClean="0"/>
              <a:t>Bassin</a:t>
            </a:r>
          </a:p>
          <a:p>
            <a:pPr algn="ctr"/>
            <a:r>
              <a:rPr lang="fr-FR" sz="1400" b="1" dirty="0" smtClean="0"/>
              <a:t>Parisien</a:t>
            </a:r>
            <a:endParaRPr lang="fr-FR" sz="1400" b="1" dirty="0"/>
          </a:p>
        </p:txBody>
      </p:sp>
      <p:sp>
        <p:nvSpPr>
          <p:cNvPr id="27" name="ZoneTexte 26"/>
          <p:cNvSpPr txBox="1"/>
          <p:nvPr/>
        </p:nvSpPr>
        <p:spPr>
          <a:xfrm>
            <a:off x="6719529" y="1639186"/>
            <a:ext cx="684000" cy="523220"/>
          </a:xfrm>
          <a:prstGeom prst="rect">
            <a:avLst/>
          </a:prstGeom>
          <a:noFill/>
        </p:spPr>
        <p:txBody>
          <a:bodyPr wrap="square" rtlCol="0">
            <a:spAutoFit/>
          </a:bodyPr>
          <a:lstStyle/>
          <a:p>
            <a:pPr algn="ctr"/>
            <a:r>
              <a:rPr lang="fr-FR" sz="1400" b="1" dirty="0" smtClean="0"/>
              <a:t>Alsace</a:t>
            </a:r>
            <a:endParaRPr lang="fr-FR" sz="1400" b="1" dirty="0"/>
          </a:p>
        </p:txBody>
      </p:sp>
      <p:sp>
        <p:nvSpPr>
          <p:cNvPr id="28" name="ZoneTexte 27"/>
          <p:cNvSpPr txBox="1"/>
          <p:nvPr/>
        </p:nvSpPr>
        <p:spPr>
          <a:xfrm>
            <a:off x="3641101" y="3741857"/>
            <a:ext cx="944529" cy="307777"/>
          </a:xfrm>
          <a:prstGeom prst="rect">
            <a:avLst/>
          </a:prstGeom>
          <a:noFill/>
        </p:spPr>
        <p:txBody>
          <a:bodyPr wrap="square" rtlCol="0">
            <a:spAutoFit/>
          </a:bodyPr>
          <a:lstStyle/>
          <a:p>
            <a:pPr algn="ctr"/>
            <a:r>
              <a:rPr lang="fr-FR" sz="1400" b="1" dirty="0" smtClean="0"/>
              <a:t>Aquitaine</a:t>
            </a:r>
            <a:endParaRPr lang="fr-FR" sz="1400" b="1" dirty="0"/>
          </a:p>
        </p:txBody>
      </p:sp>
      <p:sp>
        <p:nvSpPr>
          <p:cNvPr id="14" name="Forme libre 13"/>
          <p:cNvSpPr/>
          <p:nvPr/>
        </p:nvSpPr>
        <p:spPr>
          <a:xfrm>
            <a:off x="2711395" y="1622066"/>
            <a:ext cx="1041621" cy="652007"/>
          </a:xfrm>
          <a:custGeom>
            <a:avLst/>
            <a:gdLst>
              <a:gd name="connsiteX0" fmla="*/ 31805 w 1041621"/>
              <a:gd name="connsiteY0" fmla="*/ 63611 h 652007"/>
              <a:gd name="connsiteX1" fmla="*/ 389614 w 1041621"/>
              <a:gd name="connsiteY1" fmla="*/ 0 h 652007"/>
              <a:gd name="connsiteX2" fmla="*/ 882595 w 1041621"/>
              <a:gd name="connsiteY2" fmla="*/ 79513 h 652007"/>
              <a:gd name="connsiteX3" fmla="*/ 1017767 w 1041621"/>
              <a:gd name="connsiteY3" fmla="*/ 111318 h 652007"/>
              <a:gd name="connsiteX4" fmla="*/ 1041621 w 1041621"/>
              <a:gd name="connsiteY4" fmla="*/ 294198 h 652007"/>
              <a:gd name="connsiteX5" fmla="*/ 1033669 w 1041621"/>
              <a:gd name="connsiteY5" fmla="*/ 421419 h 652007"/>
              <a:gd name="connsiteX6" fmla="*/ 946205 w 1041621"/>
              <a:gd name="connsiteY6" fmla="*/ 508884 h 652007"/>
              <a:gd name="connsiteX7" fmla="*/ 882595 w 1041621"/>
              <a:gd name="connsiteY7" fmla="*/ 572494 h 652007"/>
              <a:gd name="connsiteX8" fmla="*/ 715617 w 1041621"/>
              <a:gd name="connsiteY8" fmla="*/ 652007 h 652007"/>
              <a:gd name="connsiteX9" fmla="*/ 620202 w 1041621"/>
              <a:gd name="connsiteY9" fmla="*/ 564543 h 652007"/>
              <a:gd name="connsiteX10" fmla="*/ 357808 w 1041621"/>
              <a:gd name="connsiteY10" fmla="*/ 397565 h 652007"/>
              <a:gd name="connsiteX11" fmla="*/ 198782 w 1041621"/>
              <a:gd name="connsiteY11" fmla="*/ 341906 h 652007"/>
              <a:gd name="connsiteX12" fmla="*/ 0 w 1041621"/>
              <a:gd name="connsiteY12" fmla="*/ 270344 h 652007"/>
              <a:gd name="connsiteX13" fmla="*/ 31805 w 1041621"/>
              <a:gd name="connsiteY13" fmla="*/ 63611 h 65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1621" h="652007">
                <a:moveTo>
                  <a:pt x="31805" y="63611"/>
                </a:moveTo>
                <a:lnTo>
                  <a:pt x="389614" y="0"/>
                </a:lnTo>
                <a:lnTo>
                  <a:pt x="882595" y="79513"/>
                </a:lnTo>
                <a:lnTo>
                  <a:pt x="1017767" y="111318"/>
                </a:lnTo>
                <a:lnTo>
                  <a:pt x="1041621" y="294198"/>
                </a:lnTo>
                <a:lnTo>
                  <a:pt x="1033669" y="421419"/>
                </a:lnTo>
                <a:lnTo>
                  <a:pt x="946205" y="508884"/>
                </a:lnTo>
                <a:lnTo>
                  <a:pt x="882595" y="572494"/>
                </a:lnTo>
                <a:lnTo>
                  <a:pt x="715617" y="652007"/>
                </a:lnTo>
                <a:lnTo>
                  <a:pt x="620202" y="564543"/>
                </a:lnTo>
                <a:lnTo>
                  <a:pt x="357808" y="397565"/>
                </a:lnTo>
                <a:lnTo>
                  <a:pt x="198782" y="341906"/>
                </a:lnTo>
                <a:lnTo>
                  <a:pt x="0" y="270344"/>
                </a:lnTo>
                <a:lnTo>
                  <a:pt x="31805" y="63611"/>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2411760" y="1747936"/>
            <a:ext cx="887262" cy="307777"/>
          </a:xfrm>
          <a:prstGeom prst="rect">
            <a:avLst/>
          </a:prstGeom>
          <a:noFill/>
        </p:spPr>
        <p:txBody>
          <a:bodyPr wrap="square" rtlCol="0">
            <a:spAutoFit/>
          </a:bodyPr>
          <a:lstStyle/>
          <a:p>
            <a:pPr algn="ctr"/>
            <a:r>
              <a:rPr lang="fr-FR" sz="1400" b="1" dirty="0" smtClean="0"/>
              <a:t>Bretagne</a:t>
            </a:r>
            <a:endParaRPr lang="fr-FR" sz="1400" b="1" dirty="0"/>
          </a:p>
        </p:txBody>
      </p:sp>
      <p:sp>
        <p:nvSpPr>
          <p:cNvPr id="30" name="Forme libre 29"/>
          <p:cNvSpPr/>
          <p:nvPr/>
        </p:nvSpPr>
        <p:spPr>
          <a:xfrm>
            <a:off x="4985468" y="3307743"/>
            <a:ext cx="1828800" cy="1168841"/>
          </a:xfrm>
          <a:custGeom>
            <a:avLst/>
            <a:gdLst>
              <a:gd name="connsiteX0" fmla="*/ 1828800 w 1828800"/>
              <a:gd name="connsiteY0" fmla="*/ 485029 h 1168841"/>
              <a:gd name="connsiteX1" fmla="*/ 1494845 w 1828800"/>
              <a:gd name="connsiteY1" fmla="*/ 763325 h 1168841"/>
              <a:gd name="connsiteX2" fmla="*/ 1208598 w 1828800"/>
              <a:gd name="connsiteY2" fmla="*/ 771276 h 1168841"/>
              <a:gd name="connsiteX3" fmla="*/ 930302 w 1828800"/>
              <a:gd name="connsiteY3" fmla="*/ 731520 h 1168841"/>
              <a:gd name="connsiteX4" fmla="*/ 739471 w 1828800"/>
              <a:gd name="connsiteY4" fmla="*/ 691763 h 1168841"/>
              <a:gd name="connsiteX5" fmla="*/ 540689 w 1828800"/>
              <a:gd name="connsiteY5" fmla="*/ 715617 h 1168841"/>
              <a:gd name="connsiteX6" fmla="*/ 326003 w 1828800"/>
              <a:gd name="connsiteY6" fmla="*/ 787179 h 1168841"/>
              <a:gd name="connsiteX7" fmla="*/ 270344 w 1828800"/>
              <a:gd name="connsiteY7" fmla="*/ 1041620 h 1168841"/>
              <a:gd name="connsiteX8" fmla="*/ 254442 w 1828800"/>
              <a:gd name="connsiteY8" fmla="*/ 1168841 h 1168841"/>
              <a:gd name="connsiteX9" fmla="*/ 143123 w 1828800"/>
              <a:gd name="connsiteY9" fmla="*/ 1152939 h 1168841"/>
              <a:gd name="connsiteX10" fmla="*/ 119269 w 1828800"/>
              <a:gd name="connsiteY10" fmla="*/ 1057523 h 1168841"/>
              <a:gd name="connsiteX11" fmla="*/ 0 w 1828800"/>
              <a:gd name="connsiteY11" fmla="*/ 914400 h 1168841"/>
              <a:gd name="connsiteX12" fmla="*/ 87464 w 1828800"/>
              <a:gd name="connsiteY12" fmla="*/ 795130 h 1168841"/>
              <a:gd name="connsiteX13" fmla="*/ 373711 w 1828800"/>
              <a:gd name="connsiteY13" fmla="*/ 675860 h 1168841"/>
              <a:gd name="connsiteX14" fmla="*/ 580445 w 1828800"/>
              <a:gd name="connsiteY14" fmla="*/ 524786 h 1168841"/>
              <a:gd name="connsiteX15" fmla="*/ 715617 w 1828800"/>
              <a:gd name="connsiteY15" fmla="*/ 326003 h 1168841"/>
              <a:gd name="connsiteX16" fmla="*/ 771276 w 1828800"/>
              <a:gd name="connsiteY16" fmla="*/ 0 h 1168841"/>
              <a:gd name="connsiteX17" fmla="*/ 866692 w 1828800"/>
              <a:gd name="connsiteY17" fmla="*/ 0 h 1168841"/>
              <a:gd name="connsiteX18" fmla="*/ 970059 w 1828800"/>
              <a:gd name="connsiteY18" fmla="*/ 166977 h 1168841"/>
              <a:gd name="connsiteX19" fmla="*/ 1065475 w 1828800"/>
              <a:gd name="connsiteY19" fmla="*/ 413467 h 1168841"/>
              <a:gd name="connsiteX20" fmla="*/ 1224501 w 1828800"/>
              <a:gd name="connsiteY20" fmla="*/ 572494 h 1168841"/>
              <a:gd name="connsiteX21" fmla="*/ 1343770 w 1828800"/>
              <a:gd name="connsiteY21" fmla="*/ 620201 h 1168841"/>
              <a:gd name="connsiteX22" fmla="*/ 1502796 w 1828800"/>
              <a:gd name="connsiteY22" fmla="*/ 604299 h 1168841"/>
              <a:gd name="connsiteX23" fmla="*/ 1828800 w 1828800"/>
              <a:gd name="connsiteY23" fmla="*/ 485029 h 1168841"/>
              <a:gd name="connsiteX0" fmla="*/ 1828800 w 1828800"/>
              <a:gd name="connsiteY0" fmla="*/ 485029 h 1168841"/>
              <a:gd name="connsiteX1" fmla="*/ 1494845 w 1828800"/>
              <a:gd name="connsiteY1" fmla="*/ 763325 h 1168841"/>
              <a:gd name="connsiteX2" fmla="*/ 1208598 w 1828800"/>
              <a:gd name="connsiteY2" fmla="*/ 771276 h 1168841"/>
              <a:gd name="connsiteX3" fmla="*/ 930302 w 1828800"/>
              <a:gd name="connsiteY3" fmla="*/ 731520 h 1168841"/>
              <a:gd name="connsiteX4" fmla="*/ 739471 w 1828800"/>
              <a:gd name="connsiteY4" fmla="*/ 691763 h 1168841"/>
              <a:gd name="connsiteX5" fmla="*/ 540689 w 1828800"/>
              <a:gd name="connsiteY5" fmla="*/ 715617 h 1168841"/>
              <a:gd name="connsiteX6" fmla="*/ 326003 w 1828800"/>
              <a:gd name="connsiteY6" fmla="*/ 787179 h 1168841"/>
              <a:gd name="connsiteX7" fmla="*/ 270344 w 1828800"/>
              <a:gd name="connsiteY7" fmla="*/ 1041620 h 1168841"/>
              <a:gd name="connsiteX8" fmla="*/ 254442 w 1828800"/>
              <a:gd name="connsiteY8" fmla="*/ 1168841 h 1168841"/>
              <a:gd name="connsiteX9" fmla="*/ 143123 w 1828800"/>
              <a:gd name="connsiteY9" fmla="*/ 1152939 h 1168841"/>
              <a:gd name="connsiteX10" fmla="*/ 119269 w 1828800"/>
              <a:gd name="connsiteY10" fmla="*/ 1057523 h 1168841"/>
              <a:gd name="connsiteX11" fmla="*/ 0 w 1828800"/>
              <a:gd name="connsiteY11" fmla="*/ 914400 h 1168841"/>
              <a:gd name="connsiteX12" fmla="*/ 87464 w 1828800"/>
              <a:gd name="connsiteY12" fmla="*/ 795130 h 1168841"/>
              <a:gd name="connsiteX13" fmla="*/ 373711 w 1828800"/>
              <a:gd name="connsiteY13" fmla="*/ 675860 h 1168841"/>
              <a:gd name="connsiteX14" fmla="*/ 580445 w 1828800"/>
              <a:gd name="connsiteY14" fmla="*/ 524786 h 1168841"/>
              <a:gd name="connsiteX15" fmla="*/ 755374 w 1828800"/>
              <a:gd name="connsiteY15" fmla="*/ 326003 h 1168841"/>
              <a:gd name="connsiteX16" fmla="*/ 771276 w 1828800"/>
              <a:gd name="connsiteY16" fmla="*/ 0 h 1168841"/>
              <a:gd name="connsiteX17" fmla="*/ 866692 w 1828800"/>
              <a:gd name="connsiteY17" fmla="*/ 0 h 1168841"/>
              <a:gd name="connsiteX18" fmla="*/ 970059 w 1828800"/>
              <a:gd name="connsiteY18" fmla="*/ 166977 h 1168841"/>
              <a:gd name="connsiteX19" fmla="*/ 1065475 w 1828800"/>
              <a:gd name="connsiteY19" fmla="*/ 413467 h 1168841"/>
              <a:gd name="connsiteX20" fmla="*/ 1224501 w 1828800"/>
              <a:gd name="connsiteY20" fmla="*/ 572494 h 1168841"/>
              <a:gd name="connsiteX21" fmla="*/ 1343770 w 1828800"/>
              <a:gd name="connsiteY21" fmla="*/ 620201 h 1168841"/>
              <a:gd name="connsiteX22" fmla="*/ 1502796 w 1828800"/>
              <a:gd name="connsiteY22" fmla="*/ 604299 h 1168841"/>
              <a:gd name="connsiteX23" fmla="*/ 1828800 w 1828800"/>
              <a:gd name="connsiteY23" fmla="*/ 485029 h 1168841"/>
              <a:gd name="connsiteX0" fmla="*/ 1828800 w 1828800"/>
              <a:gd name="connsiteY0" fmla="*/ 485029 h 1168841"/>
              <a:gd name="connsiteX1" fmla="*/ 1494845 w 1828800"/>
              <a:gd name="connsiteY1" fmla="*/ 763325 h 1168841"/>
              <a:gd name="connsiteX2" fmla="*/ 1208598 w 1828800"/>
              <a:gd name="connsiteY2" fmla="*/ 771276 h 1168841"/>
              <a:gd name="connsiteX3" fmla="*/ 930302 w 1828800"/>
              <a:gd name="connsiteY3" fmla="*/ 731520 h 1168841"/>
              <a:gd name="connsiteX4" fmla="*/ 739471 w 1828800"/>
              <a:gd name="connsiteY4" fmla="*/ 691763 h 1168841"/>
              <a:gd name="connsiteX5" fmla="*/ 540689 w 1828800"/>
              <a:gd name="connsiteY5" fmla="*/ 715617 h 1168841"/>
              <a:gd name="connsiteX6" fmla="*/ 326003 w 1828800"/>
              <a:gd name="connsiteY6" fmla="*/ 787179 h 1168841"/>
              <a:gd name="connsiteX7" fmla="*/ 270344 w 1828800"/>
              <a:gd name="connsiteY7" fmla="*/ 1041620 h 1168841"/>
              <a:gd name="connsiteX8" fmla="*/ 254442 w 1828800"/>
              <a:gd name="connsiteY8" fmla="*/ 1168841 h 1168841"/>
              <a:gd name="connsiteX9" fmla="*/ 143123 w 1828800"/>
              <a:gd name="connsiteY9" fmla="*/ 1152939 h 1168841"/>
              <a:gd name="connsiteX10" fmla="*/ 119269 w 1828800"/>
              <a:gd name="connsiteY10" fmla="*/ 1057523 h 1168841"/>
              <a:gd name="connsiteX11" fmla="*/ 0 w 1828800"/>
              <a:gd name="connsiteY11" fmla="*/ 914400 h 1168841"/>
              <a:gd name="connsiteX12" fmla="*/ 87464 w 1828800"/>
              <a:gd name="connsiteY12" fmla="*/ 795130 h 1168841"/>
              <a:gd name="connsiteX13" fmla="*/ 373711 w 1828800"/>
              <a:gd name="connsiteY13" fmla="*/ 675860 h 1168841"/>
              <a:gd name="connsiteX14" fmla="*/ 574508 w 1828800"/>
              <a:gd name="connsiteY14" fmla="*/ 578225 h 1168841"/>
              <a:gd name="connsiteX15" fmla="*/ 755374 w 1828800"/>
              <a:gd name="connsiteY15" fmla="*/ 326003 h 1168841"/>
              <a:gd name="connsiteX16" fmla="*/ 771276 w 1828800"/>
              <a:gd name="connsiteY16" fmla="*/ 0 h 1168841"/>
              <a:gd name="connsiteX17" fmla="*/ 866692 w 1828800"/>
              <a:gd name="connsiteY17" fmla="*/ 0 h 1168841"/>
              <a:gd name="connsiteX18" fmla="*/ 970059 w 1828800"/>
              <a:gd name="connsiteY18" fmla="*/ 166977 h 1168841"/>
              <a:gd name="connsiteX19" fmla="*/ 1065475 w 1828800"/>
              <a:gd name="connsiteY19" fmla="*/ 413467 h 1168841"/>
              <a:gd name="connsiteX20" fmla="*/ 1224501 w 1828800"/>
              <a:gd name="connsiteY20" fmla="*/ 572494 h 1168841"/>
              <a:gd name="connsiteX21" fmla="*/ 1343770 w 1828800"/>
              <a:gd name="connsiteY21" fmla="*/ 620201 h 1168841"/>
              <a:gd name="connsiteX22" fmla="*/ 1502796 w 1828800"/>
              <a:gd name="connsiteY22" fmla="*/ 604299 h 1168841"/>
              <a:gd name="connsiteX23" fmla="*/ 1828800 w 1828800"/>
              <a:gd name="connsiteY23" fmla="*/ 485029 h 1168841"/>
              <a:gd name="connsiteX0" fmla="*/ 1828800 w 1828800"/>
              <a:gd name="connsiteY0" fmla="*/ 485029 h 1168841"/>
              <a:gd name="connsiteX1" fmla="*/ 1494845 w 1828800"/>
              <a:gd name="connsiteY1" fmla="*/ 763325 h 1168841"/>
              <a:gd name="connsiteX2" fmla="*/ 1208598 w 1828800"/>
              <a:gd name="connsiteY2" fmla="*/ 771276 h 1168841"/>
              <a:gd name="connsiteX3" fmla="*/ 930302 w 1828800"/>
              <a:gd name="connsiteY3" fmla="*/ 731520 h 1168841"/>
              <a:gd name="connsiteX4" fmla="*/ 739471 w 1828800"/>
              <a:gd name="connsiteY4" fmla="*/ 691763 h 1168841"/>
              <a:gd name="connsiteX5" fmla="*/ 540689 w 1828800"/>
              <a:gd name="connsiteY5" fmla="*/ 715617 h 1168841"/>
              <a:gd name="connsiteX6" fmla="*/ 326003 w 1828800"/>
              <a:gd name="connsiteY6" fmla="*/ 787179 h 1168841"/>
              <a:gd name="connsiteX7" fmla="*/ 270344 w 1828800"/>
              <a:gd name="connsiteY7" fmla="*/ 1041620 h 1168841"/>
              <a:gd name="connsiteX8" fmla="*/ 254442 w 1828800"/>
              <a:gd name="connsiteY8" fmla="*/ 1168841 h 1168841"/>
              <a:gd name="connsiteX9" fmla="*/ 143123 w 1828800"/>
              <a:gd name="connsiteY9" fmla="*/ 1152939 h 1168841"/>
              <a:gd name="connsiteX10" fmla="*/ 119269 w 1828800"/>
              <a:gd name="connsiteY10" fmla="*/ 1057523 h 1168841"/>
              <a:gd name="connsiteX11" fmla="*/ 0 w 1828800"/>
              <a:gd name="connsiteY11" fmla="*/ 914400 h 1168841"/>
              <a:gd name="connsiteX12" fmla="*/ 87464 w 1828800"/>
              <a:gd name="connsiteY12" fmla="*/ 795130 h 1168841"/>
              <a:gd name="connsiteX13" fmla="*/ 373711 w 1828800"/>
              <a:gd name="connsiteY13" fmla="*/ 675860 h 1168841"/>
              <a:gd name="connsiteX14" fmla="*/ 574508 w 1828800"/>
              <a:gd name="connsiteY14" fmla="*/ 578225 h 1168841"/>
              <a:gd name="connsiteX15" fmla="*/ 755374 w 1828800"/>
              <a:gd name="connsiteY15" fmla="*/ 326003 h 1168841"/>
              <a:gd name="connsiteX16" fmla="*/ 771276 w 1828800"/>
              <a:gd name="connsiteY16" fmla="*/ 0 h 1168841"/>
              <a:gd name="connsiteX17" fmla="*/ 866692 w 1828800"/>
              <a:gd name="connsiteY17" fmla="*/ 0 h 1168841"/>
              <a:gd name="connsiteX18" fmla="*/ 958184 w 1828800"/>
              <a:gd name="connsiteY18" fmla="*/ 155101 h 1168841"/>
              <a:gd name="connsiteX19" fmla="*/ 1065475 w 1828800"/>
              <a:gd name="connsiteY19" fmla="*/ 413467 h 1168841"/>
              <a:gd name="connsiteX20" fmla="*/ 1224501 w 1828800"/>
              <a:gd name="connsiteY20" fmla="*/ 572494 h 1168841"/>
              <a:gd name="connsiteX21" fmla="*/ 1343770 w 1828800"/>
              <a:gd name="connsiteY21" fmla="*/ 620201 h 1168841"/>
              <a:gd name="connsiteX22" fmla="*/ 1502796 w 1828800"/>
              <a:gd name="connsiteY22" fmla="*/ 604299 h 1168841"/>
              <a:gd name="connsiteX23" fmla="*/ 1828800 w 1828800"/>
              <a:gd name="connsiteY23" fmla="*/ 485029 h 1168841"/>
              <a:gd name="connsiteX0" fmla="*/ 1828800 w 1828800"/>
              <a:gd name="connsiteY0" fmla="*/ 485029 h 1168841"/>
              <a:gd name="connsiteX1" fmla="*/ 1494845 w 1828800"/>
              <a:gd name="connsiteY1" fmla="*/ 763325 h 1168841"/>
              <a:gd name="connsiteX2" fmla="*/ 1208598 w 1828800"/>
              <a:gd name="connsiteY2" fmla="*/ 771276 h 1168841"/>
              <a:gd name="connsiteX3" fmla="*/ 930302 w 1828800"/>
              <a:gd name="connsiteY3" fmla="*/ 731520 h 1168841"/>
              <a:gd name="connsiteX4" fmla="*/ 739471 w 1828800"/>
              <a:gd name="connsiteY4" fmla="*/ 691763 h 1168841"/>
              <a:gd name="connsiteX5" fmla="*/ 540689 w 1828800"/>
              <a:gd name="connsiteY5" fmla="*/ 715617 h 1168841"/>
              <a:gd name="connsiteX6" fmla="*/ 326003 w 1828800"/>
              <a:gd name="connsiteY6" fmla="*/ 787179 h 1168841"/>
              <a:gd name="connsiteX7" fmla="*/ 270344 w 1828800"/>
              <a:gd name="connsiteY7" fmla="*/ 1041620 h 1168841"/>
              <a:gd name="connsiteX8" fmla="*/ 254442 w 1828800"/>
              <a:gd name="connsiteY8" fmla="*/ 1168841 h 1168841"/>
              <a:gd name="connsiteX9" fmla="*/ 143123 w 1828800"/>
              <a:gd name="connsiteY9" fmla="*/ 1152939 h 1168841"/>
              <a:gd name="connsiteX10" fmla="*/ 119269 w 1828800"/>
              <a:gd name="connsiteY10" fmla="*/ 1057523 h 1168841"/>
              <a:gd name="connsiteX11" fmla="*/ 0 w 1828800"/>
              <a:gd name="connsiteY11" fmla="*/ 914400 h 1168841"/>
              <a:gd name="connsiteX12" fmla="*/ 87464 w 1828800"/>
              <a:gd name="connsiteY12" fmla="*/ 795130 h 1168841"/>
              <a:gd name="connsiteX13" fmla="*/ 373711 w 1828800"/>
              <a:gd name="connsiteY13" fmla="*/ 675860 h 1168841"/>
              <a:gd name="connsiteX14" fmla="*/ 574508 w 1828800"/>
              <a:gd name="connsiteY14" fmla="*/ 578225 h 1168841"/>
              <a:gd name="connsiteX15" fmla="*/ 755374 w 1828800"/>
              <a:gd name="connsiteY15" fmla="*/ 326003 h 1168841"/>
              <a:gd name="connsiteX16" fmla="*/ 771276 w 1828800"/>
              <a:gd name="connsiteY16" fmla="*/ 0 h 1168841"/>
              <a:gd name="connsiteX17" fmla="*/ 866692 w 1828800"/>
              <a:gd name="connsiteY17" fmla="*/ 0 h 1168841"/>
              <a:gd name="connsiteX18" fmla="*/ 958184 w 1828800"/>
              <a:gd name="connsiteY18" fmla="*/ 155101 h 1168841"/>
              <a:gd name="connsiteX19" fmla="*/ 1041724 w 1828800"/>
              <a:gd name="connsiteY19" fmla="*/ 425343 h 1168841"/>
              <a:gd name="connsiteX20" fmla="*/ 1224501 w 1828800"/>
              <a:gd name="connsiteY20" fmla="*/ 572494 h 1168841"/>
              <a:gd name="connsiteX21" fmla="*/ 1343770 w 1828800"/>
              <a:gd name="connsiteY21" fmla="*/ 620201 h 1168841"/>
              <a:gd name="connsiteX22" fmla="*/ 1502796 w 1828800"/>
              <a:gd name="connsiteY22" fmla="*/ 604299 h 1168841"/>
              <a:gd name="connsiteX23" fmla="*/ 1828800 w 1828800"/>
              <a:gd name="connsiteY23" fmla="*/ 485029 h 11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800" h="1168841">
                <a:moveTo>
                  <a:pt x="1828800" y="485029"/>
                </a:moveTo>
                <a:lnTo>
                  <a:pt x="1494845" y="763325"/>
                </a:lnTo>
                <a:lnTo>
                  <a:pt x="1208598" y="771276"/>
                </a:lnTo>
                <a:lnTo>
                  <a:pt x="930302" y="731520"/>
                </a:lnTo>
                <a:lnTo>
                  <a:pt x="739471" y="691763"/>
                </a:lnTo>
                <a:lnTo>
                  <a:pt x="540689" y="715617"/>
                </a:lnTo>
                <a:lnTo>
                  <a:pt x="326003" y="787179"/>
                </a:lnTo>
                <a:lnTo>
                  <a:pt x="270344" y="1041620"/>
                </a:lnTo>
                <a:lnTo>
                  <a:pt x="254442" y="1168841"/>
                </a:lnTo>
                <a:lnTo>
                  <a:pt x="143123" y="1152939"/>
                </a:lnTo>
                <a:lnTo>
                  <a:pt x="119269" y="1057523"/>
                </a:lnTo>
                <a:lnTo>
                  <a:pt x="0" y="914400"/>
                </a:lnTo>
                <a:lnTo>
                  <a:pt x="87464" y="795130"/>
                </a:lnTo>
                <a:lnTo>
                  <a:pt x="373711" y="675860"/>
                </a:lnTo>
                <a:lnTo>
                  <a:pt x="574508" y="578225"/>
                </a:lnTo>
                <a:lnTo>
                  <a:pt x="755374" y="326003"/>
                </a:lnTo>
                <a:lnTo>
                  <a:pt x="771276" y="0"/>
                </a:lnTo>
                <a:lnTo>
                  <a:pt x="866692" y="0"/>
                </a:lnTo>
                <a:lnTo>
                  <a:pt x="958184" y="155101"/>
                </a:lnTo>
                <a:lnTo>
                  <a:pt x="1041724" y="425343"/>
                </a:lnTo>
                <a:lnTo>
                  <a:pt x="1224501" y="572494"/>
                </a:lnTo>
                <a:lnTo>
                  <a:pt x="1343770" y="620201"/>
                </a:lnTo>
                <a:lnTo>
                  <a:pt x="1502796" y="604299"/>
                </a:lnTo>
                <a:lnTo>
                  <a:pt x="1828800" y="48502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6264560" y="3781062"/>
            <a:ext cx="1099415" cy="307777"/>
          </a:xfrm>
          <a:prstGeom prst="rect">
            <a:avLst/>
          </a:prstGeom>
          <a:noFill/>
        </p:spPr>
        <p:txBody>
          <a:bodyPr wrap="square" rtlCol="0">
            <a:spAutoFit/>
          </a:bodyPr>
          <a:lstStyle/>
          <a:p>
            <a:pPr algn="ctr"/>
            <a:r>
              <a:rPr lang="fr-FR" sz="1400" b="1" dirty="0" smtClean="0"/>
              <a:t>Provence</a:t>
            </a:r>
            <a:endParaRPr lang="fr-FR" sz="1400" b="1" dirty="0"/>
          </a:p>
        </p:txBody>
      </p:sp>
      <p:sp>
        <p:nvSpPr>
          <p:cNvPr id="32" name="ZoneTexte 31"/>
          <p:cNvSpPr txBox="1"/>
          <p:nvPr/>
        </p:nvSpPr>
        <p:spPr>
          <a:xfrm>
            <a:off x="4894013" y="3761343"/>
            <a:ext cx="1099415" cy="307777"/>
          </a:xfrm>
          <a:prstGeom prst="rect">
            <a:avLst/>
          </a:prstGeom>
          <a:noFill/>
        </p:spPr>
        <p:txBody>
          <a:bodyPr wrap="square" rtlCol="0">
            <a:spAutoFit/>
          </a:bodyPr>
          <a:lstStyle/>
          <a:p>
            <a:pPr algn="ctr"/>
            <a:r>
              <a:rPr lang="fr-FR" sz="1400" b="1" dirty="0" smtClean="0"/>
              <a:t>Languedoc</a:t>
            </a:r>
            <a:endParaRPr lang="fr-FR" sz="1400" b="1" dirty="0"/>
          </a:p>
        </p:txBody>
      </p:sp>
      <p:sp>
        <p:nvSpPr>
          <p:cNvPr id="33" name="ZoneTexte 32"/>
          <p:cNvSpPr txBox="1"/>
          <p:nvPr/>
        </p:nvSpPr>
        <p:spPr>
          <a:xfrm>
            <a:off x="5318787" y="3266593"/>
            <a:ext cx="1099415" cy="523220"/>
          </a:xfrm>
          <a:prstGeom prst="rect">
            <a:avLst/>
          </a:prstGeom>
          <a:noFill/>
        </p:spPr>
        <p:txBody>
          <a:bodyPr wrap="square" rtlCol="0">
            <a:spAutoFit/>
          </a:bodyPr>
          <a:lstStyle/>
          <a:p>
            <a:pPr algn="ctr"/>
            <a:r>
              <a:rPr lang="fr-FR" sz="1400" b="1" dirty="0" smtClean="0"/>
              <a:t>Basse vallée du Rhône</a:t>
            </a:r>
            <a:endParaRPr lang="fr-FR" sz="1400" b="1" dirty="0"/>
          </a:p>
        </p:txBody>
      </p:sp>
    </p:spTree>
    <p:extLst>
      <p:ext uri="{BB962C8B-B14F-4D97-AF65-F5344CB8AC3E}">
        <p14:creationId xmlns:p14="http://schemas.microsoft.com/office/powerpoint/2010/main" xmlns="" val="1091331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xmlns="" val="2263348642"/>
              </p:ext>
            </p:extLst>
          </p:nvPr>
        </p:nvGraphicFramePr>
        <p:xfrm>
          <a:off x="251520" y="908720"/>
          <a:ext cx="8685964" cy="5362956"/>
        </p:xfrm>
        <a:graphic>
          <a:graphicData uri="http://schemas.openxmlformats.org/drawingml/2006/table">
            <a:tbl>
              <a:tblPr firstRow="1" firstCol="1" bandRow="1"/>
              <a:tblGrid>
                <a:gridCol w="1962706"/>
                <a:gridCol w="3361216"/>
                <a:gridCol w="3362042"/>
              </a:tblGrid>
              <a:tr h="289458">
                <a:tc>
                  <a:txBody>
                    <a:bodyPr/>
                    <a:lstStyle/>
                    <a:p>
                      <a:pPr>
                        <a:lnSpc>
                          <a:spcPct val="115000"/>
                        </a:lnSpc>
                        <a:spcAft>
                          <a:spcPts val="0"/>
                        </a:spcAft>
                      </a:pPr>
                      <a:r>
                        <a:rPr lang="fr-FR" sz="1800" dirty="0">
                          <a:effectLst/>
                          <a:latin typeface="+mn-lt"/>
                          <a:ea typeface="Calibri"/>
                          <a:cs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800" b="1" dirty="0">
                          <a:effectLst/>
                          <a:latin typeface="+mn-lt"/>
                          <a:ea typeface="Calibri"/>
                          <a:cs typeface="Times New Roman"/>
                        </a:rPr>
                        <a:t>Type d’agriculture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fr-FR" sz="1800" b="1" dirty="0">
                          <a:effectLst/>
                          <a:latin typeface="+mn-lt"/>
                          <a:ea typeface="Calibri"/>
                          <a:cs typeface="Times New Roman"/>
                        </a:rPr>
                        <a:t>Enjeux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605125">
                <a:tc>
                  <a:txBody>
                    <a:bodyPr/>
                    <a:lstStyle/>
                    <a:p>
                      <a:pPr algn="ctr">
                        <a:lnSpc>
                          <a:spcPct val="115000"/>
                        </a:lnSpc>
                        <a:spcAft>
                          <a:spcPts val="0"/>
                        </a:spcAft>
                      </a:pPr>
                      <a:r>
                        <a:rPr lang="fr-FR" sz="1800" dirty="0">
                          <a:effectLst/>
                          <a:latin typeface="+mn-lt"/>
                          <a:ea typeface="Calibri"/>
                          <a:cs typeface="Times New Roman"/>
                        </a:rPr>
                        <a:t>1. Espaces agricoles à forte productivité</a:t>
                      </a:r>
                    </a:p>
                    <a:p>
                      <a:pPr algn="ctr">
                        <a:lnSpc>
                          <a:spcPct val="115000"/>
                        </a:lnSpc>
                        <a:spcAft>
                          <a:spcPts val="0"/>
                        </a:spcAft>
                      </a:pPr>
                      <a:r>
                        <a:rPr lang="fr-FR" sz="1800" dirty="0">
                          <a:solidFill>
                            <a:srgbClr val="FF0000"/>
                          </a:solidFill>
                          <a:effectLst/>
                          <a:latin typeface="+mn-lt"/>
                          <a:ea typeface="Calibri"/>
                          <a:cs typeface="Times New Roman"/>
                        </a:rPr>
                        <a:t>=  espaces intégrés aux marchés mondiaux et européens</a:t>
                      </a:r>
                      <a:endParaRPr lang="fr-FR" sz="180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i="1" dirty="0">
                          <a:solidFill>
                            <a:schemeClr val="bg2">
                              <a:lumMod val="50000"/>
                            </a:schemeClr>
                          </a:solidFill>
                          <a:effectLst/>
                          <a:latin typeface="+mn-lt"/>
                          <a:ea typeface="Calibri"/>
                          <a:cs typeface="Times New Roman"/>
                        </a:rPr>
                        <a:t>- Agriculture productiviste : mécanisation, usage importants d’engrais, de pesticides pour obtenir des rendements très élevés</a:t>
                      </a:r>
                      <a:endParaRPr lang="fr-FR" sz="1800" dirty="0">
                        <a:solidFill>
                          <a:schemeClr val="bg2">
                            <a:lumMod val="50000"/>
                          </a:schemeClr>
                        </a:solidFill>
                        <a:effectLst/>
                        <a:latin typeface="+mn-lt"/>
                        <a:ea typeface="Calibri"/>
                        <a:cs typeface="Times New Roman"/>
                      </a:endParaRPr>
                    </a:p>
                    <a:p>
                      <a:pPr>
                        <a:lnSpc>
                          <a:spcPct val="115000"/>
                        </a:lnSpc>
                        <a:spcAft>
                          <a:spcPts val="0"/>
                        </a:spcAft>
                      </a:pPr>
                      <a:r>
                        <a:rPr lang="fr-FR" sz="1800" i="1" dirty="0">
                          <a:solidFill>
                            <a:schemeClr val="bg2">
                              <a:lumMod val="50000"/>
                            </a:schemeClr>
                          </a:solidFill>
                          <a:effectLst/>
                          <a:latin typeface="+mn-lt"/>
                          <a:ea typeface="Calibri"/>
                          <a:cs typeface="Times New Roman"/>
                        </a:rPr>
                        <a:t> </a:t>
                      </a:r>
                      <a:endParaRPr lang="fr-FR" sz="1800" dirty="0">
                        <a:solidFill>
                          <a:schemeClr val="bg2">
                            <a:lumMod val="50000"/>
                          </a:schemeClr>
                        </a:solidFill>
                        <a:effectLst/>
                        <a:latin typeface="+mn-lt"/>
                        <a:ea typeface="Calibri"/>
                        <a:cs typeface="Times New Roman"/>
                      </a:endParaRPr>
                    </a:p>
                    <a:p>
                      <a:pPr>
                        <a:lnSpc>
                          <a:spcPct val="115000"/>
                        </a:lnSpc>
                        <a:spcAft>
                          <a:spcPts val="0"/>
                        </a:spcAft>
                      </a:pPr>
                      <a:r>
                        <a:rPr lang="fr-FR" sz="1800" i="1" dirty="0">
                          <a:solidFill>
                            <a:schemeClr val="bg2">
                              <a:lumMod val="50000"/>
                            </a:schemeClr>
                          </a:solidFill>
                          <a:effectLst/>
                          <a:latin typeface="+mn-lt"/>
                          <a:ea typeface="Calibri"/>
                          <a:cs typeface="Times New Roman"/>
                        </a:rPr>
                        <a:t>- Production destinée au marché national, européen et mondial</a:t>
                      </a:r>
                      <a:endParaRPr lang="fr-FR" sz="1800" dirty="0">
                        <a:solidFill>
                          <a:schemeClr val="bg2">
                            <a:lumMod val="50000"/>
                          </a:schemeClr>
                        </a:solidFill>
                        <a:effectLst/>
                        <a:latin typeface="+mn-lt"/>
                        <a:ea typeface="Calibri"/>
                        <a:cs typeface="Times New Roman"/>
                      </a:endParaRPr>
                    </a:p>
                    <a:p>
                      <a:pPr>
                        <a:lnSpc>
                          <a:spcPct val="115000"/>
                        </a:lnSpc>
                        <a:spcAft>
                          <a:spcPts val="0"/>
                        </a:spcAft>
                      </a:pPr>
                      <a:r>
                        <a:rPr lang="fr-FR" sz="1800" i="1" dirty="0">
                          <a:solidFill>
                            <a:schemeClr val="bg2">
                              <a:lumMod val="50000"/>
                            </a:schemeClr>
                          </a:solidFill>
                          <a:effectLst/>
                          <a:latin typeface="+mn-lt"/>
                          <a:ea typeface="Calibri"/>
                          <a:cs typeface="Times New Roman"/>
                        </a:rPr>
                        <a:t> </a:t>
                      </a:r>
                      <a:endParaRPr lang="fr-FR" sz="1800" dirty="0">
                        <a:solidFill>
                          <a:schemeClr val="bg2">
                            <a:lumMod val="50000"/>
                          </a:schemeClr>
                        </a:solidFill>
                        <a:effectLst/>
                        <a:latin typeface="+mn-lt"/>
                        <a:ea typeface="Calibri"/>
                        <a:cs typeface="Times New Roman"/>
                      </a:endParaRPr>
                    </a:p>
                    <a:p>
                      <a:pPr>
                        <a:lnSpc>
                          <a:spcPct val="115000"/>
                        </a:lnSpc>
                        <a:spcAft>
                          <a:spcPts val="0"/>
                        </a:spcAft>
                      </a:pPr>
                      <a:r>
                        <a:rPr lang="fr-FR" sz="1800" i="1" dirty="0">
                          <a:solidFill>
                            <a:schemeClr val="bg2">
                              <a:lumMod val="50000"/>
                            </a:schemeClr>
                          </a:solidFill>
                          <a:effectLst/>
                          <a:latin typeface="+mn-lt"/>
                          <a:ea typeface="Calibri"/>
                          <a:cs typeface="Times New Roman"/>
                        </a:rPr>
                        <a:t> </a:t>
                      </a:r>
                      <a:endParaRPr lang="fr-FR" sz="1800" dirty="0">
                        <a:solidFill>
                          <a:schemeClr val="bg2">
                            <a:lumMod val="50000"/>
                          </a:schemeClr>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i="1" dirty="0">
                          <a:solidFill>
                            <a:schemeClr val="bg2">
                              <a:lumMod val="50000"/>
                            </a:schemeClr>
                          </a:solidFill>
                          <a:effectLst/>
                          <a:latin typeface="+mn-lt"/>
                          <a:ea typeface="Calibri"/>
                          <a:cs typeface="Times New Roman"/>
                        </a:rPr>
                        <a:t>- Rester compétitif face à la concurrence européenne et mondiale </a:t>
                      </a:r>
                      <a:r>
                        <a:rPr lang="fr-FR" sz="1800" i="1" dirty="0" smtClean="0">
                          <a:solidFill>
                            <a:schemeClr val="bg2">
                              <a:lumMod val="50000"/>
                            </a:schemeClr>
                          </a:solidFill>
                          <a:effectLst/>
                          <a:latin typeface="+mn-lt"/>
                          <a:ea typeface="Calibri"/>
                          <a:cs typeface="Times New Roman"/>
                          <a:sym typeface="Wingdings"/>
                        </a:rPr>
                        <a:t></a:t>
                      </a:r>
                      <a:r>
                        <a:rPr lang="fr-FR" sz="1800" i="1" dirty="0" smtClean="0">
                          <a:solidFill>
                            <a:schemeClr val="bg2">
                              <a:lumMod val="50000"/>
                            </a:schemeClr>
                          </a:solidFill>
                          <a:effectLst/>
                          <a:latin typeface="+mn-lt"/>
                          <a:ea typeface="Calibri"/>
                          <a:cs typeface="Times New Roman"/>
                        </a:rPr>
                        <a:t> </a:t>
                      </a:r>
                      <a:r>
                        <a:rPr lang="fr-FR" sz="1800" i="1" dirty="0">
                          <a:solidFill>
                            <a:schemeClr val="bg2">
                              <a:lumMod val="50000"/>
                            </a:schemeClr>
                          </a:solidFill>
                          <a:effectLst/>
                          <a:latin typeface="+mn-lt"/>
                          <a:ea typeface="Calibri"/>
                          <a:cs typeface="Times New Roman"/>
                        </a:rPr>
                        <a:t>innover, miser sur la qualité des produits</a:t>
                      </a:r>
                      <a:endParaRPr lang="fr-FR" sz="1800" dirty="0">
                        <a:solidFill>
                          <a:schemeClr val="bg2">
                            <a:lumMod val="50000"/>
                          </a:schemeClr>
                        </a:solidFill>
                        <a:effectLst/>
                        <a:latin typeface="+mn-lt"/>
                        <a:ea typeface="Calibri"/>
                        <a:cs typeface="Times New Roman"/>
                      </a:endParaRPr>
                    </a:p>
                    <a:p>
                      <a:pPr>
                        <a:lnSpc>
                          <a:spcPct val="115000"/>
                        </a:lnSpc>
                        <a:spcAft>
                          <a:spcPts val="0"/>
                        </a:spcAft>
                      </a:pPr>
                      <a:r>
                        <a:rPr lang="fr-FR" sz="1800" i="1" dirty="0">
                          <a:solidFill>
                            <a:schemeClr val="bg2">
                              <a:lumMod val="50000"/>
                            </a:schemeClr>
                          </a:solidFill>
                          <a:effectLst/>
                          <a:latin typeface="+mn-lt"/>
                          <a:ea typeface="Calibri"/>
                          <a:cs typeface="Times New Roman"/>
                        </a:rPr>
                        <a:t> </a:t>
                      </a:r>
                      <a:endParaRPr lang="fr-FR" sz="1800" dirty="0">
                        <a:solidFill>
                          <a:schemeClr val="bg2">
                            <a:lumMod val="50000"/>
                          </a:schemeClr>
                        </a:solidFill>
                        <a:effectLst/>
                        <a:latin typeface="+mn-lt"/>
                        <a:ea typeface="Calibri"/>
                        <a:cs typeface="Times New Roman"/>
                      </a:endParaRPr>
                    </a:p>
                    <a:p>
                      <a:pPr>
                        <a:lnSpc>
                          <a:spcPct val="115000"/>
                        </a:lnSpc>
                        <a:spcAft>
                          <a:spcPts val="0"/>
                        </a:spcAft>
                      </a:pPr>
                      <a:r>
                        <a:rPr lang="fr-FR" sz="1800" i="1" dirty="0">
                          <a:solidFill>
                            <a:schemeClr val="bg2">
                              <a:lumMod val="50000"/>
                            </a:schemeClr>
                          </a:solidFill>
                          <a:effectLst/>
                          <a:latin typeface="+mn-lt"/>
                          <a:ea typeface="Calibri"/>
                          <a:cs typeface="Times New Roman"/>
                        </a:rPr>
                        <a:t>- Limiter les atteintes à l’environnement (ex : phénomène des algues vertes sur les plages bretonnes)</a:t>
                      </a:r>
                      <a:endParaRPr lang="fr-FR" sz="1800" dirty="0">
                        <a:solidFill>
                          <a:schemeClr val="bg2">
                            <a:lumMod val="50000"/>
                          </a:schemeClr>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0952">
                <a:tc>
                  <a:txBody>
                    <a:bodyPr/>
                    <a:lstStyle/>
                    <a:p>
                      <a:pPr algn="ctr">
                        <a:lnSpc>
                          <a:spcPct val="115000"/>
                        </a:lnSpc>
                        <a:spcAft>
                          <a:spcPts val="0"/>
                        </a:spcAft>
                      </a:pPr>
                      <a:r>
                        <a:rPr lang="fr-FR" sz="1800">
                          <a:effectLst/>
                          <a:latin typeface="+mn-lt"/>
                          <a:ea typeface="Calibri"/>
                          <a:cs typeface="Times New Roman"/>
                        </a:rPr>
                        <a:t>2. Espaces agricoles à faible productivité</a:t>
                      </a:r>
                    </a:p>
                    <a:p>
                      <a:pPr algn="ctr">
                        <a:lnSpc>
                          <a:spcPct val="115000"/>
                        </a:lnSpc>
                        <a:spcAft>
                          <a:spcPts val="0"/>
                        </a:spcAft>
                      </a:pPr>
                      <a:r>
                        <a:rPr lang="fr-FR" sz="1800">
                          <a:solidFill>
                            <a:srgbClr val="FF0000"/>
                          </a:solidFill>
                          <a:effectLst/>
                          <a:latin typeface="+mn-lt"/>
                          <a:ea typeface="Calibri"/>
                          <a:cs typeface="Times New Roman"/>
                        </a:rPr>
                        <a:t>=  espaces en marge des marchés mondiaux et européens</a:t>
                      </a:r>
                      <a:endParaRPr lang="fr-FR" sz="180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i="1" dirty="0">
                          <a:solidFill>
                            <a:srgbClr val="FF0000"/>
                          </a:solidFill>
                          <a:effectLst/>
                          <a:latin typeface="+mn-lt"/>
                          <a:ea typeface="Calibri"/>
                          <a:cs typeface="Times New Roman"/>
                        </a:rPr>
                        <a:t>Agriculture peu rentable</a:t>
                      </a:r>
                      <a:endParaRPr lang="fr-FR" sz="1800" dirty="0">
                        <a:effectLst/>
                        <a:latin typeface="+mn-lt"/>
                        <a:ea typeface="Calibri"/>
                        <a:cs typeface="Times New Roman"/>
                      </a:endParaRPr>
                    </a:p>
                    <a:p>
                      <a:pPr>
                        <a:lnSpc>
                          <a:spcPct val="115000"/>
                        </a:lnSpc>
                        <a:spcAft>
                          <a:spcPts val="0"/>
                        </a:spcAft>
                      </a:pPr>
                      <a:r>
                        <a:rPr lang="fr-FR" sz="1800" i="1" dirty="0">
                          <a:solidFill>
                            <a:srgbClr val="FF0000"/>
                          </a:solidFill>
                          <a:effectLst/>
                          <a:latin typeface="+mn-lt"/>
                          <a:ea typeface="Calibri"/>
                          <a:cs typeface="Times New Roman"/>
                        </a:rPr>
                        <a:t> </a:t>
                      </a:r>
                      <a:endParaRPr lang="fr-FR"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800" i="1" dirty="0">
                          <a:solidFill>
                            <a:srgbClr val="FF0000"/>
                          </a:solidFill>
                          <a:effectLst/>
                          <a:latin typeface="+mn-lt"/>
                          <a:ea typeface="Calibri"/>
                          <a:cs typeface="Times New Roman"/>
                        </a:rPr>
                        <a:t>Maintenir une activité agricole (et donc des habitants)  en développant l’agriculture biologique par exemple ou encore</a:t>
                      </a:r>
                      <a:endParaRPr lang="fr-FR" sz="1800" dirty="0">
                        <a:effectLst/>
                        <a:latin typeface="+mn-lt"/>
                        <a:ea typeface="Calibri"/>
                        <a:cs typeface="Times New Roman"/>
                      </a:endParaRPr>
                    </a:p>
                    <a:p>
                      <a:pPr>
                        <a:lnSpc>
                          <a:spcPct val="115000"/>
                        </a:lnSpc>
                        <a:spcAft>
                          <a:spcPts val="0"/>
                        </a:spcAft>
                      </a:pPr>
                      <a:r>
                        <a:rPr lang="fr-FR" sz="1800" i="1" dirty="0">
                          <a:solidFill>
                            <a:srgbClr val="FF0000"/>
                          </a:solidFill>
                          <a:effectLst/>
                          <a:latin typeface="+mn-lt"/>
                          <a:ea typeface="Calibri"/>
                          <a:cs typeface="Times New Roman"/>
                        </a:rPr>
                        <a:t>les labels (garantie d’origine et/ou de qualité)</a:t>
                      </a:r>
                      <a:endParaRPr lang="fr-FR"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251520" y="5004175"/>
            <a:ext cx="1890210" cy="1260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358966" y="4088216"/>
            <a:ext cx="2303044" cy="1260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602531" y="4094171"/>
            <a:ext cx="3289949" cy="1990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84078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93224" y="-7378"/>
            <a:ext cx="4032448" cy="6762280"/>
          </a:xfrm>
          <a:prstGeom prst="rect">
            <a:avLst/>
          </a:prstGeom>
        </p:spPr>
      </p:pic>
      <p:pic>
        <p:nvPicPr>
          <p:cNvPr id="3" name="Image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8328" y="0"/>
            <a:ext cx="4959299" cy="5207264"/>
          </a:xfrm>
          <a:prstGeom prst="rect">
            <a:avLst/>
          </a:prstGeom>
        </p:spPr>
      </p:pic>
      <p:sp>
        <p:nvSpPr>
          <p:cNvPr id="4" name="Bouton d'action : Retour 3">
            <a:hlinkClick r:id="" action="ppaction://hlinkshowjump?jump=lastslideviewed" highlightClick="1"/>
          </p:cNvPr>
          <p:cNvSpPr/>
          <p:nvPr/>
        </p:nvSpPr>
        <p:spPr>
          <a:xfrm>
            <a:off x="139773" y="6042735"/>
            <a:ext cx="432000" cy="432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337629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2691426" y="617804"/>
            <a:ext cx="4188481" cy="3863315"/>
            <a:chOff x="2078182" y="1009403"/>
            <a:chExt cx="4999512" cy="5035137"/>
          </a:xfrm>
        </p:grpSpPr>
        <p:sp>
          <p:nvSpPr>
            <p:cNvPr id="3" name="Forme libre 2"/>
            <p:cNvSpPr/>
            <p:nvPr/>
          </p:nvSpPr>
          <p:spPr>
            <a:xfrm>
              <a:off x="2078182" y="1009403"/>
              <a:ext cx="4999512" cy="5035137"/>
            </a:xfrm>
            <a:custGeom>
              <a:avLst/>
              <a:gdLst>
                <a:gd name="connsiteX0" fmla="*/ 2778826 w 4999512"/>
                <a:gd name="connsiteY0" fmla="*/ 0 h 5035137"/>
                <a:gd name="connsiteX1" fmla="*/ 2446317 w 4999512"/>
                <a:gd name="connsiteY1" fmla="*/ 95002 h 5035137"/>
                <a:gd name="connsiteX2" fmla="*/ 2363189 w 4999512"/>
                <a:gd name="connsiteY2" fmla="*/ 415636 h 5035137"/>
                <a:gd name="connsiteX3" fmla="*/ 2125683 w 4999512"/>
                <a:gd name="connsiteY3" fmla="*/ 783771 h 5035137"/>
                <a:gd name="connsiteX4" fmla="*/ 1710047 w 4999512"/>
                <a:gd name="connsiteY4" fmla="*/ 950026 h 5035137"/>
                <a:gd name="connsiteX5" fmla="*/ 1425039 w 4999512"/>
                <a:gd name="connsiteY5" fmla="*/ 961901 h 5035137"/>
                <a:gd name="connsiteX6" fmla="*/ 1377537 w 4999512"/>
                <a:gd name="connsiteY6" fmla="*/ 795646 h 5035137"/>
                <a:gd name="connsiteX7" fmla="*/ 1116280 w 4999512"/>
                <a:gd name="connsiteY7" fmla="*/ 760020 h 5035137"/>
                <a:gd name="connsiteX8" fmla="*/ 1282535 w 4999512"/>
                <a:gd name="connsiteY8" fmla="*/ 1436914 h 5035137"/>
                <a:gd name="connsiteX9" fmla="*/ 950026 w 4999512"/>
                <a:gd name="connsiteY9" fmla="*/ 1353787 h 5035137"/>
                <a:gd name="connsiteX10" fmla="*/ 593766 w 4999512"/>
                <a:gd name="connsiteY10" fmla="*/ 1306285 h 5035137"/>
                <a:gd name="connsiteX11" fmla="*/ 285008 w 4999512"/>
                <a:gd name="connsiteY11" fmla="*/ 1330036 h 5035137"/>
                <a:gd name="connsiteX12" fmla="*/ 47501 w 4999512"/>
                <a:gd name="connsiteY12" fmla="*/ 1365662 h 5035137"/>
                <a:gd name="connsiteX13" fmla="*/ 0 w 4999512"/>
                <a:gd name="connsiteY13" fmla="*/ 1650670 h 5035137"/>
                <a:gd name="connsiteX14" fmla="*/ 368135 w 4999512"/>
                <a:gd name="connsiteY14" fmla="*/ 1816924 h 5035137"/>
                <a:gd name="connsiteX15" fmla="*/ 736270 w 4999512"/>
                <a:gd name="connsiteY15" fmla="*/ 2030680 h 5035137"/>
                <a:gd name="connsiteX16" fmla="*/ 950026 w 4999512"/>
                <a:gd name="connsiteY16" fmla="*/ 2268187 h 5035137"/>
                <a:gd name="connsiteX17" fmla="*/ 1151906 w 4999512"/>
                <a:gd name="connsiteY17" fmla="*/ 2660072 h 5035137"/>
                <a:gd name="connsiteX18" fmla="*/ 1235034 w 4999512"/>
                <a:gd name="connsiteY18" fmla="*/ 2921329 h 5035137"/>
                <a:gd name="connsiteX19" fmla="*/ 1306286 w 4999512"/>
                <a:gd name="connsiteY19" fmla="*/ 3348841 h 5035137"/>
                <a:gd name="connsiteX20" fmla="*/ 1258784 w 4999512"/>
                <a:gd name="connsiteY20" fmla="*/ 3811979 h 5035137"/>
                <a:gd name="connsiteX21" fmla="*/ 1056904 w 4999512"/>
                <a:gd name="connsiteY21" fmla="*/ 4417620 h 5035137"/>
                <a:gd name="connsiteX22" fmla="*/ 1793174 w 4999512"/>
                <a:gd name="connsiteY22" fmla="*/ 4833257 h 5035137"/>
                <a:gd name="connsiteX23" fmla="*/ 2090057 w 4999512"/>
                <a:gd name="connsiteY23" fmla="*/ 4940135 h 5035137"/>
                <a:gd name="connsiteX24" fmla="*/ 3075709 w 4999512"/>
                <a:gd name="connsiteY24" fmla="*/ 5035137 h 5035137"/>
                <a:gd name="connsiteX25" fmla="*/ 3087584 w 4999512"/>
                <a:gd name="connsiteY25" fmla="*/ 4785755 h 5035137"/>
                <a:gd name="connsiteX26" fmla="*/ 3146961 w 4999512"/>
                <a:gd name="connsiteY26" fmla="*/ 4536374 h 5035137"/>
                <a:gd name="connsiteX27" fmla="*/ 3336966 w 4999512"/>
                <a:gd name="connsiteY27" fmla="*/ 4429496 h 5035137"/>
                <a:gd name="connsiteX28" fmla="*/ 3621974 w 4999512"/>
                <a:gd name="connsiteY28" fmla="*/ 4405745 h 5035137"/>
                <a:gd name="connsiteX29" fmla="*/ 4025735 w 4999512"/>
                <a:gd name="connsiteY29" fmla="*/ 4488872 h 5035137"/>
                <a:gd name="connsiteX30" fmla="*/ 4168239 w 4999512"/>
                <a:gd name="connsiteY30" fmla="*/ 4500748 h 5035137"/>
                <a:gd name="connsiteX31" fmla="*/ 4548249 w 4999512"/>
                <a:gd name="connsiteY31" fmla="*/ 4476997 h 5035137"/>
                <a:gd name="connsiteX32" fmla="*/ 4928260 w 4999512"/>
                <a:gd name="connsiteY32" fmla="*/ 4132613 h 5035137"/>
                <a:gd name="connsiteX33" fmla="*/ 4643252 w 4999512"/>
                <a:gd name="connsiteY33" fmla="*/ 3455719 h 5035137"/>
                <a:gd name="connsiteX34" fmla="*/ 4548249 w 4999512"/>
                <a:gd name="connsiteY34" fmla="*/ 3004457 h 5035137"/>
                <a:gd name="connsiteX35" fmla="*/ 4583875 w 4999512"/>
                <a:gd name="connsiteY35" fmla="*/ 2671948 h 5035137"/>
                <a:gd name="connsiteX36" fmla="*/ 4239491 w 4999512"/>
                <a:gd name="connsiteY36" fmla="*/ 2743200 h 5035137"/>
                <a:gd name="connsiteX37" fmla="*/ 4227615 w 4999512"/>
                <a:gd name="connsiteY37" fmla="*/ 2719449 h 5035137"/>
                <a:gd name="connsiteX38" fmla="*/ 4286992 w 4999512"/>
                <a:gd name="connsiteY38" fmla="*/ 2588820 h 5035137"/>
                <a:gd name="connsiteX39" fmla="*/ 4441371 w 4999512"/>
                <a:gd name="connsiteY39" fmla="*/ 2280062 h 5035137"/>
                <a:gd name="connsiteX40" fmla="*/ 4773880 w 4999512"/>
                <a:gd name="connsiteY40" fmla="*/ 2042555 h 5035137"/>
                <a:gd name="connsiteX41" fmla="*/ 4797631 w 4999512"/>
                <a:gd name="connsiteY41" fmla="*/ 1733797 h 5035137"/>
                <a:gd name="connsiteX42" fmla="*/ 4833257 w 4999512"/>
                <a:gd name="connsiteY42" fmla="*/ 1531916 h 5035137"/>
                <a:gd name="connsiteX43" fmla="*/ 4904509 w 4999512"/>
                <a:gd name="connsiteY43" fmla="*/ 1294410 h 5035137"/>
                <a:gd name="connsiteX44" fmla="*/ 4999512 w 4999512"/>
                <a:gd name="connsiteY44" fmla="*/ 1163781 h 5035137"/>
                <a:gd name="connsiteX45" fmla="*/ 4607626 w 4999512"/>
                <a:gd name="connsiteY45" fmla="*/ 1033153 h 5035137"/>
                <a:gd name="connsiteX46" fmla="*/ 4037610 w 4999512"/>
                <a:gd name="connsiteY46" fmla="*/ 819397 h 5035137"/>
                <a:gd name="connsiteX47" fmla="*/ 3586348 w 4999512"/>
                <a:gd name="connsiteY47" fmla="*/ 629392 h 5035137"/>
                <a:gd name="connsiteX48" fmla="*/ 3241963 w 4999512"/>
                <a:gd name="connsiteY48" fmla="*/ 415636 h 5035137"/>
                <a:gd name="connsiteX49" fmla="*/ 2778826 w 4999512"/>
                <a:gd name="connsiteY49" fmla="*/ 0 h 503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999512" h="5035137">
                  <a:moveTo>
                    <a:pt x="2778826" y="0"/>
                  </a:moveTo>
                  <a:lnTo>
                    <a:pt x="2446317" y="95002"/>
                  </a:lnTo>
                  <a:lnTo>
                    <a:pt x="2363189" y="415636"/>
                  </a:lnTo>
                  <a:lnTo>
                    <a:pt x="2125683" y="783771"/>
                  </a:lnTo>
                  <a:lnTo>
                    <a:pt x="1710047" y="950026"/>
                  </a:lnTo>
                  <a:lnTo>
                    <a:pt x="1425039" y="961901"/>
                  </a:lnTo>
                  <a:lnTo>
                    <a:pt x="1377537" y="795646"/>
                  </a:lnTo>
                  <a:lnTo>
                    <a:pt x="1116280" y="760020"/>
                  </a:lnTo>
                  <a:lnTo>
                    <a:pt x="1282535" y="1436914"/>
                  </a:lnTo>
                  <a:lnTo>
                    <a:pt x="950026" y="1353787"/>
                  </a:lnTo>
                  <a:lnTo>
                    <a:pt x="593766" y="1306285"/>
                  </a:lnTo>
                  <a:lnTo>
                    <a:pt x="285008" y="1330036"/>
                  </a:lnTo>
                  <a:lnTo>
                    <a:pt x="47501" y="1365662"/>
                  </a:lnTo>
                  <a:lnTo>
                    <a:pt x="0" y="1650670"/>
                  </a:lnTo>
                  <a:lnTo>
                    <a:pt x="368135" y="1816924"/>
                  </a:lnTo>
                  <a:lnTo>
                    <a:pt x="736270" y="2030680"/>
                  </a:lnTo>
                  <a:lnTo>
                    <a:pt x="950026" y="2268187"/>
                  </a:lnTo>
                  <a:lnTo>
                    <a:pt x="1151906" y="2660072"/>
                  </a:lnTo>
                  <a:lnTo>
                    <a:pt x="1235034" y="2921329"/>
                  </a:lnTo>
                  <a:lnTo>
                    <a:pt x="1306286" y="3348841"/>
                  </a:lnTo>
                  <a:lnTo>
                    <a:pt x="1258784" y="3811979"/>
                  </a:lnTo>
                  <a:lnTo>
                    <a:pt x="1056904" y="4417620"/>
                  </a:lnTo>
                  <a:lnTo>
                    <a:pt x="1793174" y="4833257"/>
                  </a:lnTo>
                  <a:lnTo>
                    <a:pt x="2090057" y="4940135"/>
                  </a:lnTo>
                  <a:lnTo>
                    <a:pt x="3075709" y="5035137"/>
                  </a:lnTo>
                  <a:lnTo>
                    <a:pt x="3087584" y="4785755"/>
                  </a:lnTo>
                  <a:lnTo>
                    <a:pt x="3146961" y="4536374"/>
                  </a:lnTo>
                  <a:lnTo>
                    <a:pt x="3336966" y="4429496"/>
                  </a:lnTo>
                  <a:lnTo>
                    <a:pt x="3621974" y="4405745"/>
                  </a:lnTo>
                  <a:lnTo>
                    <a:pt x="4025735" y="4488872"/>
                  </a:lnTo>
                  <a:lnTo>
                    <a:pt x="4168239" y="4500748"/>
                  </a:lnTo>
                  <a:lnTo>
                    <a:pt x="4548249" y="4476997"/>
                  </a:lnTo>
                  <a:lnTo>
                    <a:pt x="4928260" y="4132613"/>
                  </a:lnTo>
                  <a:lnTo>
                    <a:pt x="4643252" y="3455719"/>
                  </a:lnTo>
                  <a:lnTo>
                    <a:pt x="4548249" y="3004457"/>
                  </a:lnTo>
                  <a:lnTo>
                    <a:pt x="4583875" y="2671948"/>
                  </a:lnTo>
                  <a:lnTo>
                    <a:pt x="4239491" y="2743200"/>
                  </a:lnTo>
                  <a:lnTo>
                    <a:pt x="4227615" y="2719449"/>
                  </a:lnTo>
                  <a:lnTo>
                    <a:pt x="4286992" y="2588820"/>
                  </a:lnTo>
                  <a:lnTo>
                    <a:pt x="4441371" y="2280062"/>
                  </a:lnTo>
                  <a:lnTo>
                    <a:pt x="4773880" y="2042555"/>
                  </a:lnTo>
                  <a:lnTo>
                    <a:pt x="4797631" y="1733797"/>
                  </a:lnTo>
                  <a:lnTo>
                    <a:pt x="4833257" y="1531916"/>
                  </a:lnTo>
                  <a:lnTo>
                    <a:pt x="4904509" y="1294410"/>
                  </a:lnTo>
                  <a:lnTo>
                    <a:pt x="4999512" y="1163781"/>
                  </a:lnTo>
                  <a:lnTo>
                    <a:pt x="4607626" y="1033153"/>
                  </a:lnTo>
                  <a:lnTo>
                    <a:pt x="4037610" y="819397"/>
                  </a:lnTo>
                  <a:lnTo>
                    <a:pt x="3586348" y="629392"/>
                  </a:lnTo>
                  <a:lnTo>
                    <a:pt x="3241963" y="415636"/>
                  </a:lnTo>
                  <a:lnTo>
                    <a:pt x="2778826"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rme libre 3"/>
            <p:cNvSpPr/>
            <p:nvPr/>
          </p:nvSpPr>
          <p:spPr>
            <a:xfrm>
              <a:off x="2962275" y="2447925"/>
              <a:ext cx="400050" cy="752475"/>
            </a:xfrm>
            <a:custGeom>
              <a:avLst/>
              <a:gdLst>
                <a:gd name="connsiteX0" fmla="*/ 381000 w 400050"/>
                <a:gd name="connsiteY0" fmla="*/ 0 h 752475"/>
                <a:gd name="connsiteX1" fmla="*/ 400050 w 400050"/>
                <a:gd name="connsiteY1" fmla="*/ 238125 h 752475"/>
                <a:gd name="connsiteX2" fmla="*/ 381000 w 400050"/>
                <a:gd name="connsiteY2" fmla="*/ 438150 h 752475"/>
                <a:gd name="connsiteX3" fmla="*/ 247650 w 400050"/>
                <a:gd name="connsiteY3" fmla="*/ 628650 h 752475"/>
                <a:gd name="connsiteX4" fmla="*/ 0 w 400050"/>
                <a:gd name="connsiteY4" fmla="*/ 752475 h 75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752475">
                  <a:moveTo>
                    <a:pt x="381000" y="0"/>
                  </a:moveTo>
                  <a:lnTo>
                    <a:pt x="400050" y="238125"/>
                  </a:lnTo>
                  <a:lnTo>
                    <a:pt x="381000" y="438150"/>
                  </a:lnTo>
                  <a:lnTo>
                    <a:pt x="247650" y="628650"/>
                  </a:lnTo>
                  <a:lnTo>
                    <a:pt x="0" y="752475"/>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4"/>
            <p:cNvSpPr/>
            <p:nvPr/>
          </p:nvSpPr>
          <p:spPr>
            <a:xfrm>
              <a:off x="3714750" y="1133475"/>
              <a:ext cx="2085975" cy="2457450"/>
            </a:xfrm>
            <a:custGeom>
              <a:avLst/>
              <a:gdLst>
                <a:gd name="connsiteX0" fmla="*/ 847725 w 2085975"/>
                <a:gd name="connsiteY0" fmla="*/ 0 h 2457450"/>
                <a:gd name="connsiteX1" fmla="*/ 923925 w 2085975"/>
                <a:gd name="connsiteY1" fmla="*/ 190500 h 2457450"/>
                <a:gd name="connsiteX2" fmla="*/ 866775 w 2085975"/>
                <a:gd name="connsiteY2" fmla="*/ 561975 h 2457450"/>
                <a:gd name="connsiteX3" fmla="*/ 685800 w 2085975"/>
                <a:gd name="connsiteY3" fmla="*/ 895350 h 2457450"/>
                <a:gd name="connsiteX4" fmla="*/ 419100 w 2085975"/>
                <a:gd name="connsiteY4" fmla="*/ 1266825 h 2457450"/>
                <a:gd name="connsiteX5" fmla="*/ 219075 w 2085975"/>
                <a:gd name="connsiteY5" fmla="*/ 1543050 h 2457450"/>
                <a:gd name="connsiteX6" fmla="*/ 76200 w 2085975"/>
                <a:gd name="connsiteY6" fmla="*/ 1828800 h 2457450"/>
                <a:gd name="connsiteX7" fmla="*/ 0 w 2085975"/>
                <a:gd name="connsiteY7" fmla="*/ 2038350 h 2457450"/>
                <a:gd name="connsiteX8" fmla="*/ 9525 w 2085975"/>
                <a:gd name="connsiteY8" fmla="*/ 2114550 h 2457450"/>
                <a:gd name="connsiteX9" fmla="*/ 9525 w 2085975"/>
                <a:gd name="connsiteY9" fmla="*/ 2286000 h 2457450"/>
                <a:gd name="connsiteX10" fmla="*/ 190500 w 2085975"/>
                <a:gd name="connsiteY10" fmla="*/ 2409825 h 2457450"/>
                <a:gd name="connsiteX11" fmla="*/ 304800 w 2085975"/>
                <a:gd name="connsiteY11" fmla="*/ 2457450 h 2457450"/>
                <a:gd name="connsiteX12" fmla="*/ 600075 w 2085975"/>
                <a:gd name="connsiteY12" fmla="*/ 2428875 h 2457450"/>
                <a:gd name="connsiteX13" fmla="*/ 1114425 w 2085975"/>
                <a:gd name="connsiteY13" fmla="*/ 2305050 h 2457450"/>
                <a:gd name="connsiteX14" fmla="*/ 1571625 w 2085975"/>
                <a:gd name="connsiteY14" fmla="*/ 2124075 h 2457450"/>
                <a:gd name="connsiteX15" fmla="*/ 1895475 w 2085975"/>
                <a:gd name="connsiteY15" fmla="*/ 1762125 h 2457450"/>
                <a:gd name="connsiteX16" fmla="*/ 2066925 w 2085975"/>
                <a:gd name="connsiteY16" fmla="*/ 1381125 h 2457450"/>
                <a:gd name="connsiteX17" fmla="*/ 2085975 w 2085975"/>
                <a:gd name="connsiteY17" fmla="*/ 1076325 h 2457450"/>
                <a:gd name="connsiteX18" fmla="*/ 2000250 w 2085975"/>
                <a:gd name="connsiteY18" fmla="*/ 800100 h 2457450"/>
                <a:gd name="connsiteX19" fmla="*/ 1800225 w 2085975"/>
                <a:gd name="connsiteY19" fmla="*/ 409575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5975" h="2457450">
                  <a:moveTo>
                    <a:pt x="847725" y="0"/>
                  </a:moveTo>
                  <a:lnTo>
                    <a:pt x="923925" y="190500"/>
                  </a:lnTo>
                  <a:lnTo>
                    <a:pt x="866775" y="561975"/>
                  </a:lnTo>
                  <a:lnTo>
                    <a:pt x="685800" y="895350"/>
                  </a:lnTo>
                  <a:lnTo>
                    <a:pt x="419100" y="1266825"/>
                  </a:lnTo>
                  <a:lnTo>
                    <a:pt x="219075" y="1543050"/>
                  </a:lnTo>
                  <a:lnTo>
                    <a:pt x="76200" y="1828800"/>
                  </a:lnTo>
                  <a:lnTo>
                    <a:pt x="0" y="2038350"/>
                  </a:lnTo>
                  <a:lnTo>
                    <a:pt x="9525" y="2114550"/>
                  </a:lnTo>
                  <a:lnTo>
                    <a:pt x="9525" y="2286000"/>
                  </a:lnTo>
                  <a:lnTo>
                    <a:pt x="190500" y="2409825"/>
                  </a:lnTo>
                  <a:lnTo>
                    <a:pt x="304800" y="2457450"/>
                  </a:lnTo>
                  <a:lnTo>
                    <a:pt x="600075" y="2428875"/>
                  </a:lnTo>
                  <a:lnTo>
                    <a:pt x="1114425" y="2305050"/>
                  </a:lnTo>
                  <a:lnTo>
                    <a:pt x="1571625" y="2124075"/>
                  </a:lnTo>
                  <a:lnTo>
                    <a:pt x="1895475" y="1762125"/>
                  </a:lnTo>
                  <a:lnTo>
                    <a:pt x="2066925" y="1381125"/>
                  </a:lnTo>
                  <a:lnTo>
                    <a:pt x="2085975" y="1076325"/>
                  </a:lnTo>
                  <a:lnTo>
                    <a:pt x="2000250" y="800100"/>
                  </a:lnTo>
                  <a:lnTo>
                    <a:pt x="1800225" y="409575"/>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5731011" y="3200400"/>
              <a:ext cx="139427" cy="985310"/>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rot="18948115">
              <a:off x="3580199" y="4079819"/>
              <a:ext cx="330337" cy="1079361"/>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7"/>
            <p:cNvSpPr/>
            <p:nvPr/>
          </p:nvSpPr>
          <p:spPr>
            <a:xfrm>
              <a:off x="4800600" y="4524375"/>
              <a:ext cx="2181225" cy="1514475"/>
            </a:xfrm>
            <a:custGeom>
              <a:avLst/>
              <a:gdLst>
                <a:gd name="connsiteX0" fmla="*/ 2181225 w 2181225"/>
                <a:gd name="connsiteY0" fmla="*/ 590550 h 1514475"/>
                <a:gd name="connsiteX1" fmla="*/ 1952625 w 2181225"/>
                <a:gd name="connsiteY1" fmla="*/ 733425 h 1514475"/>
                <a:gd name="connsiteX2" fmla="*/ 1800225 w 2181225"/>
                <a:gd name="connsiteY2" fmla="*/ 800100 h 1514475"/>
                <a:gd name="connsiteX3" fmla="*/ 1571625 w 2181225"/>
                <a:gd name="connsiteY3" fmla="*/ 781050 h 1514475"/>
                <a:gd name="connsiteX4" fmla="*/ 1466850 w 2181225"/>
                <a:gd name="connsiteY4" fmla="*/ 704850 h 1514475"/>
                <a:gd name="connsiteX5" fmla="*/ 1276350 w 2181225"/>
                <a:gd name="connsiteY5" fmla="*/ 533400 h 1514475"/>
                <a:gd name="connsiteX6" fmla="*/ 1200150 w 2181225"/>
                <a:gd name="connsiteY6" fmla="*/ 352425 h 1514475"/>
                <a:gd name="connsiteX7" fmla="*/ 1152525 w 2181225"/>
                <a:gd name="connsiteY7" fmla="*/ 171450 h 1514475"/>
                <a:gd name="connsiteX8" fmla="*/ 1114425 w 2181225"/>
                <a:gd name="connsiteY8" fmla="*/ 95250 h 1514475"/>
                <a:gd name="connsiteX9" fmla="*/ 1066800 w 2181225"/>
                <a:gd name="connsiteY9" fmla="*/ 19050 h 1514475"/>
                <a:gd name="connsiteX10" fmla="*/ 1047750 w 2181225"/>
                <a:gd name="connsiteY10" fmla="*/ 9525 h 1514475"/>
                <a:gd name="connsiteX11" fmla="*/ 942975 w 2181225"/>
                <a:gd name="connsiteY11" fmla="*/ 0 h 1514475"/>
                <a:gd name="connsiteX12" fmla="*/ 923925 w 2181225"/>
                <a:gd name="connsiteY12" fmla="*/ 209550 h 1514475"/>
                <a:gd name="connsiteX13" fmla="*/ 857250 w 2181225"/>
                <a:gd name="connsiteY13" fmla="*/ 466725 h 1514475"/>
                <a:gd name="connsiteX14" fmla="*/ 704850 w 2181225"/>
                <a:gd name="connsiteY14" fmla="*/ 704850 h 1514475"/>
                <a:gd name="connsiteX15" fmla="*/ 400050 w 2181225"/>
                <a:gd name="connsiteY15" fmla="*/ 914400 h 1514475"/>
                <a:gd name="connsiteX16" fmla="*/ 257175 w 2181225"/>
                <a:gd name="connsiteY16" fmla="*/ 1009650 h 1514475"/>
                <a:gd name="connsiteX17" fmla="*/ 76200 w 2181225"/>
                <a:gd name="connsiteY17" fmla="*/ 1076325 h 1514475"/>
                <a:gd name="connsiteX18" fmla="*/ 0 w 2181225"/>
                <a:gd name="connsiteY18" fmla="*/ 1171575 h 1514475"/>
                <a:gd name="connsiteX19" fmla="*/ 114300 w 2181225"/>
                <a:gd name="connsiteY19" fmla="*/ 1276350 h 1514475"/>
                <a:gd name="connsiteX20" fmla="*/ 180975 w 2181225"/>
                <a:gd name="connsiteY20" fmla="*/ 1400175 h 1514475"/>
                <a:gd name="connsiteX21" fmla="*/ 200025 w 2181225"/>
                <a:gd name="connsiteY21" fmla="*/ 1514475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81225" h="1514475">
                  <a:moveTo>
                    <a:pt x="2181225" y="590550"/>
                  </a:moveTo>
                  <a:lnTo>
                    <a:pt x="1952625" y="733425"/>
                  </a:lnTo>
                  <a:lnTo>
                    <a:pt x="1800225" y="800100"/>
                  </a:lnTo>
                  <a:lnTo>
                    <a:pt x="1571625" y="781050"/>
                  </a:lnTo>
                  <a:lnTo>
                    <a:pt x="1466850" y="704850"/>
                  </a:lnTo>
                  <a:lnTo>
                    <a:pt x="1276350" y="533400"/>
                  </a:lnTo>
                  <a:lnTo>
                    <a:pt x="1200150" y="352425"/>
                  </a:lnTo>
                  <a:lnTo>
                    <a:pt x="1152525" y="171450"/>
                  </a:lnTo>
                  <a:lnTo>
                    <a:pt x="1114425" y="95250"/>
                  </a:lnTo>
                  <a:lnTo>
                    <a:pt x="1066800" y="19050"/>
                  </a:lnTo>
                  <a:lnTo>
                    <a:pt x="1047750" y="9525"/>
                  </a:lnTo>
                  <a:lnTo>
                    <a:pt x="942975" y="0"/>
                  </a:lnTo>
                  <a:lnTo>
                    <a:pt x="923925" y="209550"/>
                  </a:lnTo>
                  <a:lnTo>
                    <a:pt x="857250" y="466725"/>
                  </a:lnTo>
                  <a:lnTo>
                    <a:pt x="704850" y="704850"/>
                  </a:lnTo>
                  <a:lnTo>
                    <a:pt x="400050" y="914400"/>
                  </a:lnTo>
                  <a:lnTo>
                    <a:pt x="257175" y="1009650"/>
                  </a:lnTo>
                  <a:lnTo>
                    <a:pt x="76200" y="1076325"/>
                  </a:lnTo>
                  <a:lnTo>
                    <a:pt x="0" y="1171575"/>
                  </a:lnTo>
                  <a:lnTo>
                    <a:pt x="114300" y="1276350"/>
                  </a:lnTo>
                  <a:lnTo>
                    <a:pt x="180975" y="1400175"/>
                  </a:lnTo>
                  <a:lnTo>
                    <a:pt x="200025" y="1514475"/>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8"/>
            <p:cNvSpPr/>
            <p:nvPr/>
          </p:nvSpPr>
          <p:spPr>
            <a:xfrm>
              <a:off x="3238500" y="4819650"/>
              <a:ext cx="1323975" cy="838200"/>
            </a:xfrm>
            <a:custGeom>
              <a:avLst/>
              <a:gdLst>
                <a:gd name="connsiteX0" fmla="*/ 0 w 1323975"/>
                <a:gd name="connsiteY0" fmla="*/ 323850 h 838200"/>
                <a:gd name="connsiteX1" fmla="*/ 666750 w 1323975"/>
                <a:gd name="connsiteY1" fmla="*/ 762000 h 838200"/>
                <a:gd name="connsiteX2" fmla="*/ 971550 w 1323975"/>
                <a:gd name="connsiteY2" fmla="*/ 838200 h 838200"/>
                <a:gd name="connsiteX3" fmla="*/ 1238250 w 1323975"/>
                <a:gd name="connsiteY3" fmla="*/ 752475 h 838200"/>
                <a:gd name="connsiteX4" fmla="*/ 1323975 w 1323975"/>
                <a:gd name="connsiteY4" fmla="*/ 609600 h 838200"/>
                <a:gd name="connsiteX5" fmla="*/ 1323975 w 1323975"/>
                <a:gd name="connsiteY5" fmla="*/ 514350 h 838200"/>
                <a:gd name="connsiteX6" fmla="*/ 1247775 w 1323975"/>
                <a:gd name="connsiteY6" fmla="*/ 352425 h 838200"/>
                <a:gd name="connsiteX7" fmla="*/ 1114425 w 1323975"/>
                <a:gd name="connsiteY7" fmla="*/ 219075 h 838200"/>
                <a:gd name="connsiteX8" fmla="*/ 857250 w 1323975"/>
                <a:gd name="connsiteY8"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3975" h="838200">
                  <a:moveTo>
                    <a:pt x="0" y="323850"/>
                  </a:moveTo>
                  <a:lnTo>
                    <a:pt x="666750" y="762000"/>
                  </a:lnTo>
                  <a:lnTo>
                    <a:pt x="971550" y="838200"/>
                  </a:lnTo>
                  <a:lnTo>
                    <a:pt x="1238250" y="752475"/>
                  </a:lnTo>
                  <a:lnTo>
                    <a:pt x="1323975" y="609600"/>
                  </a:lnTo>
                  <a:lnTo>
                    <a:pt x="1323975" y="514350"/>
                  </a:lnTo>
                  <a:lnTo>
                    <a:pt x="1247775" y="352425"/>
                  </a:lnTo>
                  <a:lnTo>
                    <a:pt x="1114425" y="219075"/>
                  </a:lnTo>
                  <a:lnTo>
                    <a:pt x="857250" y="0"/>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6734175" y="2181225"/>
              <a:ext cx="314325" cy="847725"/>
            </a:xfrm>
            <a:custGeom>
              <a:avLst/>
              <a:gdLst>
                <a:gd name="connsiteX0" fmla="*/ 314325 w 314325"/>
                <a:gd name="connsiteY0" fmla="*/ 0 h 847725"/>
                <a:gd name="connsiteX1" fmla="*/ 152400 w 314325"/>
                <a:gd name="connsiteY1" fmla="*/ 38100 h 847725"/>
                <a:gd name="connsiteX2" fmla="*/ 38100 w 314325"/>
                <a:gd name="connsiteY2" fmla="*/ 171450 h 847725"/>
                <a:gd name="connsiteX3" fmla="*/ 9525 w 314325"/>
                <a:gd name="connsiteY3" fmla="*/ 390525 h 847725"/>
                <a:gd name="connsiteX4" fmla="*/ 0 w 314325"/>
                <a:gd name="connsiteY4" fmla="*/ 600075 h 847725"/>
                <a:gd name="connsiteX5" fmla="*/ 114300 w 314325"/>
                <a:gd name="connsiteY5" fmla="*/ 84772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5" h="847725">
                  <a:moveTo>
                    <a:pt x="314325" y="0"/>
                  </a:moveTo>
                  <a:lnTo>
                    <a:pt x="152400" y="38100"/>
                  </a:lnTo>
                  <a:lnTo>
                    <a:pt x="38100" y="171450"/>
                  </a:lnTo>
                  <a:lnTo>
                    <a:pt x="9525" y="390525"/>
                  </a:lnTo>
                  <a:lnTo>
                    <a:pt x="0" y="600075"/>
                  </a:lnTo>
                  <a:lnTo>
                    <a:pt x="114300" y="847725"/>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5398936" y="2043485"/>
              <a:ext cx="222636" cy="389614"/>
            </a:xfrm>
            <a:custGeom>
              <a:avLst/>
              <a:gdLst>
                <a:gd name="connsiteX0" fmla="*/ 0 w 222636"/>
                <a:gd name="connsiteY0" fmla="*/ 71562 h 389614"/>
                <a:gd name="connsiteX1" fmla="*/ 166977 w 222636"/>
                <a:gd name="connsiteY1" fmla="*/ 0 h 389614"/>
                <a:gd name="connsiteX2" fmla="*/ 222636 w 222636"/>
                <a:gd name="connsiteY2" fmla="*/ 63611 h 389614"/>
                <a:gd name="connsiteX3" fmla="*/ 190831 w 222636"/>
                <a:gd name="connsiteY3" fmla="*/ 222637 h 389614"/>
                <a:gd name="connsiteX4" fmla="*/ 135172 w 222636"/>
                <a:gd name="connsiteY4" fmla="*/ 333955 h 389614"/>
                <a:gd name="connsiteX5" fmla="*/ 63610 w 222636"/>
                <a:gd name="connsiteY5" fmla="*/ 389614 h 389614"/>
                <a:gd name="connsiteX6" fmla="*/ 63610 w 222636"/>
                <a:gd name="connsiteY6" fmla="*/ 286247 h 389614"/>
                <a:gd name="connsiteX7" fmla="*/ 63610 w 222636"/>
                <a:gd name="connsiteY7" fmla="*/ 190832 h 389614"/>
                <a:gd name="connsiteX8" fmla="*/ 0 w 222636"/>
                <a:gd name="connsiteY8" fmla="*/ 71562 h 3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636" h="389614">
                  <a:moveTo>
                    <a:pt x="0" y="71562"/>
                  </a:moveTo>
                  <a:lnTo>
                    <a:pt x="166977" y="0"/>
                  </a:lnTo>
                  <a:lnTo>
                    <a:pt x="222636" y="63611"/>
                  </a:lnTo>
                  <a:lnTo>
                    <a:pt x="190831" y="222637"/>
                  </a:lnTo>
                  <a:lnTo>
                    <a:pt x="135172" y="333955"/>
                  </a:lnTo>
                  <a:lnTo>
                    <a:pt x="63610" y="389614"/>
                  </a:lnTo>
                  <a:lnTo>
                    <a:pt x="63610" y="286247"/>
                  </a:lnTo>
                  <a:lnTo>
                    <a:pt x="63610" y="190832"/>
                  </a:lnTo>
                  <a:lnTo>
                    <a:pt x="0" y="71562"/>
                  </a:lnTo>
                  <a:close/>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6666931" y="2340591"/>
              <a:ext cx="109182" cy="491319"/>
            </a:xfrm>
            <a:custGeom>
              <a:avLst/>
              <a:gdLst>
                <a:gd name="connsiteX0" fmla="*/ 109182 w 109182"/>
                <a:gd name="connsiteY0" fmla="*/ 0 h 491319"/>
                <a:gd name="connsiteX1" fmla="*/ 34120 w 109182"/>
                <a:gd name="connsiteY1" fmla="*/ 47767 h 491319"/>
                <a:gd name="connsiteX2" fmla="*/ 0 w 109182"/>
                <a:gd name="connsiteY2" fmla="*/ 150125 h 491319"/>
                <a:gd name="connsiteX3" fmla="*/ 0 w 109182"/>
                <a:gd name="connsiteY3" fmla="*/ 341194 h 491319"/>
                <a:gd name="connsiteX4" fmla="*/ 0 w 109182"/>
                <a:gd name="connsiteY4" fmla="*/ 436728 h 491319"/>
                <a:gd name="connsiteX5" fmla="*/ 47768 w 109182"/>
                <a:gd name="connsiteY5" fmla="*/ 491319 h 491319"/>
                <a:gd name="connsiteX6" fmla="*/ 75063 w 109182"/>
                <a:gd name="connsiteY6" fmla="*/ 450376 h 491319"/>
                <a:gd name="connsiteX7" fmla="*/ 75063 w 109182"/>
                <a:gd name="connsiteY7" fmla="*/ 450376 h 491319"/>
                <a:gd name="connsiteX8" fmla="*/ 81887 w 109182"/>
                <a:gd name="connsiteY8" fmla="*/ 450376 h 49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82" h="491319">
                  <a:moveTo>
                    <a:pt x="109182" y="0"/>
                  </a:moveTo>
                  <a:lnTo>
                    <a:pt x="34120" y="47767"/>
                  </a:lnTo>
                  <a:lnTo>
                    <a:pt x="0" y="150125"/>
                  </a:lnTo>
                  <a:lnTo>
                    <a:pt x="0" y="341194"/>
                  </a:lnTo>
                  <a:lnTo>
                    <a:pt x="0" y="436728"/>
                  </a:lnTo>
                  <a:lnTo>
                    <a:pt x="47768" y="491319"/>
                  </a:lnTo>
                  <a:lnTo>
                    <a:pt x="75063" y="450376"/>
                  </a:lnTo>
                  <a:lnTo>
                    <a:pt x="75063" y="450376"/>
                  </a:lnTo>
                  <a:lnTo>
                    <a:pt x="81887" y="450376"/>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2974769" y="2968831"/>
              <a:ext cx="1567543" cy="320634"/>
            </a:xfrm>
            <a:custGeom>
              <a:avLst/>
              <a:gdLst>
                <a:gd name="connsiteX0" fmla="*/ 0 w 1567543"/>
                <a:gd name="connsiteY0" fmla="*/ 219694 h 320634"/>
                <a:gd name="connsiteX1" fmla="*/ 237506 w 1567543"/>
                <a:gd name="connsiteY1" fmla="*/ 142504 h 320634"/>
                <a:gd name="connsiteX2" fmla="*/ 492826 w 1567543"/>
                <a:gd name="connsiteY2" fmla="*/ 83127 h 320634"/>
                <a:gd name="connsiteX3" fmla="*/ 688769 w 1567543"/>
                <a:gd name="connsiteY3" fmla="*/ 89065 h 320634"/>
                <a:gd name="connsiteX4" fmla="*/ 807522 w 1567543"/>
                <a:gd name="connsiteY4" fmla="*/ 124691 h 320634"/>
                <a:gd name="connsiteX5" fmla="*/ 997527 w 1567543"/>
                <a:gd name="connsiteY5" fmla="*/ 178130 h 320634"/>
                <a:gd name="connsiteX6" fmla="*/ 1175657 w 1567543"/>
                <a:gd name="connsiteY6" fmla="*/ 166255 h 320634"/>
                <a:gd name="connsiteX7" fmla="*/ 1359725 w 1567543"/>
                <a:gd name="connsiteY7" fmla="*/ 89065 h 320634"/>
                <a:gd name="connsiteX8" fmla="*/ 1484415 w 1567543"/>
                <a:gd name="connsiteY8" fmla="*/ 0 h 320634"/>
                <a:gd name="connsiteX9" fmla="*/ 1567543 w 1567543"/>
                <a:gd name="connsiteY9" fmla="*/ 47501 h 320634"/>
                <a:gd name="connsiteX10" fmla="*/ 1413163 w 1567543"/>
                <a:gd name="connsiteY10" fmla="*/ 184068 h 320634"/>
                <a:gd name="connsiteX11" fmla="*/ 1122218 w 1567543"/>
                <a:gd name="connsiteY11" fmla="*/ 285008 h 320634"/>
                <a:gd name="connsiteX12" fmla="*/ 884712 w 1567543"/>
                <a:gd name="connsiteY12" fmla="*/ 296883 h 320634"/>
                <a:gd name="connsiteX13" fmla="*/ 659080 w 1567543"/>
                <a:gd name="connsiteY13" fmla="*/ 207818 h 320634"/>
                <a:gd name="connsiteX14" fmla="*/ 575953 w 1567543"/>
                <a:gd name="connsiteY14" fmla="*/ 184068 h 320634"/>
                <a:gd name="connsiteX15" fmla="*/ 41563 w 1567543"/>
                <a:gd name="connsiteY15" fmla="*/ 320634 h 3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7543" h="320634">
                  <a:moveTo>
                    <a:pt x="0" y="219694"/>
                  </a:moveTo>
                  <a:lnTo>
                    <a:pt x="237506" y="142504"/>
                  </a:lnTo>
                  <a:lnTo>
                    <a:pt x="492826" y="83127"/>
                  </a:lnTo>
                  <a:lnTo>
                    <a:pt x="688769" y="89065"/>
                  </a:lnTo>
                  <a:lnTo>
                    <a:pt x="807522" y="124691"/>
                  </a:lnTo>
                  <a:lnTo>
                    <a:pt x="997527" y="178130"/>
                  </a:lnTo>
                  <a:lnTo>
                    <a:pt x="1175657" y="166255"/>
                  </a:lnTo>
                  <a:lnTo>
                    <a:pt x="1359725" y="89065"/>
                  </a:lnTo>
                  <a:lnTo>
                    <a:pt x="1484415" y="0"/>
                  </a:lnTo>
                  <a:lnTo>
                    <a:pt x="1567543" y="47501"/>
                  </a:lnTo>
                  <a:lnTo>
                    <a:pt x="1413163" y="184068"/>
                  </a:lnTo>
                  <a:lnTo>
                    <a:pt x="1122218" y="285008"/>
                  </a:lnTo>
                  <a:lnTo>
                    <a:pt x="884712" y="296883"/>
                  </a:lnTo>
                  <a:lnTo>
                    <a:pt x="659080" y="207818"/>
                  </a:lnTo>
                  <a:lnTo>
                    <a:pt x="575953" y="184068"/>
                  </a:lnTo>
                  <a:lnTo>
                    <a:pt x="41563" y="320634"/>
                  </a:lnTo>
                </a:path>
              </a:pathLst>
            </a:cu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ZoneTexte 14"/>
          <p:cNvSpPr txBox="1"/>
          <p:nvPr/>
        </p:nvSpPr>
        <p:spPr>
          <a:xfrm>
            <a:off x="3200648" y="0"/>
            <a:ext cx="3168352" cy="369332"/>
          </a:xfrm>
          <a:prstGeom prst="rect">
            <a:avLst/>
          </a:prstGeom>
          <a:noFill/>
        </p:spPr>
        <p:txBody>
          <a:bodyPr wrap="square" rtlCol="0">
            <a:spAutoFit/>
          </a:bodyPr>
          <a:lstStyle/>
          <a:p>
            <a:r>
              <a:rPr lang="fr-FR" b="1" dirty="0" smtClean="0"/>
              <a:t>Les espaces agricoles français</a:t>
            </a:r>
            <a:endParaRPr lang="fr-FR" b="1" dirty="0"/>
          </a:p>
        </p:txBody>
      </p:sp>
      <p:sp>
        <p:nvSpPr>
          <p:cNvPr id="16" name="ZoneTexte 15"/>
          <p:cNvSpPr txBox="1"/>
          <p:nvPr/>
        </p:nvSpPr>
        <p:spPr>
          <a:xfrm>
            <a:off x="320329" y="4525081"/>
            <a:ext cx="3379950" cy="584775"/>
          </a:xfrm>
          <a:prstGeom prst="rect">
            <a:avLst/>
          </a:prstGeom>
          <a:noFill/>
        </p:spPr>
        <p:txBody>
          <a:bodyPr wrap="square" rtlCol="0">
            <a:spAutoFit/>
          </a:bodyPr>
          <a:lstStyle/>
          <a:p>
            <a:r>
              <a:rPr lang="fr-FR" sz="1600" b="1" dirty="0" smtClean="0"/>
              <a:t>1. Espaces agricoles spécialisés à forte productivité</a:t>
            </a:r>
            <a:endParaRPr lang="fr-FR" sz="1600" b="1" dirty="0"/>
          </a:p>
        </p:txBody>
      </p:sp>
      <p:sp>
        <p:nvSpPr>
          <p:cNvPr id="17" name="ZoneTexte 16"/>
          <p:cNvSpPr txBox="1"/>
          <p:nvPr/>
        </p:nvSpPr>
        <p:spPr>
          <a:xfrm>
            <a:off x="5443721" y="4560244"/>
            <a:ext cx="3379950" cy="584775"/>
          </a:xfrm>
          <a:prstGeom prst="rect">
            <a:avLst/>
          </a:prstGeom>
          <a:noFill/>
        </p:spPr>
        <p:txBody>
          <a:bodyPr wrap="square" rtlCol="0">
            <a:spAutoFit/>
          </a:bodyPr>
          <a:lstStyle/>
          <a:p>
            <a:r>
              <a:rPr lang="fr-FR" sz="1600" b="1" dirty="0" smtClean="0"/>
              <a:t>2. Espaces agricoles à faible productivité</a:t>
            </a:r>
            <a:endParaRPr lang="fr-FR" sz="1600" b="1" dirty="0"/>
          </a:p>
        </p:txBody>
      </p:sp>
      <p:sp>
        <p:nvSpPr>
          <p:cNvPr id="18" name="Rectangle 17"/>
          <p:cNvSpPr/>
          <p:nvPr/>
        </p:nvSpPr>
        <p:spPr>
          <a:xfrm>
            <a:off x="392309" y="5160167"/>
            <a:ext cx="468000" cy="325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392309" y="5650451"/>
            <a:ext cx="468000" cy="325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92309" y="6131608"/>
            <a:ext cx="468000" cy="325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5489842" y="5304573"/>
            <a:ext cx="468000" cy="3252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1007361" y="5146830"/>
            <a:ext cx="2592315" cy="338554"/>
          </a:xfrm>
          <a:prstGeom prst="rect">
            <a:avLst/>
          </a:prstGeom>
          <a:noFill/>
        </p:spPr>
        <p:txBody>
          <a:bodyPr wrap="square" rtlCol="0">
            <a:spAutoFit/>
          </a:bodyPr>
          <a:lstStyle/>
          <a:p>
            <a:r>
              <a:rPr lang="fr-FR" sz="1600" dirty="0" smtClean="0"/>
              <a:t>Grandes cultures céréalières</a:t>
            </a:r>
            <a:endParaRPr lang="fr-FR" sz="1600" dirty="0"/>
          </a:p>
        </p:txBody>
      </p:sp>
      <p:sp>
        <p:nvSpPr>
          <p:cNvPr id="24" name="ZoneTexte 23"/>
          <p:cNvSpPr txBox="1"/>
          <p:nvPr/>
        </p:nvSpPr>
        <p:spPr>
          <a:xfrm>
            <a:off x="1071200" y="5643206"/>
            <a:ext cx="2592315" cy="338554"/>
          </a:xfrm>
          <a:prstGeom prst="rect">
            <a:avLst/>
          </a:prstGeom>
          <a:noFill/>
        </p:spPr>
        <p:txBody>
          <a:bodyPr wrap="square" rtlCol="0">
            <a:spAutoFit/>
          </a:bodyPr>
          <a:lstStyle/>
          <a:p>
            <a:r>
              <a:rPr lang="fr-FR" sz="1600" dirty="0" smtClean="0"/>
              <a:t>Elevage intensif</a:t>
            </a:r>
            <a:endParaRPr lang="fr-FR" sz="1600" dirty="0"/>
          </a:p>
        </p:txBody>
      </p:sp>
      <p:sp>
        <p:nvSpPr>
          <p:cNvPr id="25" name="ZoneTexte 24"/>
          <p:cNvSpPr txBox="1"/>
          <p:nvPr/>
        </p:nvSpPr>
        <p:spPr>
          <a:xfrm>
            <a:off x="1048786" y="6126095"/>
            <a:ext cx="2592315" cy="584775"/>
          </a:xfrm>
          <a:prstGeom prst="rect">
            <a:avLst/>
          </a:prstGeom>
          <a:noFill/>
        </p:spPr>
        <p:txBody>
          <a:bodyPr wrap="square" rtlCol="0">
            <a:spAutoFit/>
          </a:bodyPr>
          <a:lstStyle/>
          <a:p>
            <a:r>
              <a:rPr lang="fr-FR" sz="1600" dirty="0" smtClean="0"/>
              <a:t>Vignoble, cultures maraîchères, arboriculture</a:t>
            </a:r>
            <a:endParaRPr lang="fr-FR" sz="1600" dirty="0"/>
          </a:p>
        </p:txBody>
      </p:sp>
      <p:sp>
        <p:nvSpPr>
          <p:cNvPr id="26" name="ZoneTexte 25"/>
          <p:cNvSpPr txBox="1"/>
          <p:nvPr/>
        </p:nvSpPr>
        <p:spPr>
          <a:xfrm>
            <a:off x="6199284" y="5174795"/>
            <a:ext cx="2592315" cy="584775"/>
          </a:xfrm>
          <a:prstGeom prst="rect">
            <a:avLst/>
          </a:prstGeom>
          <a:noFill/>
        </p:spPr>
        <p:txBody>
          <a:bodyPr wrap="square" rtlCol="0">
            <a:spAutoFit/>
          </a:bodyPr>
          <a:lstStyle/>
          <a:p>
            <a:r>
              <a:rPr lang="fr-FR" sz="1600" dirty="0" smtClean="0"/>
              <a:t>Polyculture et élevage extensif</a:t>
            </a:r>
            <a:endParaRPr lang="fr-FR" sz="1600" dirty="0"/>
          </a:p>
        </p:txBody>
      </p:sp>
    </p:spTree>
    <p:extLst>
      <p:ext uri="{BB962C8B-B14F-4D97-AF65-F5344CB8AC3E}">
        <p14:creationId xmlns:p14="http://schemas.microsoft.com/office/powerpoint/2010/main" xmlns="" val="4179842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96305" y="2060848"/>
            <a:ext cx="7772400" cy="2304256"/>
          </a:xfrm>
        </p:spPr>
        <p:style>
          <a:lnRef idx="1">
            <a:schemeClr val="accent2"/>
          </a:lnRef>
          <a:fillRef idx="3">
            <a:schemeClr val="accent2"/>
          </a:fillRef>
          <a:effectRef idx="2">
            <a:schemeClr val="accent2"/>
          </a:effectRef>
          <a:fontRef idx="minor">
            <a:schemeClr val="lt1"/>
          </a:fontRef>
        </p:style>
        <p:txBody>
          <a:bodyPr>
            <a:normAutofit/>
          </a:bodyPr>
          <a:lstStyle/>
          <a:p>
            <a:r>
              <a:rPr lang="fr-FR" dirty="0" smtClean="0"/>
              <a:t>Les </a:t>
            </a:r>
            <a:r>
              <a:rPr lang="fr-FR" dirty="0"/>
              <a:t>espaces productifs</a:t>
            </a:r>
            <a:br>
              <a:rPr lang="fr-FR" dirty="0"/>
            </a:br>
            <a:r>
              <a:rPr lang="fr-FR" sz="3600" dirty="0"/>
              <a:t>Comment fonctionnent et évoluent les espaces productifs </a:t>
            </a:r>
            <a:r>
              <a:rPr lang="fr-FR" sz="3600" dirty="0" smtClean="0"/>
              <a:t>?</a:t>
            </a:r>
            <a:endParaRPr lang="fr-FR" dirty="0"/>
          </a:p>
        </p:txBody>
      </p:sp>
      <p:sp>
        <p:nvSpPr>
          <p:cNvPr id="4" name="ZoneTexte 3"/>
          <p:cNvSpPr txBox="1"/>
          <p:nvPr/>
        </p:nvSpPr>
        <p:spPr>
          <a:xfrm>
            <a:off x="683568" y="5373216"/>
            <a:ext cx="7704856" cy="523220"/>
          </a:xfrm>
          <a:prstGeom prst="rect">
            <a:avLst/>
          </a:prstGeom>
          <a:noFill/>
        </p:spPr>
        <p:txBody>
          <a:bodyPr wrap="square" rtlCol="0">
            <a:spAutoFit/>
          </a:bodyPr>
          <a:lstStyle/>
          <a:p>
            <a:r>
              <a:rPr lang="fr-FR" sz="2800" dirty="0" smtClean="0">
                <a:solidFill>
                  <a:schemeClr val="accent2">
                    <a:lumMod val="75000"/>
                  </a:schemeClr>
                </a:solidFill>
              </a:rPr>
              <a:t>1. Les espaces productifs agricoles</a:t>
            </a:r>
            <a:endParaRPr lang="fr-FR" sz="2800" dirty="0">
              <a:solidFill>
                <a:schemeClr val="accent2">
                  <a:lumMod val="75000"/>
                </a:schemeClr>
              </a:solidFill>
            </a:endParaRPr>
          </a:p>
        </p:txBody>
      </p:sp>
    </p:spTree>
    <p:extLst>
      <p:ext uri="{BB962C8B-B14F-4D97-AF65-F5344CB8AC3E}">
        <p14:creationId xmlns:p14="http://schemas.microsoft.com/office/powerpoint/2010/main" xmlns="" val="4075721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7295" y="484698"/>
            <a:ext cx="9144000" cy="6079671"/>
          </a:xfrm>
          <a:prstGeom prst="rect">
            <a:avLst/>
          </a:prstGeom>
        </p:spPr>
      </p:pic>
      <p:pic>
        <p:nvPicPr>
          <p:cNvPr id="2" name="Imag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362646" y="23956"/>
            <a:ext cx="1763688" cy="1659582"/>
          </a:xfrm>
          <a:prstGeom prst="rect">
            <a:avLst/>
          </a:prstGeom>
        </p:spPr>
      </p:pic>
      <p:sp>
        <p:nvSpPr>
          <p:cNvPr id="4" name="ZoneTexte 3"/>
          <p:cNvSpPr txBox="1"/>
          <p:nvPr/>
        </p:nvSpPr>
        <p:spPr>
          <a:xfrm>
            <a:off x="2614199" y="6519446"/>
            <a:ext cx="3915603" cy="338554"/>
          </a:xfrm>
          <a:prstGeom prst="rect">
            <a:avLst/>
          </a:prstGeom>
          <a:noFill/>
        </p:spPr>
        <p:txBody>
          <a:bodyPr wrap="square" rtlCol="0">
            <a:spAutoFit/>
          </a:bodyPr>
          <a:lstStyle/>
          <a:p>
            <a:r>
              <a:rPr lang="fr-FR" sz="1600" dirty="0" smtClean="0"/>
              <a:t>Saint-Emilion</a:t>
            </a:r>
            <a:r>
              <a:rPr lang="fr-FR" sz="1600" dirty="0"/>
              <a:t> </a:t>
            </a:r>
            <a:r>
              <a:rPr lang="fr-FR" sz="1600" dirty="0" smtClean="0"/>
              <a:t>(2.005 habitants en 2009)</a:t>
            </a:r>
            <a:endParaRPr lang="fr-FR" sz="1600" dirty="0"/>
          </a:p>
        </p:txBody>
      </p:sp>
      <p:pic>
        <p:nvPicPr>
          <p:cNvPr id="5" name="Image 4"/>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0" y="0"/>
            <a:ext cx="3347864" cy="3541255"/>
          </a:xfrm>
          <a:prstGeom prst="rect">
            <a:avLst/>
          </a:prstGeom>
        </p:spPr>
      </p:pic>
      <p:sp>
        <p:nvSpPr>
          <p:cNvPr id="6" name="ZoneTexte 5"/>
          <p:cNvSpPr txBox="1"/>
          <p:nvPr/>
        </p:nvSpPr>
        <p:spPr>
          <a:xfrm>
            <a:off x="2479268" y="23956"/>
            <a:ext cx="4185465"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2000" b="1" dirty="0" smtClean="0"/>
              <a:t>A. Etude de cas: Le vignoble bordelais</a:t>
            </a:r>
            <a:endParaRPr lang="fr-FR" sz="2000" b="1" dirty="0"/>
          </a:p>
        </p:txBody>
      </p:sp>
    </p:spTree>
    <p:extLst>
      <p:ext uri="{BB962C8B-B14F-4D97-AF65-F5344CB8AC3E}">
        <p14:creationId xmlns:p14="http://schemas.microsoft.com/office/powerpoint/2010/main" xmlns="" val="116932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2859"/>
            <a:ext cx="5526450" cy="6457220"/>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64088" y="1893285"/>
            <a:ext cx="3779911" cy="3166014"/>
          </a:xfrm>
          <a:prstGeom prst="rect">
            <a:avLst/>
          </a:prstGeom>
        </p:spPr>
      </p:pic>
      <p:sp>
        <p:nvSpPr>
          <p:cNvPr id="4" name="ZoneTexte 3"/>
          <p:cNvSpPr txBox="1"/>
          <p:nvPr/>
        </p:nvSpPr>
        <p:spPr>
          <a:xfrm>
            <a:off x="6662054" y="137730"/>
            <a:ext cx="2448272"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sz="1600" dirty="0" smtClean="0">
                <a:sym typeface="Symbol"/>
              </a:rPr>
              <a:t> </a:t>
            </a:r>
            <a:r>
              <a:rPr lang="fr-FR" sz="1600" dirty="0" smtClean="0"/>
              <a:t>Facteurs de localisation</a:t>
            </a:r>
            <a:endParaRPr lang="fr-FR" sz="1600" dirty="0"/>
          </a:p>
        </p:txBody>
      </p:sp>
      <p:sp>
        <p:nvSpPr>
          <p:cNvPr id="6" name="Rectangle 5"/>
          <p:cNvSpPr/>
          <p:nvPr/>
        </p:nvSpPr>
        <p:spPr>
          <a:xfrm>
            <a:off x="5724128" y="2780928"/>
            <a:ext cx="3419872" cy="4320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0" y="5977267"/>
            <a:ext cx="5526450" cy="6220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046190" y="6008047"/>
            <a:ext cx="3097810"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fr-FR" sz="1600" dirty="0" smtClean="0">
                <a:sym typeface="Wingdings"/>
              </a:rPr>
              <a:t> </a:t>
            </a:r>
            <a:r>
              <a:rPr lang="fr-FR" sz="1600" dirty="0" smtClean="0"/>
              <a:t>Quels  facteurs naturels expliquent le développement du vignoble dans cette région?</a:t>
            </a:r>
            <a:endParaRPr lang="fr-FR" sz="1600" dirty="0"/>
          </a:p>
        </p:txBody>
      </p:sp>
    </p:spTree>
    <p:extLst>
      <p:ext uri="{BB962C8B-B14F-4D97-AF65-F5344CB8AC3E}">
        <p14:creationId xmlns:p14="http://schemas.microsoft.com/office/powerpoint/2010/main" xmlns="" val="97553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662054" y="137730"/>
            <a:ext cx="2448272"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sz="1600" dirty="0" smtClean="0">
                <a:sym typeface="Symbol"/>
              </a:rPr>
              <a:t> </a:t>
            </a:r>
            <a:r>
              <a:rPr lang="fr-FR" sz="1600" dirty="0" smtClean="0"/>
              <a:t>Facteurs de localisation</a:t>
            </a:r>
            <a:endParaRPr lang="fr-FR" sz="1600" dirty="0"/>
          </a:p>
        </p:txBody>
      </p:sp>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64915" y="3284985"/>
            <a:ext cx="5348144" cy="3573016"/>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971" y="137729"/>
            <a:ext cx="4784679" cy="3147255"/>
          </a:xfrm>
          <a:prstGeom prst="rect">
            <a:avLst/>
          </a:prstGeom>
        </p:spPr>
      </p:pic>
      <p:sp>
        <p:nvSpPr>
          <p:cNvPr id="5" name="ZoneTexte 4"/>
          <p:cNvSpPr txBox="1"/>
          <p:nvPr/>
        </p:nvSpPr>
        <p:spPr>
          <a:xfrm>
            <a:off x="-44962" y="6027003"/>
            <a:ext cx="3635895"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fr-FR" sz="1600" dirty="0" smtClean="0">
                <a:sym typeface="Wingdings"/>
              </a:rPr>
              <a:t> </a:t>
            </a:r>
            <a:r>
              <a:rPr lang="fr-FR" sz="1600" dirty="0" smtClean="0"/>
              <a:t>Quels  facteurs historiques expliquent le développement du vignoble dans cette région?</a:t>
            </a:r>
            <a:endParaRPr lang="fr-FR" sz="1600" dirty="0"/>
          </a:p>
        </p:txBody>
      </p:sp>
    </p:spTree>
    <p:extLst>
      <p:ext uri="{BB962C8B-B14F-4D97-AF65-F5344CB8AC3E}">
        <p14:creationId xmlns:p14="http://schemas.microsoft.com/office/powerpoint/2010/main" xmlns="" val="3577875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1052736"/>
            <a:ext cx="4644008" cy="3889771"/>
          </a:xfrm>
          <a:prstGeom prst="rect">
            <a:avLst/>
          </a:prstGeom>
        </p:spPr>
      </p:pic>
      <p:pic>
        <p:nvPicPr>
          <p:cNvPr id="3" name="Image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596336" y="1435597"/>
            <a:ext cx="1453899" cy="5422403"/>
          </a:xfrm>
          <a:prstGeom prst="rect">
            <a:avLst/>
          </a:prstGeom>
        </p:spPr>
      </p:pic>
      <p:pic>
        <p:nvPicPr>
          <p:cNvPr id="4" name="Image 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151635" y="1452263"/>
            <a:ext cx="1444701" cy="5436000"/>
          </a:xfrm>
          <a:prstGeom prst="rect">
            <a:avLst/>
          </a:prstGeom>
        </p:spPr>
      </p:pic>
      <p:sp>
        <p:nvSpPr>
          <p:cNvPr id="5" name="ZoneTexte 4"/>
          <p:cNvSpPr txBox="1"/>
          <p:nvPr/>
        </p:nvSpPr>
        <p:spPr>
          <a:xfrm>
            <a:off x="7201606" y="14900"/>
            <a:ext cx="1942394"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sz="1600" dirty="0" smtClean="0">
                <a:sym typeface="Symbol"/>
              </a:rPr>
              <a:t> </a:t>
            </a:r>
            <a:r>
              <a:rPr lang="fr-FR" sz="1600" dirty="0" smtClean="0"/>
              <a:t>Fonctionnement</a:t>
            </a:r>
            <a:endParaRPr lang="fr-FR" sz="1600" dirty="0"/>
          </a:p>
        </p:txBody>
      </p:sp>
      <p:sp>
        <p:nvSpPr>
          <p:cNvPr id="6" name="ZoneTexte 5"/>
          <p:cNvSpPr txBox="1"/>
          <p:nvPr/>
        </p:nvSpPr>
        <p:spPr>
          <a:xfrm>
            <a:off x="1" y="6300338"/>
            <a:ext cx="5652120" cy="338554"/>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fr-FR" sz="1600" dirty="0" smtClean="0">
                <a:sym typeface="Wingdings"/>
              </a:rPr>
              <a:t> </a:t>
            </a:r>
            <a:r>
              <a:rPr lang="fr-FR" sz="1600" dirty="0" smtClean="0"/>
              <a:t>Quel type de vin produit-on essentiellement dans ce vignoble ?</a:t>
            </a:r>
            <a:endParaRPr lang="fr-FR" sz="1600" dirty="0"/>
          </a:p>
        </p:txBody>
      </p:sp>
      <p:sp>
        <p:nvSpPr>
          <p:cNvPr id="7" name="Rectangle 6"/>
          <p:cNvSpPr/>
          <p:nvPr/>
        </p:nvSpPr>
        <p:spPr>
          <a:xfrm>
            <a:off x="612068" y="2708919"/>
            <a:ext cx="4031940" cy="2887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12068" y="3954238"/>
            <a:ext cx="3419872" cy="77090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27685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Thème Offic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TotalTime>
  <Words>1514</Words>
  <Application>Microsoft Office PowerPoint</Application>
  <PresentationFormat>Affichage à l'écran (4:3)</PresentationFormat>
  <Paragraphs>189</Paragraphs>
  <Slides>45</Slides>
  <Notes>0</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Thème Office</vt:lpstr>
      <vt:lpstr>Les espaces productifs</vt:lpstr>
      <vt:lpstr>Diapositive 2</vt:lpstr>
      <vt:lpstr>Diapositive 3</vt:lpstr>
      <vt:lpstr>Diapositive 4</vt:lpstr>
      <vt:lpstr>Les espaces productifs Comment fonctionnent et évoluent les espaces productifs ?</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catbiel</dc:creator>
  <cp:lastModifiedBy>Julien EBERSOLD</cp:lastModifiedBy>
  <cp:revision>86</cp:revision>
  <dcterms:created xsi:type="dcterms:W3CDTF">2012-11-13T15:25:53Z</dcterms:created>
  <dcterms:modified xsi:type="dcterms:W3CDTF">2012-12-17T13:47:25Z</dcterms:modified>
</cp:coreProperties>
</file>