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4" r:id="rId1"/>
  </p:sldMasterIdLst>
  <p:notesMasterIdLst>
    <p:notesMasterId r:id="rId29"/>
  </p:notesMasterIdLst>
  <p:sldIdLst>
    <p:sldId id="272" r:id="rId2"/>
    <p:sldId id="305" r:id="rId3"/>
    <p:sldId id="292" r:id="rId4"/>
    <p:sldId id="271" r:id="rId5"/>
    <p:sldId id="275" r:id="rId6"/>
    <p:sldId id="278" r:id="rId7"/>
    <p:sldId id="279" r:id="rId8"/>
    <p:sldId id="282" r:id="rId9"/>
    <p:sldId id="303" r:id="rId10"/>
    <p:sldId id="291" r:id="rId11"/>
    <p:sldId id="285" r:id="rId12"/>
    <p:sldId id="286" r:id="rId13"/>
    <p:sldId id="287" r:id="rId14"/>
    <p:sldId id="290" r:id="rId15"/>
    <p:sldId id="288" r:id="rId16"/>
    <p:sldId id="289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2" r:id="rId25"/>
    <p:sldId id="304" r:id="rId26"/>
    <p:sldId id="301" r:id="rId27"/>
    <p:sldId id="300" r:id="rId2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750" autoAdjust="0"/>
  </p:normalViewPr>
  <p:slideViewPr>
    <p:cSldViewPr snapToGrid="0" snapToObjects="1">
      <p:cViewPr varScale="1">
        <p:scale>
          <a:sx n="69" d="100"/>
          <a:sy n="69" d="100"/>
        </p:scale>
        <p:origin x="-13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E8448-2261-6442-9D23-098B5EE339B0}" type="datetimeFigureOut">
              <a:rPr lang="fr-FR" smtClean="0"/>
              <a:pPr/>
              <a:t>11/01/2013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0A264-1245-7248-B78D-759A657FBE3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52029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baseline="0" dirty="0" smtClean="0"/>
              <a:t>Travailler des compétences du programme de 6è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Travailler en partenariat avec la documentaliste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0A264-1245-7248-B78D-759A657FBE3E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03282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0A264-1245-7248-B78D-759A657FBE3E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03282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0A264-1245-7248-B78D-759A657FBE3E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03282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baseline="0" dirty="0" smtClean="0"/>
              <a:t>Travailler des compétences du programme de 6è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Travailler en partenariat avec la documentaliste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0A264-1245-7248-B78D-759A657FBE3E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03282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 smtClean="0"/>
              <a:t>Consigne</a:t>
            </a:r>
            <a:r>
              <a:rPr lang="fr-FR" baseline="0" dirty="0" smtClean="0"/>
              <a:t> très générale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Travaille de groupe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0A264-1245-7248-B78D-759A657FBE3E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03282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0A264-1245-7248-B78D-759A657FBE3E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03282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0A264-1245-7248-B78D-759A657FBE3E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03282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0A264-1245-7248-B78D-759A657FBE3E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03282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0A264-1245-7248-B78D-759A657FBE3E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03282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 smtClean="0"/>
              <a:t>Consigne</a:t>
            </a:r>
            <a:r>
              <a:rPr lang="fr-FR" baseline="0" dirty="0" smtClean="0"/>
              <a:t> très générale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Travaille de groupe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0A264-1245-7248-B78D-759A657FBE3E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03282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0A264-1245-7248-B78D-759A657FBE3E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03282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0A264-1245-7248-B78D-759A657FBE3E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03282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0A264-1245-7248-B78D-759A657FBE3E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03282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baseline="0" dirty="0" smtClean="0"/>
              <a:t>Travailler des compétences du programme de 6è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Travailler en partenariat avec la documentaliste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0A264-1245-7248-B78D-759A657FBE3E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03282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 smtClean="0"/>
              <a:t>Consigne</a:t>
            </a:r>
            <a:r>
              <a:rPr lang="fr-FR" baseline="0" dirty="0" smtClean="0"/>
              <a:t> très générale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Travaille de groupe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0A264-1245-7248-B78D-759A657FBE3E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03282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0A264-1245-7248-B78D-759A657FBE3E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03282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0A264-1245-7248-B78D-759A657FBE3E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03282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F8CB-8BA3-314D-8B8C-21E0E28253FB}" type="datetimeFigureOut">
              <a:rPr lang="fr-FR" smtClean="0"/>
              <a:pPr/>
              <a:t>11/01/2013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D457-DDA3-6349-B0AF-00EFD7369357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F8CB-8BA3-314D-8B8C-21E0E28253FB}" type="datetimeFigureOut">
              <a:rPr lang="fr-FR" smtClean="0"/>
              <a:pPr/>
              <a:t>11/01/2013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D457-DDA3-6349-B0AF-00EFD73693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F8CB-8BA3-314D-8B8C-21E0E28253FB}" type="datetimeFigureOut">
              <a:rPr lang="fr-FR" smtClean="0"/>
              <a:pPr/>
              <a:t>11/01/2013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D457-DDA3-6349-B0AF-00EFD73693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F8CB-8BA3-314D-8B8C-21E0E28253FB}" type="datetimeFigureOut">
              <a:rPr lang="fr-FR" smtClean="0"/>
              <a:pPr/>
              <a:t>11/01/2013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D457-DDA3-6349-B0AF-00EFD73693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F8CB-8BA3-314D-8B8C-21E0E28253FB}" type="datetimeFigureOut">
              <a:rPr lang="fr-FR" smtClean="0"/>
              <a:pPr/>
              <a:t>11/01/2013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D457-DDA3-6349-B0AF-00EFD7369357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F8CB-8BA3-314D-8B8C-21E0E28253FB}" type="datetimeFigureOut">
              <a:rPr lang="fr-FR" smtClean="0"/>
              <a:pPr/>
              <a:t>11/01/2013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D457-DDA3-6349-B0AF-00EFD73693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F8CB-8BA3-314D-8B8C-21E0E28253FB}" type="datetimeFigureOut">
              <a:rPr lang="fr-FR" smtClean="0"/>
              <a:pPr/>
              <a:t>11/01/2013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D457-DDA3-6349-B0AF-00EFD7369357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F8CB-8BA3-314D-8B8C-21E0E28253FB}" type="datetimeFigureOut">
              <a:rPr lang="fr-FR" smtClean="0"/>
              <a:pPr/>
              <a:t>11/01/2013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D457-DDA3-6349-B0AF-00EFD73693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F8CB-8BA3-314D-8B8C-21E0E28253FB}" type="datetimeFigureOut">
              <a:rPr lang="fr-FR" smtClean="0"/>
              <a:pPr/>
              <a:t>11/01/2013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D457-DDA3-6349-B0AF-00EFD73693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F8CB-8BA3-314D-8B8C-21E0E28253FB}" type="datetimeFigureOut">
              <a:rPr lang="fr-FR" smtClean="0"/>
              <a:pPr/>
              <a:t>11/01/2013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D457-DDA3-6349-B0AF-00EFD7369357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F8CB-8BA3-314D-8B8C-21E0E28253FB}" type="datetimeFigureOut">
              <a:rPr lang="fr-FR" smtClean="0"/>
              <a:pPr/>
              <a:t>11/01/2013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D457-DDA3-6349-B0AF-00EFD73693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BA7F8CB-8BA3-314D-8B8C-21E0E28253FB}" type="datetimeFigureOut">
              <a:rPr lang="fr-FR" smtClean="0"/>
              <a:pPr/>
              <a:t>11/01/2013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EEAD457-DDA3-6349-B0AF-00EFD73693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23772046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Document_Word_20071.doc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800" dirty="0"/>
              <a:t>Exemples concrets de tâches complexes en histoire au collège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1752600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fr-FR" dirty="0" smtClean="0"/>
              <a:t>Rédiger </a:t>
            </a:r>
            <a:r>
              <a:rPr lang="fr-FR" dirty="0"/>
              <a:t>le journal intime d’un citoyen </a:t>
            </a:r>
            <a:r>
              <a:rPr lang="fr-FR" dirty="0" smtClean="0"/>
              <a:t>romain</a:t>
            </a:r>
          </a:p>
          <a:p>
            <a:pPr marL="342900" indent="-342900">
              <a:buFontTx/>
              <a:buChar char="-"/>
            </a:pPr>
            <a:r>
              <a:rPr lang="fr-FR" dirty="0"/>
              <a:t>Rédiger la notice d’information d’un </a:t>
            </a:r>
            <a:r>
              <a:rPr lang="fr-FR" dirty="0" smtClean="0"/>
              <a:t>musée</a:t>
            </a:r>
          </a:p>
          <a:p>
            <a:pPr marL="342900" indent="-342900">
              <a:buFontTx/>
              <a:buChar char="-"/>
            </a:pPr>
            <a:r>
              <a:rPr lang="fr-FR" dirty="0"/>
              <a:t>Présenter une plaquette d’informations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60158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000" dirty="0" smtClean="0"/>
              <a:t>CAS 2 : TRAVAILLER des compétences en histoire des arts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Rédiger la notice d’information d’un musée</a:t>
            </a:r>
          </a:p>
        </p:txBody>
      </p:sp>
      <p:grpSp>
        <p:nvGrpSpPr>
          <p:cNvPr id="4" name="Grouper 3"/>
          <p:cNvGrpSpPr/>
          <p:nvPr/>
        </p:nvGrpSpPr>
        <p:grpSpPr>
          <a:xfrm>
            <a:off x="3798394" y="4506003"/>
            <a:ext cx="3609408" cy="1354000"/>
            <a:chOff x="3798394" y="4519658"/>
            <a:chExt cx="3609408" cy="1354000"/>
          </a:xfrm>
        </p:grpSpPr>
        <p:cxnSp>
          <p:nvCxnSpPr>
            <p:cNvPr id="6" name="Connecteur droit avec flèche 5"/>
            <p:cNvCxnSpPr/>
            <p:nvPr/>
          </p:nvCxnSpPr>
          <p:spPr>
            <a:xfrm flipH="1">
              <a:off x="3798394" y="5407204"/>
              <a:ext cx="13654" cy="466454"/>
            </a:xfrm>
            <a:prstGeom prst="straightConnector1">
              <a:avLst/>
            </a:prstGeom>
            <a:ln w="45466">
              <a:gradFill flip="none" rotWithShape="1">
                <a:gsLst>
                  <a:gs pos="39000">
                    <a:schemeClr val="accent1"/>
                  </a:gs>
                  <a:gs pos="100000">
                    <a:srgbClr val="FFFFFF"/>
                  </a:gs>
                  <a:gs pos="99000">
                    <a:schemeClr val="tx2"/>
                  </a:gs>
                </a:gsLst>
                <a:lin ang="4800000" scaled="0"/>
                <a:tileRect/>
              </a:gra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avec flèche 6"/>
            <p:cNvCxnSpPr/>
            <p:nvPr/>
          </p:nvCxnSpPr>
          <p:spPr>
            <a:xfrm>
              <a:off x="5521165" y="4929294"/>
              <a:ext cx="1" cy="944364"/>
            </a:xfrm>
            <a:prstGeom prst="straightConnector1">
              <a:avLst/>
            </a:prstGeom>
            <a:ln w="45466">
              <a:gradFill flip="none" rotWithShape="1">
                <a:gsLst>
                  <a:gs pos="39000">
                    <a:schemeClr val="accent1"/>
                  </a:gs>
                  <a:gs pos="100000">
                    <a:srgbClr val="FFFFFF"/>
                  </a:gs>
                  <a:gs pos="99000">
                    <a:schemeClr val="tx2"/>
                  </a:gs>
                </a:gsLst>
                <a:lin ang="4800000" scaled="0"/>
                <a:tileRect/>
              </a:gra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avec flèche 7"/>
            <p:cNvCxnSpPr/>
            <p:nvPr/>
          </p:nvCxnSpPr>
          <p:spPr>
            <a:xfrm>
              <a:off x="7407801" y="4519658"/>
              <a:ext cx="1" cy="1354000"/>
            </a:xfrm>
            <a:prstGeom prst="straightConnector1">
              <a:avLst/>
            </a:prstGeom>
            <a:ln w="45466">
              <a:gradFill flip="none" rotWithShape="1">
                <a:gsLst>
                  <a:gs pos="39000">
                    <a:schemeClr val="accent1"/>
                  </a:gs>
                  <a:gs pos="100000">
                    <a:srgbClr val="FFFFFF"/>
                  </a:gs>
                  <a:gs pos="99000">
                    <a:schemeClr val="tx2"/>
                  </a:gs>
                </a:gsLst>
                <a:lin ang="4800000" scaled="0"/>
                <a:tileRect/>
              </a:gra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r 8"/>
          <p:cNvGrpSpPr/>
          <p:nvPr/>
        </p:nvGrpSpPr>
        <p:grpSpPr>
          <a:xfrm>
            <a:off x="832980" y="4813560"/>
            <a:ext cx="7592404" cy="416129"/>
            <a:chOff x="832980" y="4827215"/>
            <a:chExt cx="7592404" cy="416129"/>
          </a:xfrm>
        </p:grpSpPr>
        <p:cxnSp>
          <p:nvCxnSpPr>
            <p:cNvPr id="10" name="Connecteur droit avec flèche 9"/>
            <p:cNvCxnSpPr/>
            <p:nvPr/>
          </p:nvCxnSpPr>
          <p:spPr>
            <a:xfrm>
              <a:off x="832980" y="5243344"/>
              <a:ext cx="759240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/>
            <p:cNvSpPr txBox="1"/>
            <p:nvPr/>
          </p:nvSpPr>
          <p:spPr>
            <a:xfrm>
              <a:off x="832980" y="4827215"/>
              <a:ext cx="2558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accent1"/>
                  </a:solidFill>
                </a:rPr>
                <a:t>Cours d’Arts plastiques</a:t>
              </a:r>
              <a:endParaRPr lang="fr-FR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Grouper 11"/>
          <p:cNvGrpSpPr/>
          <p:nvPr/>
        </p:nvGrpSpPr>
        <p:grpSpPr>
          <a:xfrm>
            <a:off x="832980" y="5955588"/>
            <a:ext cx="7592404" cy="382987"/>
            <a:chOff x="832980" y="5969243"/>
            <a:chExt cx="7592404" cy="382987"/>
          </a:xfrm>
        </p:grpSpPr>
        <p:cxnSp>
          <p:nvCxnSpPr>
            <p:cNvPr id="13" name="Connecteur droit avec flèche 12"/>
            <p:cNvCxnSpPr/>
            <p:nvPr/>
          </p:nvCxnSpPr>
          <p:spPr>
            <a:xfrm>
              <a:off x="832980" y="5969243"/>
              <a:ext cx="7592404" cy="0"/>
            </a:xfrm>
            <a:prstGeom prst="straightConnector1">
              <a:avLst/>
            </a:prstGeom>
            <a:ln>
              <a:solidFill>
                <a:srgbClr val="D2533C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832980" y="5982898"/>
              <a:ext cx="5432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tx2"/>
                  </a:solidFill>
                </a:rPr>
                <a:t>Tâche complexe dans le cadre de l’Histoire des Ars</a:t>
              </a:r>
              <a:endParaRPr lang="fr-FR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5" name="Grouper 14"/>
          <p:cNvGrpSpPr/>
          <p:nvPr/>
        </p:nvGrpSpPr>
        <p:grpSpPr>
          <a:xfrm>
            <a:off x="832980" y="4383777"/>
            <a:ext cx="7592404" cy="416129"/>
            <a:chOff x="832980" y="4827215"/>
            <a:chExt cx="7592404" cy="416129"/>
          </a:xfrm>
        </p:grpSpPr>
        <p:cxnSp>
          <p:nvCxnSpPr>
            <p:cNvPr id="16" name="Connecteur droit avec flèche 15"/>
            <p:cNvCxnSpPr/>
            <p:nvPr/>
          </p:nvCxnSpPr>
          <p:spPr>
            <a:xfrm>
              <a:off x="832980" y="5243344"/>
              <a:ext cx="759240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832980" y="4827215"/>
              <a:ext cx="2070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accent1"/>
                  </a:solidFill>
                </a:rPr>
                <a:t>Cours de Français</a:t>
              </a:r>
              <a:endParaRPr lang="fr-FR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8" name="Grouper 17"/>
          <p:cNvGrpSpPr/>
          <p:nvPr/>
        </p:nvGrpSpPr>
        <p:grpSpPr>
          <a:xfrm>
            <a:off x="832980" y="3967648"/>
            <a:ext cx="7592404" cy="416129"/>
            <a:chOff x="832980" y="4827215"/>
            <a:chExt cx="7592404" cy="416129"/>
          </a:xfrm>
        </p:grpSpPr>
        <p:cxnSp>
          <p:nvCxnSpPr>
            <p:cNvPr id="19" name="Connecteur droit avec flèche 18"/>
            <p:cNvCxnSpPr/>
            <p:nvPr/>
          </p:nvCxnSpPr>
          <p:spPr>
            <a:xfrm>
              <a:off x="832980" y="5243344"/>
              <a:ext cx="759240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832980" y="4827215"/>
              <a:ext cx="1826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accent1"/>
                  </a:solidFill>
                </a:rPr>
                <a:t>Cours d’Histoire</a:t>
              </a:r>
              <a:endParaRPr lang="fr-FR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868689" y="6420505"/>
            <a:ext cx="744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compétences se construisent de manière interdisciplinaire…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38137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/>
            <a:r>
              <a:rPr lang="fr-FR" sz="3200" dirty="0" smtClean="0"/>
              <a:t>Rédiger la </a:t>
            </a:r>
            <a:r>
              <a:rPr lang="fr-FR" sz="3200" dirty="0"/>
              <a:t>notice d’information d’un musée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>
                <a:solidFill>
                  <a:srgbClr val="7F7F7F"/>
                </a:solidFill>
              </a:rPr>
              <a:t>Les objectifs</a:t>
            </a:r>
            <a:endParaRPr lang="fr-FR" sz="3200" dirty="0">
              <a:solidFill>
                <a:srgbClr val="7F7F7F"/>
              </a:solidFill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457200" y="1886068"/>
            <a:ext cx="8229600" cy="4590932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</a:pPr>
            <a:r>
              <a:rPr lang="fr-FR" dirty="0" smtClean="0"/>
              <a:t>Projet interdisciplinaire dans le cadre de l’Histoire des Arts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Histoire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Français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Arts plastiques</a:t>
            </a:r>
          </a:p>
          <a:p>
            <a:pPr marL="274320" lvl="1" indent="0">
              <a:buNone/>
            </a:pPr>
            <a:endParaRPr lang="fr-FR" dirty="0" smtClean="0"/>
          </a:p>
          <a:p>
            <a:pPr>
              <a:buFont typeface="Wingdings" charset="2"/>
              <a:buChar char="§"/>
            </a:pPr>
            <a:r>
              <a:rPr lang="fr-FR" dirty="0" smtClean="0"/>
              <a:t>Evaluer l’ensemble des élèves 6</a:t>
            </a:r>
            <a:r>
              <a:rPr lang="fr-FR" baseline="30000" dirty="0" smtClean="0"/>
              <a:t>ème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Classe sans notes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Classes « classiques » avec notation chiffrée</a:t>
            </a:r>
          </a:p>
          <a:p>
            <a:pPr>
              <a:buFont typeface="Wingdings" charset="2"/>
              <a:buChar char="§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193989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/>
            <a:r>
              <a:rPr lang="fr-FR" sz="3200" dirty="0"/>
              <a:t>Rédiger la notice d’information d’un musée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>
                <a:solidFill>
                  <a:schemeClr val="bg1">
                    <a:lumMod val="50000"/>
                  </a:schemeClr>
                </a:solidFill>
              </a:rPr>
              <a:t>La consigne</a:t>
            </a:r>
            <a:endParaRPr lang="fr-FR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13942" y="2334935"/>
            <a:ext cx="3563452" cy="3864239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 algn="just">
              <a:buNone/>
            </a:pPr>
            <a:r>
              <a:rPr lang="fr-FR" dirty="0" smtClean="0"/>
              <a:t>« Un musée a fait l’acquisition d’un célèbre vase grec. Le musée vous contacte pour construire une notice de présentation du vase à l’intention des futurs visiteurs. Le directeur du musée insiste pour cette brochure traite de l’objet mais aussi de l’histoire évoquée sur celui-ci. »</a:t>
            </a:r>
          </a:p>
        </p:txBody>
      </p:sp>
      <p:grpSp>
        <p:nvGrpSpPr>
          <p:cNvPr id="16" name="Grouper 15"/>
          <p:cNvGrpSpPr/>
          <p:nvPr/>
        </p:nvGrpSpPr>
        <p:grpSpPr>
          <a:xfrm>
            <a:off x="313942" y="1676705"/>
            <a:ext cx="4232342" cy="1668667"/>
            <a:chOff x="507497" y="2273566"/>
            <a:chExt cx="4232342" cy="1668667"/>
          </a:xfrm>
        </p:grpSpPr>
        <p:sp>
          <p:nvSpPr>
            <p:cNvPr id="8" name="Rectangle 7"/>
            <p:cNvSpPr/>
            <p:nvPr/>
          </p:nvSpPr>
          <p:spPr>
            <a:xfrm>
              <a:off x="778357" y="2908421"/>
              <a:ext cx="3292591" cy="103381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Titre 1"/>
            <p:cNvSpPr txBox="1">
              <a:spLocks/>
            </p:cNvSpPr>
            <p:nvPr/>
          </p:nvSpPr>
          <p:spPr>
            <a:xfrm>
              <a:off x="507497" y="2273566"/>
              <a:ext cx="4232342" cy="48594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kern="1200" spc="-10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/>
              <a:r>
                <a:rPr lang="fr-FR" sz="2000" dirty="0" smtClean="0"/>
                <a:t>Un contexte créatif, stimulant et viable en dehors des murs de la classe</a:t>
              </a:r>
              <a:endParaRPr lang="fr-FR" sz="2000" dirty="0">
                <a:solidFill>
                  <a:srgbClr val="7F7F7F"/>
                </a:solidFill>
              </a:endParaRPr>
            </a:p>
          </p:txBody>
        </p:sp>
      </p:grpSp>
      <p:grpSp>
        <p:nvGrpSpPr>
          <p:cNvPr id="17" name="Grouper 16"/>
          <p:cNvGrpSpPr/>
          <p:nvPr/>
        </p:nvGrpSpPr>
        <p:grpSpPr>
          <a:xfrm>
            <a:off x="584802" y="3345371"/>
            <a:ext cx="5416505" cy="3433342"/>
            <a:chOff x="2023189" y="3839129"/>
            <a:chExt cx="5416505" cy="3433342"/>
          </a:xfrm>
        </p:grpSpPr>
        <p:sp>
          <p:nvSpPr>
            <p:cNvPr id="9" name="Rectangle 8"/>
            <p:cNvSpPr/>
            <p:nvPr/>
          </p:nvSpPr>
          <p:spPr>
            <a:xfrm>
              <a:off x="2023189" y="3839129"/>
              <a:ext cx="3292592" cy="1184295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Titre 1"/>
            <p:cNvSpPr txBox="1">
              <a:spLocks/>
            </p:cNvSpPr>
            <p:nvPr/>
          </p:nvSpPr>
          <p:spPr>
            <a:xfrm>
              <a:off x="3207352" y="6786529"/>
              <a:ext cx="4232342" cy="48594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kern="1200" spc="-10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/>
              <a:r>
                <a:rPr lang="fr-FR" sz="2000" dirty="0" smtClean="0"/>
                <a:t>Diversité des stratégies possibles et développement de l’autonomie</a:t>
              </a:r>
              <a:endParaRPr lang="fr-FR" sz="2000" dirty="0">
                <a:solidFill>
                  <a:srgbClr val="7F7F7F"/>
                </a:solidFill>
              </a:endParaRPr>
            </a:p>
          </p:txBody>
        </p:sp>
        <p:cxnSp>
          <p:nvCxnSpPr>
            <p:cNvPr id="14" name="Connecteur droit 13"/>
            <p:cNvCxnSpPr>
              <a:stCxn id="9" idx="3"/>
            </p:cNvCxnSpPr>
            <p:nvPr/>
          </p:nvCxnSpPr>
          <p:spPr>
            <a:xfrm>
              <a:off x="5315781" y="4431277"/>
              <a:ext cx="0" cy="2261655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228" y="1741759"/>
            <a:ext cx="44450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571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/>
            <a:r>
              <a:rPr lang="fr-FR" sz="3200" dirty="0"/>
              <a:t>Rédiger la notice d’information d’un musée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>
                <a:solidFill>
                  <a:schemeClr val="bg1">
                    <a:lumMod val="50000"/>
                  </a:schemeClr>
                </a:solidFill>
              </a:rPr>
              <a:t>Les compétences travaillées et évaluées</a:t>
            </a:r>
            <a:endParaRPr lang="fr-FR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age 2" descr="attestation-palier-3_117738.pdf (page 3 sur 4)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298"/>
          <a:stretch/>
        </p:blipFill>
        <p:spPr>
          <a:xfrm>
            <a:off x="457201" y="1679222"/>
            <a:ext cx="8376356" cy="484011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57200" y="4536432"/>
            <a:ext cx="8376357" cy="27545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3530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/>
            <a:r>
              <a:rPr lang="fr-FR" sz="3200" dirty="0"/>
              <a:t>Rédiger la notice d’information d’un musée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>
                <a:solidFill>
                  <a:schemeClr val="bg1">
                    <a:lumMod val="50000"/>
                  </a:schemeClr>
                </a:solidFill>
              </a:rPr>
              <a:t>Les compétences travaillées et évaluées</a:t>
            </a:r>
            <a:endParaRPr lang="fr-FR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Image 3" descr="attestation-palier-3_117738.pdf (page 3 sur 4)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112" y="1594555"/>
            <a:ext cx="8636000" cy="515055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68111" y="2391542"/>
            <a:ext cx="8537221" cy="811679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68113" y="5803609"/>
            <a:ext cx="8636000" cy="47583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1836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/>
            <a:r>
              <a:rPr lang="fr-FR" sz="3200" dirty="0"/>
              <a:t>Rédiger la notice d’information d’un musée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>
                <a:solidFill>
                  <a:schemeClr val="bg1">
                    <a:lumMod val="50000"/>
                  </a:schemeClr>
                </a:solidFill>
              </a:rPr>
              <a:t>Les ressources</a:t>
            </a:r>
            <a:endParaRPr lang="fr-FR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886068"/>
            <a:ext cx="8229600" cy="4590932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</a:pPr>
            <a:r>
              <a:rPr lang="fr-FR" dirty="0" smtClean="0"/>
              <a:t> Quelles </a:t>
            </a:r>
            <a:r>
              <a:rPr lang="fr-FR" b="1" dirty="0" smtClean="0"/>
              <a:t>ressources internes </a:t>
            </a:r>
            <a:r>
              <a:rPr lang="fr-FR" dirty="0" smtClean="0"/>
              <a:t>les élèves pouvaient-ils mobiliser ? 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Méthodologie du récit déjà abordée dans les chapitres précédents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Connaissances préalables sur le thème : chapitre sur la Grèce antique, vocabulaire de la céramique grecque, textes homériques…</a:t>
            </a:r>
          </a:p>
          <a:p>
            <a:pPr lvl="1">
              <a:buFont typeface="Wingdings" charset="2"/>
              <a:buChar char="§"/>
            </a:pPr>
            <a:endParaRPr lang="fr-FR" dirty="0" smtClean="0"/>
          </a:p>
          <a:p>
            <a:pPr>
              <a:buFont typeface="Wingdings" charset="2"/>
              <a:buChar char="§"/>
            </a:pPr>
            <a:r>
              <a:rPr lang="fr-FR" dirty="0" smtClean="0"/>
              <a:t> Quelles </a:t>
            </a:r>
            <a:r>
              <a:rPr lang="fr-FR" b="1" dirty="0" smtClean="0"/>
              <a:t>ressources externes</a:t>
            </a:r>
            <a:r>
              <a:rPr lang="fr-FR" dirty="0" smtClean="0"/>
              <a:t> les élèves pouvaient-ils mobiliser ?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Dossier documentaire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Aides à la méthodologie</a:t>
            </a:r>
          </a:p>
        </p:txBody>
      </p:sp>
    </p:spTree>
    <p:extLst>
      <p:ext uri="{BB962C8B-B14F-4D97-AF65-F5344CB8AC3E}">
        <p14:creationId xmlns:p14="http://schemas.microsoft.com/office/powerpoint/2010/main" xmlns="" val="17143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/>
            <a:r>
              <a:rPr lang="fr-FR" sz="3200" dirty="0"/>
              <a:t>Rédiger la notice d’information d’un musée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>
                <a:solidFill>
                  <a:schemeClr val="bg1">
                    <a:lumMod val="50000"/>
                  </a:schemeClr>
                </a:solidFill>
              </a:rPr>
              <a:t>Les aides à la résolution</a:t>
            </a:r>
            <a:endParaRPr lang="fr-FR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886068"/>
            <a:ext cx="8229600" cy="4971932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</a:pPr>
            <a:r>
              <a:rPr lang="fr-FR" dirty="0" smtClean="0"/>
              <a:t>Des aides au </a:t>
            </a:r>
            <a:r>
              <a:rPr lang="fr-FR" b="1" dirty="0" smtClean="0"/>
              <a:t>savoir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Repères chronologiques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Repères littéraires sur la mythologie grecque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Vocabulaire</a:t>
            </a:r>
          </a:p>
          <a:p>
            <a:pPr marL="274320" lvl="1" indent="0">
              <a:buNone/>
            </a:pPr>
            <a:endParaRPr lang="fr-FR" dirty="0" smtClean="0"/>
          </a:p>
          <a:p>
            <a:pPr>
              <a:buFont typeface="Wingdings" charset="2"/>
              <a:buChar char="§"/>
            </a:pPr>
            <a:r>
              <a:rPr lang="fr-FR" dirty="0" smtClean="0"/>
              <a:t>Des aides au </a:t>
            </a:r>
            <a:r>
              <a:rPr lang="fr-FR" b="1" dirty="0" smtClean="0"/>
              <a:t>savoir-faire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Analyse d’un vase grec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Conseils pour la construction d’une brochure</a:t>
            </a:r>
          </a:p>
          <a:p>
            <a:pPr lvl="1">
              <a:buFont typeface="Wingdings" charset="2"/>
              <a:buChar char="§"/>
            </a:pPr>
            <a:endParaRPr lang="fr-FR" dirty="0" smtClean="0"/>
          </a:p>
          <a:p>
            <a:pPr>
              <a:buFont typeface="Wingdings" charset="2"/>
              <a:buChar char="§"/>
            </a:pPr>
            <a:r>
              <a:rPr lang="fr-FR" dirty="0" smtClean="0"/>
              <a:t>Des aides au </a:t>
            </a:r>
            <a:r>
              <a:rPr lang="fr-FR" b="1" dirty="0" smtClean="0"/>
              <a:t>savoir-être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Questions à se poser concernant les enjeux esthétiques</a:t>
            </a:r>
          </a:p>
        </p:txBody>
      </p:sp>
    </p:spTree>
    <p:extLst>
      <p:ext uri="{BB962C8B-B14F-4D97-AF65-F5344CB8AC3E}">
        <p14:creationId xmlns:p14="http://schemas.microsoft.com/office/powerpoint/2010/main" xmlns="" val="273160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000" dirty="0" smtClean="0"/>
              <a:t>CAS 3 : Evaluer PAR compétences en histoire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Présenter une plaquette d’informations</a:t>
            </a:r>
          </a:p>
        </p:txBody>
      </p:sp>
      <p:grpSp>
        <p:nvGrpSpPr>
          <p:cNvPr id="9" name="Grouper 8"/>
          <p:cNvGrpSpPr/>
          <p:nvPr/>
        </p:nvGrpSpPr>
        <p:grpSpPr>
          <a:xfrm>
            <a:off x="685800" y="4581425"/>
            <a:ext cx="3125040" cy="416129"/>
            <a:chOff x="832980" y="4827215"/>
            <a:chExt cx="3823513" cy="416129"/>
          </a:xfrm>
        </p:grpSpPr>
        <p:cxnSp>
          <p:nvCxnSpPr>
            <p:cNvPr id="10" name="Connecteur droit avec flèche 9"/>
            <p:cNvCxnSpPr/>
            <p:nvPr/>
          </p:nvCxnSpPr>
          <p:spPr>
            <a:xfrm>
              <a:off x="832980" y="5243344"/>
              <a:ext cx="382351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/>
            <p:cNvSpPr txBox="1"/>
            <p:nvPr/>
          </p:nvSpPr>
          <p:spPr>
            <a:xfrm>
              <a:off x="832980" y="4827215"/>
              <a:ext cx="8004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accent1"/>
                  </a:solidFill>
                </a:rPr>
                <a:t>Cours</a:t>
              </a:r>
              <a:endParaRPr lang="fr-FR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Grouper 11"/>
          <p:cNvGrpSpPr/>
          <p:nvPr/>
        </p:nvGrpSpPr>
        <p:grpSpPr>
          <a:xfrm>
            <a:off x="3938649" y="5001716"/>
            <a:ext cx="2090957" cy="962997"/>
            <a:chOff x="832980" y="5969243"/>
            <a:chExt cx="1878264" cy="962997"/>
          </a:xfrm>
        </p:grpSpPr>
        <p:cxnSp>
          <p:nvCxnSpPr>
            <p:cNvPr id="13" name="Connecteur droit avec flèche 12"/>
            <p:cNvCxnSpPr/>
            <p:nvPr/>
          </p:nvCxnSpPr>
          <p:spPr>
            <a:xfrm>
              <a:off x="832980" y="5969243"/>
              <a:ext cx="1878264" cy="13655"/>
            </a:xfrm>
            <a:prstGeom prst="straightConnector1">
              <a:avLst/>
            </a:prstGeom>
            <a:ln>
              <a:solidFill>
                <a:srgbClr val="D2533C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832980" y="5982898"/>
              <a:ext cx="1878264" cy="949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2"/>
                  </a:solidFill>
                </a:rPr>
                <a:t>Evaluation sous forme de tâche complexe</a:t>
              </a:r>
              <a:endParaRPr lang="fr-FR" dirty="0">
                <a:solidFill>
                  <a:schemeClr val="tx2"/>
                </a:solidFill>
              </a:endParaRPr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868689" y="6188370"/>
            <a:ext cx="7447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compétences se construisent dans le cours et </a:t>
            </a:r>
          </a:p>
          <a:p>
            <a:pPr algn="ctr"/>
            <a:r>
              <a:rPr lang="fr-FR" dirty="0" smtClean="0"/>
              <a:t>la tâche complexe devient l’évaluation…</a:t>
            </a:r>
            <a:endParaRPr lang="fr-FR" dirty="0"/>
          </a:p>
        </p:txBody>
      </p:sp>
      <p:grpSp>
        <p:nvGrpSpPr>
          <p:cNvPr id="19" name="Grouper 18"/>
          <p:cNvGrpSpPr/>
          <p:nvPr/>
        </p:nvGrpSpPr>
        <p:grpSpPr>
          <a:xfrm>
            <a:off x="6087991" y="4599242"/>
            <a:ext cx="2446409" cy="416129"/>
            <a:chOff x="832980" y="4827215"/>
            <a:chExt cx="2993203" cy="416129"/>
          </a:xfrm>
        </p:grpSpPr>
        <p:cxnSp>
          <p:nvCxnSpPr>
            <p:cNvPr id="20" name="Connecteur droit avec flèche 19"/>
            <p:cNvCxnSpPr/>
            <p:nvPr/>
          </p:nvCxnSpPr>
          <p:spPr>
            <a:xfrm flipV="1">
              <a:off x="832980" y="5227502"/>
              <a:ext cx="2993203" cy="1584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832980" y="4827215"/>
              <a:ext cx="201668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accent5"/>
                  </a:solidFill>
                </a:rPr>
                <a:t>Remédiation</a:t>
              </a:r>
              <a:endParaRPr lang="fr-FR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4234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/>
            <a:r>
              <a:rPr lang="fr-FR" sz="3200" dirty="0"/>
              <a:t>Présenter une plaquette d’informations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>
                <a:solidFill>
                  <a:srgbClr val="7F7F7F"/>
                </a:solidFill>
              </a:rPr>
              <a:t>Les objectifs</a:t>
            </a:r>
            <a:endParaRPr lang="fr-FR" sz="3200" dirty="0">
              <a:solidFill>
                <a:srgbClr val="7F7F7F"/>
              </a:solidFill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457200" y="1886068"/>
            <a:ext cx="8229600" cy="4590932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</a:pPr>
            <a:r>
              <a:rPr lang="fr-FR" dirty="0" smtClean="0"/>
              <a:t>Evaluer le chapitre d’histoire en 3</a:t>
            </a:r>
            <a:r>
              <a:rPr lang="fr-FR" baseline="30000" dirty="0" smtClean="0"/>
              <a:t>ème</a:t>
            </a:r>
            <a:r>
              <a:rPr lang="fr-FR" dirty="0" smtClean="0"/>
              <a:t> : </a:t>
            </a:r>
          </a:p>
          <a:p>
            <a:pPr lvl="1"/>
            <a:r>
              <a:rPr lang="fr-FR" dirty="0" smtClean="0"/>
              <a:t>Les grandes innovations scientifiques et technologiques et l’évolution des systèmes de productions et leurs conséquences sociales</a:t>
            </a:r>
            <a:endParaRPr lang="fr-FR" dirty="0" smtClean="0"/>
          </a:p>
          <a:p>
            <a:pPr lvl="1"/>
            <a:r>
              <a:rPr lang="fr-FR" dirty="0" smtClean="0"/>
              <a:t>Travailler à partir d’un exemple intégrateur : ici une grande marque automobile comme Renault</a:t>
            </a:r>
            <a:endParaRPr lang="fr-FR" dirty="0"/>
          </a:p>
          <a:p>
            <a:pPr lvl="1">
              <a:buFont typeface="Wingdings" charset="2"/>
              <a:buChar char="§"/>
            </a:pPr>
            <a:endParaRPr lang="fr-FR" dirty="0" smtClean="0"/>
          </a:p>
          <a:p>
            <a:pPr>
              <a:buFont typeface="Wingdings" charset="2"/>
              <a:buChar char="§"/>
            </a:pPr>
            <a:r>
              <a:rPr lang="fr-FR" dirty="0" smtClean="0"/>
              <a:t>Utiliser le TICE en autonomie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Evaluer et valider des compétences du B2i</a:t>
            </a:r>
          </a:p>
          <a:p>
            <a:pPr>
              <a:buFont typeface="Wingdings" charset="2"/>
              <a:buChar char="§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418941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/>
            <a:r>
              <a:rPr lang="fr-FR" sz="3200" dirty="0"/>
              <a:t>Présenter une plaquette d’informations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>
                <a:solidFill>
                  <a:schemeClr val="bg1">
                    <a:lumMod val="50000"/>
                  </a:schemeClr>
                </a:solidFill>
              </a:rPr>
              <a:t>La consigne</a:t>
            </a:r>
            <a:endParaRPr lang="fr-FR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5432778" y="1690816"/>
            <a:ext cx="3228306" cy="1777481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 algn="just">
              <a:buNone/>
            </a:pPr>
            <a:r>
              <a:rPr lang="fr-FR" dirty="0" smtClean="0"/>
              <a:t>« Un grand constructeur automobile français fait appel à vous pour construire une plaquette d’information sur l’histoire de son groupe de 1945 à nos jours. Il insiste pour que l’évolution de sa marque sois mis en lien avec l’évolution de l’économie et de la société française. Vous présenterez ce travail à l’oral par groupe de 2/3.»</a:t>
            </a:r>
          </a:p>
        </p:txBody>
      </p:sp>
      <p:grpSp>
        <p:nvGrpSpPr>
          <p:cNvPr id="16" name="Grouper 15"/>
          <p:cNvGrpSpPr/>
          <p:nvPr/>
        </p:nvGrpSpPr>
        <p:grpSpPr>
          <a:xfrm>
            <a:off x="4428742" y="1238696"/>
            <a:ext cx="4232342" cy="2345526"/>
            <a:chOff x="4622297" y="1835557"/>
            <a:chExt cx="4232342" cy="2345526"/>
          </a:xfrm>
        </p:grpSpPr>
        <p:sp>
          <p:nvSpPr>
            <p:cNvPr id="8" name="Rectangle 7"/>
            <p:cNvSpPr/>
            <p:nvPr/>
          </p:nvSpPr>
          <p:spPr>
            <a:xfrm>
              <a:off x="5936777" y="2391515"/>
              <a:ext cx="2917862" cy="1789568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Titre 1"/>
            <p:cNvSpPr txBox="1">
              <a:spLocks/>
            </p:cNvSpPr>
            <p:nvPr/>
          </p:nvSpPr>
          <p:spPr>
            <a:xfrm>
              <a:off x="4622297" y="1835557"/>
              <a:ext cx="4232342" cy="48594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kern="1200" spc="-10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/>
              <a:r>
                <a:rPr lang="fr-FR" sz="2000" dirty="0" smtClean="0"/>
                <a:t>Un contexte créatif, stimulant et viable en dehors des murs de la classe</a:t>
              </a:r>
              <a:endParaRPr lang="fr-FR" sz="2000" dirty="0">
                <a:solidFill>
                  <a:srgbClr val="7F7F7F"/>
                </a:solidFill>
              </a:endParaRPr>
            </a:p>
          </p:txBody>
        </p:sp>
      </p:grpSp>
      <p:grpSp>
        <p:nvGrpSpPr>
          <p:cNvPr id="17" name="Grouper 16"/>
          <p:cNvGrpSpPr/>
          <p:nvPr/>
        </p:nvGrpSpPr>
        <p:grpSpPr>
          <a:xfrm>
            <a:off x="1317410" y="5447926"/>
            <a:ext cx="7343674" cy="2853803"/>
            <a:chOff x="2755797" y="5941684"/>
            <a:chExt cx="7343674" cy="2853803"/>
          </a:xfrm>
        </p:grpSpPr>
        <p:sp>
          <p:nvSpPr>
            <p:cNvPr id="9" name="Rectangle 8"/>
            <p:cNvSpPr/>
            <p:nvPr/>
          </p:nvSpPr>
          <p:spPr>
            <a:xfrm>
              <a:off x="7181609" y="5941684"/>
              <a:ext cx="2917862" cy="1184295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Titre 1"/>
            <p:cNvSpPr txBox="1">
              <a:spLocks/>
            </p:cNvSpPr>
            <p:nvPr/>
          </p:nvSpPr>
          <p:spPr>
            <a:xfrm>
              <a:off x="2755797" y="6300587"/>
              <a:ext cx="4232342" cy="48594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kern="1200" spc="-10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/>
              <a:r>
                <a:rPr lang="fr-FR" sz="2000" dirty="0" smtClean="0"/>
                <a:t>Diversité des stratégies possibles et développement de l’autonomie</a:t>
              </a:r>
              <a:endParaRPr lang="fr-FR" sz="2000" dirty="0">
                <a:solidFill>
                  <a:srgbClr val="7F7F7F"/>
                </a:solidFill>
              </a:endParaRPr>
            </a:p>
          </p:txBody>
        </p:sp>
        <p:cxnSp>
          <p:nvCxnSpPr>
            <p:cNvPr id="14" name="Connecteur droit 13"/>
            <p:cNvCxnSpPr>
              <a:stCxn id="9" idx="3"/>
            </p:cNvCxnSpPr>
            <p:nvPr/>
          </p:nvCxnSpPr>
          <p:spPr>
            <a:xfrm>
              <a:off x="10099471" y="6533832"/>
              <a:ext cx="0" cy="2261655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4718" t="7008" r="3086" b="8538"/>
          <a:stretch/>
        </p:blipFill>
        <p:spPr>
          <a:xfrm>
            <a:off x="349712" y="1975557"/>
            <a:ext cx="4998400" cy="3133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8632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Grille d’évaluation d’une tâche complexe</a:t>
            </a:r>
            <a:endParaRPr lang="fr-FR" dirty="0"/>
          </a:p>
        </p:txBody>
      </p:sp>
      <p:pic>
        <p:nvPicPr>
          <p:cNvPr id="4" name="Image 3" descr="Microsoft Wor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9423" y="1352502"/>
            <a:ext cx="6329536" cy="549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251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/>
            <a:r>
              <a:rPr lang="fr-FR" sz="3200" dirty="0"/>
              <a:t>Construire une plaquette d’informations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>
                <a:solidFill>
                  <a:schemeClr val="bg1">
                    <a:lumMod val="50000"/>
                  </a:schemeClr>
                </a:solidFill>
              </a:rPr>
              <a:t>Les compétences travaillées et évaluées</a:t>
            </a:r>
            <a:endParaRPr lang="fr-FR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Image 3" descr="attestation-palier-3_117738.pdf (page 4 sur 4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93334"/>
            <a:ext cx="8229600" cy="500591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57200" y="2589099"/>
            <a:ext cx="8229601" cy="27545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57201" y="3447053"/>
            <a:ext cx="8229600" cy="447613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57201" y="4516675"/>
            <a:ext cx="8229600" cy="238769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57201" y="5360519"/>
            <a:ext cx="8229600" cy="43914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2673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/>
            <a:r>
              <a:rPr lang="fr-FR" sz="3200" dirty="0" smtClean="0"/>
              <a:t>Présenter une </a:t>
            </a:r>
            <a:r>
              <a:rPr lang="fr-FR" sz="3200" dirty="0"/>
              <a:t>plaquette d’informations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>
                <a:solidFill>
                  <a:schemeClr val="bg1">
                    <a:lumMod val="50000"/>
                  </a:schemeClr>
                </a:solidFill>
              </a:rPr>
              <a:t>Les compétences travaillées et évaluées</a:t>
            </a:r>
            <a:endParaRPr lang="fr-FR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Image 3" descr="attestation-palier-3_117738.pdf (page 3 sur 4)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112" y="1594555"/>
            <a:ext cx="8636000" cy="515055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68111" y="3717986"/>
            <a:ext cx="8537221" cy="289569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68113" y="4914609"/>
            <a:ext cx="8636000" cy="23594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68111" y="2374608"/>
            <a:ext cx="8537221" cy="289569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3890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3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/>
            <a:r>
              <a:rPr lang="fr-FR" sz="3200" dirty="0"/>
              <a:t>Présenter une plaquette d’informations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>
                <a:solidFill>
                  <a:schemeClr val="bg1">
                    <a:lumMod val="50000"/>
                  </a:schemeClr>
                </a:solidFill>
              </a:rPr>
              <a:t>Les ressources</a:t>
            </a:r>
            <a:endParaRPr lang="fr-FR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886068"/>
            <a:ext cx="8229600" cy="4590932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</a:pPr>
            <a:r>
              <a:rPr lang="fr-FR" dirty="0" smtClean="0"/>
              <a:t> Quelles </a:t>
            </a:r>
            <a:r>
              <a:rPr lang="fr-FR" b="1" dirty="0" smtClean="0"/>
              <a:t>ressources internes </a:t>
            </a:r>
            <a:r>
              <a:rPr lang="fr-FR" dirty="0" smtClean="0"/>
              <a:t>les élèves pouvaient-ils mobiliser ? 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Cours sur les Trente Glorieuses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Esprit critique face à l’information publicitaire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Connaissances personnelles sur le thème</a:t>
            </a:r>
          </a:p>
          <a:p>
            <a:pPr marL="274320" lvl="1" indent="0">
              <a:buNone/>
            </a:pPr>
            <a:endParaRPr lang="fr-FR" dirty="0" smtClean="0"/>
          </a:p>
          <a:p>
            <a:pPr>
              <a:buFont typeface="Wingdings" charset="2"/>
              <a:buChar char="§"/>
            </a:pPr>
            <a:r>
              <a:rPr lang="fr-FR" dirty="0" smtClean="0"/>
              <a:t> Quelles </a:t>
            </a:r>
            <a:r>
              <a:rPr lang="fr-FR" b="1" dirty="0" smtClean="0"/>
              <a:t>ressources externes</a:t>
            </a:r>
            <a:r>
              <a:rPr lang="fr-FR" dirty="0" smtClean="0"/>
              <a:t> les élèves pouvaient-ils mobiliser ?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Dossier documentaire : </a:t>
            </a:r>
            <a:r>
              <a:rPr lang="fr-FR" dirty="0" smtClean="0">
                <a:hlinkClick r:id="rId3" action="ppaction://hlinksldjump"/>
              </a:rPr>
              <a:t>vidéos</a:t>
            </a:r>
            <a:r>
              <a:rPr lang="fr-FR" dirty="0" smtClean="0"/>
              <a:t>, affiches publicitaires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Aides à la méthodologie : outils TICE</a:t>
            </a:r>
          </a:p>
        </p:txBody>
      </p:sp>
    </p:spTree>
    <p:extLst>
      <p:ext uri="{BB962C8B-B14F-4D97-AF65-F5344CB8AC3E}">
        <p14:creationId xmlns:p14="http://schemas.microsoft.com/office/powerpoint/2010/main" xmlns="" val="171479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/>
            <a:r>
              <a:rPr lang="fr-FR" sz="3200" dirty="0"/>
              <a:t>Présenter une plaquette d’informations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>
                <a:solidFill>
                  <a:schemeClr val="bg1">
                    <a:lumMod val="50000"/>
                  </a:schemeClr>
                </a:solidFill>
              </a:rPr>
              <a:t>Les aides à la résolution</a:t>
            </a:r>
            <a:endParaRPr lang="fr-FR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886068"/>
            <a:ext cx="8229600" cy="4971932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</a:pPr>
            <a:r>
              <a:rPr lang="fr-FR" dirty="0" smtClean="0"/>
              <a:t>Des aides au </a:t>
            </a:r>
            <a:r>
              <a:rPr lang="fr-FR" b="1" dirty="0" smtClean="0"/>
              <a:t>savoir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Repères chronologiques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Vocabulaire</a:t>
            </a:r>
          </a:p>
          <a:p>
            <a:pPr marL="274320" lvl="1" indent="0">
              <a:buNone/>
            </a:pPr>
            <a:endParaRPr lang="fr-FR" dirty="0" smtClean="0"/>
          </a:p>
          <a:p>
            <a:pPr>
              <a:buFont typeface="Wingdings" charset="2"/>
              <a:buChar char="§"/>
            </a:pPr>
            <a:r>
              <a:rPr lang="fr-FR" dirty="0" smtClean="0"/>
              <a:t>Des aides au </a:t>
            </a:r>
            <a:r>
              <a:rPr lang="fr-FR" b="1" dirty="0" smtClean="0"/>
              <a:t>savoir-faire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Analyse critique d’un document publicitaire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Tutoriel pour </a:t>
            </a:r>
            <a:r>
              <a:rPr lang="fr-FR" dirty="0" smtClean="0">
                <a:hlinkClick r:id="rId3" action="ppaction://hlinksldjump"/>
              </a:rPr>
              <a:t>l’outil de création d’une chronologie interactive</a:t>
            </a:r>
            <a:endParaRPr lang="fr-FR" dirty="0" smtClean="0"/>
          </a:p>
          <a:p>
            <a:pPr lvl="1">
              <a:buFont typeface="Wingdings" charset="2"/>
              <a:buChar char="§"/>
            </a:pPr>
            <a:endParaRPr lang="fr-FR" dirty="0" smtClean="0"/>
          </a:p>
          <a:p>
            <a:pPr>
              <a:buFont typeface="Wingdings" charset="2"/>
              <a:buChar char="§"/>
            </a:pPr>
            <a:r>
              <a:rPr lang="fr-FR" dirty="0" smtClean="0"/>
              <a:t>Des aides au </a:t>
            </a:r>
            <a:r>
              <a:rPr lang="fr-FR" b="1" dirty="0" smtClean="0"/>
              <a:t>savoir-être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Organiser le travail de groupe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Respecter ses droits en ligne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Développer son esprit critique face à l’information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88008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d’aide à la résolution</a:t>
            </a:r>
            <a:endParaRPr lang="fr-FR" dirty="0"/>
          </a:p>
        </p:txBody>
      </p:sp>
      <p:pic>
        <p:nvPicPr>
          <p:cNvPr id="3" name="Image 2" descr="Microsoft Wor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187221"/>
            <a:ext cx="8229600" cy="3175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er 3"/>
          <p:cNvGrpSpPr/>
          <p:nvPr/>
        </p:nvGrpSpPr>
        <p:grpSpPr>
          <a:xfrm>
            <a:off x="457200" y="1605584"/>
            <a:ext cx="8257822" cy="1131972"/>
            <a:chOff x="650755" y="2202445"/>
            <a:chExt cx="8257822" cy="1131972"/>
          </a:xfrm>
        </p:grpSpPr>
        <p:sp>
          <p:nvSpPr>
            <p:cNvPr id="5" name="Rectangle 4"/>
            <p:cNvSpPr/>
            <p:nvPr/>
          </p:nvSpPr>
          <p:spPr>
            <a:xfrm>
              <a:off x="650755" y="2784082"/>
              <a:ext cx="8243711" cy="550335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Titre 1"/>
            <p:cNvSpPr txBox="1">
              <a:spLocks/>
            </p:cNvSpPr>
            <p:nvPr/>
          </p:nvSpPr>
          <p:spPr>
            <a:xfrm>
              <a:off x="4676235" y="2202445"/>
              <a:ext cx="4232342" cy="48594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kern="1200" spc="-10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/>
              <a:r>
                <a:rPr lang="fr-FR" sz="2000" dirty="0" smtClean="0"/>
                <a:t>Rappel de la chronologie du cours</a:t>
              </a:r>
              <a:endParaRPr lang="fr-FR" sz="2000" dirty="0">
                <a:solidFill>
                  <a:srgbClr val="7F7F7F"/>
                </a:solidFill>
              </a:endParaRPr>
            </a:p>
          </p:txBody>
        </p:sp>
      </p:grpSp>
      <p:grpSp>
        <p:nvGrpSpPr>
          <p:cNvPr id="7" name="Grouper 6"/>
          <p:cNvGrpSpPr/>
          <p:nvPr/>
        </p:nvGrpSpPr>
        <p:grpSpPr>
          <a:xfrm>
            <a:off x="750711" y="3804094"/>
            <a:ext cx="8257822" cy="1558127"/>
            <a:chOff x="650755" y="2202445"/>
            <a:chExt cx="8257822" cy="1131972"/>
          </a:xfrm>
        </p:grpSpPr>
        <p:sp>
          <p:nvSpPr>
            <p:cNvPr id="8" name="Rectangle 7"/>
            <p:cNvSpPr/>
            <p:nvPr/>
          </p:nvSpPr>
          <p:spPr>
            <a:xfrm>
              <a:off x="650755" y="2586047"/>
              <a:ext cx="7964311" cy="74837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Titre 1"/>
            <p:cNvSpPr txBox="1">
              <a:spLocks/>
            </p:cNvSpPr>
            <p:nvPr/>
          </p:nvSpPr>
          <p:spPr>
            <a:xfrm>
              <a:off x="4676235" y="2202445"/>
              <a:ext cx="4232342" cy="48594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kern="1200" spc="-10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/>
              <a:r>
                <a:rPr lang="fr-FR" sz="2000" dirty="0" smtClean="0"/>
                <a:t>Conseils méthodologiques</a:t>
              </a:r>
              <a:endParaRPr lang="fr-FR" sz="2000" dirty="0">
                <a:solidFill>
                  <a:srgbClr val="7F7F7F"/>
                </a:solidFill>
              </a:endParaRPr>
            </a:p>
          </p:txBody>
        </p:sp>
      </p:grpSp>
      <p:sp>
        <p:nvSpPr>
          <p:cNvPr id="10" name="Bouton d'action : Retour 9">
            <a:hlinkClick r:id="" action="ppaction://hlinkshowjump?jump=lastslideviewed" highlightClick="1"/>
          </p:cNvPr>
          <p:cNvSpPr/>
          <p:nvPr/>
        </p:nvSpPr>
        <p:spPr>
          <a:xfrm>
            <a:off x="8144089" y="5997222"/>
            <a:ext cx="570933" cy="578555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3513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aller plus loin…</a:t>
            </a:r>
            <a:endParaRPr lang="fr-FR" dirty="0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457200" y="1524000"/>
            <a:ext cx="5250759" cy="4971932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</a:pPr>
            <a:r>
              <a:rPr lang="fr-FR" dirty="0" smtClean="0"/>
              <a:t>Un ouvrage co-écrit par un professeur d’histoire-géographie</a:t>
            </a:r>
            <a:endParaRPr lang="fr-FR" b="1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14" y="2376764"/>
            <a:ext cx="4119168" cy="411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922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Dossier documentaire sur Renault</a:t>
            </a:r>
            <a:endParaRPr lang="fr-FR" dirty="0"/>
          </a:p>
        </p:txBody>
      </p:sp>
      <p:pic>
        <p:nvPicPr>
          <p:cNvPr id="3" name="Image 2" descr="Renault Clio (1992_Publicis Conseils) - YouTub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7334" y="2476128"/>
            <a:ext cx="3922889" cy="2787316"/>
          </a:xfrm>
          <a:prstGeom prst="rect">
            <a:avLst/>
          </a:prstGeom>
        </p:spPr>
      </p:pic>
      <p:pic>
        <p:nvPicPr>
          <p:cNvPr id="4" name="Image 3" descr="Renault _ Ma 4 CV ! - YouTub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22778"/>
            <a:ext cx="3344333" cy="2365252"/>
          </a:xfrm>
          <a:prstGeom prst="rect">
            <a:avLst/>
          </a:prstGeom>
        </p:spPr>
      </p:pic>
      <p:pic>
        <p:nvPicPr>
          <p:cNvPr id="5" name="Image 4" descr="Pub Clio 1 ... Aux Emirats - YouTub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556" y="4176889"/>
            <a:ext cx="3553796" cy="2540000"/>
          </a:xfrm>
          <a:prstGeom prst="rect">
            <a:avLst/>
          </a:prstGeom>
        </p:spPr>
      </p:pic>
      <p:sp>
        <p:nvSpPr>
          <p:cNvPr id="6" name="Bouton d'action : Retour 5">
            <a:hlinkClick r:id="" action="ppaction://hlinkshowjump?jump=lastslideviewed" highlightClick="1"/>
          </p:cNvPr>
          <p:cNvSpPr/>
          <p:nvPr/>
        </p:nvSpPr>
        <p:spPr>
          <a:xfrm>
            <a:off x="8353778" y="5418667"/>
            <a:ext cx="570933" cy="578555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442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i="1" dirty="0" err="1" smtClean="0"/>
              <a:t>Dipity</a:t>
            </a:r>
            <a:r>
              <a:rPr lang="fr-FR" dirty="0" smtClean="0"/>
              <a:t>, un service en ligne pour créer des chronologies interactives</a:t>
            </a:r>
            <a:endParaRPr lang="fr-FR" dirty="0"/>
          </a:p>
        </p:txBody>
      </p:sp>
      <p:pic>
        <p:nvPicPr>
          <p:cNvPr id="3" name="Image 2" descr="YouTube_ Renault Time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729484"/>
            <a:ext cx="7670800" cy="440177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132666" y="6281888"/>
            <a:ext cx="5792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Lien vers un tutoriel vidéo : </a:t>
            </a:r>
            <a:r>
              <a:rPr lang="pt-BR" dirty="0">
                <a:hlinkClick r:id="rId3"/>
              </a:rPr>
              <a:t>http://vimeo.com/</a:t>
            </a:r>
            <a:r>
              <a:rPr lang="pt-BR" dirty="0" smtClean="0">
                <a:hlinkClick r:id="rId3"/>
              </a:rPr>
              <a:t>23772046</a:t>
            </a:r>
            <a:r>
              <a:rPr lang="pt-BR" dirty="0" smtClean="0"/>
              <a:t> </a:t>
            </a:r>
            <a:endParaRPr lang="fr-FR" dirty="0"/>
          </a:p>
        </p:txBody>
      </p:sp>
      <p:sp>
        <p:nvSpPr>
          <p:cNvPr id="5" name="Bouton d'action : Retour 4">
            <a:hlinkClick r:id="" action="ppaction://hlinkshowjump?jump=lastslideviewed" highlightClick="1"/>
          </p:cNvPr>
          <p:cNvSpPr/>
          <p:nvPr/>
        </p:nvSpPr>
        <p:spPr>
          <a:xfrm>
            <a:off x="8353778" y="5418667"/>
            <a:ext cx="570933" cy="578555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752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000" dirty="0" smtClean="0"/>
              <a:t>CAS 1 : Enseigner par compétences en histoire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Rédiger le journal intime d’un citoyen romain</a:t>
            </a:r>
          </a:p>
        </p:txBody>
      </p:sp>
      <p:grpSp>
        <p:nvGrpSpPr>
          <p:cNvPr id="21" name="Grouper 20"/>
          <p:cNvGrpSpPr/>
          <p:nvPr/>
        </p:nvGrpSpPr>
        <p:grpSpPr>
          <a:xfrm>
            <a:off x="2061966" y="4991068"/>
            <a:ext cx="5359490" cy="466454"/>
            <a:chOff x="2061966" y="5407204"/>
            <a:chExt cx="5359490" cy="466454"/>
          </a:xfrm>
        </p:grpSpPr>
        <p:cxnSp>
          <p:nvCxnSpPr>
            <p:cNvPr id="13" name="Connecteur droit avec flèche 12"/>
            <p:cNvCxnSpPr/>
            <p:nvPr/>
          </p:nvCxnSpPr>
          <p:spPr>
            <a:xfrm flipH="1">
              <a:off x="2061966" y="5407204"/>
              <a:ext cx="13655" cy="466454"/>
            </a:xfrm>
            <a:prstGeom prst="straightConnector1">
              <a:avLst/>
            </a:prstGeom>
            <a:ln w="45466">
              <a:gradFill flip="none" rotWithShape="1">
                <a:gsLst>
                  <a:gs pos="39000">
                    <a:schemeClr val="accent1"/>
                  </a:gs>
                  <a:gs pos="100000">
                    <a:srgbClr val="FFFFFF"/>
                  </a:gs>
                  <a:gs pos="99000">
                    <a:schemeClr val="tx2"/>
                  </a:gs>
                </a:gsLst>
                <a:lin ang="4800000" scaled="0"/>
                <a:tileRect/>
              </a:gra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 flipH="1">
              <a:off x="3798393" y="5407204"/>
              <a:ext cx="13655" cy="466454"/>
            </a:xfrm>
            <a:prstGeom prst="straightConnector1">
              <a:avLst/>
            </a:prstGeom>
            <a:ln w="45466">
              <a:gradFill flip="none" rotWithShape="1">
                <a:gsLst>
                  <a:gs pos="39000">
                    <a:schemeClr val="accent1"/>
                  </a:gs>
                  <a:gs pos="100000">
                    <a:srgbClr val="FFFFFF"/>
                  </a:gs>
                  <a:gs pos="99000">
                    <a:schemeClr val="tx2"/>
                  </a:gs>
                </a:gsLst>
                <a:lin ang="4800000" scaled="0"/>
                <a:tileRect/>
              </a:gra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/>
            <p:nvPr/>
          </p:nvCxnSpPr>
          <p:spPr>
            <a:xfrm flipH="1">
              <a:off x="5521165" y="5407204"/>
              <a:ext cx="13655" cy="466454"/>
            </a:xfrm>
            <a:prstGeom prst="straightConnector1">
              <a:avLst/>
            </a:prstGeom>
            <a:ln w="45466">
              <a:gradFill flip="none" rotWithShape="1">
                <a:gsLst>
                  <a:gs pos="39000">
                    <a:schemeClr val="accent1"/>
                  </a:gs>
                  <a:gs pos="100000">
                    <a:srgbClr val="FFFFFF"/>
                  </a:gs>
                  <a:gs pos="99000">
                    <a:schemeClr val="tx2"/>
                  </a:gs>
                </a:gsLst>
                <a:lin ang="4800000" scaled="0"/>
                <a:tileRect/>
              </a:gra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 flipH="1">
              <a:off x="7407801" y="5407204"/>
              <a:ext cx="13655" cy="466454"/>
            </a:xfrm>
            <a:prstGeom prst="straightConnector1">
              <a:avLst/>
            </a:prstGeom>
            <a:ln w="45466">
              <a:gradFill flip="none" rotWithShape="1">
                <a:gsLst>
                  <a:gs pos="39000">
                    <a:schemeClr val="accent1"/>
                  </a:gs>
                  <a:gs pos="100000">
                    <a:srgbClr val="FFFFFF"/>
                  </a:gs>
                  <a:gs pos="99000">
                    <a:schemeClr val="tx2"/>
                  </a:gs>
                </a:gsLst>
                <a:lin ang="4800000" scaled="0"/>
                <a:tileRect/>
              </a:gra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er 18"/>
          <p:cNvGrpSpPr/>
          <p:nvPr/>
        </p:nvGrpSpPr>
        <p:grpSpPr>
          <a:xfrm>
            <a:off x="832980" y="4411079"/>
            <a:ext cx="7592404" cy="416129"/>
            <a:chOff x="832980" y="4827215"/>
            <a:chExt cx="7592404" cy="416129"/>
          </a:xfrm>
        </p:grpSpPr>
        <p:cxnSp>
          <p:nvCxnSpPr>
            <p:cNvPr id="5" name="Connecteur droit avec flèche 4"/>
            <p:cNvCxnSpPr/>
            <p:nvPr/>
          </p:nvCxnSpPr>
          <p:spPr>
            <a:xfrm>
              <a:off x="832980" y="5243344"/>
              <a:ext cx="759240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832980" y="4827215"/>
              <a:ext cx="8004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accent1"/>
                  </a:solidFill>
                </a:rPr>
                <a:t>Cours</a:t>
              </a:r>
              <a:endParaRPr lang="fr-FR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0" name="Grouper 19"/>
          <p:cNvGrpSpPr/>
          <p:nvPr/>
        </p:nvGrpSpPr>
        <p:grpSpPr>
          <a:xfrm>
            <a:off x="832980" y="5553107"/>
            <a:ext cx="7592404" cy="382987"/>
            <a:chOff x="832980" y="5969243"/>
            <a:chExt cx="7592404" cy="382987"/>
          </a:xfrm>
        </p:grpSpPr>
        <p:cxnSp>
          <p:nvCxnSpPr>
            <p:cNvPr id="11" name="Connecteur droit avec flèche 10"/>
            <p:cNvCxnSpPr/>
            <p:nvPr/>
          </p:nvCxnSpPr>
          <p:spPr>
            <a:xfrm>
              <a:off x="832980" y="5969243"/>
              <a:ext cx="7592404" cy="0"/>
            </a:xfrm>
            <a:prstGeom prst="straightConnector1">
              <a:avLst/>
            </a:prstGeom>
            <a:ln>
              <a:solidFill>
                <a:srgbClr val="D2533C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>
              <a:off x="832980" y="5982898"/>
              <a:ext cx="18782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tx2"/>
                  </a:solidFill>
                </a:rPr>
                <a:t>Tâche complexe</a:t>
              </a:r>
              <a:endParaRPr lang="fr-FR" dirty="0">
                <a:solidFill>
                  <a:schemeClr val="tx2"/>
                </a:solidFill>
              </a:endParaRPr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868689" y="6360046"/>
            <a:ext cx="744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compétences se construisent au fur et à mesure du cours…</a:t>
            </a:r>
            <a:endParaRPr lang="fr-FR" dirty="0"/>
          </a:p>
        </p:txBody>
      </p:sp>
      <p:grpSp>
        <p:nvGrpSpPr>
          <p:cNvPr id="23" name="Grouper 22"/>
          <p:cNvGrpSpPr/>
          <p:nvPr/>
        </p:nvGrpSpPr>
        <p:grpSpPr>
          <a:xfrm>
            <a:off x="2061966" y="4115498"/>
            <a:ext cx="5359490" cy="416129"/>
            <a:chOff x="832980" y="4827215"/>
            <a:chExt cx="6557383" cy="416129"/>
          </a:xfrm>
        </p:grpSpPr>
        <p:cxnSp>
          <p:nvCxnSpPr>
            <p:cNvPr id="24" name="Connecteur droit avec flèche 23"/>
            <p:cNvCxnSpPr/>
            <p:nvPr/>
          </p:nvCxnSpPr>
          <p:spPr>
            <a:xfrm>
              <a:off x="832980" y="5243344"/>
              <a:ext cx="6557383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832980" y="4827215"/>
              <a:ext cx="452782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accent5"/>
                  </a:solidFill>
                </a:rPr>
                <a:t>Remédiation tout au long du cours</a:t>
              </a:r>
              <a:endParaRPr lang="fr-FR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6412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/>
            <a:r>
              <a:rPr lang="fr-FR" sz="3200" dirty="0" smtClean="0"/>
              <a:t>Rédiger le journal intime d’un citoyen romain</a:t>
            </a:r>
            <a:br>
              <a:rPr lang="fr-FR" sz="3200" dirty="0" smtClean="0"/>
            </a:br>
            <a:r>
              <a:rPr lang="fr-FR" sz="3200" dirty="0" smtClean="0">
                <a:solidFill>
                  <a:srgbClr val="7F7F7F"/>
                </a:solidFill>
              </a:rPr>
              <a:t>Les objectifs</a:t>
            </a:r>
            <a:endParaRPr lang="fr-FR" sz="3200" dirty="0">
              <a:solidFill>
                <a:srgbClr val="7F7F7F"/>
              </a:solidFill>
            </a:endParaRPr>
          </a:p>
        </p:txBody>
      </p:sp>
      <p:pic>
        <p:nvPicPr>
          <p:cNvPr id="8" name="Image 7" descr="Programmes du collège.pdf (page 14 sur 84)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700"/>
          <a:stretch/>
        </p:blipFill>
        <p:spPr>
          <a:xfrm>
            <a:off x="457200" y="1706206"/>
            <a:ext cx="8229600" cy="4882161"/>
          </a:xfrm>
          <a:prstGeom prst="rect">
            <a:avLst/>
          </a:prstGeom>
        </p:spPr>
      </p:pic>
      <p:grpSp>
        <p:nvGrpSpPr>
          <p:cNvPr id="15" name="Grouper 14"/>
          <p:cNvGrpSpPr/>
          <p:nvPr/>
        </p:nvGrpSpPr>
        <p:grpSpPr>
          <a:xfrm>
            <a:off x="19308" y="1922604"/>
            <a:ext cx="8572712" cy="2483377"/>
            <a:chOff x="19308" y="1922604"/>
            <a:chExt cx="8572712" cy="2483377"/>
          </a:xfrm>
        </p:grpSpPr>
        <p:sp>
          <p:nvSpPr>
            <p:cNvPr id="10" name="Rectangle 9"/>
            <p:cNvSpPr/>
            <p:nvPr/>
          </p:nvSpPr>
          <p:spPr>
            <a:xfrm>
              <a:off x="457200" y="2995339"/>
              <a:ext cx="4111246" cy="606651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44272" y="2805762"/>
              <a:ext cx="3947748" cy="454988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Titre 1"/>
            <p:cNvSpPr txBox="1">
              <a:spLocks/>
            </p:cNvSpPr>
            <p:nvPr/>
          </p:nvSpPr>
          <p:spPr>
            <a:xfrm rot="16200000">
              <a:off x="-979410" y="2921322"/>
              <a:ext cx="2483377" cy="48594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kern="1200" spc="-10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/>
              <a:r>
                <a:rPr lang="fr-FR" sz="2000" dirty="0" smtClean="0"/>
                <a:t>Des connaissances</a:t>
              </a:r>
              <a:endParaRPr lang="fr-FR" sz="2000" dirty="0">
                <a:solidFill>
                  <a:srgbClr val="7F7F7F"/>
                </a:solidFill>
              </a:endParaRPr>
            </a:p>
          </p:txBody>
        </p:sp>
      </p:grpSp>
      <p:grpSp>
        <p:nvGrpSpPr>
          <p:cNvPr id="16" name="Grouper 15"/>
          <p:cNvGrpSpPr/>
          <p:nvPr/>
        </p:nvGrpSpPr>
        <p:grpSpPr>
          <a:xfrm>
            <a:off x="457199" y="5921306"/>
            <a:ext cx="8229601" cy="667061"/>
            <a:chOff x="457199" y="5921306"/>
            <a:chExt cx="8229601" cy="667061"/>
          </a:xfrm>
        </p:grpSpPr>
        <p:sp>
          <p:nvSpPr>
            <p:cNvPr id="12" name="Rectangle 11"/>
            <p:cNvSpPr/>
            <p:nvPr/>
          </p:nvSpPr>
          <p:spPr>
            <a:xfrm>
              <a:off x="457199" y="6360873"/>
              <a:ext cx="7314845" cy="227494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Titre 1"/>
            <p:cNvSpPr txBox="1">
              <a:spLocks/>
            </p:cNvSpPr>
            <p:nvPr/>
          </p:nvSpPr>
          <p:spPr>
            <a:xfrm>
              <a:off x="6203423" y="5921306"/>
              <a:ext cx="2483377" cy="48594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kern="1200" spc="-10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/>
              <a:r>
                <a:rPr lang="fr-FR" sz="2000" dirty="0" smtClean="0"/>
                <a:t>Des capacités</a:t>
              </a:r>
              <a:endParaRPr lang="fr-FR" sz="2000" dirty="0">
                <a:solidFill>
                  <a:srgbClr val="7F7F7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588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/>
            <a:r>
              <a:rPr lang="fr-FR" sz="3200" dirty="0" smtClean="0"/>
              <a:t>Rédiger le journal intime d’un citoyen romain</a:t>
            </a:r>
            <a:br>
              <a:rPr lang="fr-FR" sz="3200" dirty="0" smtClean="0"/>
            </a:br>
            <a:r>
              <a:rPr lang="fr-FR" sz="3200" dirty="0" smtClean="0">
                <a:solidFill>
                  <a:schemeClr val="bg1">
                    <a:lumMod val="50000"/>
                  </a:schemeClr>
                </a:solidFill>
              </a:rPr>
              <a:t>La consigne</a:t>
            </a:r>
            <a:endParaRPr lang="fr-FR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02999" y="1904074"/>
            <a:ext cx="4044380" cy="4469092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 algn="just">
              <a:buNone/>
            </a:pPr>
            <a:r>
              <a:rPr lang="fr-FR" dirty="0" smtClean="0"/>
              <a:t>« </a:t>
            </a:r>
            <a:r>
              <a:rPr lang="fr-FR" dirty="0"/>
              <a:t>Rédigez le journal intime d’un habitant de Rome sous la période de la </a:t>
            </a:r>
            <a:r>
              <a:rPr lang="fr-FR" dirty="0" smtClean="0"/>
              <a:t>République. </a:t>
            </a:r>
            <a:r>
              <a:rPr lang="fr-FR" dirty="0"/>
              <a:t>Vous l’écrirez à la manière d’un esclave, d’une femme de citoyen, d’un magistrat, d’un soldat, d’un paysan ou d’un enfant de citoyen selon votre groupe de </a:t>
            </a:r>
            <a:r>
              <a:rPr lang="fr-FR" dirty="0" smtClean="0"/>
              <a:t>travail. </a:t>
            </a:r>
            <a:r>
              <a:rPr lang="fr-FR" dirty="0"/>
              <a:t>Vous évoquerez sa vie quotidienne dans les rues de Rome ainsi que ses droits et devoirs au sein de la société romaine</a:t>
            </a:r>
            <a:r>
              <a:rPr lang="fr-FR" dirty="0" smtClean="0"/>
              <a:t>. »</a:t>
            </a:r>
          </a:p>
        </p:txBody>
      </p:sp>
      <p:grpSp>
        <p:nvGrpSpPr>
          <p:cNvPr id="16" name="Grouper 15"/>
          <p:cNvGrpSpPr/>
          <p:nvPr/>
        </p:nvGrpSpPr>
        <p:grpSpPr>
          <a:xfrm>
            <a:off x="718138" y="1397078"/>
            <a:ext cx="7815146" cy="881923"/>
            <a:chOff x="778358" y="2422479"/>
            <a:chExt cx="7815146" cy="881923"/>
          </a:xfrm>
        </p:grpSpPr>
        <p:sp>
          <p:nvSpPr>
            <p:cNvPr id="8" name="Rectangle 7"/>
            <p:cNvSpPr/>
            <p:nvPr/>
          </p:nvSpPr>
          <p:spPr>
            <a:xfrm>
              <a:off x="778358" y="2908421"/>
              <a:ext cx="3093662" cy="395981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Titre 1"/>
            <p:cNvSpPr txBox="1">
              <a:spLocks/>
            </p:cNvSpPr>
            <p:nvPr/>
          </p:nvSpPr>
          <p:spPr>
            <a:xfrm>
              <a:off x="4361162" y="2422479"/>
              <a:ext cx="4232342" cy="48594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kern="1200" spc="-10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/>
              <a:r>
                <a:rPr lang="fr-FR" sz="2000" dirty="0" smtClean="0"/>
                <a:t>Un contexte créatif, stimulant et viable en dehors des murs de la classe</a:t>
              </a:r>
              <a:endParaRPr lang="fr-FR" sz="2000" dirty="0">
                <a:solidFill>
                  <a:srgbClr val="7F7F7F"/>
                </a:solidFill>
              </a:endParaRPr>
            </a:p>
          </p:txBody>
        </p:sp>
        <p:cxnSp>
          <p:nvCxnSpPr>
            <p:cNvPr id="12" name="Connecteur droit 11"/>
            <p:cNvCxnSpPr>
              <a:endCxn id="8" idx="0"/>
            </p:cNvCxnSpPr>
            <p:nvPr/>
          </p:nvCxnSpPr>
          <p:spPr>
            <a:xfrm flipH="1">
              <a:off x="2325189" y="2635329"/>
              <a:ext cx="2035973" cy="273092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7" name="Grouper 16"/>
          <p:cNvGrpSpPr/>
          <p:nvPr/>
        </p:nvGrpSpPr>
        <p:grpSpPr>
          <a:xfrm>
            <a:off x="457200" y="4391250"/>
            <a:ext cx="4661879" cy="2224887"/>
            <a:chOff x="2023189" y="3839131"/>
            <a:chExt cx="4661879" cy="2224887"/>
          </a:xfrm>
        </p:grpSpPr>
        <p:sp>
          <p:nvSpPr>
            <p:cNvPr id="9" name="Rectangle 8"/>
            <p:cNvSpPr/>
            <p:nvPr/>
          </p:nvSpPr>
          <p:spPr>
            <a:xfrm>
              <a:off x="2023189" y="3839131"/>
              <a:ext cx="2923069" cy="384525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Titre 1"/>
            <p:cNvSpPr txBox="1">
              <a:spLocks/>
            </p:cNvSpPr>
            <p:nvPr/>
          </p:nvSpPr>
          <p:spPr>
            <a:xfrm>
              <a:off x="2452726" y="5578076"/>
              <a:ext cx="4232342" cy="48594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kern="1200" spc="-10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/>
              <a:r>
                <a:rPr lang="fr-FR" sz="2000" dirty="0" smtClean="0"/>
                <a:t>Diversité des stratégies possibles et développement de l’autonomie</a:t>
              </a:r>
              <a:endParaRPr lang="fr-FR" sz="2000" dirty="0">
                <a:solidFill>
                  <a:srgbClr val="7F7F7F"/>
                </a:solidFill>
              </a:endParaRPr>
            </a:p>
          </p:txBody>
        </p:sp>
        <p:cxnSp>
          <p:nvCxnSpPr>
            <p:cNvPr id="14" name="Connecteur droit 13"/>
            <p:cNvCxnSpPr/>
            <p:nvPr/>
          </p:nvCxnSpPr>
          <p:spPr>
            <a:xfrm>
              <a:off x="4020652" y="4223656"/>
              <a:ext cx="365340" cy="118120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774" y="2161463"/>
            <a:ext cx="4155506" cy="398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266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/>
            <a:r>
              <a:rPr lang="fr-FR" sz="3200" dirty="0" smtClean="0"/>
              <a:t>Rédiger le journal intime d’un citoyen romain</a:t>
            </a:r>
            <a:br>
              <a:rPr lang="fr-FR" sz="3200" dirty="0" smtClean="0"/>
            </a:br>
            <a:r>
              <a:rPr lang="fr-FR" sz="3200" dirty="0" smtClean="0">
                <a:solidFill>
                  <a:schemeClr val="bg1">
                    <a:lumMod val="50000"/>
                  </a:schemeClr>
                </a:solidFill>
              </a:rPr>
              <a:t>Les compétences travaillées et évaluées</a:t>
            </a:r>
            <a:endParaRPr lang="fr-FR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88380574"/>
              </p:ext>
            </p:extLst>
          </p:nvPr>
        </p:nvGraphicFramePr>
        <p:xfrm>
          <a:off x="723736" y="3298158"/>
          <a:ext cx="8162282" cy="1732962"/>
        </p:xfrm>
        <a:graphic>
          <a:graphicData uri="http://schemas.openxmlformats.org/presentationml/2006/ole">
            <p:oleObj spid="_x0000_s1046" name="Document" r:id="rId4" imgW="6273569" imgH="1257254" progId="Word.Document.12">
              <p:embed/>
            </p:oleObj>
          </a:graphicData>
        </a:graphic>
      </p:graphicFrame>
      <p:grpSp>
        <p:nvGrpSpPr>
          <p:cNvPr id="8" name="Grouper 7"/>
          <p:cNvGrpSpPr/>
          <p:nvPr/>
        </p:nvGrpSpPr>
        <p:grpSpPr>
          <a:xfrm>
            <a:off x="433660" y="2678604"/>
            <a:ext cx="2762261" cy="1137261"/>
            <a:chOff x="433660" y="2167141"/>
            <a:chExt cx="2762261" cy="1137261"/>
          </a:xfrm>
        </p:grpSpPr>
        <p:sp>
          <p:nvSpPr>
            <p:cNvPr id="9" name="Rectangle 8"/>
            <p:cNvSpPr/>
            <p:nvPr/>
          </p:nvSpPr>
          <p:spPr>
            <a:xfrm>
              <a:off x="778358" y="3017656"/>
              <a:ext cx="2198520" cy="286746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Titre 1"/>
            <p:cNvSpPr txBox="1">
              <a:spLocks/>
            </p:cNvSpPr>
            <p:nvPr/>
          </p:nvSpPr>
          <p:spPr>
            <a:xfrm>
              <a:off x="433660" y="2167141"/>
              <a:ext cx="2762261" cy="48594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kern="1200" spc="-10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/>
              <a:r>
                <a:rPr lang="fr-FR" sz="2000" dirty="0" smtClean="0"/>
                <a:t>Compétences littéraires</a:t>
              </a:r>
              <a:endParaRPr lang="fr-FR" sz="2000" dirty="0">
                <a:solidFill>
                  <a:srgbClr val="7F7F7F"/>
                </a:solidFill>
              </a:endParaRPr>
            </a:p>
          </p:txBody>
        </p:sp>
        <p:cxnSp>
          <p:nvCxnSpPr>
            <p:cNvPr id="11" name="Connecteur droit 10"/>
            <p:cNvCxnSpPr>
              <a:stCxn id="10" idx="2"/>
              <a:endCxn id="9" idx="0"/>
            </p:cNvCxnSpPr>
            <p:nvPr/>
          </p:nvCxnSpPr>
          <p:spPr>
            <a:xfrm>
              <a:off x="1814791" y="2653083"/>
              <a:ext cx="62827" cy="364573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4" name="Grouper 13"/>
          <p:cNvGrpSpPr/>
          <p:nvPr/>
        </p:nvGrpSpPr>
        <p:grpSpPr>
          <a:xfrm>
            <a:off x="778358" y="2432819"/>
            <a:ext cx="5468989" cy="1705895"/>
            <a:chOff x="778358" y="1639472"/>
            <a:chExt cx="5468989" cy="1705895"/>
          </a:xfrm>
        </p:grpSpPr>
        <p:sp>
          <p:nvSpPr>
            <p:cNvPr id="15" name="Rectangle 14"/>
            <p:cNvSpPr/>
            <p:nvPr/>
          </p:nvSpPr>
          <p:spPr>
            <a:xfrm>
              <a:off x="778358" y="3058621"/>
              <a:ext cx="2198520" cy="286746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Titre 1"/>
            <p:cNvSpPr txBox="1">
              <a:spLocks/>
            </p:cNvSpPr>
            <p:nvPr/>
          </p:nvSpPr>
          <p:spPr>
            <a:xfrm>
              <a:off x="3038326" y="1639472"/>
              <a:ext cx="3209021" cy="48594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kern="1200" spc="-10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/>
              <a:r>
                <a:rPr lang="fr-FR" sz="2000" dirty="0" smtClean="0"/>
                <a:t>Compétences documentaires</a:t>
              </a:r>
              <a:endParaRPr lang="fr-FR" sz="2000" dirty="0">
                <a:solidFill>
                  <a:srgbClr val="7F7F7F"/>
                </a:solidFill>
              </a:endParaRPr>
            </a:p>
          </p:txBody>
        </p:sp>
        <p:cxnSp>
          <p:nvCxnSpPr>
            <p:cNvPr id="17" name="Connecteur droit 16"/>
            <p:cNvCxnSpPr>
              <a:endCxn id="15" idx="0"/>
            </p:cNvCxnSpPr>
            <p:nvPr/>
          </p:nvCxnSpPr>
          <p:spPr>
            <a:xfrm flipH="1">
              <a:off x="1877618" y="2180034"/>
              <a:ext cx="2765219" cy="878587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1" name="Grouper 20"/>
          <p:cNvGrpSpPr/>
          <p:nvPr/>
        </p:nvGrpSpPr>
        <p:grpSpPr>
          <a:xfrm>
            <a:off x="505256" y="4191112"/>
            <a:ext cx="3031494" cy="1216710"/>
            <a:chOff x="505256" y="3017656"/>
            <a:chExt cx="3031494" cy="1216710"/>
          </a:xfrm>
        </p:grpSpPr>
        <p:sp>
          <p:nvSpPr>
            <p:cNvPr id="22" name="Rectangle 21"/>
            <p:cNvSpPr/>
            <p:nvPr/>
          </p:nvSpPr>
          <p:spPr>
            <a:xfrm>
              <a:off x="778358" y="3017656"/>
              <a:ext cx="2198520" cy="286746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Titre 1"/>
            <p:cNvSpPr txBox="1">
              <a:spLocks/>
            </p:cNvSpPr>
            <p:nvPr/>
          </p:nvSpPr>
          <p:spPr>
            <a:xfrm>
              <a:off x="505256" y="3748424"/>
              <a:ext cx="3031494" cy="48594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kern="1200" spc="-10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/>
              <a:r>
                <a:rPr lang="fr-FR" sz="2000" dirty="0" smtClean="0"/>
                <a:t>Compétences relevant de la culture humaniste</a:t>
              </a:r>
              <a:endParaRPr lang="fr-FR" sz="2000" dirty="0">
                <a:solidFill>
                  <a:srgbClr val="7F7F7F"/>
                </a:solidFill>
              </a:endParaRPr>
            </a:p>
          </p:txBody>
        </p:sp>
        <p:cxnSp>
          <p:nvCxnSpPr>
            <p:cNvPr id="24" name="Connecteur droit 23"/>
            <p:cNvCxnSpPr>
              <a:endCxn id="22" idx="2"/>
            </p:cNvCxnSpPr>
            <p:nvPr/>
          </p:nvCxnSpPr>
          <p:spPr>
            <a:xfrm flipV="1">
              <a:off x="1877618" y="3304402"/>
              <a:ext cx="0" cy="457680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88350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/>
            <a:r>
              <a:rPr lang="fr-FR" sz="3200" dirty="0" smtClean="0"/>
              <a:t>Rédiger le journal intime d’un citoyen romain</a:t>
            </a:r>
            <a:br>
              <a:rPr lang="fr-FR" sz="3200" dirty="0" smtClean="0"/>
            </a:br>
            <a:r>
              <a:rPr lang="fr-FR" sz="3200" dirty="0" smtClean="0">
                <a:solidFill>
                  <a:schemeClr val="bg1">
                    <a:lumMod val="50000"/>
                  </a:schemeClr>
                </a:solidFill>
              </a:rPr>
              <a:t>Les ressources</a:t>
            </a:r>
            <a:endParaRPr lang="fr-FR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886068"/>
            <a:ext cx="8229600" cy="4590932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</a:pPr>
            <a:r>
              <a:rPr lang="fr-FR" dirty="0" smtClean="0"/>
              <a:t> Quelles </a:t>
            </a:r>
            <a:r>
              <a:rPr lang="fr-FR" b="1" dirty="0" smtClean="0"/>
              <a:t>ressources internes </a:t>
            </a:r>
            <a:r>
              <a:rPr lang="fr-FR" dirty="0" smtClean="0"/>
              <a:t>les élèves pouvaient-ils mobiliser ? 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Méthodologie du récit déjà abordée dans les chapitres précédents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Connaissances préalables sur le thème</a:t>
            </a:r>
          </a:p>
          <a:p>
            <a:pPr lvl="1">
              <a:buFont typeface="Wingdings" charset="2"/>
              <a:buChar char="§"/>
            </a:pPr>
            <a:endParaRPr lang="fr-FR" dirty="0" smtClean="0"/>
          </a:p>
          <a:p>
            <a:pPr>
              <a:buFont typeface="Wingdings" charset="2"/>
              <a:buChar char="§"/>
            </a:pPr>
            <a:r>
              <a:rPr lang="fr-FR" dirty="0" smtClean="0"/>
              <a:t> Quelles </a:t>
            </a:r>
            <a:r>
              <a:rPr lang="fr-FR" b="1" dirty="0" smtClean="0"/>
              <a:t>ressources externes</a:t>
            </a:r>
            <a:r>
              <a:rPr lang="fr-FR" dirty="0" smtClean="0"/>
              <a:t> les élèves pouvaient-ils mobiliser ?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Ressources documentaires sélectionnées au CDI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Aides à la méthodologie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Apports de connaissances dans le cadre du reste du cours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Professeurs</a:t>
            </a:r>
          </a:p>
        </p:txBody>
      </p:sp>
    </p:spTree>
    <p:extLst>
      <p:ext uri="{BB962C8B-B14F-4D97-AF65-F5344CB8AC3E}">
        <p14:creationId xmlns:p14="http://schemas.microsoft.com/office/powerpoint/2010/main" xmlns="" val="114747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/>
            <a:r>
              <a:rPr lang="fr-FR" sz="3200" dirty="0" smtClean="0"/>
              <a:t>Rédiger le journal intime d’un citoyen romain</a:t>
            </a:r>
            <a:br>
              <a:rPr lang="fr-FR" sz="3200" dirty="0" smtClean="0"/>
            </a:br>
            <a:r>
              <a:rPr lang="fr-FR" sz="3200" dirty="0" smtClean="0">
                <a:solidFill>
                  <a:schemeClr val="bg1">
                    <a:lumMod val="50000"/>
                  </a:schemeClr>
                </a:solidFill>
              </a:rPr>
              <a:t>Les aides à la résolution</a:t>
            </a:r>
            <a:endParaRPr lang="fr-FR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886068"/>
            <a:ext cx="8229600" cy="4971932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</a:pPr>
            <a:r>
              <a:rPr lang="fr-FR" dirty="0" smtClean="0"/>
              <a:t>Des aides au </a:t>
            </a:r>
            <a:r>
              <a:rPr lang="fr-FR" b="1" dirty="0" smtClean="0"/>
              <a:t>savoir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Repères temporels (chronologie de la Rome sous la République)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Repères spatiaux (plan de Rome)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Vocabulaire</a:t>
            </a:r>
          </a:p>
          <a:p>
            <a:pPr marL="274320" lvl="1" indent="0">
              <a:buNone/>
            </a:pPr>
            <a:endParaRPr lang="fr-FR" dirty="0" smtClean="0"/>
          </a:p>
          <a:p>
            <a:pPr>
              <a:buFont typeface="Wingdings" charset="2"/>
              <a:buChar char="§"/>
            </a:pPr>
            <a:r>
              <a:rPr lang="fr-FR" dirty="0" smtClean="0"/>
              <a:t>Des aides au </a:t>
            </a:r>
            <a:r>
              <a:rPr lang="fr-FR" b="1" dirty="0" smtClean="0"/>
              <a:t>savoir-faire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Clés d’un document (recherche d’information)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Codes du journal intime (règles de rédaction)</a:t>
            </a:r>
          </a:p>
          <a:p>
            <a:pPr marL="274320" lvl="1" indent="0">
              <a:buNone/>
            </a:pPr>
            <a:endParaRPr lang="fr-FR" dirty="0" smtClean="0"/>
          </a:p>
          <a:p>
            <a:pPr>
              <a:buFont typeface="Wingdings" charset="2"/>
              <a:buChar char="§"/>
            </a:pPr>
            <a:r>
              <a:rPr lang="fr-FR" dirty="0" smtClean="0"/>
              <a:t>Des aides au </a:t>
            </a:r>
            <a:r>
              <a:rPr lang="fr-FR" b="1" dirty="0" smtClean="0"/>
              <a:t>savoir-être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Organiser le travail de groupe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Etablir un planning</a:t>
            </a:r>
          </a:p>
        </p:txBody>
      </p:sp>
    </p:spTree>
    <p:extLst>
      <p:ext uri="{BB962C8B-B14F-4D97-AF65-F5344CB8AC3E}">
        <p14:creationId xmlns:p14="http://schemas.microsoft.com/office/powerpoint/2010/main" xmlns="" val="177183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d’aide à la résolution</a:t>
            </a:r>
            <a:endParaRPr lang="fr-FR" dirty="0"/>
          </a:p>
        </p:txBody>
      </p:sp>
      <p:sp>
        <p:nvSpPr>
          <p:cNvPr id="10" name="Bouton d'action : Retour 9">
            <a:hlinkClick r:id="" action="ppaction://hlinkshowjump?jump=lastslideviewed" highlightClick="1"/>
          </p:cNvPr>
          <p:cNvSpPr/>
          <p:nvPr/>
        </p:nvSpPr>
        <p:spPr>
          <a:xfrm>
            <a:off x="8144089" y="5997222"/>
            <a:ext cx="570933" cy="578555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H5TC Journal intime.doc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2500" y="1476021"/>
            <a:ext cx="6921500" cy="1422400"/>
          </a:xfrm>
          <a:prstGeom prst="rect">
            <a:avLst/>
          </a:prstGeom>
        </p:spPr>
      </p:pic>
      <p:pic>
        <p:nvPicPr>
          <p:cNvPr id="12" name="Image 11" descr="H5TC Journal intime.docx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878" y="3165142"/>
            <a:ext cx="5761567" cy="3664636"/>
          </a:xfrm>
          <a:prstGeom prst="rect">
            <a:avLst/>
          </a:prstGeom>
        </p:spPr>
      </p:pic>
      <p:grpSp>
        <p:nvGrpSpPr>
          <p:cNvPr id="7" name="Grouper 6"/>
          <p:cNvGrpSpPr/>
          <p:nvPr/>
        </p:nvGrpSpPr>
        <p:grpSpPr>
          <a:xfrm>
            <a:off x="136879" y="3151031"/>
            <a:ext cx="8871653" cy="3424746"/>
            <a:chOff x="36923" y="1727998"/>
            <a:chExt cx="8871653" cy="2488062"/>
          </a:xfrm>
        </p:grpSpPr>
        <p:sp>
          <p:nvSpPr>
            <p:cNvPr id="8" name="Rectangle 7"/>
            <p:cNvSpPr/>
            <p:nvPr/>
          </p:nvSpPr>
          <p:spPr>
            <a:xfrm>
              <a:off x="36923" y="1727998"/>
              <a:ext cx="5888566" cy="248806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Titre 1"/>
            <p:cNvSpPr txBox="1">
              <a:spLocks/>
            </p:cNvSpPr>
            <p:nvPr/>
          </p:nvSpPr>
          <p:spPr>
            <a:xfrm>
              <a:off x="6052487" y="1738250"/>
              <a:ext cx="2856089" cy="48594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kern="1200" spc="-10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/>
              <a:r>
                <a:rPr lang="fr-FR" sz="2000" dirty="0" smtClean="0"/>
                <a:t>Repères spatiaux à différentes échelles</a:t>
              </a:r>
              <a:endParaRPr lang="fr-FR" sz="2000" dirty="0">
                <a:solidFill>
                  <a:srgbClr val="7F7F7F"/>
                </a:solidFill>
              </a:endParaRPr>
            </a:p>
          </p:txBody>
        </p:sp>
      </p:grpSp>
      <p:grpSp>
        <p:nvGrpSpPr>
          <p:cNvPr id="4" name="Grouper 3"/>
          <p:cNvGrpSpPr/>
          <p:nvPr/>
        </p:nvGrpSpPr>
        <p:grpSpPr>
          <a:xfrm>
            <a:off x="136878" y="1436769"/>
            <a:ext cx="9007123" cy="1461652"/>
            <a:chOff x="330433" y="2033630"/>
            <a:chExt cx="9007123" cy="1461652"/>
          </a:xfrm>
        </p:grpSpPr>
        <p:sp>
          <p:nvSpPr>
            <p:cNvPr id="5" name="Rectangle 4"/>
            <p:cNvSpPr/>
            <p:nvPr/>
          </p:nvSpPr>
          <p:spPr>
            <a:xfrm>
              <a:off x="2416056" y="2072882"/>
              <a:ext cx="6921500" cy="142240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Titre 1"/>
            <p:cNvSpPr txBox="1">
              <a:spLocks/>
            </p:cNvSpPr>
            <p:nvPr/>
          </p:nvSpPr>
          <p:spPr>
            <a:xfrm>
              <a:off x="330433" y="2033630"/>
              <a:ext cx="1979789" cy="146165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kern="1200" spc="-10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/>
              <a:r>
                <a:rPr lang="fr-FR" sz="2000" dirty="0" smtClean="0"/>
                <a:t>Méthode du journal intime</a:t>
              </a:r>
              <a:endParaRPr lang="fr-FR" sz="2000" dirty="0">
                <a:solidFill>
                  <a:srgbClr val="7F7F7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2911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Clarté.thmx</Template>
  <TotalTime>2176</TotalTime>
  <Words>822</Words>
  <Application>Microsoft Office PowerPoint</Application>
  <PresentationFormat>Affichage à l'écran (4:3)</PresentationFormat>
  <Paragraphs>169</Paragraphs>
  <Slides>27</Slides>
  <Notes>17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9" baseType="lpstr">
      <vt:lpstr>Clarté</vt:lpstr>
      <vt:lpstr>Document</vt:lpstr>
      <vt:lpstr>Exemples concrets de tâches complexes en histoire au collège</vt:lpstr>
      <vt:lpstr>Grille d’évaluation d’une tâche complexe</vt:lpstr>
      <vt:lpstr>CAS 1 : Enseigner par compétences en histoire</vt:lpstr>
      <vt:lpstr>Rédiger le journal intime d’un citoyen romain Les objectifs</vt:lpstr>
      <vt:lpstr>Rédiger le journal intime d’un citoyen romain La consigne</vt:lpstr>
      <vt:lpstr>Rédiger le journal intime d’un citoyen romain Les compétences travaillées et évaluées</vt:lpstr>
      <vt:lpstr>Rédiger le journal intime d’un citoyen romain Les ressources</vt:lpstr>
      <vt:lpstr>Rédiger le journal intime d’un citoyen romain Les aides à la résolution</vt:lpstr>
      <vt:lpstr>Exemple d’aide à la résolution</vt:lpstr>
      <vt:lpstr>CAS 2 : TRAVAILLER des compétences en histoire des arts</vt:lpstr>
      <vt:lpstr>Rédiger la notice d’information d’un musée Les objectifs</vt:lpstr>
      <vt:lpstr>Rédiger la notice d’information d’un musée La consigne</vt:lpstr>
      <vt:lpstr>Rédiger la notice d’information d’un musée Les compétences travaillées et évaluées</vt:lpstr>
      <vt:lpstr>Rédiger la notice d’information d’un musée Les compétences travaillées et évaluées</vt:lpstr>
      <vt:lpstr>Rédiger la notice d’information d’un musée Les ressources</vt:lpstr>
      <vt:lpstr>Rédiger la notice d’information d’un musée Les aides à la résolution</vt:lpstr>
      <vt:lpstr>CAS 3 : Evaluer PAR compétences en histoire</vt:lpstr>
      <vt:lpstr>Présenter une plaquette d’informations Les objectifs</vt:lpstr>
      <vt:lpstr>Présenter une plaquette d’informations La consigne</vt:lpstr>
      <vt:lpstr>Construire une plaquette d’informations Les compétences travaillées et évaluées</vt:lpstr>
      <vt:lpstr>Présenter une plaquette d’informations Les compétences travaillées et évaluées</vt:lpstr>
      <vt:lpstr>Présenter une plaquette d’informations Les ressources</vt:lpstr>
      <vt:lpstr>Présenter une plaquette d’informations Les aides à la résolution</vt:lpstr>
      <vt:lpstr>Exemple d’aide à la résolution</vt:lpstr>
      <vt:lpstr>Pour aller plus loin…</vt:lpstr>
      <vt:lpstr>Dossier documentaire sur Renault</vt:lpstr>
      <vt:lpstr>Dipity, un service en ligne pour créer des chronologies interactives</vt:lpstr>
    </vt:vector>
  </TitlesOfParts>
  <Company>Education nationale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Enseigner et évaluer par compétences en histoire-géographie au collège : la tâche complexe</dc:title>
  <dc:creator>Jean-François Tavernier</dc:creator>
  <cp:lastModifiedBy>Julien EBERSOLD</cp:lastModifiedBy>
  <cp:revision>51</cp:revision>
  <dcterms:created xsi:type="dcterms:W3CDTF">2012-03-07T10:02:10Z</dcterms:created>
  <dcterms:modified xsi:type="dcterms:W3CDTF">2013-01-11T18:18:24Z</dcterms:modified>
</cp:coreProperties>
</file>