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0" r:id="rId1"/>
    <p:sldMasterId id="2147483713" r:id="rId2"/>
  </p:sldMasterIdLst>
  <p:notesMasterIdLst>
    <p:notesMasterId r:id="rId20"/>
  </p:notesMasterIdLst>
  <p:handoutMasterIdLst>
    <p:handoutMasterId r:id="rId21"/>
  </p:handoutMasterIdLst>
  <p:sldIdLst>
    <p:sldId id="256" r:id="rId3"/>
    <p:sldId id="259" r:id="rId4"/>
    <p:sldId id="280" r:id="rId5"/>
    <p:sldId id="260" r:id="rId6"/>
    <p:sldId id="276" r:id="rId7"/>
    <p:sldId id="279" r:id="rId8"/>
    <p:sldId id="264" r:id="rId9"/>
    <p:sldId id="277" r:id="rId10"/>
    <p:sldId id="278" r:id="rId11"/>
    <p:sldId id="275" r:id="rId12"/>
    <p:sldId id="272" r:id="rId13"/>
    <p:sldId id="266" r:id="rId14"/>
    <p:sldId id="267" r:id="rId15"/>
    <p:sldId id="269" r:id="rId16"/>
    <p:sldId id="270" r:id="rId17"/>
    <p:sldId id="274" r:id="rId18"/>
    <p:sldId id="273" r:id="rId19"/>
  </p:sldIdLst>
  <p:sldSz cx="9144000" cy="6858000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2" autoAdjust="0"/>
    <p:restoredTop sz="94675" autoAdjust="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22E78-9EFC-40AA-8EB2-A120867BDA8A}" type="datetimeFigureOut">
              <a:rPr lang="fr-FR" smtClean="0"/>
              <a:pPr/>
              <a:t>19/05/2015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D8FDD-4798-4625-AAA9-F2F407BBAE4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64A-592A-417A-BC1F-6709B9A9C475}" type="datetimeFigureOut">
              <a:rPr lang="fr-FR" smtClean="0"/>
              <a:pPr/>
              <a:t>19/05/2015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A5C76-8EF5-4C46-B638-C4BA7F09956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13486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A5C76-8EF5-4C46-B638-C4BA7F09956E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FR" sz="1400" strike="noStrike" smtClean="0">
                <a:solidFill>
                  <a:srgbClr val="4E3B30"/>
                </a:solidFill>
                <a:latin typeface="Tw Cen MT"/>
              </a:rPr>
              <a:t>19/03/2015</a:t>
            </a:r>
            <a:endParaRPr lang="fr-F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E8BB39F9-B0C8-46C2-A86C-2548E81BB5B9}" type="slidenum">
              <a:rPr lang="fr-FR" sz="1400" b="1" strike="noStrike" smtClean="0">
                <a:solidFill>
                  <a:srgbClr val="FFFFFF"/>
                </a:solidFill>
                <a:latin typeface="Tw Cen MT"/>
              </a:rPr>
              <a:pPr>
                <a:lnSpc>
                  <a:spcPct val="100000"/>
                </a:lnSpc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FR" sz="1400" strike="noStrike" smtClean="0">
                <a:solidFill>
                  <a:srgbClr val="4E3B30"/>
                </a:solidFill>
                <a:latin typeface="Tw Cen MT"/>
              </a:rPr>
              <a:t>19/03/2015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E8BB39F9-B0C8-46C2-A86C-2548E81BB5B9}" type="slidenum">
              <a:rPr lang="fr-FR" sz="1400" b="1" strike="noStrike" smtClean="0">
                <a:solidFill>
                  <a:srgbClr val="FFFFFF"/>
                </a:solidFill>
                <a:latin typeface="Tw Cen MT"/>
              </a:rPr>
              <a:pPr>
                <a:lnSpc>
                  <a:spcPct val="100000"/>
                </a:lnSpc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FR" sz="1400" strike="noStrike" smtClean="0">
                <a:solidFill>
                  <a:srgbClr val="4E3B30"/>
                </a:solidFill>
                <a:latin typeface="Tw Cen MT"/>
              </a:rPr>
              <a:t>19/03/2015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E8BB39F9-B0C8-46C2-A86C-2548E81BB5B9}" type="slidenum">
              <a:rPr lang="fr-FR" sz="1400" b="1" strike="noStrike" smtClean="0">
                <a:solidFill>
                  <a:srgbClr val="FFFFFF"/>
                </a:solidFill>
                <a:latin typeface="Tw Cen MT"/>
              </a:rPr>
              <a:pPr>
                <a:lnSpc>
                  <a:spcPct val="100000"/>
                </a:lnSpc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612720" y="1600200"/>
            <a:ext cx="8152920" cy="449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FR" sz="1400" strike="noStrike" smtClean="0">
                <a:solidFill>
                  <a:srgbClr val="4E3B30"/>
                </a:solidFill>
                <a:latin typeface="Tw Cen MT"/>
              </a:rPr>
              <a:t>19/03/2015</a:t>
            </a:r>
            <a:endParaRPr lang="fr-F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E8BB39F9-B0C8-46C2-A86C-2548E81BB5B9}" type="slidenum">
              <a:rPr lang="fr-FR" sz="1400" b="1" strike="noStrike" smtClean="0">
                <a:solidFill>
                  <a:srgbClr val="FFFFFF"/>
                </a:solidFill>
                <a:latin typeface="Tw Cen MT"/>
              </a:rPr>
              <a:pPr>
                <a:lnSpc>
                  <a:spcPct val="100000"/>
                </a:lnSpc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FR" sz="1400" strike="noStrike" smtClean="0">
                <a:solidFill>
                  <a:srgbClr val="4E3B30"/>
                </a:solidFill>
                <a:latin typeface="Tw Cen MT"/>
              </a:rPr>
              <a:t>19/03/2015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E8BB39F9-B0C8-46C2-A86C-2548E81BB5B9}" type="slidenum">
              <a:rPr lang="fr-FR" sz="1400" b="1" strike="noStrike" smtClean="0">
                <a:solidFill>
                  <a:srgbClr val="FFFFFF"/>
                </a:solidFill>
                <a:latin typeface="Tw Cen MT"/>
              </a:rPr>
              <a:pPr>
                <a:lnSpc>
                  <a:spcPct val="100000"/>
                </a:lnSpc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FR" sz="1400" strike="noStrike" smtClean="0">
                <a:solidFill>
                  <a:srgbClr val="4E3B30"/>
                </a:solidFill>
                <a:latin typeface="Tw Cen MT"/>
              </a:rPr>
              <a:t>19/03/2015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E8BB39F9-B0C8-46C2-A86C-2548E81BB5B9}" type="slidenum">
              <a:rPr lang="fr-FR" sz="1400" b="1" strike="noStrike" smtClean="0">
                <a:solidFill>
                  <a:srgbClr val="FFFFFF"/>
                </a:solidFill>
                <a:latin typeface="Tw Cen MT"/>
              </a:rPr>
              <a:pPr>
                <a:lnSpc>
                  <a:spcPct val="100000"/>
                </a:lnSpc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FR" sz="1400" strike="noStrike" smtClean="0">
                <a:solidFill>
                  <a:srgbClr val="4E3B30"/>
                </a:solidFill>
                <a:latin typeface="Tw Cen MT"/>
              </a:rPr>
              <a:t>19/03/2015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E8BB39F9-B0C8-46C2-A86C-2548E81BB5B9}" type="slidenum">
              <a:rPr lang="fr-FR" sz="1400" b="1" strike="noStrike" smtClean="0">
                <a:solidFill>
                  <a:srgbClr val="FFFFFF"/>
                </a:solidFill>
                <a:latin typeface="Tw Cen MT"/>
              </a:rPr>
              <a:pPr>
                <a:lnSpc>
                  <a:spcPct val="100000"/>
                </a:lnSpc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FR" sz="1400" strike="noStrike" smtClean="0">
                <a:solidFill>
                  <a:srgbClr val="4E3B30"/>
                </a:solidFill>
                <a:latin typeface="Tw Cen MT"/>
              </a:rPr>
              <a:t>19/03/2015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E8BB39F9-B0C8-46C2-A86C-2548E81BB5B9}" type="slidenum">
              <a:rPr lang="fr-FR" sz="1400" b="1" strike="noStrike" smtClean="0">
                <a:solidFill>
                  <a:srgbClr val="FFFFFF"/>
                </a:solidFill>
                <a:latin typeface="Tw Cen MT"/>
              </a:rPr>
              <a:pPr>
                <a:lnSpc>
                  <a:spcPct val="100000"/>
                </a:lnSpc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FR" sz="1400" strike="noStrike" smtClean="0">
                <a:solidFill>
                  <a:srgbClr val="4E3B30"/>
                </a:solidFill>
                <a:latin typeface="Tw Cen MT"/>
              </a:rPr>
              <a:t>19/03/2015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E8BB39F9-B0C8-46C2-A86C-2548E81BB5B9}" type="slidenum">
              <a:rPr lang="fr-FR" sz="1400" b="1" strike="noStrike" smtClean="0">
                <a:solidFill>
                  <a:srgbClr val="FFFFFF"/>
                </a:solidFill>
                <a:latin typeface="Tw Cen MT"/>
              </a:rPr>
              <a:pPr>
                <a:lnSpc>
                  <a:spcPct val="100000"/>
                </a:lnSpc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FR" sz="1400" strike="noStrike" smtClean="0">
                <a:solidFill>
                  <a:srgbClr val="4E3B30"/>
                </a:solidFill>
                <a:latin typeface="Tw Cen MT"/>
              </a:rPr>
              <a:t>19/03/2015</a:t>
            </a: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E8BB39F9-B0C8-46C2-A86C-2548E81BB5B9}" type="slidenum">
              <a:rPr lang="fr-FR" sz="1400" b="1" strike="noStrike" smtClean="0">
                <a:solidFill>
                  <a:srgbClr val="FFFFFF"/>
                </a:solidFill>
                <a:latin typeface="Tw Cen MT"/>
              </a:rPr>
              <a:pPr>
                <a:lnSpc>
                  <a:spcPct val="100000"/>
                </a:lnSpc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FR" sz="1400" strike="noStrike" smtClean="0">
                <a:solidFill>
                  <a:srgbClr val="4E3B30"/>
                </a:solidFill>
                <a:latin typeface="Tw Cen MT"/>
              </a:rPr>
              <a:t>19/03/2015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E8BB39F9-B0C8-46C2-A86C-2548E81BB5B9}" type="slidenum">
              <a:rPr lang="fr-FR" sz="1400" b="1" strike="noStrike" smtClean="0">
                <a:solidFill>
                  <a:srgbClr val="FFFFFF"/>
                </a:solidFill>
                <a:latin typeface="Tw Cen MT"/>
              </a:rPr>
              <a:pPr>
                <a:lnSpc>
                  <a:spcPct val="100000"/>
                </a:lnSpc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FR" sz="1400" strike="noStrike" smtClean="0">
                <a:solidFill>
                  <a:srgbClr val="4E3B30"/>
                </a:solidFill>
                <a:latin typeface="Tw Cen MT"/>
              </a:rPr>
              <a:t>19/03/2015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E8BB39F9-B0C8-46C2-A86C-2548E81BB5B9}" type="slidenum">
              <a:rPr lang="fr-FR" sz="1400" b="1" strike="noStrike" smtClean="0">
                <a:solidFill>
                  <a:srgbClr val="FFFFFF"/>
                </a:solidFill>
                <a:latin typeface="Tw Cen MT"/>
              </a:rPr>
              <a:pPr>
                <a:lnSpc>
                  <a:spcPct val="100000"/>
                </a:lnSpc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FR" sz="1400" strike="noStrike" smtClean="0">
                <a:solidFill>
                  <a:srgbClr val="4E3B30"/>
                </a:solidFill>
                <a:latin typeface="Tw Cen MT"/>
              </a:rPr>
              <a:t>19/03/2015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lnSpc>
                <a:spcPct val="100000"/>
              </a:lnSpc>
            </a:pPr>
            <a:fld id="{E8BB39F9-B0C8-46C2-A86C-2548E81BB5B9}" type="slidenum">
              <a:rPr lang="fr-FR" sz="1400" b="1" strike="noStrike" smtClean="0">
                <a:solidFill>
                  <a:srgbClr val="FFFFFF"/>
                </a:solidFill>
                <a:latin typeface="Tw Cen MT"/>
              </a:rPr>
              <a:pPr>
                <a:lnSpc>
                  <a:spcPct val="100000"/>
                </a:lnSpc>
              </a:pPr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FR" sz="1400" strike="noStrike" smtClean="0">
                <a:solidFill>
                  <a:srgbClr val="4E3B30"/>
                </a:solidFill>
                <a:latin typeface="Tw Cen MT"/>
              </a:rPr>
              <a:t>19/03/2015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E8BB39F9-B0C8-46C2-A86C-2548E81BB5B9}" type="slidenum">
              <a:rPr lang="fr-FR" sz="1400" b="1" strike="noStrike" smtClean="0">
                <a:solidFill>
                  <a:srgbClr val="FFFFFF"/>
                </a:solidFill>
                <a:latin typeface="Tw Cen MT"/>
              </a:rPr>
              <a:pPr>
                <a:lnSpc>
                  <a:spcPct val="100000"/>
                </a:lnSpc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FR" sz="1400" strike="noStrike" smtClean="0">
                <a:solidFill>
                  <a:srgbClr val="4E3B30"/>
                </a:solidFill>
                <a:latin typeface="Tw Cen MT"/>
              </a:rPr>
              <a:t>19/03/2015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E8BB39F9-B0C8-46C2-A86C-2548E81BB5B9}" type="slidenum">
              <a:rPr lang="fr-FR" sz="1400" b="1" strike="noStrike" smtClean="0">
                <a:solidFill>
                  <a:srgbClr val="FFFFFF"/>
                </a:solidFill>
                <a:latin typeface="Tw Cen MT"/>
              </a:rPr>
              <a:pPr>
                <a:lnSpc>
                  <a:spcPct val="100000"/>
                </a:lnSpc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612720" y="1600200"/>
            <a:ext cx="8152920" cy="449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FR" sz="1400" strike="noStrike" smtClean="0">
                <a:solidFill>
                  <a:srgbClr val="4E3B30"/>
                </a:solidFill>
                <a:latin typeface="Tw Cen MT"/>
              </a:rPr>
              <a:t>19/03/2015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E8BB39F9-B0C8-46C2-A86C-2548E81BB5B9}" type="slidenum">
              <a:rPr lang="fr-FR" sz="1400" b="1" strike="noStrike" smtClean="0">
                <a:solidFill>
                  <a:srgbClr val="FFFFFF"/>
                </a:solidFill>
                <a:latin typeface="Tw Cen MT"/>
              </a:rPr>
              <a:pPr>
                <a:lnSpc>
                  <a:spcPct val="100000"/>
                </a:lnSpc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FR" sz="1400" strike="noStrike" smtClean="0">
                <a:solidFill>
                  <a:srgbClr val="4E3B30"/>
                </a:solidFill>
                <a:latin typeface="Tw Cen MT"/>
              </a:rPr>
              <a:t>19/03/2015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E8BB39F9-B0C8-46C2-A86C-2548E81BB5B9}" type="slidenum">
              <a:rPr lang="fr-FR" sz="1400" b="1" strike="noStrike" smtClean="0">
                <a:solidFill>
                  <a:srgbClr val="FFFFFF"/>
                </a:solidFill>
                <a:latin typeface="Tw Cen MT"/>
              </a:rPr>
              <a:pPr>
                <a:lnSpc>
                  <a:spcPct val="100000"/>
                </a:lnSpc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FR" sz="1400" strike="noStrike" smtClean="0">
                <a:solidFill>
                  <a:srgbClr val="4E3B30"/>
                </a:solidFill>
                <a:latin typeface="Tw Cen MT"/>
              </a:rPr>
              <a:t>19/03/2015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E8BB39F9-B0C8-46C2-A86C-2548E81BB5B9}" type="slidenum">
              <a:rPr lang="fr-FR" sz="1400" b="1" strike="noStrike" smtClean="0">
                <a:solidFill>
                  <a:srgbClr val="FFFFFF"/>
                </a:solidFill>
                <a:latin typeface="Tw Cen MT"/>
              </a:rPr>
              <a:pPr>
                <a:lnSpc>
                  <a:spcPct val="100000"/>
                </a:lnSpc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FR" sz="1400" strike="noStrike" smtClean="0">
                <a:solidFill>
                  <a:srgbClr val="4E3B30"/>
                </a:solidFill>
                <a:latin typeface="Tw Cen MT"/>
              </a:rPr>
              <a:t>19/03/2015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E8BB39F9-B0C8-46C2-A86C-2548E81BB5B9}" type="slidenum">
              <a:rPr lang="fr-FR" sz="1400" b="1" strike="noStrike" smtClean="0">
                <a:solidFill>
                  <a:srgbClr val="FFFFFF"/>
                </a:solidFill>
                <a:latin typeface="Tw Cen MT"/>
              </a:rPr>
              <a:pPr>
                <a:lnSpc>
                  <a:spcPct val="100000"/>
                </a:lnSpc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FR" sz="1400" strike="noStrike" smtClean="0">
                <a:solidFill>
                  <a:srgbClr val="4E3B30"/>
                </a:solidFill>
                <a:latin typeface="Tw Cen MT"/>
              </a:rPr>
              <a:t>19/03/2015</a:t>
            </a: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E8BB39F9-B0C8-46C2-A86C-2548E81BB5B9}" type="slidenum">
              <a:rPr lang="fr-FR" sz="1400" b="1" strike="noStrike" smtClean="0">
                <a:solidFill>
                  <a:srgbClr val="FFFFFF"/>
                </a:solidFill>
                <a:latin typeface="Tw Cen MT"/>
              </a:rPr>
              <a:pPr>
                <a:lnSpc>
                  <a:spcPct val="100000"/>
                </a:lnSpc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FR" sz="1400" strike="noStrike" smtClean="0">
                <a:solidFill>
                  <a:srgbClr val="4E3B30"/>
                </a:solidFill>
                <a:latin typeface="Tw Cen MT"/>
              </a:rPr>
              <a:t>19/03/2015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E8BB39F9-B0C8-46C2-A86C-2548E81BB5B9}" type="slidenum">
              <a:rPr lang="fr-FR" sz="1400" b="1" strike="noStrike" smtClean="0">
                <a:solidFill>
                  <a:srgbClr val="FFFFFF"/>
                </a:solidFill>
                <a:latin typeface="Tw Cen MT"/>
              </a:rPr>
              <a:pPr>
                <a:lnSpc>
                  <a:spcPct val="100000"/>
                </a:lnSpc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FR" sz="1400" strike="noStrike" smtClean="0">
                <a:solidFill>
                  <a:srgbClr val="4E3B30"/>
                </a:solidFill>
                <a:latin typeface="Tw Cen MT"/>
              </a:rPr>
              <a:t>19/03/2015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lnSpc>
                <a:spcPct val="100000"/>
              </a:lnSpc>
            </a:pPr>
            <a:fld id="{E8BB39F9-B0C8-46C2-A86C-2548E81BB5B9}" type="slidenum">
              <a:rPr lang="fr-FR" sz="1400" b="1" strike="noStrike" smtClean="0">
                <a:solidFill>
                  <a:srgbClr val="FFFFFF"/>
                </a:solidFill>
                <a:latin typeface="Tw Cen MT"/>
              </a:rPr>
              <a:pPr>
                <a:lnSpc>
                  <a:spcPct val="100000"/>
                </a:lnSpc>
              </a:pPr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1400" strike="noStrike" smtClean="0">
                <a:solidFill>
                  <a:srgbClr val="4E3B30"/>
                </a:solidFill>
                <a:latin typeface="Tw Cen MT"/>
              </a:rPr>
              <a:t>19/03/2015</a:t>
            </a:r>
            <a:endParaRPr lang="fr-F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</a:pPr>
            <a:fld id="{E8BB39F9-B0C8-46C2-A86C-2548E81BB5B9}" type="slidenum">
              <a:rPr lang="fr-FR" sz="1400" b="1" strike="noStrike" smtClean="0">
                <a:solidFill>
                  <a:srgbClr val="FFFFFF"/>
                </a:solidFill>
                <a:latin typeface="Tw Cen MT"/>
              </a:rPr>
              <a:pPr>
                <a:lnSpc>
                  <a:spcPct val="100000"/>
                </a:lnSpc>
              </a:pPr>
              <a:t>‹N°›</a:t>
            </a:fld>
            <a:endParaRPr lang="fr-F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1400" strike="noStrike" smtClean="0">
                <a:solidFill>
                  <a:srgbClr val="4E3B30"/>
                </a:solidFill>
                <a:latin typeface="Tw Cen MT"/>
              </a:rPr>
              <a:t>19/03/2015</a:t>
            </a:r>
            <a:endParaRPr lang="fr-F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</a:pPr>
            <a:fld id="{E8BB39F9-B0C8-46C2-A86C-2548E81BB5B9}" type="slidenum">
              <a:rPr lang="fr-FR" sz="1400" b="1" strike="noStrike" smtClean="0">
                <a:solidFill>
                  <a:srgbClr val="FFFFFF"/>
                </a:solidFill>
                <a:latin typeface="Tw Cen MT"/>
              </a:rPr>
              <a:pPr>
                <a:lnSpc>
                  <a:spcPct val="100000"/>
                </a:lnSpc>
              </a:pPr>
              <a:t>‹N°›</a:t>
            </a:fld>
            <a:endParaRPr lang="fr-F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1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C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1187624" y="2060848"/>
            <a:ext cx="6476760" cy="1828440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2">
                <a:lumMod val="60000"/>
                <a:lumOff val="40000"/>
              </a:schemeClr>
            </a:solidFill>
            <a:round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fr-FR" sz="4400" strike="noStrike" dirty="0">
                <a:solidFill>
                  <a:srgbClr val="000000"/>
                </a:solidFill>
                <a:latin typeface="Tw Cen MT"/>
              </a:rPr>
              <a:t>#1 Challenge </a:t>
            </a:r>
            <a:r>
              <a:rPr lang="fr-FR" sz="4400" dirty="0">
                <a:solidFill>
                  <a:srgbClr val="000000"/>
                </a:solidFill>
                <a:latin typeface="Tw Cen MT"/>
              </a:rPr>
              <a:t> </a:t>
            </a:r>
            <a:r>
              <a:rPr lang="fr-FR" sz="4400" dirty="0" smtClean="0">
                <a:solidFill>
                  <a:srgbClr val="000000"/>
                </a:solidFill>
                <a:latin typeface="Tw Cen MT"/>
              </a:rPr>
              <a:t>de </a:t>
            </a:r>
            <a:r>
              <a:rPr lang="fr-FR" sz="4400" strike="noStrike" dirty="0" smtClean="0">
                <a:solidFill>
                  <a:srgbClr val="000000"/>
                </a:solidFill>
                <a:latin typeface="Tw Cen MT"/>
              </a:rPr>
              <a:t>Collecte </a:t>
            </a:r>
            <a:r>
              <a:rPr lang="fr-FR" sz="4400" strike="noStrike" dirty="0">
                <a:solidFill>
                  <a:srgbClr val="000000"/>
                </a:solidFill>
                <a:latin typeface="Tw Cen MT"/>
              </a:rPr>
              <a:t>de lait </a:t>
            </a:r>
            <a:endParaRPr dirty="0"/>
          </a:p>
        </p:txBody>
      </p:sp>
      <p:sp>
        <p:nvSpPr>
          <p:cNvPr id="88" name="TextShape 2"/>
          <p:cNvSpPr txBox="1"/>
          <p:nvPr/>
        </p:nvSpPr>
        <p:spPr>
          <a:xfrm>
            <a:off x="2362320" y="6050160"/>
            <a:ext cx="6705360" cy="6854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600" strike="noStrike" dirty="0">
                <a:solidFill>
                  <a:srgbClr val="FFFFFF"/>
                </a:solidFill>
                <a:latin typeface="Tw Cen MT"/>
              </a:rPr>
              <a:t>Inter-établissements scolaires de Colmar</a:t>
            </a:r>
            <a:endParaRPr dirty="0"/>
          </a:p>
        </p:txBody>
      </p:sp>
      <p:pic>
        <p:nvPicPr>
          <p:cNvPr id="6" name="Espace réservé du contenu 3"/>
          <p:cNvPicPr/>
          <p:nvPr/>
        </p:nvPicPr>
        <p:blipFill>
          <a:blip r:embed="rId2" cstate="print"/>
          <a:stretch/>
        </p:blipFill>
        <p:spPr>
          <a:xfrm>
            <a:off x="755576" y="4581128"/>
            <a:ext cx="2016224" cy="857832"/>
          </a:xfrm>
          <a:prstGeom prst="rect">
            <a:avLst/>
          </a:prstGeom>
          <a:ln>
            <a:noFill/>
          </a:ln>
        </p:spPr>
      </p:pic>
      <p:pic>
        <p:nvPicPr>
          <p:cNvPr id="7" name="Picture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779912" y="4509120"/>
            <a:ext cx="1609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image projet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32240" y="4077072"/>
            <a:ext cx="1224136" cy="1785367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152920" cy="648072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>
                <a:latin typeface="Tw Cen MT" pitchFamily="34" charset="0"/>
              </a:rPr>
              <a:t>Les actions de la classe de seconde</a:t>
            </a:r>
            <a:endParaRPr lang="fr-FR" sz="2800" dirty="0">
              <a:latin typeface="Tw Cen MT" pitchFamily="34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500034" y="1285860"/>
          <a:ext cx="6120681" cy="4320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40227"/>
                <a:gridCol w="2040227"/>
                <a:gridCol w="2040227"/>
              </a:tblGrid>
              <a:tr h="415191">
                <a:tc>
                  <a:txBody>
                    <a:bodyPr/>
                    <a:lstStyle/>
                    <a:p>
                      <a:r>
                        <a:rPr lang="fr-FR" dirty="0" smtClean="0"/>
                        <a:t>Communication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Organisation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Production</a:t>
                      </a:r>
                      <a:endParaRPr lang="fr-FR" dirty="0"/>
                    </a:p>
                  </a:txBody>
                  <a:tcPr/>
                </a:tc>
              </a:tr>
              <a:tr h="3905289">
                <a:tc>
                  <a:txBody>
                    <a:bodyPr/>
                    <a:lstStyle/>
                    <a:p>
                      <a:pPr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Char char="q"/>
                      </a:pPr>
                      <a:r>
                        <a:rPr lang="fr-FR" sz="1400" dirty="0" smtClean="0"/>
                        <a:t> Rencontre</a:t>
                      </a:r>
                      <a:r>
                        <a:rPr lang="fr-FR" sz="1400" baseline="0" dirty="0" smtClean="0"/>
                        <a:t> avec La Manne</a:t>
                      </a:r>
                    </a:p>
                    <a:p>
                      <a:pPr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</a:pPr>
                      <a:endParaRPr lang="fr-FR" sz="1400" baseline="0" dirty="0" smtClean="0"/>
                    </a:p>
                    <a:p>
                      <a:pPr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Char char="q"/>
                      </a:pPr>
                      <a:r>
                        <a:rPr lang="fr-FR" sz="1400" baseline="0" dirty="0" smtClean="0"/>
                        <a:t> Débat sur le projet</a:t>
                      </a:r>
                    </a:p>
                    <a:p>
                      <a:pPr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</a:pPr>
                      <a:endParaRPr lang="fr-FR" sz="1400" baseline="0" dirty="0" smtClean="0"/>
                    </a:p>
                    <a:p>
                      <a:pPr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Char char="q"/>
                      </a:pPr>
                      <a:r>
                        <a:rPr lang="fr-FR" sz="1400" baseline="0" dirty="0" smtClean="0"/>
                        <a:t> Proposition du projet à l’association</a:t>
                      </a:r>
                    </a:p>
                    <a:p>
                      <a:pPr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</a:pPr>
                      <a:endParaRPr lang="fr-FR" sz="1400" baseline="0" dirty="0" smtClean="0"/>
                    </a:p>
                    <a:p>
                      <a:pPr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Char char="q"/>
                      </a:pPr>
                      <a:r>
                        <a:rPr lang="fr-FR" sz="1400" baseline="0" dirty="0" smtClean="0"/>
                        <a:t> Collaboration avec les élèves de terminales</a:t>
                      </a:r>
                    </a:p>
                    <a:p>
                      <a:pPr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</a:pPr>
                      <a:endParaRPr lang="fr-FR" sz="1400" baseline="0" dirty="0" smtClean="0"/>
                    </a:p>
                    <a:p>
                      <a:pPr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Char char="q"/>
                      </a:pPr>
                      <a:r>
                        <a:rPr lang="fr-FR" sz="1400" baseline="0" dirty="0" smtClean="0"/>
                        <a:t>Contacts constants avec la direction</a:t>
                      </a:r>
                    </a:p>
                    <a:p>
                      <a:pPr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</a:pPr>
                      <a:endParaRPr lang="fr-FR" sz="1400" baseline="0" dirty="0" smtClean="0"/>
                    </a:p>
                    <a:p>
                      <a:pPr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Char char="q"/>
                      </a:pPr>
                      <a:r>
                        <a:rPr lang="fr-FR" sz="1400" baseline="0" dirty="0" smtClean="0"/>
                        <a:t> Passage dans les classes et annonce micro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Char char="q"/>
                      </a:pPr>
                      <a:r>
                        <a:rPr lang="fr-FR" sz="1400" dirty="0" smtClean="0"/>
                        <a:t> Définition de l’objectif et des actions à mener</a:t>
                      </a:r>
                    </a:p>
                    <a:p>
                      <a:pPr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</a:pPr>
                      <a:endParaRPr lang="fr-FR" sz="1400" dirty="0" smtClean="0"/>
                    </a:p>
                    <a:p>
                      <a:pPr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Char char="q"/>
                      </a:pPr>
                      <a:r>
                        <a:rPr lang="fr-FR" sz="1400" dirty="0" smtClean="0"/>
                        <a:t> Répartition</a:t>
                      </a:r>
                      <a:r>
                        <a:rPr lang="fr-FR" sz="1400" baseline="0" dirty="0" smtClean="0"/>
                        <a:t> des tâches</a:t>
                      </a:r>
                      <a:r>
                        <a:rPr lang="fr-FR" sz="1400" dirty="0" smtClean="0"/>
                        <a:t> </a:t>
                      </a:r>
                    </a:p>
                    <a:p>
                      <a:pPr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</a:pPr>
                      <a:endParaRPr lang="fr-FR" sz="1400" dirty="0" smtClean="0"/>
                    </a:p>
                    <a:p>
                      <a:pPr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Char char="q"/>
                      </a:pPr>
                      <a:r>
                        <a:rPr lang="fr-FR" sz="1400" dirty="0" smtClean="0"/>
                        <a:t> Organisation des</a:t>
                      </a:r>
                      <a:r>
                        <a:rPr lang="fr-FR" sz="1400" baseline="0" dirty="0" smtClean="0"/>
                        <a:t> équipes pour le stand</a:t>
                      </a:r>
                    </a:p>
                    <a:p>
                      <a:pPr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Char char="q"/>
                      </a:pPr>
                      <a:endParaRPr lang="fr-FR" sz="1400" baseline="0" dirty="0" smtClean="0"/>
                    </a:p>
                    <a:p>
                      <a:pPr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Char char="q"/>
                      </a:pPr>
                      <a:r>
                        <a:rPr lang="fr-FR" sz="1400" baseline="0" dirty="0" smtClean="0"/>
                        <a:t> Organisation du </a:t>
                      </a:r>
                      <a:r>
                        <a:rPr lang="fr-FR" sz="1400" baseline="0" dirty="0" err="1" smtClean="0"/>
                        <a:t>Flashmob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Char char="q"/>
                      </a:pPr>
                      <a:r>
                        <a:rPr lang="fr-FR" sz="1400" dirty="0" smtClean="0"/>
                        <a:t> Création des affiches</a:t>
                      </a:r>
                    </a:p>
                    <a:p>
                      <a:pPr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</a:pPr>
                      <a:endParaRPr lang="fr-FR" sz="1400" dirty="0" smtClean="0"/>
                    </a:p>
                    <a:p>
                      <a:pPr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Char char="q"/>
                      </a:pPr>
                      <a:r>
                        <a:rPr lang="fr-FR" sz="1400" baseline="0" dirty="0" smtClean="0"/>
                        <a:t> Confection de gâteaux </a:t>
                      </a:r>
                    </a:p>
                    <a:p>
                      <a:pPr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</a:pPr>
                      <a:endParaRPr lang="fr-FR" sz="1400" baseline="0" dirty="0" smtClean="0"/>
                    </a:p>
                    <a:p>
                      <a:pPr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Char char="q"/>
                      </a:pPr>
                      <a:r>
                        <a:rPr lang="fr-FR" sz="1400" baseline="0" dirty="0" smtClean="0"/>
                        <a:t> Invention d’une chorégraphie et d’une chanson</a:t>
                      </a:r>
                    </a:p>
                    <a:p>
                      <a:pPr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Char char="q"/>
                      </a:pPr>
                      <a:endParaRPr lang="fr-FR" sz="1400" baseline="0" dirty="0" smtClean="0"/>
                    </a:p>
                    <a:p>
                      <a:pPr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Char char="q"/>
                      </a:pPr>
                      <a:r>
                        <a:rPr lang="fr-FR" sz="1400" baseline="0" dirty="0" smtClean="0"/>
                        <a:t> Gestion d’un stand </a:t>
                      </a:r>
                    </a:p>
                    <a:p>
                      <a:pPr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</a:pPr>
                      <a:endParaRPr lang="fr-FR" sz="1400" baseline="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Image 5" descr="77160692_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1916832"/>
            <a:ext cx="1561356" cy="1172752"/>
          </a:xfrm>
          <a:prstGeom prst="rect">
            <a:avLst/>
          </a:prstGeom>
        </p:spPr>
      </p:pic>
      <p:pic>
        <p:nvPicPr>
          <p:cNvPr id="8" name="Image 7" descr="20150327_1537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3789040"/>
            <a:ext cx="2026243" cy="1275606"/>
          </a:xfrm>
          <a:prstGeom prst="rect">
            <a:avLst/>
          </a:prstGeom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152920" cy="990360"/>
          </a:xfrm>
        </p:spPr>
        <p:txBody>
          <a:bodyPr>
            <a:normAutofit/>
          </a:bodyPr>
          <a:lstStyle/>
          <a:p>
            <a:pPr algn="ctr"/>
            <a:r>
              <a:rPr lang="fr-FR" sz="3200" kern="0" dirty="0">
                <a:solidFill>
                  <a:schemeClr val="bg2">
                    <a:lumMod val="25000"/>
                  </a:schemeClr>
                </a:solidFill>
                <a:latin typeface="Tw Cen MT"/>
              </a:rPr>
              <a:t>La collecte au lycée Camille Sée</a:t>
            </a:r>
            <a:endParaRPr lang="fr-FR" sz="5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Image 3" descr="Koifhus + camille Sée + Mairie 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484784"/>
            <a:ext cx="7500990" cy="5000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18276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20150327_1544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67826">
            <a:off x="3591581" y="748667"/>
            <a:ext cx="5572132" cy="3286130"/>
          </a:xfrm>
          <a:prstGeom prst="rect">
            <a:avLst/>
          </a:prstGeom>
        </p:spPr>
      </p:pic>
      <p:pic>
        <p:nvPicPr>
          <p:cNvPr id="7" name="Image 6" descr="20150327_1539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32187"/>
            <a:ext cx="2606889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 descr="fructueuse-collecte-de-lai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34030" y="3683759"/>
            <a:ext cx="5080000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ZoneTexte 8"/>
          <p:cNvSpPr txBox="1"/>
          <p:nvPr/>
        </p:nvSpPr>
        <p:spPr>
          <a:xfrm>
            <a:off x="6858016" y="5357826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225 Bouteilles de lait récoltées</a:t>
            </a:r>
            <a:endParaRPr lang="fr-FR" dirty="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DSCN04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620688"/>
            <a:ext cx="4984163" cy="373812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388436" cy="990360"/>
          </a:xfrm>
        </p:spPr>
        <p:txBody>
          <a:bodyPr/>
          <a:lstStyle/>
          <a:p>
            <a:pPr algn="r"/>
            <a:r>
              <a:rPr lang="fr-FR" sz="2000" dirty="0" smtClean="0">
                <a:latin typeface="Tw Cen MT"/>
              </a:rPr>
              <a:t>      </a:t>
            </a:r>
            <a:r>
              <a:rPr lang="fr-FR" sz="2400" dirty="0" smtClean="0">
                <a:solidFill>
                  <a:schemeClr val="bg2">
                    <a:lumMod val="25000"/>
                  </a:schemeClr>
                </a:solidFill>
                <a:latin typeface="Tw Cen MT"/>
              </a:rPr>
              <a:t>La Collecte au Collège Pfeffel </a:t>
            </a:r>
            <a:endParaRPr lang="fr-FR" sz="2000" dirty="0">
              <a:solidFill>
                <a:schemeClr val="bg2">
                  <a:lumMod val="25000"/>
                </a:schemeClr>
              </a:solidFill>
              <a:latin typeface="Tw Cen MT"/>
            </a:endParaRPr>
          </a:p>
        </p:txBody>
      </p:sp>
      <p:pic>
        <p:nvPicPr>
          <p:cNvPr id="8" name="Image 7" descr="DSCN04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2996952"/>
            <a:ext cx="4547054" cy="372132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67544" y="479715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60 Litres de lait récoltés plus des denrées alimentaires (pâtes, riz, boîtes de conserves, etc.) </a:t>
            </a:r>
            <a:endParaRPr lang="fr-FR" dirty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50"/>
                            </p:stCondLst>
                            <p:childTnLst>
                              <p:par>
                                <p:cTn id="16" presetID="8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/>
          </p:nvPr>
        </p:nvSpPr>
        <p:spPr>
          <a:xfrm>
            <a:off x="539552" y="1556792"/>
            <a:ext cx="8152920" cy="449532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152920" cy="990360"/>
          </a:xfrm>
        </p:spPr>
        <p:txBody>
          <a:bodyPr>
            <a:normAutofit/>
          </a:bodyPr>
          <a:lstStyle/>
          <a:p>
            <a:pPr algn="r"/>
            <a:r>
              <a:rPr lang="fr-FR" sz="2400" dirty="0" smtClean="0">
                <a:latin typeface="Tw Cen MT" panose="020B0602020104020603" pitchFamily="34" charset="0"/>
              </a:rPr>
              <a:t>Collecte de lait au lycée </a:t>
            </a:r>
            <a:r>
              <a:rPr lang="fr-FR" sz="2400" dirty="0">
                <a:latin typeface="Tw Cen MT" panose="020B0602020104020603" pitchFamily="34" charset="0"/>
              </a:rPr>
              <a:t>B</a:t>
            </a:r>
            <a:r>
              <a:rPr lang="fr-FR" sz="2400" dirty="0" smtClean="0">
                <a:latin typeface="Tw Cen MT" panose="020B0602020104020603" pitchFamily="34" charset="0"/>
              </a:rPr>
              <a:t>artholdi </a:t>
            </a:r>
            <a:endParaRPr lang="fr-FR" sz="2400" dirty="0">
              <a:latin typeface="Tw Cen MT" panose="020B0602020104020603" pitchFamily="34" charset="0"/>
            </a:endParaRPr>
          </a:p>
        </p:txBody>
      </p:sp>
      <p:pic>
        <p:nvPicPr>
          <p:cNvPr id="31746" name="Picture 2" descr="F:\projet\Collecte de lait\bartho\11103988_583396551797380_152794280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3713063" cy="2784797"/>
          </a:xfrm>
          <a:prstGeom prst="rect">
            <a:avLst/>
          </a:prstGeom>
          <a:noFill/>
        </p:spPr>
      </p:pic>
      <p:pic>
        <p:nvPicPr>
          <p:cNvPr id="31747" name="Picture 3" descr="F:\projet\Collecte de lait\bartho\11101294_583396638464038_1217319903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916832"/>
            <a:ext cx="2232248" cy="3600400"/>
          </a:xfrm>
          <a:prstGeom prst="rect">
            <a:avLst/>
          </a:prstGeom>
          <a:noFill/>
        </p:spPr>
      </p:pic>
      <p:pic>
        <p:nvPicPr>
          <p:cNvPr id="31748" name="Picture 4" descr="F:\projet\Collecte de lait\bartho\11012222_583396705130698_597659013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78520">
            <a:off x="395536" y="3501008"/>
            <a:ext cx="3072341" cy="2304256"/>
          </a:xfrm>
          <a:prstGeom prst="rect">
            <a:avLst/>
          </a:prstGeom>
          <a:noFill/>
        </p:spPr>
      </p:pic>
      <p:pic>
        <p:nvPicPr>
          <p:cNvPr id="31749" name="Picture 5" descr="F:\projet\Collecte de lait\bartho\11015272_583396535130715_1953805884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96313" y="2024844"/>
            <a:ext cx="2214246" cy="2952328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3710124" y="544522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250 Litres de lait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198884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collège Molière, qui accueille des élèves pour la plus part issue d’un milieu défavorisé a récolté 35 Litres de lait en 5 jours.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8424" y="548680"/>
            <a:ext cx="8152920" cy="990360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/>
              <a:t>La Collecte au collège Molière</a:t>
            </a:r>
            <a:endParaRPr lang="fr-FR" sz="2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2924944"/>
            <a:ext cx="4626248" cy="34696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2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 smtClean="0"/>
              <a:t>Un projet centré sur trois axes</a:t>
            </a:r>
            <a:endParaRPr lang="fr-FR" sz="4000" dirty="0"/>
          </a:p>
        </p:txBody>
      </p:sp>
      <p:sp>
        <p:nvSpPr>
          <p:cNvPr id="4" name="Ellipse 3"/>
          <p:cNvSpPr/>
          <p:nvPr/>
        </p:nvSpPr>
        <p:spPr>
          <a:xfrm>
            <a:off x="2483768" y="1340768"/>
            <a:ext cx="3096344" cy="2952328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3347864" y="2348880"/>
            <a:ext cx="3096344" cy="295232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619672" y="2348880"/>
            <a:ext cx="3096344" cy="295232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131840" y="1844824"/>
            <a:ext cx="1744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Environnement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835696" y="400506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Economique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148064" y="4149080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Social 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347864" y="3356992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Développement Durable</a:t>
            </a:r>
            <a:endParaRPr lang="fr-FR" sz="14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8" grpId="0"/>
      <p:bldP spid="9" grpId="0"/>
      <p:bldP spid="10" grpId="0"/>
      <p:bldP spid="1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152920" cy="990360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>
                <a:latin typeface="Tw Cen MT" panose="020B0602020104020603" pitchFamily="34" charset="0"/>
              </a:rPr>
              <a:t>Créé par :</a:t>
            </a:r>
            <a:endParaRPr lang="fr-FR" sz="3200" dirty="0">
              <a:latin typeface="Tw Cen MT" panose="020B06020201040206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0902" y="1844824"/>
            <a:ext cx="89421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fr-FR" sz="2000" b="1" cap="none" spc="0" dirty="0" smtClean="0">
                <a:ln w="50800"/>
                <a:solidFill>
                  <a:schemeClr val="bg2">
                    <a:lumMod val="50000"/>
                  </a:schemeClr>
                </a:solidFill>
                <a:effectLst/>
              </a:rPr>
              <a:t>LITZLER Rosalie, WILD Quentin, RICHART Floriane &amp; CLAUSER Martin  </a:t>
            </a:r>
          </a:p>
          <a:p>
            <a:pPr algn="ctr"/>
            <a:r>
              <a:rPr lang="fr-FR" sz="2000" b="1" cap="none" spc="0" dirty="0" smtClean="0">
                <a:ln w="50800"/>
                <a:solidFill>
                  <a:schemeClr val="bg2">
                    <a:lumMod val="50000"/>
                  </a:schemeClr>
                </a:solidFill>
                <a:effectLst/>
              </a:rPr>
              <a:t>Elèves de terminale STMG Option Mercatique</a:t>
            </a:r>
            <a:endParaRPr lang="fr-FR" sz="2000" b="1" cap="none" spc="0" dirty="0">
              <a:ln w="50800"/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46827"/>
            <a:ext cx="7524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96643"/>
            <a:ext cx="7429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062857"/>
            <a:ext cx="811044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79" y="3096643"/>
            <a:ext cx="720081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"/>
          <p:cNvPicPr/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325792" y="5085184"/>
            <a:ext cx="1905715" cy="115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99292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612720" y="528120"/>
            <a:ext cx="8152920" cy="990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4400" strike="noStrike" dirty="0">
                <a:solidFill>
                  <a:schemeClr val="bg2">
                    <a:lumMod val="25000"/>
                  </a:schemeClr>
                </a:solidFill>
                <a:latin typeface="Tw Cen MT"/>
              </a:rPr>
              <a:t>L’association</a:t>
            </a:r>
            <a:endParaRPr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4" name="Espace réservé du contenu 3"/>
          <p:cNvPicPr/>
          <p:nvPr/>
        </p:nvPicPr>
        <p:blipFill>
          <a:blip r:embed="rId2" cstate="print"/>
          <a:stretch/>
        </p:blipFill>
        <p:spPr>
          <a:xfrm>
            <a:off x="5220240" y="228600"/>
            <a:ext cx="3024000" cy="1289880"/>
          </a:xfrm>
          <a:prstGeom prst="rect">
            <a:avLst/>
          </a:prstGeom>
          <a:ln>
            <a:noFill/>
          </a:ln>
        </p:spPr>
      </p:pic>
      <p:sp>
        <p:nvSpPr>
          <p:cNvPr id="95" name="CustomShape 2"/>
          <p:cNvSpPr/>
          <p:nvPr/>
        </p:nvSpPr>
        <p:spPr>
          <a:xfrm>
            <a:off x="5076056" y="1628800"/>
            <a:ext cx="381600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trike="noStrike" dirty="0">
                <a:solidFill>
                  <a:srgbClr val="000000"/>
                </a:solidFill>
                <a:latin typeface="Tw Cen MT"/>
              </a:rPr>
              <a:t>Quand la solidarité porte ses fruits …</a:t>
            </a:r>
            <a:endParaRPr dirty="0"/>
          </a:p>
        </p:txBody>
      </p:sp>
      <p:sp>
        <p:nvSpPr>
          <p:cNvPr id="96" name="CustomShape 3"/>
          <p:cNvSpPr/>
          <p:nvPr/>
        </p:nvSpPr>
        <p:spPr>
          <a:xfrm>
            <a:off x="539640" y="1917000"/>
            <a:ext cx="309600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 u="sng" strike="noStrike" dirty="0">
                <a:solidFill>
                  <a:srgbClr val="000000"/>
                </a:solidFill>
                <a:latin typeface="Berlin Sans FB"/>
              </a:rPr>
              <a:t>Leurs actions</a:t>
            </a:r>
            <a:r>
              <a:rPr lang="fr-FR" sz="2000" strike="noStrike" dirty="0">
                <a:solidFill>
                  <a:srgbClr val="000000"/>
                </a:solidFill>
                <a:latin typeface="Berlin Sans FB"/>
              </a:rPr>
              <a:t> : </a:t>
            </a:r>
            <a:endParaRPr dirty="0"/>
          </a:p>
        </p:txBody>
      </p:sp>
      <p:sp>
        <p:nvSpPr>
          <p:cNvPr id="97" name="CustomShape 4"/>
          <p:cNvSpPr/>
          <p:nvPr/>
        </p:nvSpPr>
        <p:spPr>
          <a:xfrm>
            <a:off x="285720" y="2357430"/>
            <a:ext cx="2664000" cy="2403000"/>
          </a:xfrm>
          <a:prstGeom prst="rect">
            <a:avLst/>
          </a:prstGeom>
          <a:blipFill>
            <a:blip r:embed="rId3" cstate="print">
              <a:lum bright="29000" contrast="4000"/>
            </a:blip>
            <a:stretch>
              <a:fillRect/>
            </a:stretch>
          </a:blipFill>
          <a:ln w="38160"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600" strike="noStrike" dirty="0">
                <a:solidFill>
                  <a:srgbClr val="000000"/>
                </a:solidFill>
                <a:latin typeface="Tw Cen MT"/>
              </a:rPr>
              <a:t>La Manne propose plusieurs types </a:t>
            </a:r>
            <a:r>
              <a:rPr lang="fr-FR" sz="1600" strike="noStrike" dirty="0" smtClean="0">
                <a:solidFill>
                  <a:srgbClr val="000000"/>
                </a:solidFill>
                <a:latin typeface="Tw Cen MT"/>
              </a:rPr>
              <a:t>d’aides </a:t>
            </a:r>
            <a:r>
              <a:rPr lang="fr-FR" sz="1600" strike="noStrike" dirty="0">
                <a:solidFill>
                  <a:srgbClr val="000000"/>
                </a:solidFill>
                <a:latin typeface="Tw Cen MT"/>
              </a:rPr>
              <a:t>alimentaire :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fr-FR" sz="1400" strike="noStrike" dirty="0">
                <a:solidFill>
                  <a:srgbClr val="000000"/>
                </a:solidFill>
                <a:latin typeface="Tw Cen MT"/>
              </a:rPr>
              <a:t>* La distribution de colis alimentaires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fr-FR" sz="1400" strike="noStrike" dirty="0">
                <a:solidFill>
                  <a:srgbClr val="000000"/>
                </a:solidFill>
                <a:latin typeface="Tw Cen MT"/>
              </a:rPr>
              <a:t>* Les repas chauds au sein du restaurant social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fr-FR" sz="1400" strike="noStrike" dirty="0">
                <a:solidFill>
                  <a:srgbClr val="000000"/>
                </a:solidFill>
                <a:latin typeface="Tw Cen MT"/>
              </a:rPr>
              <a:t>* L’accès à l’épicerie sociale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strike="noStrike" dirty="0">
                <a:solidFill>
                  <a:srgbClr val="000000"/>
                </a:solidFill>
                <a:latin typeface="Tw Cen MT"/>
              </a:rPr>
              <a:t> </a:t>
            </a:r>
            <a:endParaRPr dirty="0"/>
          </a:p>
        </p:txBody>
      </p:sp>
      <p:sp>
        <p:nvSpPr>
          <p:cNvPr id="98" name="CustomShape 5"/>
          <p:cNvSpPr/>
          <p:nvPr/>
        </p:nvSpPr>
        <p:spPr>
          <a:xfrm>
            <a:off x="3214678" y="2357430"/>
            <a:ext cx="3096000" cy="2376208"/>
          </a:xfrm>
          <a:prstGeom prst="rect">
            <a:avLst/>
          </a:prstGeom>
          <a:blipFill>
            <a:blip r:embed="rId4">
              <a:lum bright="-3000"/>
            </a:blip>
            <a:stretch>
              <a:fillRect/>
            </a:stretch>
          </a:blipFill>
          <a:ln w="38160"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trike="noStrike" dirty="0">
                <a:solidFill>
                  <a:srgbClr val="000000"/>
                </a:solidFill>
                <a:latin typeface="Tw Cen MT"/>
              </a:rPr>
              <a:t>L'insertion professionnelle :</a:t>
            </a:r>
            <a:endParaRPr dirty="0"/>
          </a:p>
          <a:p>
            <a:pPr algn="ctr">
              <a:lnSpc>
                <a:spcPct val="100000"/>
              </a:lnSpc>
            </a:pPr>
            <a:endParaRPr lang="fr-FR" dirty="0" smtClean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fr-FR" sz="1400" strike="noStrike" dirty="0">
                <a:solidFill>
                  <a:srgbClr val="000000"/>
                </a:solidFill>
                <a:latin typeface="Tw Cen MT"/>
              </a:rPr>
              <a:t>Elle a pour but le retour à l’emploi de personnes en difficulté, soit par la collecte et le tri des denrées alimentaires, soit par </a:t>
            </a:r>
            <a:r>
              <a:rPr lang="fr-FR" sz="1400" strike="noStrike" dirty="0" smtClean="0">
                <a:solidFill>
                  <a:srgbClr val="000000"/>
                </a:solidFill>
                <a:latin typeface="Tw Cen MT"/>
              </a:rPr>
              <a:t>l’entretien des espaces verts.</a:t>
            </a:r>
            <a:endParaRPr dirty="0"/>
          </a:p>
        </p:txBody>
      </p:sp>
      <p:sp>
        <p:nvSpPr>
          <p:cNvPr id="99" name="CustomShape 6"/>
          <p:cNvSpPr/>
          <p:nvPr/>
        </p:nvSpPr>
        <p:spPr>
          <a:xfrm>
            <a:off x="6715140" y="2357430"/>
            <a:ext cx="2016000" cy="2376208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600" strike="noStrike" dirty="0">
                <a:solidFill>
                  <a:srgbClr val="000000"/>
                </a:solidFill>
                <a:latin typeface="Tw Cen MT"/>
              </a:rPr>
              <a:t>La Manne propose aussi d’autres types </a:t>
            </a:r>
            <a:r>
              <a:rPr lang="fr-FR" sz="1600" strike="noStrike" dirty="0" smtClean="0">
                <a:solidFill>
                  <a:srgbClr val="000000"/>
                </a:solidFill>
                <a:latin typeface="Tw Cen MT"/>
              </a:rPr>
              <a:t>d’aides</a:t>
            </a:r>
            <a:r>
              <a:rPr lang="fr-FR" sz="1600" strike="noStrike" dirty="0">
                <a:solidFill>
                  <a:srgbClr val="000000"/>
                </a:solidFill>
                <a:latin typeface="Tw Cen MT"/>
              </a:rPr>
              <a:t> :</a:t>
            </a:r>
            <a:endParaRPr dirty="0"/>
          </a:p>
          <a:p>
            <a:pPr>
              <a:lnSpc>
                <a:spcPct val="100000"/>
              </a:lnSpc>
            </a:pPr>
            <a:endParaRPr sz="1400" dirty="0"/>
          </a:p>
          <a:p>
            <a:pPr algn="ctr">
              <a:lnSpc>
                <a:spcPct val="100000"/>
              </a:lnSpc>
              <a:buFont typeface="Arial" pitchFamily="34" charset="0"/>
              <a:buChar char="•"/>
            </a:pPr>
            <a:r>
              <a:rPr lang="fr-FR" sz="1400" strike="noStrike" dirty="0" smtClean="0">
                <a:solidFill>
                  <a:srgbClr val="000000"/>
                </a:solidFill>
                <a:latin typeface="Tw Cen MT"/>
              </a:rPr>
              <a:t> </a:t>
            </a:r>
            <a:r>
              <a:rPr lang="fr-FR" sz="1400" strike="noStrike" dirty="0">
                <a:solidFill>
                  <a:srgbClr val="000000"/>
                </a:solidFill>
                <a:latin typeface="Tw Cen MT"/>
              </a:rPr>
              <a:t>Un point info santé</a:t>
            </a:r>
            <a:endParaRPr sz="1400" dirty="0"/>
          </a:p>
          <a:p>
            <a:pPr algn="ctr">
              <a:lnSpc>
                <a:spcPct val="100000"/>
              </a:lnSpc>
              <a:buFont typeface="Arial" pitchFamily="34" charset="0"/>
              <a:buChar char="•"/>
            </a:pPr>
            <a:r>
              <a:rPr lang="fr-FR" sz="1400" dirty="0" smtClean="0"/>
              <a:t> </a:t>
            </a:r>
            <a:r>
              <a:rPr lang="fr-FR" sz="1400" strike="noStrike" dirty="0" smtClean="0">
                <a:solidFill>
                  <a:srgbClr val="000000"/>
                </a:solidFill>
                <a:latin typeface="Tw Cen MT"/>
              </a:rPr>
              <a:t> Un </a:t>
            </a:r>
            <a:r>
              <a:rPr lang="fr-FR" sz="1400" strike="noStrike" dirty="0">
                <a:solidFill>
                  <a:srgbClr val="000000"/>
                </a:solidFill>
                <a:latin typeface="Tw Cen MT"/>
              </a:rPr>
              <a:t>prêt à 0</a:t>
            </a:r>
            <a:r>
              <a:rPr lang="fr-FR" sz="1400" strike="noStrike" dirty="0" smtClean="0">
                <a:solidFill>
                  <a:srgbClr val="000000"/>
                </a:solidFill>
                <a:latin typeface="Tw Cen MT"/>
              </a:rPr>
              <a:t>%</a:t>
            </a:r>
          </a:p>
          <a:p>
            <a:pPr algn="ctr">
              <a:lnSpc>
                <a:spcPct val="100000"/>
              </a:lnSpc>
              <a:buFont typeface="Arial" charset="0"/>
              <a:buChar char="•"/>
            </a:pPr>
            <a:r>
              <a:rPr lang="fr-FR" sz="1400" dirty="0" smtClean="0">
                <a:solidFill>
                  <a:srgbClr val="000000"/>
                </a:solidFill>
                <a:latin typeface="Tw Cen MT"/>
              </a:rPr>
              <a:t> Les Carrefours des savoirs</a:t>
            </a:r>
            <a:endParaRPr sz="1400"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10" name="ZoneTexte 9"/>
          <p:cNvSpPr txBox="1"/>
          <p:nvPr/>
        </p:nvSpPr>
        <p:spPr>
          <a:xfrm>
            <a:off x="323528" y="5157192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1 320 Familles Bénéficiaires en 2013 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39552" y="6093296"/>
            <a:ext cx="7920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Pour plus d’info : http://www.lamanne.org/</a:t>
            </a:r>
            <a:endParaRPr lang="fr-F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6866" name="Picture 2" descr="http://www.google.fr/url?source=imglanding&amp;ct=img&amp;q=http://france3-regions.francetvinfo.fr/alsace/sites/regions_france3/files/styles/top_big/public/assets/images/2013/12/23/manne.jpg?itok=8pxLz_0x&amp;sa=X&amp;ei=SwJbVeaVEMuuUfH8gbAK&amp;ved=0CAkQ8wc&amp;usg=AFQjCNHNLPQCT4V-m1Dttj_LBRr153DG7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4786322"/>
            <a:ext cx="3280283" cy="184310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5" grpId="0"/>
      <p:bldP spid="96" grpId="0"/>
      <p:bldP spid="97" grpId="1" animBg="1"/>
      <p:bldP spid="98" grpId="0" animBg="1"/>
      <p:bldP spid="99" grpId="0" animBg="1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422" y="928670"/>
            <a:ext cx="41807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chemeClr val="bg2">
                    <a:lumMod val="25000"/>
                  </a:schemeClr>
                </a:solidFill>
                <a:latin typeface="Tw Cen MT"/>
              </a:rPr>
              <a:t>En quoi consiste le projet</a:t>
            </a:r>
            <a:endParaRPr lang="fr-FR" sz="3200" dirty="0"/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1714480" y="2571744"/>
            <a:ext cx="571504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Développer la communication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Développer une action de solidarité chez les lycéens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Faire connaître l’association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3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34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2143108" y="857232"/>
            <a:ext cx="5500726" cy="100013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3200" dirty="0" smtClean="0">
                <a:solidFill>
                  <a:schemeClr val="bg2">
                    <a:lumMod val="25000"/>
                  </a:schemeClr>
                </a:solidFill>
                <a:latin typeface="Tw Cen MT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fr-FR" sz="3200" dirty="0" smtClean="0">
                <a:solidFill>
                  <a:schemeClr val="bg2">
                    <a:lumMod val="25000"/>
                  </a:schemeClr>
                </a:solidFill>
                <a:latin typeface="Tw Cen MT"/>
              </a:rPr>
              <a:t>Qui participe à la collecte?</a:t>
            </a:r>
            <a:endParaRPr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3071802" y="2143116"/>
            <a:ext cx="2950920" cy="396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  <a:buSzPct val="60000"/>
              <a:buFont typeface="Wingdings" charset="2"/>
              <a:buChar char=""/>
            </a:pPr>
            <a:r>
              <a:rPr lang="fr-FR" sz="2800" strike="noStrike" dirty="0" smtClean="0">
                <a:solidFill>
                  <a:srgbClr val="000000"/>
                </a:solidFill>
                <a:latin typeface="Tw Cen MT"/>
              </a:rPr>
              <a:t> </a:t>
            </a:r>
            <a:r>
              <a:rPr lang="fr-FR" sz="2800" strike="noStrike" dirty="0" smtClean="0">
                <a:solidFill>
                  <a:srgbClr val="000000"/>
                </a:solidFill>
                <a:cs typeface="Aharoni" panose="02010803020104030203" pitchFamily="2" charset="-79"/>
              </a:rPr>
              <a:t>Lycée Camille </a:t>
            </a:r>
            <a:r>
              <a:rPr lang="fr-FR" sz="2800" strike="noStrike" dirty="0">
                <a:solidFill>
                  <a:srgbClr val="000000"/>
                </a:solidFill>
                <a:cs typeface="Aharoni" panose="02010803020104030203" pitchFamily="2" charset="-79"/>
              </a:rPr>
              <a:t>Sée </a:t>
            </a:r>
            <a:endParaRPr lang="fr-FR" sz="2800" strike="noStrike" dirty="0" smtClean="0">
              <a:solidFill>
                <a:srgbClr val="000000"/>
              </a:solidFill>
              <a:cs typeface="Aharoni" panose="02010803020104030203" pitchFamily="2" charset="-79"/>
            </a:endParaRPr>
          </a:p>
          <a:p>
            <a:pPr algn="ctr">
              <a:lnSpc>
                <a:spcPct val="100000"/>
              </a:lnSpc>
              <a:buSzPct val="60000"/>
            </a:pPr>
            <a:endParaRPr sz="1600" dirty="0">
              <a:cs typeface="Aharoni" panose="02010803020104030203" pitchFamily="2" charset="-79"/>
            </a:endParaRPr>
          </a:p>
          <a:p>
            <a:pPr algn="ctr">
              <a:lnSpc>
                <a:spcPct val="100000"/>
              </a:lnSpc>
              <a:buSzPct val="60000"/>
              <a:buFont typeface="Wingdings" charset="2"/>
              <a:buChar char=""/>
            </a:pPr>
            <a:r>
              <a:rPr lang="fr-FR" sz="2800" dirty="0" smtClean="0">
                <a:solidFill>
                  <a:srgbClr val="000000"/>
                </a:solidFill>
                <a:cs typeface="Aharoni" panose="02010803020104030203" pitchFamily="2" charset="-79"/>
              </a:rPr>
              <a:t> Collège</a:t>
            </a:r>
            <a:r>
              <a:rPr lang="fr-FR" sz="2800" strike="noStrike" dirty="0" smtClean="0">
                <a:solidFill>
                  <a:srgbClr val="000000"/>
                </a:solidFill>
                <a:cs typeface="Aharoni" panose="02010803020104030203" pitchFamily="2" charset="-79"/>
              </a:rPr>
              <a:t> Pfeffel</a:t>
            </a:r>
          </a:p>
          <a:p>
            <a:pPr algn="ctr">
              <a:lnSpc>
                <a:spcPct val="100000"/>
              </a:lnSpc>
              <a:buSzPct val="60000"/>
            </a:pPr>
            <a:endParaRPr sz="1600" dirty="0">
              <a:cs typeface="Aharoni" panose="02010803020104030203" pitchFamily="2" charset="-79"/>
            </a:endParaRPr>
          </a:p>
          <a:p>
            <a:pPr algn="ctr">
              <a:lnSpc>
                <a:spcPct val="100000"/>
              </a:lnSpc>
              <a:buSzPct val="60000"/>
              <a:buFont typeface="Wingdings" charset="2"/>
              <a:buChar char=""/>
            </a:pPr>
            <a:r>
              <a:rPr lang="fr-FR" sz="2800" strike="noStrike" dirty="0" smtClean="0">
                <a:solidFill>
                  <a:srgbClr val="000000"/>
                </a:solidFill>
                <a:cs typeface="Aharoni" panose="02010803020104030203" pitchFamily="2" charset="-79"/>
              </a:rPr>
              <a:t> Lycée Saint Jean</a:t>
            </a:r>
          </a:p>
          <a:p>
            <a:pPr algn="ctr">
              <a:lnSpc>
                <a:spcPct val="100000"/>
              </a:lnSpc>
              <a:buSzPct val="60000"/>
            </a:pPr>
            <a:endParaRPr sz="1600" dirty="0">
              <a:cs typeface="Aharoni" panose="02010803020104030203" pitchFamily="2" charset="-79"/>
            </a:endParaRPr>
          </a:p>
          <a:p>
            <a:pPr algn="ctr">
              <a:lnSpc>
                <a:spcPct val="100000"/>
              </a:lnSpc>
              <a:buSzPct val="60000"/>
              <a:buFont typeface="Wingdings" charset="2"/>
              <a:buChar char=""/>
            </a:pPr>
            <a:r>
              <a:rPr lang="fr-FR" sz="2800" strike="noStrike" dirty="0" smtClean="0">
                <a:solidFill>
                  <a:srgbClr val="000000"/>
                </a:solidFill>
                <a:cs typeface="Aharoni" panose="02010803020104030203" pitchFamily="2" charset="-79"/>
              </a:rPr>
              <a:t> Collège Molière</a:t>
            </a:r>
          </a:p>
          <a:p>
            <a:pPr algn="ctr">
              <a:lnSpc>
                <a:spcPct val="100000"/>
              </a:lnSpc>
              <a:buSzPct val="60000"/>
            </a:pPr>
            <a:endParaRPr sz="1600" dirty="0">
              <a:cs typeface="Aharoni" panose="02010803020104030203" pitchFamily="2" charset="-79"/>
            </a:endParaRPr>
          </a:p>
          <a:p>
            <a:pPr algn="ctr">
              <a:lnSpc>
                <a:spcPct val="100000"/>
              </a:lnSpc>
              <a:buSzPct val="60000"/>
              <a:buFont typeface="Wingdings" charset="2"/>
              <a:buChar char=""/>
            </a:pPr>
            <a:r>
              <a:rPr lang="fr-FR" sz="2800" strike="noStrike" dirty="0" smtClean="0">
                <a:solidFill>
                  <a:srgbClr val="000000"/>
                </a:solidFill>
                <a:cs typeface="Aharoni" panose="02010803020104030203" pitchFamily="2" charset="-79"/>
              </a:rPr>
              <a:t> Lycée Bartholdi</a:t>
            </a:r>
          </a:p>
          <a:p>
            <a:pPr>
              <a:lnSpc>
                <a:spcPct val="100000"/>
              </a:lnSpc>
            </a:pPr>
            <a:r>
              <a:rPr lang="fr-FR" sz="2900" strike="noStrike" dirty="0" smtClean="0">
                <a:solidFill>
                  <a:srgbClr val="000000"/>
                </a:solidFill>
                <a:latin typeface="Tw Cen MT"/>
              </a:rPr>
              <a:t> </a:t>
            </a:r>
            <a:endParaRPr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043608" y="1844824"/>
          <a:ext cx="6639838" cy="1946232"/>
        </p:xfrm>
        <a:graphic>
          <a:graphicData uri="http://schemas.openxmlformats.org/drawingml/2006/table">
            <a:tbl>
              <a:tblPr/>
              <a:tblGrid>
                <a:gridCol w="515113"/>
                <a:gridCol w="521633"/>
                <a:gridCol w="521633"/>
                <a:gridCol w="521633"/>
                <a:gridCol w="376554"/>
                <a:gridCol w="145079"/>
                <a:gridCol w="231475"/>
                <a:gridCol w="290159"/>
                <a:gridCol w="86395"/>
                <a:gridCol w="376554"/>
                <a:gridCol w="660620"/>
                <a:gridCol w="580316"/>
                <a:gridCol w="586837"/>
                <a:gridCol w="704204"/>
                <a:gridCol w="521633"/>
              </a:tblGrid>
              <a:tr h="37176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S1 (8/01-15/01)</a:t>
                      </a:r>
                    </a:p>
                  </a:txBody>
                  <a:tcPr marL="6000" marR="6000" marT="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S2 (15/01-22/01)</a:t>
                      </a:r>
                    </a:p>
                  </a:txBody>
                  <a:tcPr marL="6000" marR="6000" marT="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S3 (22/01-29/01)</a:t>
                      </a:r>
                    </a:p>
                  </a:txBody>
                  <a:tcPr marL="6000" marR="6000" marT="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S4 (29/01-05/02)</a:t>
                      </a:r>
                    </a:p>
                  </a:txBody>
                  <a:tcPr marL="6000" marR="6000" marT="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S5 (05/02-12/02)</a:t>
                      </a:r>
                    </a:p>
                  </a:txBody>
                  <a:tcPr marL="6000" marR="6000" marT="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S6 (12/02-19/02)</a:t>
                      </a:r>
                    </a:p>
                  </a:txBody>
                  <a:tcPr marL="6000" marR="6000" marT="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2403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Prise de contact avec la classe de 504</a:t>
                      </a:r>
                    </a:p>
                  </a:txBody>
                  <a:tcPr marL="6000" marR="6000" marT="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Prise de contact et RDV avec La Manne</a:t>
                      </a:r>
                    </a:p>
                  </a:txBody>
                  <a:tcPr marL="6000" marR="6000" marT="60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Travail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sur 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affiche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60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6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6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6FFCC"/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60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60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60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60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60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60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60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60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Contact</a:t>
                      </a:r>
                      <a:r>
                        <a:rPr lang="fr-FR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avec les imprimeries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6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60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60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60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Contact</a:t>
                      </a:r>
                      <a:r>
                        <a:rPr lang="fr-FR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avec le journaliste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60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6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6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Prise de contact aves les lycées et récolte des réponses</a:t>
                      </a:r>
                    </a:p>
                  </a:txBody>
                  <a:tcPr marL="6000" marR="6000" marT="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60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60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60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60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60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60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60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60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Organisation avec les lycées</a:t>
                      </a:r>
                    </a:p>
                  </a:txBody>
                  <a:tcPr marL="6000" marR="6000" marT="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043608" y="4293096"/>
          <a:ext cx="6617497" cy="1804523"/>
        </p:xfrm>
        <a:graphic>
          <a:graphicData uri="http://schemas.openxmlformats.org/drawingml/2006/table">
            <a:tbl>
              <a:tblPr/>
              <a:tblGrid>
                <a:gridCol w="1272142"/>
                <a:gridCol w="1280143"/>
                <a:gridCol w="1280143"/>
                <a:gridCol w="1352909"/>
                <a:gridCol w="712079"/>
                <a:gridCol w="720081"/>
              </a:tblGrid>
              <a:tr h="39712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S7 (19/02-26/02)</a:t>
                      </a: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S8 (26/02-05/03)</a:t>
                      </a: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S9 (05/03-12/05)</a:t>
                      </a: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S10 (12/05-19/05)</a:t>
                      </a: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Semaines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collecte (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23/03-02/04)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6913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Vacances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Relancement avec les lycées</a:t>
                      </a:r>
                    </a:p>
                  </a:txBody>
                  <a:tcPr marL="7362" marR="7362" marT="73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Derniers détails </a:t>
                      </a:r>
                    </a:p>
                  </a:txBody>
                  <a:tcPr marL="7362" marR="7362" marT="73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FE57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COLLECTE</a:t>
                      </a:r>
                      <a:endParaRPr lang="fr-FR" sz="12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362" marR="7362" marT="7362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69133">
                <a:tc gridSpan="2"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Affichage</a:t>
                      </a:r>
                      <a:endParaRPr lang="fr-FR" sz="1200" b="0" i="0" u="none" strike="noStrike" baseline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362" marR="7362" marT="7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7362" marR="7362" marT="7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9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9133">
                <a:tc gridSpan="2"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Organisation de la collecte avec les lycées</a:t>
                      </a:r>
                    </a:p>
                  </a:txBody>
                  <a:tcPr marL="7362" marR="7362" marT="7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62" marR="7362" marT="736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547664" y="764704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Organisation du projet </a:t>
            </a:r>
            <a:endParaRPr lang="fr-FR" sz="3600" dirty="0">
              <a:solidFill>
                <a:schemeClr val="bg2">
                  <a:lumMod val="25000"/>
                </a:schemeClr>
              </a:solidFill>
              <a:latin typeface="Tw Cen MT" pitchFamily="34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2643174" y="1428736"/>
          <a:ext cx="3500462" cy="4949797"/>
        </p:xfrm>
        <a:graphic>
          <a:graphicData uri="http://schemas.openxmlformats.org/presentationml/2006/ole">
            <p:oleObj spid="_x0000_s31746" name="Document" r:id="rId3" imgW="7601510" imgH="10907879" progId="">
              <p:embed/>
            </p:oleObj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2214546" y="785794"/>
            <a:ext cx="450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La création de l’affiche</a:t>
            </a:r>
            <a:endParaRPr lang="fr-FR" sz="3200" dirty="0">
              <a:solidFill>
                <a:schemeClr val="bg2">
                  <a:lumMod val="25000"/>
                </a:schemeClr>
              </a:solidFill>
              <a:latin typeface="Tw Cen MT" pitchFamily="34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268008"/>
            <a:ext cx="7128792" cy="5482987"/>
          </a:xfrm>
          <a:prstGeom prst="rect">
            <a:avLst/>
          </a:prstGeom>
        </p:spPr>
      </p:pic>
      <p:sp>
        <p:nvSpPr>
          <p:cNvPr id="5" name="TextShape 1"/>
          <p:cNvSpPr txBox="1">
            <a:spLocks noGrp="1"/>
          </p:cNvSpPr>
          <p:nvPr>
            <p:ph type="title"/>
          </p:nvPr>
        </p:nvSpPr>
        <p:spPr>
          <a:xfrm>
            <a:off x="1187624" y="504759"/>
            <a:ext cx="8152920" cy="7506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 fontScale="90000"/>
          </a:bodyPr>
          <a:lstStyle/>
          <a:p>
            <a:r>
              <a:rPr lang="fr-FR" sz="2800" dirty="0" smtClean="0">
                <a:solidFill>
                  <a:schemeClr val="bg2">
                    <a:lumMod val="25000"/>
                  </a:schemeClr>
                </a:solidFill>
                <a:latin typeface="Tw Cen MT"/>
              </a:rPr>
              <a:t>Un évènement sur </a:t>
            </a:r>
            <a:r>
              <a:rPr lang="fr-FR" sz="2800" dirty="0" err="1" smtClean="0">
                <a:solidFill>
                  <a:schemeClr val="bg2">
                    <a:lumMod val="25000"/>
                  </a:schemeClr>
                </a:solidFill>
                <a:latin typeface="Tw Cen MT"/>
              </a:rPr>
              <a:t>Facebook</a:t>
            </a:r>
            <a:r>
              <a:rPr lang="fr-FR" sz="2800" dirty="0" smtClean="0">
                <a:solidFill>
                  <a:schemeClr val="bg2">
                    <a:lumMod val="25000"/>
                  </a:schemeClr>
                </a:solidFill>
                <a:latin typeface="Tw Cen MT"/>
              </a:rPr>
              <a:t> pour marquer les esprits</a:t>
            </a:r>
            <a:endParaRPr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764704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Quelques démarches</a:t>
            </a:r>
            <a:endParaRPr lang="fr-FR" sz="3200" dirty="0">
              <a:solidFill>
                <a:schemeClr val="bg2">
                  <a:lumMod val="25000"/>
                </a:schemeClr>
              </a:solidFill>
              <a:latin typeface="Tw Cen MT" pitchFamily="34" charset="0"/>
            </a:endParaRPr>
          </a:p>
        </p:txBody>
      </p:sp>
      <p:pic>
        <p:nvPicPr>
          <p:cNvPr id="44034" name="Picture 2" descr="http://www.google.fr/url?source=imglanding&amp;ct=img&amp;q=http://scierie-beaumont.fr/wp-content/uploads/2012/06/PEFC.png&amp;sa=X&amp;ei=ExdSVZqgHMfaUamlgPgO&amp;ved=0CAkQ8wc&amp;usg=AFQjCNFQjSXshstF7X-emoWggq7i6YTe2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941168"/>
            <a:ext cx="1227736" cy="1440160"/>
          </a:xfrm>
          <a:prstGeom prst="rect">
            <a:avLst/>
          </a:prstGeom>
          <a:noFill/>
        </p:spPr>
      </p:pic>
      <p:pic>
        <p:nvPicPr>
          <p:cNvPr id="44038" name="Picture 6" descr="http://www.google.fr/url?source=imglanding&amp;ct=img&amp;q=http://www.welcomeoffice.com/WO_Images/ecolabel/FSC.jpg&amp;sa=X&amp;ei=wBdSVfbHAsr0UMvWgeAD&amp;ved=0CAkQ8wc4Pw&amp;usg=AFQjCNEmUaq9nCC4FqXEu5_SWbevUlTp6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5157192"/>
            <a:ext cx="1723234" cy="1331591"/>
          </a:xfrm>
          <a:prstGeom prst="rect">
            <a:avLst/>
          </a:prstGeom>
          <a:noFill/>
        </p:spPr>
      </p:pic>
      <p:pic>
        <p:nvPicPr>
          <p:cNvPr id="44040" name="Picture 8" descr="http://www.google.fr/url?source=imglanding&amp;ct=img&amp;q=http://www.picto-ra.com/img/logo-imprim-vert2.png&amp;sa=X&amp;ei=6hdSVYvHIszlUv2dgLAB&amp;ved=0CAkQ8wc&amp;usg=AFQjCNGvdDMwzymw47YGuTZiT17F_WzJW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301208"/>
            <a:ext cx="2867025" cy="1209676"/>
          </a:xfrm>
          <a:prstGeom prst="rect">
            <a:avLst/>
          </a:prstGeom>
          <a:noFill/>
        </p:spPr>
      </p:pic>
      <p:pic>
        <p:nvPicPr>
          <p:cNvPr id="7" name="Image 6" descr="Sans titr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412776"/>
            <a:ext cx="3960440" cy="4032448"/>
          </a:xfrm>
          <a:prstGeom prst="rect">
            <a:avLst/>
          </a:prstGeom>
        </p:spPr>
      </p:pic>
      <p:pic>
        <p:nvPicPr>
          <p:cNvPr id="44042" name="Picture 10" descr="http://www.imprimerie-moser.fr/images/ma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1988840"/>
            <a:ext cx="4554925" cy="2448272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4932040" y="1340768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>
                <a:solidFill>
                  <a:schemeClr val="bg2">
                    <a:lumMod val="50000"/>
                  </a:schemeClr>
                </a:solidFill>
              </a:rPr>
              <a:t>Le choix de l’imprimerie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5400600" cy="648072"/>
          </a:xfrm>
        </p:spPr>
        <p:txBody>
          <a:bodyPr>
            <a:normAutofit fontScale="90000"/>
          </a:bodyPr>
          <a:lstStyle/>
          <a:p>
            <a:r>
              <a:rPr lang="fr-FR" sz="3600" dirty="0" smtClean="0">
                <a:latin typeface="Tw Cen MT" pitchFamily="34" charset="0"/>
              </a:rPr>
              <a:t>Les liens avec les établissements</a:t>
            </a:r>
            <a:endParaRPr lang="fr-FR" sz="3600" dirty="0">
              <a:latin typeface="Tw Cen MT" pitchFamily="34" charset="0"/>
            </a:endParaRPr>
          </a:p>
        </p:txBody>
      </p:sp>
      <p:pic>
        <p:nvPicPr>
          <p:cNvPr id="4" name="Image 3" descr="4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764704"/>
            <a:ext cx="4292709" cy="5517232"/>
          </a:xfrm>
          <a:prstGeom prst="rect">
            <a:avLst/>
          </a:prstGeom>
        </p:spPr>
      </p:pic>
      <p:pic>
        <p:nvPicPr>
          <p:cNvPr id="8" name="Image 7" descr="yyy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060848"/>
            <a:ext cx="3957789" cy="2533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</TotalTime>
  <Words>461</Words>
  <Application>Microsoft Office PowerPoint</Application>
  <PresentationFormat>Affichage à l'écran (4:3)</PresentationFormat>
  <Paragraphs>132</Paragraphs>
  <Slides>17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0" baseType="lpstr">
      <vt:lpstr>Débit</vt:lpstr>
      <vt:lpstr>1_Débit</vt:lpstr>
      <vt:lpstr>Document</vt:lpstr>
      <vt:lpstr>Diapositive 1</vt:lpstr>
      <vt:lpstr>Diapositive 2</vt:lpstr>
      <vt:lpstr>Diapositive 3</vt:lpstr>
      <vt:lpstr>Diapositive 4</vt:lpstr>
      <vt:lpstr>Diapositive 5</vt:lpstr>
      <vt:lpstr>Diapositive 6</vt:lpstr>
      <vt:lpstr>Un évènement sur Facebook pour marquer les esprits</vt:lpstr>
      <vt:lpstr>Diapositive 8</vt:lpstr>
      <vt:lpstr>Les liens avec les établissements</vt:lpstr>
      <vt:lpstr>Les actions de la classe de seconde</vt:lpstr>
      <vt:lpstr>La collecte au lycée Camille Sée</vt:lpstr>
      <vt:lpstr>Diapositive 12</vt:lpstr>
      <vt:lpstr>      La Collecte au Collège Pfeffel </vt:lpstr>
      <vt:lpstr>Collecte de lait au lycée Bartholdi </vt:lpstr>
      <vt:lpstr>La Collecte au collège Molière</vt:lpstr>
      <vt:lpstr>Un projet centré sur trois axes</vt:lpstr>
      <vt:lpstr>Créé par 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cp:lastModifiedBy>709_WILD</cp:lastModifiedBy>
  <cp:revision>83</cp:revision>
  <dcterms:modified xsi:type="dcterms:W3CDTF">2015-05-19T09:50:12Z</dcterms:modified>
</cp:coreProperties>
</file>