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93" r:id="rId3"/>
    <p:sldId id="270" r:id="rId4"/>
    <p:sldId id="286" r:id="rId5"/>
    <p:sldId id="277" r:id="rId6"/>
    <p:sldId id="290" r:id="rId7"/>
    <p:sldId id="285" r:id="rId8"/>
    <p:sldId id="268" r:id="rId9"/>
    <p:sldId id="288" r:id="rId10"/>
    <p:sldId id="301" r:id="rId11"/>
    <p:sldId id="298" r:id="rId12"/>
    <p:sldId id="304" r:id="rId13"/>
    <p:sldId id="274" r:id="rId14"/>
    <p:sldId id="309" r:id="rId15"/>
    <p:sldId id="312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llipse 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oneTexte 4"/>
          <p:cNvSpPr txBox="1"/>
          <p:nvPr userDrawn="1"/>
        </p:nvSpPr>
        <p:spPr>
          <a:xfrm>
            <a:off x="1620838" y="6453188"/>
            <a:ext cx="58308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accent5"/>
                </a:solidFill>
                <a:latin typeface="+mn-lt"/>
              </a:rPr>
              <a:t>Académie de Strasbourg - Baccalauréat Professionnel – Logistique - Transport</a:t>
            </a:r>
            <a:endParaRPr lang="fr-FR" sz="14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6923-BE88-4140-B3DD-A76305E884C1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358F-2EB6-449E-8BA1-A2068B3B86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7A16-43B2-4BE9-AB67-0ACF455313D8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49E7-FEBA-4673-9167-3201A3B7D8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42D8-5A4C-4F7B-97F0-83FC76980A0F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7059-C983-42BC-A2C4-48E856A52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F269E5-D624-4A43-B775-CD4D1794AC64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BF40D-7DEE-4534-9E51-95A2C01024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CCE8-6093-46D0-ACE5-51C04FF76971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F45-4903-4B19-98BC-98C889B4CB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20604-FA2F-445E-836B-8EA9DB484DFA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708309-9821-4793-A785-8C5E9E7CB0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C87C-3620-4694-A208-F7A7F339080E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7805-4C72-454B-8DD0-19F906671F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07E36C-95F2-4C4B-B8A0-4882B6FE921B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B8BD1F-39E9-41B6-A204-EC1AE49436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ECBA9-4110-48EA-AE0B-B5AC7E506C60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19F41-A8BE-4849-8C80-32AA80A538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Organigramme : Processu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rganigramme : Processu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42CDB3-F170-4C29-B02D-C9113647D7C6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0CF703-FC32-4F44-B82A-34134E5E9A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81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4BDFBB-1175-4D8A-9E85-33F63117CF87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D51072A-A46F-4633-9BC6-08FD80CD36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etonchemin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488950"/>
            <a:ext cx="7407275" cy="995363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métiers de l’organisation du  transport et de la logistique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20"/>
          <a:stretch>
            <a:fillRect/>
          </a:stretch>
        </p:blipFill>
        <p:spPr bwMode="auto">
          <a:xfrm>
            <a:off x="1042988" y="1628775"/>
            <a:ext cx="65770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08625" y="4211638"/>
            <a:ext cx="3168650" cy="585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Transport</a:t>
            </a:r>
            <a:endParaRPr lang="fr-FR" sz="3200" dirty="0"/>
          </a:p>
        </p:txBody>
      </p:sp>
      <p:sp>
        <p:nvSpPr>
          <p:cNvPr id="10246" name="ZoneTexte 7"/>
          <p:cNvSpPr txBox="1">
            <a:spLocks noChangeArrowheads="1"/>
          </p:cNvSpPr>
          <p:nvPr/>
        </p:nvSpPr>
        <p:spPr bwMode="auto">
          <a:xfrm>
            <a:off x="5364163" y="6165850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Avec le soutien de &gt;&gt;&gt;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poursuites d’études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1484313"/>
            <a:ext cx="7651750" cy="43211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BTS Transport et prestations logistiques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DUT Gestion logistique et transport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DUT Génie du conditionnement et de l'emballage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DUT Qualité, logistique industrielle et organisation option organisation et gestion des flux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MC Accueil dans les transports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MC Agent transport exploitation ferroviaire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Technicien(ne) supérieur(e) en transport logistique (options)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Certificat agent d'escale aéroport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5513" y="476250"/>
          <a:ext cx="4846637" cy="5976938"/>
        </p:xfrm>
        <a:graphic>
          <a:graphicData uri="http://schemas.openxmlformats.org/presentationml/2006/ole">
            <p:oleObj spid="_x0000_s1026" name="Acrobat Document" r:id="rId4" imgW="5668166" imgH="8019048" progId="AcroExch.Document.7">
              <p:embed/>
            </p:oleObj>
          </a:graphicData>
        </a:graphic>
      </p:graphicFrame>
      <p:sp>
        <p:nvSpPr>
          <p:cNvPr id="4" name="Légende encadrée 1 3"/>
          <p:cNvSpPr/>
          <p:nvPr/>
        </p:nvSpPr>
        <p:spPr>
          <a:xfrm>
            <a:off x="5292725" y="4005263"/>
            <a:ext cx="2808288" cy="936625"/>
          </a:xfrm>
          <a:prstGeom prst="borderCallout1">
            <a:avLst>
              <a:gd name="adj1" fmla="val 18750"/>
              <a:gd name="adj2" fmla="val -8333"/>
              <a:gd name="adj3" fmla="val 100837"/>
              <a:gd name="adj4" fmla="val -4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Lycée Bugatti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Illzach</a:t>
            </a:r>
            <a:endParaRPr lang="fr-FR" sz="1600" dirty="0">
              <a:latin typeface="Arial Black" pitchFamily="34" charset="0"/>
            </a:endParaRPr>
          </a:p>
        </p:txBody>
      </p:sp>
      <p:sp>
        <p:nvSpPr>
          <p:cNvPr id="5" name="Légende encadrée 1 4"/>
          <p:cNvSpPr/>
          <p:nvPr/>
        </p:nvSpPr>
        <p:spPr>
          <a:xfrm>
            <a:off x="1403350" y="1557338"/>
            <a:ext cx="2808288" cy="935037"/>
          </a:xfrm>
          <a:prstGeom prst="borderCallout1">
            <a:avLst>
              <a:gd name="adj1" fmla="val 103111"/>
              <a:gd name="adj2" fmla="val 121909"/>
              <a:gd name="adj3" fmla="val 4635"/>
              <a:gd name="adj4" fmla="val 10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Lycée Emile Mathis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Schiltigheim</a:t>
            </a:r>
            <a:endParaRPr lang="fr-FR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En résumé…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1187450" y="1412875"/>
            <a:ext cx="77057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51275" y="4941888"/>
            <a:ext cx="186055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95513" y="4149725"/>
            <a:ext cx="19177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Logistique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5805264"/>
            <a:ext cx="30528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Conducteur transport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routier marchandises</a:t>
            </a:r>
          </a:p>
        </p:txBody>
      </p:sp>
      <p:pic>
        <p:nvPicPr>
          <p:cNvPr id="20489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45213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A la découverte des métiers…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755650" y="1341438"/>
            <a:ext cx="3675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80063" y="2636838"/>
            <a:ext cx="18605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0063" y="1916113"/>
            <a:ext cx="19177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Logistique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4293096"/>
            <a:ext cx="6945876" cy="15081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Trace ton chemin sur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hlinkClick r:id="rId3"/>
              </a:rPr>
              <a:t>www.tracetonchemin.com</a:t>
            </a:r>
            <a:r>
              <a:rPr lang="fr-FR" sz="4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Animation des métiers du transport et de la logistique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4054" t="15375" r="29500" b="35406"/>
          <a:stretch>
            <a:fillRect/>
          </a:stretch>
        </p:blipFill>
        <p:spPr bwMode="auto">
          <a:xfrm>
            <a:off x="1692275" y="1989138"/>
            <a:ext cx="6480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11188" y="908050"/>
            <a:ext cx="3168650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Transport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04788" y="188913"/>
            <a:ext cx="33591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Logistique</a:t>
            </a:r>
            <a:endParaRPr lang="fr-FR" sz="3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35150" y="4665663"/>
            <a:ext cx="6337300" cy="995362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300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Ce n’est pas faire…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FR" sz="4300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…de la conduite routière</a:t>
            </a:r>
            <a:endParaRPr lang="fr-FR" sz="4300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76056" y="-99392"/>
            <a:ext cx="3168352" cy="851354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ATTENTION</a:t>
            </a:r>
            <a:endParaRPr lang="fr-FR" sz="43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488950"/>
            <a:ext cx="7407275" cy="995363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métiers de l’organisation du  transport et de la logistique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20"/>
          <a:stretch>
            <a:fillRect/>
          </a:stretch>
        </p:blipFill>
        <p:spPr bwMode="auto">
          <a:xfrm>
            <a:off x="1042988" y="1628775"/>
            <a:ext cx="63373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ZoneTexte 7"/>
          <p:cNvSpPr txBox="1">
            <a:spLocks noChangeArrowheads="1"/>
          </p:cNvSpPr>
          <p:nvPr/>
        </p:nvSpPr>
        <p:spPr bwMode="auto">
          <a:xfrm>
            <a:off x="5364163" y="6165850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Avec le soutien de &gt;&gt;&gt;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7900" y="5516563"/>
            <a:ext cx="4356100" cy="1008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5435600" y="4364038"/>
            <a:ext cx="3457575" cy="1873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philippe.viain@ac-strasbourg.fr</a:t>
            </a:r>
          </a:p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endParaRPr lang="en-US" sz="1400" dirty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Inspection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économie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gestion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Responsable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des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filières</a:t>
            </a:r>
            <a:endParaRPr lang="en-US" sz="1400" dirty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transport,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logistique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prévention-sécurité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endParaRPr lang="en-US" sz="1400" dirty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greluche.info/coloriage/pays/mappemon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953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1182688" y="1268413"/>
            <a:ext cx="7316787" cy="4999037"/>
          </a:xfrm>
          <a:custGeom>
            <a:avLst/>
            <a:gdLst>
              <a:gd name="connsiteX0" fmla="*/ 2231232 w 7315201"/>
              <a:gd name="connsiteY0" fmla="*/ 588168 h 4998244"/>
              <a:gd name="connsiteX1" fmla="*/ 73819 w 7315201"/>
              <a:gd name="connsiteY1" fmla="*/ 2545556 h 4998244"/>
              <a:gd name="connsiteX2" fmla="*/ 1788319 w 7315201"/>
              <a:gd name="connsiteY2" fmla="*/ 4660106 h 4998244"/>
              <a:gd name="connsiteX3" fmla="*/ 4345782 w 7315201"/>
              <a:gd name="connsiteY3" fmla="*/ 2659856 h 4998244"/>
              <a:gd name="connsiteX4" fmla="*/ 6088857 w 7315201"/>
              <a:gd name="connsiteY4" fmla="*/ 4917281 h 4998244"/>
              <a:gd name="connsiteX5" fmla="*/ 7117557 w 7315201"/>
              <a:gd name="connsiteY5" fmla="*/ 2174081 h 4998244"/>
              <a:gd name="connsiteX6" fmla="*/ 4902994 w 7315201"/>
              <a:gd name="connsiteY6" fmla="*/ 259556 h 4998244"/>
              <a:gd name="connsiteX7" fmla="*/ 2188369 w 7315201"/>
              <a:gd name="connsiteY7" fmla="*/ 616743 h 499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1" h="4998244">
                <a:moveTo>
                  <a:pt x="2231232" y="588168"/>
                </a:moveTo>
                <a:cubicBezTo>
                  <a:pt x="1189435" y="1227534"/>
                  <a:pt x="147638" y="1866900"/>
                  <a:pt x="73819" y="2545556"/>
                </a:cubicBezTo>
                <a:cubicBezTo>
                  <a:pt x="0" y="3224212"/>
                  <a:pt x="1076325" y="4641056"/>
                  <a:pt x="1788319" y="4660106"/>
                </a:cubicBezTo>
                <a:cubicBezTo>
                  <a:pt x="2500313" y="4679156"/>
                  <a:pt x="3629026" y="2616994"/>
                  <a:pt x="4345782" y="2659856"/>
                </a:cubicBezTo>
                <a:cubicBezTo>
                  <a:pt x="5062538" y="2702718"/>
                  <a:pt x="5626895" y="4998244"/>
                  <a:pt x="6088857" y="4917281"/>
                </a:cubicBezTo>
                <a:cubicBezTo>
                  <a:pt x="6550820" y="4836319"/>
                  <a:pt x="7315201" y="2950368"/>
                  <a:pt x="7117557" y="2174081"/>
                </a:cubicBezTo>
                <a:cubicBezTo>
                  <a:pt x="6919913" y="1397794"/>
                  <a:pt x="5724525" y="519112"/>
                  <a:pt x="4902994" y="259556"/>
                </a:cubicBezTo>
                <a:cubicBezTo>
                  <a:pt x="4081463" y="0"/>
                  <a:pt x="2736056" y="664368"/>
                  <a:pt x="2188369" y="616743"/>
                </a:cubicBezTo>
              </a:path>
            </a:pathLst>
          </a:custGeom>
          <a:ln w="1270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0"/>
            <a:ext cx="7407275" cy="99536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La gestion des flux matériels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9" name="Picture 2" descr="http://www.laposterecrute.fr/ContentFiles/GalleryCMS/642/2-Plateforme-Coliposte-de-M_801.jpg"/>
          <p:cNvPicPr>
            <a:picLocks noChangeArrowheads="1"/>
          </p:cNvPicPr>
          <p:nvPr/>
        </p:nvPicPr>
        <p:blipFill>
          <a:blip r:embed="rId3" cstate="print">
            <a:lum bright="56000"/>
          </a:blip>
          <a:srcRect/>
          <a:stretch>
            <a:fillRect/>
          </a:stretch>
        </p:blipFill>
        <p:spPr bwMode="auto">
          <a:xfrm>
            <a:off x="4716463" y="1052513"/>
            <a:ext cx="1800225" cy="180022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270" name="Picture 4" descr="http://www.laposterecrute.fr/ContentFiles/GalleryCMS/642/3-Plateforme-Coliposte-de-M_803.jpg"/>
          <p:cNvPicPr>
            <a:picLocks noChangeArrowheads="1"/>
          </p:cNvPicPr>
          <p:nvPr/>
        </p:nvPicPr>
        <p:blipFill>
          <a:blip r:embed="rId4" cstate="print">
            <a:lum bright="56000"/>
          </a:blip>
          <a:srcRect/>
          <a:stretch>
            <a:fillRect/>
          </a:stretch>
        </p:blipFill>
        <p:spPr bwMode="auto">
          <a:xfrm>
            <a:off x="611188" y="3141663"/>
            <a:ext cx="1800225" cy="179863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271" name="Picture 8" descr="http://restauration21.typepad.com/.a/6a0120a6779686970c0120a83a37d2970b-320wi"/>
          <p:cNvPicPr>
            <a:picLocks noChangeArrowheads="1"/>
          </p:cNvPicPr>
          <p:nvPr/>
        </p:nvPicPr>
        <p:blipFill>
          <a:blip r:embed="rId5" cstate="print">
            <a:lum bright="56000"/>
          </a:blip>
          <a:srcRect/>
          <a:stretch>
            <a:fillRect/>
          </a:stretch>
        </p:blipFill>
        <p:spPr bwMode="auto">
          <a:xfrm>
            <a:off x="4787900" y="3284538"/>
            <a:ext cx="1800225" cy="180022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1272" name="Picture 12" descr="http://t2.gstatic.com/images?q=tbn:ANd9GcTREXzCgSXpC6AmbPc_XgkW9bzL_LXm--43LIXW524umIARNzR4jaPW21y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147763"/>
            <a:ext cx="2676525" cy="17049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273" name="Picture 14" descr="http://www.stat.fr/wpFichiers/1/1/Ressources/Image/Prestation/affretement/affr%C3%A8teur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4724400"/>
            <a:ext cx="1800225" cy="18002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274" name="Picture 10" descr="http://images3.meteojob.com/CS/images/photos/fiches_metiers/Affreteur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2205038"/>
            <a:ext cx="1798638" cy="18002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5722938" y="6156325"/>
            <a:ext cx="3170237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Transport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activités de transport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7747" t="20297" r="35406" b="17688"/>
          <a:stretch>
            <a:fillRect/>
          </a:stretch>
        </p:blipFill>
        <p:spPr bwMode="auto">
          <a:xfrm>
            <a:off x="1331913" y="1412875"/>
            <a:ext cx="7272337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quatre flèches 4"/>
          <p:cNvSpPr/>
          <p:nvPr/>
        </p:nvSpPr>
        <p:spPr>
          <a:xfrm rot="20139527">
            <a:off x="1835150" y="3860800"/>
            <a:ext cx="2376488" cy="2305050"/>
          </a:xfrm>
          <a:prstGeom prst="quad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3" name="ZoneTexte 5"/>
          <p:cNvSpPr txBox="1">
            <a:spLocks noChangeArrowheads="1"/>
          </p:cNvSpPr>
          <p:nvPr/>
        </p:nvSpPr>
        <p:spPr bwMode="auto">
          <a:xfrm>
            <a:off x="2700338" y="4221163"/>
            <a:ext cx="64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latin typeface="Gill Sans MT" pitchFamily="34" charset="0"/>
              </a:rPr>
              <a:t>?</a:t>
            </a:r>
            <a:endParaRPr lang="fr-FR" b="1">
              <a:latin typeface="Gill Sans MT" pitchFamily="34" charset="0"/>
            </a:endParaRPr>
          </a:p>
        </p:txBody>
      </p:sp>
      <p:pic>
        <p:nvPicPr>
          <p:cNvPr id="12294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-171450"/>
            <a:ext cx="7407275" cy="99536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métiers du transport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981075"/>
            <a:ext cx="7407275" cy="5327650"/>
          </a:xfrm>
        </p:spPr>
        <p:txBody>
          <a:bodyPr>
            <a:normAutofit fontScale="92500" lnSpcReduction="10000"/>
          </a:bodyPr>
          <a:lstStyle/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Assistant(e) d’exploitation transport </a:t>
            </a:r>
          </a:p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Opérateur(</a:t>
            </a:r>
            <a:r>
              <a:rPr lang="fr-FR" sz="2800" dirty="0" err="1" smtClean="0">
                <a:solidFill>
                  <a:schemeClr val="dk1"/>
                </a:solidFill>
              </a:rPr>
              <a:t>trice</a:t>
            </a:r>
            <a:r>
              <a:rPr lang="fr-FR" sz="2800" dirty="0" smtClean="0">
                <a:solidFill>
                  <a:schemeClr val="dk1"/>
                </a:solidFill>
              </a:rPr>
              <a:t>) de production transport </a:t>
            </a:r>
          </a:p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Employé(e) de transit </a:t>
            </a:r>
          </a:p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Employé(e) service après-vente </a:t>
            </a:r>
          </a:p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Employé(e) aux expéditions et aux arrivages </a:t>
            </a:r>
          </a:p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Chargé(e) d’expéditions </a:t>
            </a:r>
            <a:r>
              <a:rPr lang="fr-FR" sz="2800" dirty="0" err="1" smtClean="0">
                <a:solidFill>
                  <a:schemeClr val="dk1"/>
                </a:solidFill>
              </a:rPr>
              <a:t>overseas</a:t>
            </a:r>
            <a:r>
              <a:rPr lang="fr-FR" sz="2800" dirty="0" smtClean="0">
                <a:solidFill>
                  <a:schemeClr val="dk1"/>
                </a:solidFill>
              </a:rPr>
              <a:t> import/export </a:t>
            </a:r>
          </a:p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Assistant(e) gestionnaire de parc de véhicules </a:t>
            </a:r>
          </a:p>
          <a:p>
            <a:pPr marL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Aide déclarant en douane</a:t>
            </a:r>
            <a:endParaRPr lang="fr-FR" dirty="0"/>
          </a:p>
        </p:txBody>
      </p:sp>
      <p:sp>
        <p:nvSpPr>
          <p:cNvPr id="13316" name="AutoShape 2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13317" name="AutoShape 4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Gill Sans MT" pitchFamily="34" charset="0"/>
            </a:endParaRPr>
          </a:p>
        </p:txBody>
      </p:sp>
      <p:pic>
        <p:nvPicPr>
          <p:cNvPr id="13318" name="Picture 10" descr="http://www.metiersducommerce.fr/bib/img/pages/34097.jpg"/>
          <p:cNvPicPr>
            <a:picLocks noChangeArrowheads="1"/>
          </p:cNvPicPr>
          <p:nvPr/>
        </p:nvPicPr>
        <p:blipFill>
          <a:blip r:embed="rId2" cstate="print"/>
          <a:srcRect b="13602"/>
          <a:stretch>
            <a:fillRect/>
          </a:stretch>
        </p:blipFill>
        <p:spPr bwMode="auto">
          <a:xfrm>
            <a:off x="7092950" y="2349500"/>
            <a:ext cx="13668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entreprises d’accueil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16360" r="21379" b="29500"/>
          <a:stretch>
            <a:fillRect/>
          </a:stretch>
        </p:blipFill>
        <p:spPr bwMode="auto">
          <a:xfrm>
            <a:off x="1476375" y="1628775"/>
            <a:ext cx="7127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7" descr="camion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4370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entreprises d’accueil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1484313"/>
            <a:ext cx="7407275" cy="4321175"/>
          </a:xfrm>
        </p:spPr>
        <p:txBody>
          <a:bodyPr>
            <a:normAutofit fontScale="850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Transports de marchandises pour compte d’autrui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Entreprises organisatrices de transports terrestres, aériens, maritimes et multimodaux, transports spécialisés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Entreprises commissionnaires en douane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Entreprises industrielles et commerciales de tous secteurs d’activités (dans les services : transport,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   logistique, douane…) </a:t>
            </a:r>
            <a:endParaRPr lang="fr-FR" dirty="0"/>
          </a:p>
        </p:txBody>
      </p:sp>
      <p:pic>
        <p:nvPicPr>
          <p:cNvPr id="15365" name="Picture 2" descr="http://www.ferroutage.com/images/ferroutag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300663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6" descr="bateau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941888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8" descr="avion3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9418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activités de transport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Image 5" descr="camion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580548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 6" descr="avion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6610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 9" descr="bateau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551656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http://www.ferroutage.com/images/ferroutage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530066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03350" y="1412875"/>
            <a:ext cx="7129463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Le/la titulaire de la spécialité « Transport » du Baccalauréat Professionnel met en œuvre et suit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les 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opérations de transport de marchandises </a:t>
            </a:r>
            <a:r>
              <a:rPr lang="fr-FR" sz="2000" dirty="0">
                <a:solidFill>
                  <a:schemeClr val="dk1"/>
                </a:solidFill>
                <a:latin typeface="+mn-lt"/>
              </a:rPr>
              <a:t>en tenant compte de la </a:t>
            </a:r>
            <a:r>
              <a:rPr lang="fr-FR" sz="2800" b="1" dirty="0">
                <a:solidFill>
                  <a:schemeClr val="accent4"/>
                </a:solidFill>
                <a:latin typeface="+mn-lt"/>
              </a:rPr>
              <a:t>complémentarité</a:t>
            </a:r>
            <a:r>
              <a:rPr lang="fr-FR" sz="2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des modes de transport (terrestre, aérien, maritime).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Il/elle contribue au 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dédouanement des marchandises.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Il/elle peut également participer à la réalisation d’activités logistiques liées aux flux de marchandises.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Dans ses activités, il/elle respecte les procédures, les règles de sécurité, les normes qualité et environnementales.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La conduite en sécurité des chariots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de catégorie 1</a:t>
            </a: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activités du transport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/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print"/>
          <a:srcRect l="2579" t="18329" r="18427" b="18672"/>
          <a:stretch>
            <a:fillRect/>
          </a:stretch>
        </p:blipFill>
        <p:spPr bwMode="auto">
          <a:xfrm>
            <a:off x="900113" y="1628775"/>
            <a:ext cx="77041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Des qualités recherchées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1412875"/>
            <a:ext cx="7407275" cy="467995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900" b="1" dirty="0" smtClean="0"/>
              <a:t>Réactif / Réactive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dirty="0" smtClean="0"/>
              <a:t>Il n'est pas rare qu'une demande arrive au dernier moment ou qu'un camion tombe en panne à quelques minutes du départ. Il faut être capable de faire face sans délai à ce genre de situations inattendues.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sz="28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800" b="1" dirty="0" smtClean="0"/>
              <a:t>Persuasif / Persuasive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000" dirty="0" smtClean="0"/>
              <a:t>Il doit faire preuve d'autorité pour négocier le transport de marchandises au meilleur prix.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sz="28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800" b="1" dirty="0" smtClean="0"/>
              <a:t>Autonome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000" dirty="0" smtClean="0"/>
              <a:t>Il doit organiser les déplacements de marchandises en minimisant les coûts et en tenant compte de l’environnement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sz="28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800" b="1" dirty="0" smtClean="0"/>
              <a:t>Cultivé / Cultivée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000" dirty="0" smtClean="0"/>
              <a:t>Il cumule plusieurs connaissances dans des domaines très variés : législation sociale, cartographie, géographie, caractéristiques techniques des véhicules, etc.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703</TotalTime>
  <Words>479</Words>
  <Application>Microsoft Office PowerPoint</Application>
  <PresentationFormat>Affichage à l'écran (4:3)</PresentationFormat>
  <Paragraphs>83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Gill Sans MT</vt:lpstr>
      <vt:lpstr>Arial</vt:lpstr>
      <vt:lpstr>Wingdings 2</vt:lpstr>
      <vt:lpstr>Verdana</vt:lpstr>
      <vt:lpstr>Calibri</vt:lpstr>
      <vt:lpstr>Arial Black</vt:lpstr>
      <vt:lpstr>Arial Bold</vt:lpstr>
      <vt:lpstr>Solstice</vt:lpstr>
      <vt:lpstr>Acrobat Document</vt:lpstr>
      <vt:lpstr>Les métiers de l’organisation du  transport et de la logistique</vt:lpstr>
      <vt:lpstr>La gestion des flux matériels</vt:lpstr>
      <vt:lpstr>Les activités de transport</vt:lpstr>
      <vt:lpstr>Les métiers du transport</vt:lpstr>
      <vt:lpstr>Les entreprises d’accueil</vt:lpstr>
      <vt:lpstr>Les entreprises d’accueil</vt:lpstr>
      <vt:lpstr>Les activités de transport</vt:lpstr>
      <vt:lpstr>Les activités du transport</vt:lpstr>
      <vt:lpstr>Des qualités recherchées</vt:lpstr>
      <vt:lpstr>Les poursuites d’études</vt:lpstr>
      <vt:lpstr>Diapositive 11</vt:lpstr>
      <vt:lpstr>En résumé…</vt:lpstr>
      <vt:lpstr>A la découverte des métiers…</vt:lpstr>
      <vt:lpstr>Diapositive 14</vt:lpstr>
      <vt:lpstr>Les métiers de l’organisation du  transport et de la logistique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du métier</dc:title>
  <dc:creator>Philippe VIAIN</dc:creator>
  <cp:lastModifiedBy>Philippe VIAIN</cp:lastModifiedBy>
  <cp:revision>82</cp:revision>
  <dcterms:created xsi:type="dcterms:W3CDTF">2012-12-03T15:14:10Z</dcterms:created>
  <dcterms:modified xsi:type="dcterms:W3CDTF">2013-01-30T06:56:19Z</dcterms:modified>
</cp:coreProperties>
</file>