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93" r:id="rId3"/>
    <p:sldId id="270" r:id="rId4"/>
    <p:sldId id="286" r:id="rId5"/>
    <p:sldId id="277" r:id="rId6"/>
    <p:sldId id="290" r:id="rId7"/>
    <p:sldId id="285" r:id="rId8"/>
    <p:sldId id="268" r:id="rId9"/>
    <p:sldId id="288" r:id="rId10"/>
    <p:sldId id="301" r:id="rId11"/>
    <p:sldId id="298" r:id="rId12"/>
    <p:sldId id="304" r:id="rId13"/>
    <p:sldId id="274" r:id="rId14"/>
    <p:sldId id="309" r:id="rId15"/>
    <p:sldId id="312" r:id="rId16"/>
    <p:sldId id="295" r:id="rId17"/>
    <p:sldId id="306" r:id="rId18"/>
    <p:sldId id="271" r:id="rId19"/>
    <p:sldId id="287" r:id="rId20"/>
    <p:sldId id="291" r:id="rId21"/>
    <p:sldId id="276" r:id="rId22"/>
    <p:sldId id="294" r:id="rId23"/>
    <p:sldId id="289" r:id="rId24"/>
    <p:sldId id="302" r:id="rId25"/>
    <p:sldId id="307" r:id="rId26"/>
    <p:sldId id="273" r:id="rId27"/>
    <p:sldId id="299" r:id="rId28"/>
    <p:sldId id="308" r:id="rId29"/>
    <p:sldId id="31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621300" y="6453336"/>
            <a:ext cx="5831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0" dirty="0" smtClean="0">
                <a:solidFill>
                  <a:schemeClr val="accent5"/>
                </a:solidFill>
              </a:rPr>
              <a:t>Académie</a:t>
            </a:r>
            <a:r>
              <a:rPr lang="fr-FR" sz="1400" b="0" baseline="0" dirty="0" smtClean="0">
                <a:solidFill>
                  <a:schemeClr val="accent5"/>
                </a:solidFill>
              </a:rPr>
              <a:t> de Strasbourg - </a:t>
            </a:r>
            <a:r>
              <a:rPr lang="fr-FR" sz="1400" b="0" dirty="0" smtClean="0">
                <a:solidFill>
                  <a:schemeClr val="accent5"/>
                </a:solidFill>
              </a:rPr>
              <a:t>Baccalauréat Professionnel</a:t>
            </a:r>
            <a:r>
              <a:rPr lang="fr-FR" sz="1400" b="0" baseline="0" dirty="0" smtClean="0">
                <a:solidFill>
                  <a:schemeClr val="accent5"/>
                </a:solidFill>
              </a:rPr>
              <a:t> – Logistique - Transport</a:t>
            </a:r>
            <a:endParaRPr lang="fr-FR" sz="1400" b="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B4728F-DD1A-433B-B117-EF9454DA30C5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4FA3B8-FB8E-4966-A7D2-A6F9EE878E5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etonchemin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etonchemin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489414"/>
            <a:ext cx="7406640" cy="99537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Les métiers de l’organisation du  transport et de la logistique</a:t>
            </a: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8897" r="36145" b="15719"/>
          <a:stretch>
            <a:fillRect/>
          </a:stretch>
        </p:blipFill>
        <p:spPr bwMode="auto">
          <a:xfrm>
            <a:off x="1043608" y="1628800"/>
            <a:ext cx="657653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508104" y="4212377"/>
            <a:ext cx="31690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Bac Pro Transport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5364088" y="6165304"/>
            <a:ext cx="23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le soutien de &gt;&gt;&gt;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Les poursuites d’études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651576" cy="43204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BTS Transport et prestations logistiques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DUT Gestion logistique et transport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DUT Génie du conditionnement et de l'emballage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DUT Qualité, logistique industrielle et organisation option organisation et gestion des flux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MC Accueil dans les transports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MC Agent transport exploitation ferroviaire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Technicien(ne) supérieur(e) en transport logistique (options)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Certificat agent d'escale aéroport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195736" y="476672"/>
          <a:ext cx="4846637" cy="5976664"/>
        </p:xfrm>
        <a:graphic>
          <a:graphicData uri="http://schemas.openxmlformats.org/presentationml/2006/ole">
            <p:oleObj spid="_x0000_s2050" name="Acrobat Document" r:id="rId4" imgW="5668166" imgH="8019048" progId="AcroExch.Document.7">
              <p:embed/>
            </p:oleObj>
          </a:graphicData>
        </a:graphic>
      </p:graphicFrame>
      <p:sp>
        <p:nvSpPr>
          <p:cNvPr id="4" name="Légende encadrée 1 3"/>
          <p:cNvSpPr/>
          <p:nvPr/>
        </p:nvSpPr>
        <p:spPr>
          <a:xfrm>
            <a:off x="5292080" y="4005064"/>
            <a:ext cx="2808312" cy="936104"/>
          </a:xfrm>
          <a:prstGeom prst="borderCallout1">
            <a:avLst>
              <a:gd name="adj1" fmla="val 18750"/>
              <a:gd name="adj2" fmla="val -8333"/>
              <a:gd name="adj3" fmla="val 100837"/>
              <a:gd name="adj4" fmla="val -4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Black" pitchFamily="34" charset="0"/>
              </a:rPr>
              <a:t>Lycée Bugatti</a:t>
            </a:r>
          </a:p>
          <a:p>
            <a:pPr algn="ctr"/>
            <a:r>
              <a:rPr lang="fr-FR" sz="1600" dirty="0" smtClean="0">
                <a:latin typeface="Arial Black" pitchFamily="34" charset="0"/>
              </a:rPr>
              <a:t>Illzach</a:t>
            </a:r>
            <a:endParaRPr lang="fr-FR" sz="1600" dirty="0">
              <a:latin typeface="Arial Black" pitchFamily="34" charset="0"/>
            </a:endParaRPr>
          </a:p>
        </p:txBody>
      </p:sp>
      <p:sp>
        <p:nvSpPr>
          <p:cNvPr id="5" name="Légende encadrée 1 4"/>
          <p:cNvSpPr/>
          <p:nvPr/>
        </p:nvSpPr>
        <p:spPr>
          <a:xfrm>
            <a:off x="1403648" y="1556792"/>
            <a:ext cx="2808312" cy="936104"/>
          </a:xfrm>
          <a:prstGeom prst="borderCallout1">
            <a:avLst>
              <a:gd name="adj1" fmla="val 103111"/>
              <a:gd name="adj2" fmla="val 121909"/>
              <a:gd name="adj3" fmla="val 4635"/>
              <a:gd name="adj4" fmla="val 10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Black" pitchFamily="34" charset="0"/>
              </a:rPr>
              <a:t>Lycée Emile Mathis </a:t>
            </a:r>
          </a:p>
          <a:p>
            <a:pPr algn="ctr"/>
            <a:r>
              <a:rPr lang="fr-FR" sz="1600" dirty="0" smtClean="0">
                <a:latin typeface="Arial Black" pitchFamily="34" charset="0"/>
              </a:rPr>
              <a:t>Schiltigheim</a:t>
            </a:r>
            <a:endParaRPr lang="fr-FR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En résumé…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0297" r="3661" b="16704"/>
          <a:stretch>
            <a:fillRect/>
          </a:stretch>
        </p:blipFill>
        <p:spPr bwMode="auto">
          <a:xfrm>
            <a:off x="1187624" y="1412776"/>
            <a:ext cx="7704856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851920" y="4941168"/>
            <a:ext cx="18602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Transport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95736" y="4149080"/>
            <a:ext cx="19181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Logistique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5805264"/>
            <a:ext cx="30528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Conducteur transport</a:t>
            </a:r>
          </a:p>
          <a:p>
            <a:r>
              <a:rPr lang="fr-FR" dirty="0" smtClean="0"/>
              <a:t>routier marchandises</a:t>
            </a:r>
          </a:p>
        </p:txBody>
      </p:sp>
      <p:pic>
        <p:nvPicPr>
          <p:cNvPr id="8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44715"/>
            <a:ext cx="1089669" cy="6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A la découverte des métiers…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0297" r="3661" b="16704"/>
          <a:stretch>
            <a:fillRect/>
          </a:stretch>
        </p:blipFill>
        <p:spPr bwMode="auto">
          <a:xfrm>
            <a:off x="755576" y="1340768"/>
            <a:ext cx="3674623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80112" y="2636912"/>
            <a:ext cx="18602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Transport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1916832"/>
            <a:ext cx="19181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Logistique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4293096"/>
            <a:ext cx="6945876" cy="15081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Trace ton chemin sur </a:t>
            </a:r>
          </a:p>
          <a:p>
            <a:r>
              <a:rPr lang="fr-FR" sz="4400" dirty="0" smtClean="0">
                <a:hlinkClick r:id="rId3"/>
              </a:rPr>
              <a:t>www.tracetonchemin.com</a:t>
            </a:r>
            <a:r>
              <a:rPr lang="fr-FR" sz="4400" dirty="0" smtClean="0"/>
              <a:t> </a:t>
            </a:r>
          </a:p>
          <a:p>
            <a:r>
              <a:rPr lang="fr-FR" sz="2400" dirty="0" smtClean="0"/>
              <a:t>Animation des métiers du transport et de la logistique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15375" r="29500" b="35407"/>
          <a:stretch>
            <a:fillRect/>
          </a:stretch>
        </p:blipFill>
        <p:spPr bwMode="auto">
          <a:xfrm>
            <a:off x="1691680" y="1988840"/>
            <a:ext cx="64807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10839" y="908720"/>
            <a:ext cx="31690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Bac Pro Transport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05574" y="188640"/>
            <a:ext cx="33583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Bac Pro Logistique</a:t>
            </a:r>
            <a:endParaRPr lang="fr-FR" sz="3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35696" y="4665878"/>
            <a:ext cx="6336704" cy="99537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 n’est pas faire…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…de la conduite routière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76056" y="-99392"/>
            <a:ext cx="3168352" cy="851354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1" i="0" u="none" strike="noStrike" kern="1200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ATTENTION</a:t>
            </a:r>
            <a:endParaRPr kumimoji="0" lang="fr-FR" sz="4300" b="1" i="0" u="none" strike="noStrike" kern="1200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489414"/>
            <a:ext cx="7406640" cy="99537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Les métiers de l’organisation du  transport et de la logistique</a:t>
            </a: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8897" r="36145" b="15719"/>
          <a:stretch>
            <a:fillRect/>
          </a:stretch>
        </p:blipFill>
        <p:spPr bwMode="auto">
          <a:xfrm>
            <a:off x="1043608" y="1628800"/>
            <a:ext cx="63367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64088" y="6165304"/>
            <a:ext cx="23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le soutien de &gt;&gt;&gt;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788024" y="5517232"/>
            <a:ext cx="4355976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5436096" y="4364831"/>
            <a:ext cx="3456384" cy="18724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philippe.viain@ac-strasbourg.fr</a:t>
            </a:r>
          </a:p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lang="en-US" sz="1400" dirty="0" smtClean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Inspection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économie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gestion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Responsable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des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filières</a:t>
            </a:r>
            <a:endParaRPr lang="en-US" sz="1400" dirty="0" smtClean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transport,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logistique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prévention-sécurité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endParaRPr lang="en-US" sz="1400" dirty="0" smtClean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489414"/>
            <a:ext cx="7406640" cy="99537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Les métiers de l’organisation du  transport et de la logistique</a:t>
            </a: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8897" r="36145" b="15719"/>
          <a:stretch>
            <a:fillRect/>
          </a:stretch>
        </p:blipFill>
        <p:spPr bwMode="auto">
          <a:xfrm>
            <a:off x="1043608" y="1628800"/>
            <a:ext cx="657653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364088" y="4581128"/>
            <a:ext cx="33583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Bac Pro Logistique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5364088" y="6165304"/>
            <a:ext cx="23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le soutien de &gt;&gt;&gt;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greluche.info/coloriage/pays/mappemon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952187" cy="5400600"/>
          </a:xfrm>
          <a:prstGeom prst="rect">
            <a:avLst/>
          </a:prstGeom>
          <a:noFill/>
        </p:spPr>
      </p:pic>
      <p:sp>
        <p:nvSpPr>
          <p:cNvPr id="13" name="Forme libre 12"/>
          <p:cNvSpPr/>
          <p:nvPr/>
        </p:nvSpPr>
        <p:spPr>
          <a:xfrm>
            <a:off x="1183481" y="1268760"/>
            <a:ext cx="7315201" cy="4998244"/>
          </a:xfrm>
          <a:custGeom>
            <a:avLst/>
            <a:gdLst>
              <a:gd name="connsiteX0" fmla="*/ 2231232 w 7315201"/>
              <a:gd name="connsiteY0" fmla="*/ 588168 h 4998244"/>
              <a:gd name="connsiteX1" fmla="*/ 73819 w 7315201"/>
              <a:gd name="connsiteY1" fmla="*/ 2545556 h 4998244"/>
              <a:gd name="connsiteX2" fmla="*/ 1788319 w 7315201"/>
              <a:gd name="connsiteY2" fmla="*/ 4660106 h 4998244"/>
              <a:gd name="connsiteX3" fmla="*/ 4345782 w 7315201"/>
              <a:gd name="connsiteY3" fmla="*/ 2659856 h 4998244"/>
              <a:gd name="connsiteX4" fmla="*/ 6088857 w 7315201"/>
              <a:gd name="connsiteY4" fmla="*/ 4917281 h 4998244"/>
              <a:gd name="connsiteX5" fmla="*/ 7117557 w 7315201"/>
              <a:gd name="connsiteY5" fmla="*/ 2174081 h 4998244"/>
              <a:gd name="connsiteX6" fmla="*/ 4902994 w 7315201"/>
              <a:gd name="connsiteY6" fmla="*/ 259556 h 4998244"/>
              <a:gd name="connsiteX7" fmla="*/ 2188369 w 7315201"/>
              <a:gd name="connsiteY7" fmla="*/ 616743 h 499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1" h="4998244">
                <a:moveTo>
                  <a:pt x="2231232" y="588168"/>
                </a:moveTo>
                <a:cubicBezTo>
                  <a:pt x="1189435" y="1227534"/>
                  <a:pt x="147638" y="1866900"/>
                  <a:pt x="73819" y="2545556"/>
                </a:cubicBezTo>
                <a:cubicBezTo>
                  <a:pt x="0" y="3224212"/>
                  <a:pt x="1076325" y="4641056"/>
                  <a:pt x="1788319" y="4660106"/>
                </a:cubicBezTo>
                <a:cubicBezTo>
                  <a:pt x="2500313" y="4679156"/>
                  <a:pt x="3629026" y="2616994"/>
                  <a:pt x="4345782" y="2659856"/>
                </a:cubicBezTo>
                <a:cubicBezTo>
                  <a:pt x="5062538" y="2702718"/>
                  <a:pt x="5626895" y="4998244"/>
                  <a:pt x="6088857" y="4917281"/>
                </a:cubicBezTo>
                <a:cubicBezTo>
                  <a:pt x="6550820" y="4836319"/>
                  <a:pt x="7315201" y="2950368"/>
                  <a:pt x="7117557" y="2174081"/>
                </a:cubicBezTo>
                <a:cubicBezTo>
                  <a:pt x="6919913" y="1397794"/>
                  <a:pt x="5724525" y="519112"/>
                  <a:pt x="4902994" y="259556"/>
                </a:cubicBezTo>
                <a:cubicBezTo>
                  <a:pt x="4081463" y="0"/>
                  <a:pt x="2736056" y="664368"/>
                  <a:pt x="2188369" y="616743"/>
                </a:cubicBezTo>
              </a:path>
            </a:pathLst>
          </a:custGeom>
          <a:ln w="1270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sz="3600" dirty="0" smtClean="0"/>
              <a:t>La gestion des stockages de matériels</a:t>
            </a:r>
            <a:endParaRPr lang="fr-FR" sz="3600" dirty="0"/>
          </a:p>
        </p:txBody>
      </p:sp>
      <p:pic>
        <p:nvPicPr>
          <p:cNvPr id="38914" name="Picture 2" descr="http://www.laposterecrute.fr/ContentFiles/GalleryCMS/642/2-Plateforme-Coliposte-de-M_801.jpg"/>
          <p:cNvPicPr>
            <a:picLocks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4716016" y="1052736"/>
            <a:ext cx="1800000" cy="18000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C000"/>
            </a:solidFill>
          </a:ln>
        </p:spPr>
      </p:pic>
      <p:pic>
        <p:nvPicPr>
          <p:cNvPr id="38916" name="Picture 4" descr="http://www.laposterecrute.fr/ContentFiles/GalleryCMS/642/3-Plateforme-Coliposte-de-M_803.jpg"/>
          <p:cNvPicPr>
            <a:picLocks noChangeArrowheads="1"/>
          </p:cNvPicPr>
          <p:nvPr/>
        </p:nvPicPr>
        <p:blipFill>
          <a:blip r:embed="rId4" cstate="print">
            <a:lum bright="5000"/>
          </a:blip>
          <a:srcRect/>
          <a:stretch>
            <a:fillRect/>
          </a:stretch>
        </p:blipFill>
        <p:spPr bwMode="auto">
          <a:xfrm>
            <a:off x="611560" y="3140968"/>
            <a:ext cx="1800000" cy="1800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38920" name="Picture 8" descr="http://restauration21.typepad.com/.a/6a0120a6779686970c0120a83a37d2970b-320wi"/>
          <p:cNvPicPr>
            <a:picLocks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788024" y="3284984"/>
            <a:ext cx="1800000" cy="1800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38924" name="Picture 12" descr="http://t2.gstatic.com/images?q=tbn:ANd9GcTREXzCgSXpC6AmbPc_XgkW9bzL_LXm--43LIXW524umIARNzR4jaPW21ys"/>
          <p:cNvPicPr>
            <a:picLocks noChangeAspect="1" noChangeArrowheads="1"/>
          </p:cNvPicPr>
          <p:nvPr/>
        </p:nvPicPr>
        <p:blipFill>
          <a:blip r:embed="rId6" cstate="print">
            <a:lum bright="56000"/>
          </a:blip>
          <a:srcRect/>
          <a:stretch>
            <a:fillRect/>
          </a:stretch>
        </p:blipFill>
        <p:spPr bwMode="auto">
          <a:xfrm>
            <a:off x="1043608" y="1147960"/>
            <a:ext cx="2676525" cy="170497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38926" name="Picture 14" descr="http://www.stat.fr/wpFichiers/1/1/Ressources/Image/Prestation/affretement/affr%C3%A8teur.jpg"/>
          <p:cNvPicPr>
            <a:picLocks noChangeArrowheads="1"/>
          </p:cNvPicPr>
          <p:nvPr/>
        </p:nvPicPr>
        <p:blipFill>
          <a:blip r:embed="rId7" cstate="print">
            <a:lum bright="56000"/>
          </a:blip>
          <a:srcRect/>
          <a:stretch>
            <a:fillRect/>
          </a:stretch>
        </p:blipFill>
        <p:spPr bwMode="auto">
          <a:xfrm>
            <a:off x="2699992" y="4725144"/>
            <a:ext cx="1800000" cy="1800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38922" name="Picture 10" descr="http://images3.meteojob.com/CS/images/photos/fiches_metiers/Affreteur.jpg"/>
          <p:cNvPicPr>
            <a:picLocks noChangeArrowheads="1"/>
          </p:cNvPicPr>
          <p:nvPr/>
        </p:nvPicPr>
        <p:blipFill>
          <a:blip r:embed="rId8" cstate="print">
            <a:lum bright="56000"/>
          </a:blip>
          <a:srcRect/>
          <a:stretch>
            <a:fillRect/>
          </a:stretch>
        </p:blipFill>
        <p:spPr bwMode="auto">
          <a:xfrm>
            <a:off x="7092280" y="2204864"/>
            <a:ext cx="1800000" cy="1800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5219351" y="5436513"/>
            <a:ext cx="33583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Bac Pro Logistique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9223" t="22266" r="38360" b="17688"/>
          <a:stretch>
            <a:fillRect/>
          </a:stretch>
        </p:blipFill>
        <p:spPr bwMode="auto">
          <a:xfrm>
            <a:off x="1259632" y="1132858"/>
            <a:ext cx="7560840" cy="5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Les métiers</a:t>
            </a:r>
            <a:endParaRPr lang="fr-FR" dirty="0"/>
          </a:p>
        </p:txBody>
      </p:sp>
      <p:pic>
        <p:nvPicPr>
          <p:cNvPr id="7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-17140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Les métiers de la logistique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1196752"/>
            <a:ext cx="7406640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Opérateur(</a:t>
            </a:r>
            <a:r>
              <a:rPr lang="fr-FR" sz="2800" dirty="0" err="1" smtClean="0">
                <a:solidFill>
                  <a:schemeClr val="dk1"/>
                </a:solidFill>
              </a:rPr>
              <a:t>trice</a:t>
            </a:r>
            <a:r>
              <a:rPr lang="fr-FR" sz="2800" dirty="0" smtClean="0">
                <a:solidFill>
                  <a:schemeClr val="dk1"/>
                </a:solidFill>
              </a:rPr>
              <a:t>) polyvalent(e) en logistique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Agent logisticien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Magasinier(ère)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Magasinier(ère) cariste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Employé(e) d’un service logistique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Réceptionnaire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Préparateur(</a:t>
            </a:r>
            <a:r>
              <a:rPr lang="fr-FR" sz="2800" dirty="0" err="1" smtClean="0">
                <a:solidFill>
                  <a:schemeClr val="dk1"/>
                </a:solidFill>
              </a:rPr>
              <a:t>trice</a:t>
            </a:r>
            <a:r>
              <a:rPr lang="fr-FR" sz="2800" dirty="0" smtClean="0">
                <a:solidFill>
                  <a:schemeClr val="dk1"/>
                </a:solidFill>
              </a:rPr>
              <a:t>) de commandes</a:t>
            </a:r>
            <a:endParaRPr lang="fr-FR" dirty="0"/>
          </a:p>
        </p:txBody>
      </p:sp>
      <p:sp>
        <p:nvSpPr>
          <p:cNvPr id="7170" name="AutoShape 2" descr="data:image/jpeg;base64,/9j/4AAQSkZJRgABAQAAAQABAAD/2wCEAAkGBhMSEBUUExQWFRMWGR4YGRgYGB0aHBkZHx8bFx4aGh4dHiYkIR8kGiAZIC8hJicpLCwsGh4xNTAqNSgrLCkBCQoKDgwOGg8PGikhHyQpKSkpKSksLCkpKSkpLCkpLCkpKSwsLCwsLCkpKSkpLTUpKSkpLCwpKSwpKSwsLCwsKf/AABEIAHQAjgMBIgACEQEDEQH/xAAbAAADAQADAQAAAAAAAAAAAAAEBQYDAAIHAf/EAEAQAAICAAQDBgQCBggHAQAAAAECAxEABBIhBTFBBhMiUWGBMnGRoVKxFCNigsHRJDNCc6Kz4fAHNENTY3KyFf/EABoBAAMBAQEBAAAAAAAAAAAAAAECAwQABgX/xAAkEQACAgICAQUAAwAAAAAAAAAAAQIRAyESMRMEIjJBURRx8P/aAAwDAQACEQMRAD8AhM8yDP5gutjv5uZ2/rH5j0xpnOEtmNUiuCzEko2w8vCRuu1emBOMf85mf7+b/NfDXJZFzErI6k/gbwnnXhcbi/UEYn9ip7FuWzM2X0xkMlclfdSOdqQaPXlXvjSSCCTzgfyvwH5dB8xhnmc81rHMp+LdXA8QF7Bt1YGh1xLQcNaZzpXYWaF0ou6APTFvImtoKg70d83kioJDKQN7VtQ+o3HyOAS3rgjM5YobAKkcjy+1YIymWimSiRDMOp/q357n8J+Wx8sIqfQ7tdiw4+xyGxueY/MYJz/DJITUi0OjDdT8j9OfngZRywXoBVZuU1WpgL6H8/8ATCLMJanUSPl6fYYb5u9LVe1/7vpgFMlZ5bMXF3ttvsB6kDfyO2IqrDLsv5Oy8GXhnKi6jdTI5BYEoa3NIh5UBubxFSZ+gNyu6j672SfQeXPnjaZ5My9zzNI4QWGN6HJ3KKppft1wGsr2UiTTvfitj89I29yPfFZSTeheP6amTw6yfDYNsSRzI3rodsbSkVqALlQykWV5MRy5mw2w25YHnzgpUZ7kBG4OpybvkpKr0G7e2PpM7SNFFGWbUW3bXzJ3JsKOXW6rCA470YrJO40oO7Qc62oct6P51gkcTXu1gLhrGk6fEW5nc2FH1b5YIi7KtLIqTytf4EXWAN9yQBGo2razti07P9gVCh0SNBZGt/1j7bcv9RzwLvSHprbPP4ctmGH6qIRxruZHPhHmbcBR7LhtlexPeDVNmGcnkUNiuexa7HyAGLPOcIQSvG9OI2DKXAJ3UMCF5A0T547M6joT64jLI1otDGmrPNuLr/TMzy/r5uv/AJHwTlVJUaHRiOaHZhueTD25g/PAvFh/S8z/AH83+Y+B5+Gy2GC6w1EaCQwvcCjz9saF2Z4Vy2UOVleVhG3hrU5EgFbK293RAsb7nltio4DwJMtlWlk0odxbMNiNiL9DePPeE8YIfTIWdOToRTaSNPUdLB3x6l2sQGMRmxpO+gCi3U15XeFno040voUNBHL4v1cg6EUw+14mu0HD4++HjWElWq18JIYbGqrnzsYZjs/oyzSBzrkYrekCq5/D/sYmOKJGJBHzYVbgtVncjTuTtW5I+eEgt2PlftpnbvZYNmA0HavjjYWDt1HIcxgXMZSFwStxyE7IPEhBr1GkXfM1WOryGNQVbWtm6BK1Y+IA/medYE7mXxsABb3p6DnYIPKrHOsaufJbMTjW0MpmZgx00KNAizfLkOWOuemB2L6B1UbWbJOy2fTeuWChFd9aDHcnlX36em+FmYhWM2qqd+bbnz5fCPpiGrGejvkiznTl4Wdm589/mqG/q3tii4B2FlzTyxzzGEQkB4wtbmzWlQBe3XfFT2L7TZaDh0ffzIj3J4RZkK6zVqgJ5Ha6GAcl2rIzGcny6LpzEg0mUMNIUAE6FIsk3VsOW+LVGNMW2xP227GZfJRRd1rYuJNTOeenuiCoUAAUSOuOcJy6rn3QABStgAbWVP8AInDjtvPHLl3ubvZVRtOwIW6J06fCvLfaztvhImYCZ5HIsGFSem3jUn6kYTLT6GxOpqysjkW9vFRIN308h/HDfJcfEUekRKpBPiaTmx3JCBb38rxDZ3tJmixjgg+H+3zX6nSv1bHXhcOZ7xnzEy7g+BTyJo2dIC3V72TjNjjJbRbJOD0x/wAX7SwrIzSyAua8C2Kr0tm5VzrCHMdvwDUUe3zC/wAGP1rGWfyMRZ5O7DOd/ESUsddK10898NI+OZBNoopJAOoAjHsFq/cX88Moctsn5V1EkuKr/S8z/fzf5r4wdJYhrplTZtQ3X0sdPOiMMM7k2fNZmtlE8tseX9a31ONI8qqdSzAEBmPKvwjkPLbFVPiy+D0OTPuqX6Osp2Vkk/RP0kqolGpjprQNiFY38RGlhVCyb5Yo+M8SUPIrC2FvpHl6eYB54GyHEhnoe6lNuviIJK6gOToykMCLoi9r8sKe1HZxlMbrmmV2alVh3j0OZRgFNL1DdSN98I/cdxeKTi1sGl444XQ2vu0B0oQpALeKgRvuen5Yl5c8G3kCsd902IvpY/3tgxZpe8aOSWNVDMokckF2AVh5jYFSSaHixlm+omQahYJXY/bn5+VEVzw8faLOMsvxBoQoFITpN3fP8VDboQDjPMQkzaLoliCxO1FdS/Qn3xoe7SNDq21sDq3KiqugNxv9sfMzne8eowx8QJYXvtVVQrb1x170Iq8bvuxhlSdyeqHb93GMmVT45XCi/qukeXPptWCcvC1eKh4a9yKxocmrIiMoYJ5jny3P0wjeyLkkwPhTwyOI0s0DqZjpUC9Rv58qPPH2fL5pmKx6UjBNHYX6jc4ZwOFHgqh+EWB9BWM5uLxx1qarFgbkkHkfDfPB7F8n0kcyfD2ELRu3eaiSSRvuAKBbly5/bDBMsLDUNSLoBO5Cjfrt71hBJ2tWz3cTufMkIPoNR/xD5Y5wbj802ZSMhFVteyr10OQbJJ5gdcMkK+TZR7sLIJA/tE7D3OwwvzPGoE+KZLHRPGf8Ph++I2Mz5pgD3szeXikPsBde1YYns/oH60pF5iWVVI/dTU31GG4IHFLsecP47HmJhEiyeJZPEaBsIxACqG5kAc+uHnZ3IiCMvm07lWNIZqjs/FsHo8jiW7KRQR5/LskhaQSgCkbRvY3Zip9NlPtg3tR2mzGdVUm7sIrFgiJQDHa7JJO22DqOwpLpDLi50yzr/wCRz9ZJG2+gwqja9vPcfPy98NuL5J5MxM8YsK7l+Qod44+tXQ641fs9EpV9chXY/wBnkeRuumM7PVy9VjxJRf4hJHIyMGQlWU2pHMH+PkRyOD8jmZJ84Hma2YMm2wAosFUcgLHL1OKDN9lYDRUMlgHZr5jya8AQ9nHjlR1dWCuCbtWoEX5g7dMdRCfqsGVN/f8ARh2g4SrJMCASO7nHK6IaF72/YH2xNxREKAd629ug9rOLnPZhFzcCNuJ45YfmQY5APe2A9TgBOy6IpZyZApvSNvDf1Lad68xWH4ttJGP03qcWKD8hMw5eMAgre90bPPyGPkvFYk2LAeg/koP5YuM72HMqK8UQSlV0PwqwB1j4jvY23FjbHn/G+xUmTRXzUiJ3jEJGh7xyBzJ3CgCwLvmawVD9Pn5+E5uUejkfH1eREUHxMFvYcyBt8RP2wszfHJLItVokcr5H9on8sfeHmITR6UY+NfEz/tDfSoA+5x0m4k6uwTShDEeBQDz/ABVf3wyikRSX0df0XMzeIrIw822X2LUPphxnFRY4g7xqTDHv4nbw612CA+G97sYUZbLvPJRZdVE6ppABtvzc1fMVzPTFBDwyJ/0YZkSKncBPCRGdXeSUNUg0il8VHnhx43aoXZXKQiQRgTO7C6OmFarUCa7xqqvLmOWHfZfLP+kRN+iLFE0yRd4Y3YsXJWlkkP5D6YLyuYzDRmNIJQCo1ZlKjVQAHQlkjFtpCDeQgncdMGxJMJ4JM00AZMzCoQSa52bvAmqQmRyPCGJWwN+Qxq8UUr/3RJ3bI6FM1mNHeTHuNVNrkCRqAxBAWwLocguDp+zKRQl0dnaUAIAixqLYNtrYO3hAFhAN7wbw7glPK6ysqRysJEjjLElXYaWdtKra1tq68sZd3lYgZohqzLHUqyyKKpw+8MaGgFG4eQbXtjRDHCk0hW2C9k+AeOPMu0qrFMlhYHYCnUeKQlUWyaoFj6YM4pw/TPKtfDI4+jsMbZntYrRtl4EMbbtII44kSk8brY1SMDpPiZr3w27SoP03MesjN7N4x9jjB6iHHY6dsemRY2kUAANJI22wLa2F+pwrrwuoNaSRVWKPiGx5czyrlg3ifEQZ3QaNmYWxoM2thpFEG/zwmfMsHY6DuFDVZAK6huT1ojGRmrfbG2UdpIVZmawStAsoGmhQo31uz510xtCNO1miDzN7++AeCOxjkAUnS+ogC9IIF3XLcYYQZSSUEhaUWdR2G3keZ+WOFJv/AIiRSMuVaLUZVlpNIJaytrQHW0wwynE++zGXjzETQyAd5MjjSASyjb0ZQxA/aAGLjIcOWNFO8krLYrpY6fhFHnzPy2xOSZdBKX7qAOTuxI1Ajl6mvQYpDKoboEsDyRosOI58saPQk1Xw+ntiP7S9l4s0rNKbkohX5MuxIVaNVfRhvZ364IGdZmXSwYkgUrMzE35FeZ+eE/H+0SMzICGRGC2L+It3bMrA+u1eRPLB8vJDLHTo874ZwhvC/wATWjLpB23BO5+R+mCMybnVlAkVJA5jKAeEPZXWviI5fU4ooqysQhkZQwJ5HZhqcAjz1WMSXEokJZWlRaY7AM55nYgD+OAm2TdJmnCOJS5KYSxaY5bYAsEIUHfbUCAelkX688Uc/aPNStl5JBJPIySao1piWDtGGUaHUMEoagl0KvEdB3Cf25XregiIPqzN9dOKrhKvMuX7lU1ES7zykKFDgHVpADfFtY2xWDSdsm2wmSKdlp+4SBl1uJmWSZQV1mNQdTqAAF+BaPlzwXLle7yyOc086iSMwJGH7pKkUkC0AYhBeu9vLrgLjUWcysLFZ4ArNukKNpLEXuGABNADliRbtNmhsZ5AOqq5Va8qSh7VjRLOpKkLxa2Xee7NRHNZtpY5KWeULqMcSMO9dwwd9TGxQJVRQ5HC/MS5UJI5OWjzEgNlpJMwyk7WpQhF8P7LHYYrE7KZTMcQmkmh70vNLYLNVAErQBH7P8sTfabsfG6xdwkUQANnxC7IAPIknniX8hpUOoNmec7bwtA0b5iYs6nUYI1RWJ5+Go6U2eer5b4Ydp2BzLMvwukTj96JOfrtiV4h2H0xO/er4E1FVVmBI9WIr6HD3Ouzx5Z6J1ZaHcA1YBWrHXYYnObmhXGimnUq0ghjRZZJJPHp3VBI9sWIvxNe2w267Y3yvDIo7Us0sxUsXY7LpF0qkdfM+1YE4jxArLIKFd4/7xDtu3nXTyxrw6Yqss0m5ZSo96GImgYcNfuklZQFAXpsNyN/n6nB+YfdhyGk/cA4TZNJswQjDRDqBY9SB0/0wVxPOlCSRbMb8TBKF7czfw+mAAmOC9qtSKk0hAQBdRBrkBTFT0FbeowRC0Mis1K0aHcgDnz6kkE7ffCfOdnm/RJY4o2a12CKW1kEeQNnbH3sF2czUZkTuyrtpbTqXZaI8YuhZ2Ctud9scorsfyPof8S4/JlsiX2WSVtEZUUVDc39aW6+a4j+GZXW6HVUUbBytcmXdVvqNXmOXnij7ScKknJT4nUaKjjkYCufwRkfOvl0wu4d2FzytqRX+fdSJq6EVIFB98NJiI6cR4VDmnDvOsbxAjTzL05cD05nEjxLhupnfWASzEqf/Y8vTHo+W/4fZ1viCpfMkL/GUk/THzOdg0ywZpSHMzaTUQk06tQ1W5Hd+Jq2s47mhGpX0eYcL4HLmHKRLqcdLArpZuhV7fPF3wjhU2VWMTKQwVzQIPhkZGU2LFHS3XqMGxdne7a4yiGgLA0GhVA6eZsY0PD3DAmOOfc/GyCrrl3kb9fIYbyQaEan9IB4vmEli0NIkYDarLx2eY5Fue+E0HZXLNfill2/6YLD/BGQPriyysUyL4Uy6WT8LSAi9uUMUYNepONJRO+q2SjvRjY1W9KZcwfpV46PH9BLn9g2b4+sMrfrArlg43AZdSJys3f7vnjI51pQdKStXRIpGvffdY6oepwflJ5VTbvFqgSoKi6HMqBjRWd+ep/mWf8AO8NxiyXkaE5gk02ctIQeYkVQD6ESyC/lRw2yUKuqh1K6FK6FbSop2HJDWwC16Y2XLkbhCK66dPte2EnHM66G0cqdTA0R+FGrr54fUdnRk29i+btJ3mflg0AaZZBbGwakboKO/wA9sGca4tm4zpCxqikFWRSb8j4rPLzwlGUUcRmfazmJATv1mKj7nHoMOTMikkAiyKI6gV/L74k0akyDy/Gc3IWD5iXTsCA5UVv0WvnW2PReCdmYGgjenDPGpJD0bYBidQGrn67AkYle0vD1hQECtZc+y0B/HF52eWsnl7/7Mf8A8jEZ6KI0HZvLE6mgVyeZkZpelbh2I+22HPC9ECkJEqjUqhY1SMWemwUdf9nAynB2QgVjvyDatx1BRgfY1jsT9wJ6R2zRYkUb238Q52el+VYw/R5Pwn2r+eDZsmxuooiN6skXvfltgHJJIM2QYlRNFgqpIN8zrvcg7aaG140vEpbIrJWjjZV/wn3I/nhH2m4TLJBSJbd5E1alGyuGNWfLFPNAO8J7lTvzsbjzrCzj87JASkCkgqKID0CQGbSps6VtvasBeniHzNEnNwTMf9pvqvmfXGP/AOPOP+jJ7IT+V4tcgNeX8cYJ8QrT3dgEkeE2V1LTVe2rpjGGFasZeQcjtIPpdjCfxkOs7/CMkycibtHIo82RgPLmRWMrxT52dmgzaFHQIUA1MxJGpTdsNJuzWkmtJGJgjGbLDxujRjm5qyg7MeJHFn4x9wFxMiQge2KXsnHZkF1RQ/e/4Ynp0pmHkSPucGb9kWgRXudgzkeQvzofxwv4qNSDbr5ehwe2BJxeJqTseUU10JuKRVNO4JsZo1yofrpW8vNR9Mep5KId2PW/sxxzHMbmY0Ie2+TB7kEn4X8v2fTFhwzKAQQgXtEn/wADHzHMRyFIhv6OPM4O4dANQNna+v8A6jHMcwMXyBPo2PDIzuV1E/is/nj5FwqNZO8UEMBpoMQteem9N7ner3xzHMbCAQ22FPaLiDRQFgAfEgprrdwvQjz/ACxzHMI2GiWzHaSVKChQN/xefq2Oi9pcweT6fko/iDjmOYzOTNEUqMp85M4IeaRlagQSK2N8qob77YD/AEYeZxzHMQeyyNstnHhDmM0WAF0CRV7ix64Gmi1EsdixJ25bknb03xzHMM/igL5MGfKDzP2/lgSbKDzP2/ljmOYRBs//2Q=="/>
          <p:cNvSpPr>
            <a:spLocks noChangeAspect="1" noChangeArrowheads="1"/>
          </p:cNvSpPr>
          <p:nvPr/>
        </p:nvSpPr>
        <p:spPr bwMode="auto">
          <a:xfrm>
            <a:off x="0" y="-525463"/>
            <a:ext cx="135255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2" name="AutoShape 4" descr="data:image/jpeg;base64,/9j/4AAQSkZJRgABAQAAAQABAAD/2wCEAAkGBhMSEBUUExQWFRMWGR4YGRgYGB0aHBkZHx8bFx4aGh4dHiYkIR8kGiAZIC8hJicpLCwsGh4xNTAqNSgrLCkBCQoKDgwOGg8PGikhHyQpKSkpKSksLCkpKSkpLCkpLCkpKSwsLCwsLCkpKSkpLTUpKSkpLCwpKSwpKSwsLCwsKf/AABEIAHQAjgMBIgACEQEDEQH/xAAbAAADAQADAQAAAAAAAAAAAAAEBQYDAAIHAf/EAEAQAAICAAQDBgQCBggHAQAAAAECAxEABBIhBTFBBhMiUWGBMnGRoVKxFCNigsHRJDNCc6Kz4fAHNENTY3KyFf/EABoBAAMBAQEBAAAAAAAAAAAAAAECAwQABgX/xAAkEQACAgICAQUAAwAAAAAAAAAAAQIRAyESMRMEIjJBURRx8P/aAAwDAQACEQMRAD8AhM8yDP5gutjv5uZ2/rH5j0xpnOEtmNUiuCzEko2w8vCRuu1emBOMf85mf7+b/NfDXJZFzErI6k/gbwnnXhcbi/UEYn9ip7FuWzM2X0xkMlclfdSOdqQaPXlXvjSSCCTzgfyvwH5dB8xhnmc81rHMp+LdXA8QF7Bt1YGh1xLQcNaZzpXYWaF0ou6APTFvImtoKg70d83kioJDKQN7VtQ+o3HyOAS3rgjM5YobAKkcjy+1YIymWimSiRDMOp/q357n8J+Wx8sIqfQ7tdiw4+xyGxueY/MYJz/DJITUi0OjDdT8j9OfngZRywXoBVZuU1WpgL6H8/8ATCLMJanUSPl6fYYb5u9LVe1/7vpgFMlZ5bMXF3ttvsB6kDfyO2IqrDLsv5Oy8GXhnKi6jdTI5BYEoa3NIh5UBubxFSZ+gNyu6j672SfQeXPnjaZ5My9zzNI4QWGN6HJ3KKppft1wGsr2UiTTvfitj89I29yPfFZSTeheP6amTw6yfDYNsSRzI3rodsbSkVqALlQykWV5MRy5mw2w25YHnzgpUZ7kBG4OpybvkpKr0G7e2PpM7SNFFGWbUW3bXzJ3JsKOXW6rCA470YrJO40oO7Qc62oct6P51gkcTXu1gLhrGk6fEW5nc2FH1b5YIi7KtLIqTytf4EXWAN9yQBGo2razti07P9gVCh0SNBZGt/1j7bcv9RzwLvSHprbPP4ctmGH6qIRxruZHPhHmbcBR7LhtlexPeDVNmGcnkUNiuexa7HyAGLPOcIQSvG9OI2DKXAJ3UMCF5A0T547M6joT64jLI1otDGmrPNuLr/TMzy/r5uv/AJHwTlVJUaHRiOaHZhueTD25g/PAvFh/S8z/AH83+Y+B5+Gy2GC6w1EaCQwvcCjz9saF2Z4Vy2UOVleVhG3hrU5EgFbK293RAsb7nltio4DwJMtlWlk0odxbMNiNiL9DePPeE8YIfTIWdOToRTaSNPUdLB3x6l2sQGMRmxpO+gCi3U15XeFno040voUNBHL4v1cg6EUw+14mu0HD4++HjWElWq18JIYbGqrnzsYZjs/oyzSBzrkYrekCq5/D/sYmOKJGJBHzYVbgtVncjTuTtW5I+eEgt2PlftpnbvZYNmA0HavjjYWDt1HIcxgXMZSFwStxyE7IPEhBr1GkXfM1WOryGNQVbWtm6BK1Y+IA/medYE7mXxsABb3p6DnYIPKrHOsaufJbMTjW0MpmZgx00KNAizfLkOWOuemB2L6B1UbWbJOy2fTeuWChFd9aDHcnlX36em+FmYhWM2qqd+bbnz5fCPpiGrGejvkiznTl4Wdm589/mqG/q3tii4B2FlzTyxzzGEQkB4wtbmzWlQBe3XfFT2L7TZaDh0ffzIj3J4RZkK6zVqgJ5Ha6GAcl2rIzGcny6LpzEg0mUMNIUAE6FIsk3VsOW+LVGNMW2xP227GZfJRRd1rYuJNTOeenuiCoUAAUSOuOcJy6rn3QABStgAbWVP8AInDjtvPHLl3ubvZVRtOwIW6J06fCvLfaztvhImYCZ5HIsGFSem3jUn6kYTLT6GxOpqysjkW9vFRIN308h/HDfJcfEUekRKpBPiaTmx3JCBb38rxDZ3tJmixjgg+H+3zX6nSv1bHXhcOZ7xnzEy7g+BTyJo2dIC3V72TjNjjJbRbJOD0x/wAX7SwrIzSyAua8C2Kr0tm5VzrCHMdvwDUUe3zC/wAGP1rGWfyMRZ5O7DOd/ESUsddK10898NI+OZBNoopJAOoAjHsFq/cX88Moctsn5V1EkuKr/S8z/fzf5r4wdJYhrplTZtQ3X0sdPOiMMM7k2fNZmtlE8tseX9a31ONI8qqdSzAEBmPKvwjkPLbFVPiy+D0OTPuqX6Osp2Vkk/RP0kqolGpjprQNiFY38RGlhVCyb5Yo+M8SUPIrC2FvpHl6eYB54GyHEhnoe6lNuviIJK6gOToykMCLoi9r8sKe1HZxlMbrmmV2alVh3j0OZRgFNL1DdSN98I/cdxeKTi1sGl444XQ2vu0B0oQpALeKgRvuen5Yl5c8G3kCsd902IvpY/3tgxZpe8aOSWNVDMokckF2AVh5jYFSSaHixlm+omQahYJXY/bn5+VEVzw8faLOMsvxBoQoFITpN3fP8VDboQDjPMQkzaLoliCxO1FdS/Qn3xoe7SNDq21sDq3KiqugNxv9sfMzne8eowx8QJYXvtVVQrb1x170Iq8bvuxhlSdyeqHb93GMmVT45XCi/qukeXPptWCcvC1eKh4a9yKxocmrIiMoYJ5jny3P0wjeyLkkwPhTwyOI0s0DqZjpUC9Rv58qPPH2fL5pmKx6UjBNHYX6jc4ZwOFHgqh+EWB9BWM5uLxx1qarFgbkkHkfDfPB7F8n0kcyfD2ELRu3eaiSSRvuAKBbly5/bDBMsLDUNSLoBO5Cjfrt71hBJ2tWz3cTufMkIPoNR/xD5Y5wbj802ZSMhFVteyr10OQbJJ5gdcMkK+TZR7sLIJA/tE7D3OwwvzPGoE+KZLHRPGf8Ph++I2Mz5pgD3szeXikPsBde1YYns/oH60pF5iWVVI/dTU31GG4IHFLsecP47HmJhEiyeJZPEaBsIxACqG5kAc+uHnZ3IiCMvm07lWNIZqjs/FsHo8jiW7KRQR5/LskhaQSgCkbRvY3Zip9NlPtg3tR2mzGdVUm7sIrFgiJQDHa7JJO22DqOwpLpDLi50yzr/wCRz9ZJG2+gwqja9vPcfPy98NuL5J5MxM8YsK7l+Qod44+tXQ641fs9EpV9chXY/wBnkeRuumM7PVy9VjxJRf4hJHIyMGQlWU2pHMH+PkRyOD8jmZJ84Hma2YMm2wAosFUcgLHL1OKDN9lYDRUMlgHZr5jya8AQ9nHjlR1dWCuCbtWoEX5g7dMdRCfqsGVN/f8ARh2g4SrJMCASO7nHK6IaF72/YH2xNxREKAd629ug9rOLnPZhFzcCNuJ45YfmQY5APe2A9TgBOy6IpZyZApvSNvDf1Lad68xWH4ttJGP03qcWKD8hMw5eMAgre90bPPyGPkvFYk2LAeg/koP5YuM72HMqK8UQSlV0PwqwB1j4jvY23FjbHn/G+xUmTRXzUiJ3jEJGh7xyBzJ3CgCwLvmawVD9Pn5+E5uUejkfH1eREUHxMFvYcyBt8RP2wszfHJLItVokcr5H9on8sfeHmITR6UY+NfEz/tDfSoA+5x0m4k6uwTShDEeBQDz/ABVf3wyikRSX0df0XMzeIrIw822X2LUPphxnFRY4g7xqTDHv4nbw612CA+G97sYUZbLvPJRZdVE6ppABtvzc1fMVzPTFBDwyJ/0YZkSKncBPCRGdXeSUNUg0il8VHnhx43aoXZXKQiQRgTO7C6OmFarUCa7xqqvLmOWHfZfLP+kRN+iLFE0yRd4Y3YsXJWlkkP5D6YLyuYzDRmNIJQCo1ZlKjVQAHQlkjFtpCDeQgncdMGxJMJ4JM00AZMzCoQSa52bvAmqQmRyPCGJWwN+Qxq8UUr/3RJ3bI6FM1mNHeTHuNVNrkCRqAxBAWwLocguDp+zKRQl0dnaUAIAixqLYNtrYO3hAFhAN7wbw7glPK6ysqRysJEjjLElXYaWdtKra1tq68sZd3lYgZohqzLHUqyyKKpw+8MaGgFG4eQbXtjRDHCk0hW2C9k+AeOPMu0qrFMlhYHYCnUeKQlUWyaoFj6YM4pw/TPKtfDI4+jsMbZntYrRtl4EMbbtII44kSk8brY1SMDpPiZr3w27SoP03MesjN7N4x9jjB6iHHY6dsemRY2kUAANJI22wLa2F+pwrrwuoNaSRVWKPiGx5czyrlg3ifEQZ3QaNmYWxoM2thpFEG/zwmfMsHY6DuFDVZAK6huT1ojGRmrfbG2UdpIVZmawStAsoGmhQo31uz510xtCNO1miDzN7++AeCOxjkAUnS+ogC9IIF3XLcYYQZSSUEhaUWdR2G3keZ+WOFJv/AIiRSMuVaLUZVlpNIJaytrQHW0wwynE++zGXjzETQyAd5MjjSASyjb0ZQxA/aAGLjIcOWNFO8krLYrpY6fhFHnzPy2xOSZdBKX7qAOTuxI1Ajl6mvQYpDKoboEsDyRosOI58saPQk1Xw+ntiP7S9l4s0rNKbkohX5MuxIVaNVfRhvZ364IGdZmXSwYkgUrMzE35FeZ+eE/H+0SMzICGRGC2L+It3bMrA+u1eRPLB8vJDLHTo874ZwhvC/wATWjLpB23BO5+R+mCMybnVlAkVJA5jKAeEPZXWviI5fU4ooqysQhkZQwJ5HZhqcAjz1WMSXEokJZWlRaY7AM55nYgD+OAm2TdJmnCOJS5KYSxaY5bYAsEIUHfbUCAelkX688Uc/aPNStl5JBJPIySao1piWDtGGUaHUMEoagl0KvEdB3Cf25XregiIPqzN9dOKrhKvMuX7lU1ES7zykKFDgHVpADfFtY2xWDSdsm2wmSKdlp+4SBl1uJmWSZQV1mNQdTqAAF+BaPlzwXLle7yyOc086iSMwJGH7pKkUkC0AYhBeu9vLrgLjUWcysLFZ4ArNukKNpLEXuGABNADliRbtNmhsZ5AOqq5Va8qSh7VjRLOpKkLxa2Xee7NRHNZtpY5KWeULqMcSMO9dwwd9TGxQJVRQ5HC/MS5UJI5OWjzEgNlpJMwyk7WpQhF8P7LHYYrE7KZTMcQmkmh70vNLYLNVAErQBH7P8sTfabsfG6xdwkUQANnxC7IAPIknniX8hpUOoNmec7bwtA0b5iYs6nUYI1RWJ5+Go6U2eer5b4Ydp2BzLMvwukTj96JOfrtiV4h2H0xO/er4E1FVVmBI9WIr6HD3Ouzx5Z6J1ZaHcA1YBWrHXYYnObmhXGimnUq0ghjRZZJJPHp3VBI9sWIvxNe2w267Y3yvDIo7Us0sxUsXY7LpF0qkdfM+1YE4jxArLIKFd4/7xDtu3nXTyxrw6Yqss0m5ZSo96GImgYcNfuklZQFAXpsNyN/n6nB+YfdhyGk/cA4TZNJswQjDRDqBY9SB0/0wVxPOlCSRbMb8TBKF7czfw+mAAmOC9qtSKk0hAQBdRBrkBTFT0FbeowRC0Mis1K0aHcgDnz6kkE7ffCfOdnm/RJY4o2a12CKW1kEeQNnbH3sF2czUZkTuyrtpbTqXZaI8YuhZ2Ctud9scorsfyPof8S4/JlsiX2WSVtEZUUVDc39aW6+a4j+GZXW6HVUUbBytcmXdVvqNXmOXnij7ScKknJT4nUaKjjkYCufwRkfOvl0wu4d2FzytqRX+fdSJq6EVIFB98NJiI6cR4VDmnDvOsbxAjTzL05cD05nEjxLhupnfWASzEqf/Y8vTHo+W/4fZ1viCpfMkL/GUk/THzOdg0ywZpSHMzaTUQk06tQ1W5Hd+Jq2s47mhGpX0eYcL4HLmHKRLqcdLArpZuhV7fPF3wjhU2VWMTKQwVzQIPhkZGU2LFHS3XqMGxdne7a4yiGgLA0GhVA6eZsY0PD3DAmOOfc/GyCrrl3kb9fIYbyQaEan9IB4vmEli0NIkYDarLx2eY5Fue+E0HZXLNfill2/6YLD/BGQPriyysUyL4Uy6WT8LSAi9uUMUYNepONJRO+q2SjvRjY1W9KZcwfpV46PH9BLn9g2b4+sMrfrArlg43AZdSJys3f7vnjI51pQdKStXRIpGvffdY6oepwflJ5VTbvFqgSoKi6HMqBjRWd+ep/mWf8AO8NxiyXkaE5gk02ctIQeYkVQD6ESyC/lRw2yUKuqh1K6FK6FbSop2HJDWwC16Y2XLkbhCK66dPte2EnHM66G0cqdTA0R+FGrr54fUdnRk29i+btJ3mflg0AaZZBbGwakboKO/wA9sGca4tm4zpCxqikFWRSb8j4rPLzwlGUUcRmfazmJATv1mKj7nHoMOTMikkAiyKI6gV/L74k0akyDy/Gc3IWD5iXTsCA5UVv0WvnW2PReCdmYGgjenDPGpJD0bYBidQGrn67AkYle0vD1hQECtZc+y0B/HF52eWsnl7/7Mf8A8jEZ6KI0HZvLE6mgVyeZkZpelbh2I+22HPC9ECkJEqjUqhY1SMWemwUdf9nAynB2QgVjvyDatx1BRgfY1jsT9wJ6R2zRYkUb238Q52el+VYw/R5Pwn2r+eDZsmxuooiN6skXvfltgHJJIM2QYlRNFgqpIN8zrvcg7aaG140vEpbIrJWjjZV/wn3I/nhH2m4TLJBSJbd5E1alGyuGNWfLFPNAO8J7lTvzsbjzrCzj87JASkCkgqKID0CQGbSps6VtvasBeniHzNEnNwTMf9pvqvmfXGP/AOPOP+jJ7IT+V4tcgNeX8cYJ8QrT3dgEkeE2V1LTVe2rpjGGFasZeQcjtIPpdjCfxkOs7/CMkycibtHIo82RgPLmRWMrxT52dmgzaFHQIUA1MxJGpTdsNJuzWkmtJGJgjGbLDxujRjm5qyg7MeJHFn4x9wFxMiQge2KXsnHZkF1RQ/e/4Ynp0pmHkSPucGb9kWgRXudgzkeQvzofxwv4qNSDbr5ehwe2BJxeJqTseUU10JuKRVNO4JsZo1yofrpW8vNR9Mep5KId2PW/sxxzHMbmY0Ie2+TB7kEn4X8v2fTFhwzKAQQgXtEn/wADHzHMRyFIhv6OPM4O4dANQNna+v8A6jHMcwMXyBPo2PDIzuV1E/is/nj5FwqNZO8UEMBpoMQteem9N7ner3xzHMbCAQ22FPaLiDRQFgAfEgprrdwvQjz/ACxzHMI2GiWzHaSVKChQN/xefq2Oi9pcweT6fko/iDjmOYzOTNEUqMp85M4IeaRlagQSK2N8qob77YD/AEYeZxzHMQeyyNstnHhDmM0WAF0CRV7ix64Gmi1EsdixJ25bknb03xzHMM/igL5MGfKDzP2/lgSbKDzP2/ljmOYRBs//2Q=="/>
          <p:cNvSpPr>
            <a:spLocks noChangeAspect="1" noChangeArrowheads="1"/>
          </p:cNvSpPr>
          <p:nvPr/>
        </p:nvSpPr>
        <p:spPr bwMode="auto">
          <a:xfrm>
            <a:off x="0" y="-525463"/>
            <a:ext cx="135255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6" descr="http://www.vd.ch/uploads/RTEmagicC_logisticien3_01.jpg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81128"/>
            <a:ext cx="1584056" cy="1512048"/>
          </a:xfrm>
          <a:prstGeom prst="rect">
            <a:avLst/>
          </a:prstGeom>
          <a:noFill/>
        </p:spPr>
      </p:pic>
      <p:pic>
        <p:nvPicPr>
          <p:cNvPr id="8" name="Picture 8" descr="https://encrypted-tbn0.gstatic.com/images?q=tbn:ANd9GcSbVS4sml_sG4XRMa0DtSrfHdo8IsiDduJ4kqpsFCQe6Qnc2Igz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060968"/>
            <a:ext cx="1584056" cy="158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greluche.info/coloriage/pays/mappemon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952187" cy="5400600"/>
          </a:xfrm>
          <a:prstGeom prst="rect">
            <a:avLst/>
          </a:prstGeom>
          <a:noFill/>
        </p:spPr>
      </p:pic>
      <p:sp>
        <p:nvSpPr>
          <p:cNvPr id="13" name="Forme libre 12"/>
          <p:cNvSpPr/>
          <p:nvPr/>
        </p:nvSpPr>
        <p:spPr>
          <a:xfrm>
            <a:off x="1183481" y="1268760"/>
            <a:ext cx="7315201" cy="4998244"/>
          </a:xfrm>
          <a:custGeom>
            <a:avLst/>
            <a:gdLst>
              <a:gd name="connsiteX0" fmla="*/ 2231232 w 7315201"/>
              <a:gd name="connsiteY0" fmla="*/ 588168 h 4998244"/>
              <a:gd name="connsiteX1" fmla="*/ 73819 w 7315201"/>
              <a:gd name="connsiteY1" fmla="*/ 2545556 h 4998244"/>
              <a:gd name="connsiteX2" fmla="*/ 1788319 w 7315201"/>
              <a:gd name="connsiteY2" fmla="*/ 4660106 h 4998244"/>
              <a:gd name="connsiteX3" fmla="*/ 4345782 w 7315201"/>
              <a:gd name="connsiteY3" fmla="*/ 2659856 h 4998244"/>
              <a:gd name="connsiteX4" fmla="*/ 6088857 w 7315201"/>
              <a:gd name="connsiteY4" fmla="*/ 4917281 h 4998244"/>
              <a:gd name="connsiteX5" fmla="*/ 7117557 w 7315201"/>
              <a:gd name="connsiteY5" fmla="*/ 2174081 h 4998244"/>
              <a:gd name="connsiteX6" fmla="*/ 4902994 w 7315201"/>
              <a:gd name="connsiteY6" fmla="*/ 259556 h 4998244"/>
              <a:gd name="connsiteX7" fmla="*/ 2188369 w 7315201"/>
              <a:gd name="connsiteY7" fmla="*/ 616743 h 499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1" h="4998244">
                <a:moveTo>
                  <a:pt x="2231232" y="588168"/>
                </a:moveTo>
                <a:cubicBezTo>
                  <a:pt x="1189435" y="1227534"/>
                  <a:pt x="147638" y="1866900"/>
                  <a:pt x="73819" y="2545556"/>
                </a:cubicBezTo>
                <a:cubicBezTo>
                  <a:pt x="0" y="3224212"/>
                  <a:pt x="1076325" y="4641056"/>
                  <a:pt x="1788319" y="4660106"/>
                </a:cubicBezTo>
                <a:cubicBezTo>
                  <a:pt x="2500313" y="4679156"/>
                  <a:pt x="3629026" y="2616994"/>
                  <a:pt x="4345782" y="2659856"/>
                </a:cubicBezTo>
                <a:cubicBezTo>
                  <a:pt x="5062538" y="2702718"/>
                  <a:pt x="5626895" y="4998244"/>
                  <a:pt x="6088857" y="4917281"/>
                </a:cubicBezTo>
                <a:cubicBezTo>
                  <a:pt x="6550820" y="4836319"/>
                  <a:pt x="7315201" y="2950368"/>
                  <a:pt x="7117557" y="2174081"/>
                </a:cubicBezTo>
                <a:cubicBezTo>
                  <a:pt x="6919913" y="1397794"/>
                  <a:pt x="5724525" y="519112"/>
                  <a:pt x="4902994" y="259556"/>
                </a:cubicBezTo>
                <a:cubicBezTo>
                  <a:pt x="4081463" y="0"/>
                  <a:pt x="2736056" y="664368"/>
                  <a:pt x="2188369" y="616743"/>
                </a:cubicBezTo>
              </a:path>
            </a:pathLst>
          </a:custGeom>
          <a:ln w="1270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La gestion des flux matériels</a:t>
            </a:r>
            <a:endParaRPr lang="fr-FR" dirty="0"/>
          </a:p>
        </p:txBody>
      </p:sp>
      <p:pic>
        <p:nvPicPr>
          <p:cNvPr id="38914" name="Picture 2" descr="http://www.laposterecrute.fr/ContentFiles/GalleryCMS/642/2-Plateforme-Coliposte-de-M_801.jpg"/>
          <p:cNvPicPr>
            <a:picLocks noChangeArrowheads="1"/>
          </p:cNvPicPr>
          <p:nvPr/>
        </p:nvPicPr>
        <p:blipFill>
          <a:blip r:embed="rId3" cstate="print">
            <a:lum bright="56000"/>
          </a:blip>
          <a:srcRect/>
          <a:stretch>
            <a:fillRect/>
          </a:stretch>
        </p:blipFill>
        <p:spPr bwMode="auto">
          <a:xfrm>
            <a:off x="4716016" y="1052736"/>
            <a:ext cx="1800000" cy="18000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C000"/>
            </a:solidFill>
          </a:ln>
        </p:spPr>
      </p:pic>
      <p:pic>
        <p:nvPicPr>
          <p:cNvPr id="38916" name="Picture 4" descr="http://www.laposterecrute.fr/ContentFiles/GalleryCMS/642/3-Plateforme-Coliposte-de-M_803.jpg"/>
          <p:cNvPicPr>
            <a:picLocks noChangeArrowheads="1"/>
          </p:cNvPicPr>
          <p:nvPr/>
        </p:nvPicPr>
        <p:blipFill>
          <a:blip r:embed="rId4" cstate="print">
            <a:lum bright="56000"/>
          </a:blip>
          <a:srcRect/>
          <a:stretch>
            <a:fillRect/>
          </a:stretch>
        </p:blipFill>
        <p:spPr bwMode="auto">
          <a:xfrm>
            <a:off x="611560" y="3140968"/>
            <a:ext cx="1800000" cy="1800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38920" name="Picture 8" descr="http://restauration21.typepad.com/.a/6a0120a6779686970c0120a83a37d2970b-320wi"/>
          <p:cNvPicPr>
            <a:picLocks noChangeArrowheads="1"/>
          </p:cNvPicPr>
          <p:nvPr/>
        </p:nvPicPr>
        <p:blipFill>
          <a:blip r:embed="rId5" cstate="print">
            <a:lum bright="56000"/>
          </a:blip>
          <a:srcRect/>
          <a:stretch>
            <a:fillRect/>
          </a:stretch>
        </p:blipFill>
        <p:spPr bwMode="auto">
          <a:xfrm>
            <a:off x="4788024" y="3284984"/>
            <a:ext cx="1800000" cy="1800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38924" name="Picture 12" descr="http://t2.gstatic.com/images?q=tbn:ANd9GcTREXzCgSXpC6AmbPc_XgkW9bzL_LXm--43LIXW524umIARNzR4jaPW21y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147960"/>
            <a:ext cx="2676525" cy="170497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38926" name="Picture 14" descr="http://www.stat.fr/wpFichiers/1/1/Ressources/Image/Prestation/affretement/affr%C3%A8teur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992" y="4725144"/>
            <a:ext cx="1800000" cy="1800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38922" name="Picture 10" descr="http://images3.meteojob.com/CS/images/photos/fiches_metiers/Affreteur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2204864"/>
            <a:ext cx="1800000" cy="1800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5723407" y="6156593"/>
            <a:ext cx="31690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Bac Pro Transport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Les entreprises d’accueil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651576" cy="43204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 Les prestataires logistiques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 Les plateformes de distribution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 Les services logistiques des entreprises, tous secteurs d’activités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 Organisations publiques (collectivités territoriales, hôpitaux, administrations,…)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dk1"/>
                </a:solidFill>
              </a:rPr>
              <a:t> Organisations à but non lucratif (associations, ONG)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dk1"/>
                </a:solidFill>
              </a:rPr>
              <a:t> Les entreprises de transports assurant des prestations logistiques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L’organisation de la logistique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7344" t="15375" r="29085" b="31469"/>
          <a:stretch>
            <a:fillRect/>
          </a:stretch>
        </p:blipFill>
        <p:spPr bwMode="auto">
          <a:xfrm>
            <a:off x="1259632" y="1484784"/>
            <a:ext cx="76328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l="5251" t="13266" r="32281" b="32281"/>
          <a:stretch>
            <a:fillRect/>
          </a:stretch>
        </p:blipFill>
        <p:spPr bwMode="auto">
          <a:xfrm>
            <a:off x="1259632" y="3573016"/>
            <a:ext cx="3672408" cy="24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 l="26375" t="13579" r="19731" b="45078"/>
          <a:stretch>
            <a:fillRect/>
          </a:stretch>
        </p:blipFill>
        <p:spPr bwMode="auto">
          <a:xfrm>
            <a:off x="5580112" y="4653136"/>
            <a:ext cx="3096344" cy="178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Les activités de logistique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259632" y="1268760"/>
            <a:ext cx="74888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dk1"/>
                </a:solidFill>
              </a:rPr>
              <a:t>Le/la titulaire de la spécialité « logistique » du Baccalauréat Professionnel prépare et/ou réalise les</a:t>
            </a:r>
          </a:p>
          <a:p>
            <a:r>
              <a:rPr lang="fr-FR" sz="2000" b="1" dirty="0" smtClean="0">
                <a:solidFill>
                  <a:schemeClr val="dk1"/>
                </a:solidFill>
              </a:rPr>
              <a:t>opérations de réception et de mise en stock (</a:t>
            </a:r>
            <a:r>
              <a:rPr lang="fr-FR" sz="2400" b="1" dirty="0" smtClean="0">
                <a:solidFill>
                  <a:schemeClr val="accent4"/>
                </a:solidFill>
              </a:rPr>
              <a:t>flux entrants</a:t>
            </a:r>
            <a:r>
              <a:rPr lang="fr-FR" sz="2000" b="1" dirty="0" smtClean="0">
                <a:solidFill>
                  <a:schemeClr val="dk1"/>
                </a:solidFill>
              </a:rPr>
              <a:t>), </a:t>
            </a:r>
          </a:p>
          <a:p>
            <a:r>
              <a:rPr lang="fr-FR" sz="2000" b="1" dirty="0" smtClean="0">
                <a:solidFill>
                  <a:schemeClr val="dk1"/>
                </a:solidFill>
              </a:rPr>
              <a:t>de préparation de commandes et d’expédition (</a:t>
            </a:r>
            <a:r>
              <a:rPr lang="fr-FR" sz="2400" b="1" dirty="0" smtClean="0">
                <a:solidFill>
                  <a:schemeClr val="accent4"/>
                </a:solidFill>
              </a:rPr>
              <a:t>flux sortants</a:t>
            </a:r>
            <a:r>
              <a:rPr lang="fr-FR" sz="2000" b="1" dirty="0" smtClean="0">
                <a:solidFill>
                  <a:schemeClr val="dk1"/>
                </a:solidFill>
              </a:rPr>
              <a:t>) de marchandises. </a:t>
            </a:r>
          </a:p>
          <a:p>
            <a:endParaRPr lang="fr-FR" sz="2000" b="1" dirty="0" smtClean="0">
              <a:solidFill>
                <a:schemeClr val="dk1"/>
              </a:solidFill>
            </a:endParaRPr>
          </a:p>
          <a:p>
            <a:r>
              <a:rPr lang="fr-FR" sz="2000" dirty="0" smtClean="0">
                <a:solidFill>
                  <a:schemeClr val="dk1"/>
                </a:solidFill>
              </a:rPr>
              <a:t>Il/elle peut également participer à la préparation et au suivi de transports routiers de marchandises.  IL peut obtenir les attestations à la conduite en sécurité des chariots automoteurs de manutention à conducteur porté catégories 1, 3 et 5. </a:t>
            </a:r>
          </a:p>
          <a:p>
            <a:r>
              <a:rPr lang="fr-FR" sz="2000" dirty="0" smtClean="0">
                <a:solidFill>
                  <a:schemeClr val="dk1"/>
                </a:solidFill>
              </a:rPr>
              <a:t>Dans ses activités, il/elle respecte les procédures, les règles de sécurité, les normes qualité et environnementales.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b="1" dirty="0" smtClean="0">
              <a:solidFill>
                <a:schemeClr val="dk1"/>
              </a:solidFill>
            </a:endParaRPr>
          </a:p>
        </p:txBody>
      </p:sp>
      <p:pic>
        <p:nvPicPr>
          <p:cNvPr id="8" name="Image 7" descr="container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472" y="5229360"/>
            <a:ext cx="1440000" cy="1440000"/>
          </a:xfrm>
          <a:prstGeom prst="rect">
            <a:avLst/>
          </a:prstGeom>
        </p:spPr>
      </p:pic>
      <p:pic>
        <p:nvPicPr>
          <p:cNvPr id="9" name="Image 8" descr="bois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229200"/>
            <a:ext cx="1440000" cy="1440000"/>
          </a:xfrm>
          <a:prstGeom prst="rect">
            <a:avLst/>
          </a:prstGeom>
        </p:spPr>
      </p:pic>
      <p:pic>
        <p:nvPicPr>
          <p:cNvPr id="12" name="Image 11" descr="log_carton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229200"/>
            <a:ext cx="1440000" cy="1440000"/>
          </a:xfrm>
          <a:prstGeom prst="rect">
            <a:avLst/>
          </a:prstGeom>
        </p:spPr>
      </p:pic>
      <p:pic>
        <p:nvPicPr>
          <p:cNvPr id="14" name="Picture 6" descr="Imag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229200"/>
            <a:ext cx="1440000" cy="1440000"/>
          </a:xfrm>
          <a:prstGeom prst="rect">
            <a:avLst/>
          </a:prstGeom>
          <a:noFill/>
        </p:spPr>
      </p:pic>
      <p:pic>
        <p:nvPicPr>
          <p:cNvPr id="16" name="Picture 8" descr="http://www.logismarket.fr/ip/hymo-table-elevatrice-table-elevatrice-avec-plateau-rotatif-manuel-352326-FGR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229360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Des qualités recherchées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1412776"/>
            <a:ext cx="7406640" cy="4680520"/>
          </a:xfrm>
        </p:spPr>
        <p:txBody>
          <a:bodyPr>
            <a:normAutofit fontScale="47500" lnSpcReduction="20000"/>
          </a:bodyPr>
          <a:lstStyle/>
          <a:p>
            <a:r>
              <a:rPr lang="fr-FR" sz="3800" b="1" dirty="0" smtClean="0"/>
              <a:t>Endurant / Endurante</a:t>
            </a:r>
          </a:p>
          <a:p>
            <a:pPr lvl="1" algn="l"/>
            <a:r>
              <a:rPr lang="fr-FR" sz="3400" dirty="0" smtClean="0"/>
              <a:t>Le magasinier travaille debout, dans des entrepôts ou en plein air sur un quai de déchargement.</a:t>
            </a:r>
          </a:p>
          <a:p>
            <a:endParaRPr lang="fr-FR" sz="3200" b="1" dirty="0" smtClean="0"/>
          </a:p>
          <a:p>
            <a:r>
              <a:rPr lang="fr-FR" sz="3800" b="1" dirty="0" smtClean="0"/>
              <a:t>Mobile</a:t>
            </a:r>
            <a:endParaRPr lang="fr-FR" sz="3200" b="1" dirty="0" smtClean="0"/>
          </a:p>
          <a:p>
            <a:pPr lvl="1" algn="l"/>
            <a:r>
              <a:rPr lang="fr-FR" sz="3600" dirty="0" smtClean="0"/>
              <a:t>Il se déplace fréquemment sur les lieux de stockage.</a:t>
            </a:r>
          </a:p>
          <a:p>
            <a:endParaRPr lang="fr-FR" sz="3200" b="1" dirty="0" smtClean="0"/>
          </a:p>
          <a:p>
            <a:r>
              <a:rPr lang="fr-FR" sz="3800" b="1" dirty="0" smtClean="0"/>
              <a:t>Rigoureux / Rigoureuse</a:t>
            </a:r>
          </a:p>
          <a:p>
            <a:pPr lvl="1" algn="l"/>
            <a:r>
              <a:rPr lang="fr-FR" sz="3400" dirty="0" smtClean="0"/>
              <a:t>Il doit être très vigilant sur la quantité et la qualité des marchandises. Une erreur à l'un ou l'autre stade du transport ou du stockage peut coûter cher à l'entreprise.</a:t>
            </a:r>
          </a:p>
          <a:p>
            <a:endParaRPr lang="fr-FR" sz="3200" b="1" dirty="0" smtClean="0"/>
          </a:p>
          <a:p>
            <a:r>
              <a:rPr lang="fr-FR" sz="3800" b="1" dirty="0" smtClean="0"/>
              <a:t>Diplomate</a:t>
            </a:r>
          </a:p>
          <a:p>
            <a:pPr lvl="1" algn="l"/>
            <a:r>
              <a:rPr lang="fr-FR" sz="3400" dirty="0" smtClean="0"/>
              <a:t>Le logisticien doit savoir concilier pour rendre l'ensemble efficace. </a:t>
            </a:r>
          </a:p>
          <a:p>
            <a:endParaRPr lang="fr-FR" sz="3200" b="1" dirty="0" smtClean="0"/>
          </a:p>
          <a:p>
            <a:r>
              <a:rPr lang="fr-FR" sz="3800" b="1" dirty="0" smtClean="0"/>
              <a:t>Méthodique</a:t>
            </a:r>
          </a:p>
          <a:p>
            <a:pPr lvl="1" algn="l"/>
            <a:r>
              <a:rPr lang="fr-FR" sz="3400" dirty="0" smtClean="0"/>
              <a:t>Le logisticien est capable d‘assimiler et d'analyser une somme d'informations très diverses.</a:t>
            </a:r>
            <a:endParaRPr lang="fr-F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Les poursuites d’études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651576" cy="43204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BTS Transport et prestations logistiques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DUT Gestion logistique et transport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DUT Génie du conditionnement et de l'emballage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DUT Qualité, logistique industrielle et organisation option organisation et gestion des flux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MC Accueil dans les transports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MC Agent transport exploitation ferroviaire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Technicien(ne) supérieur(e) en transport logistique (options)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Certificat agent d'escale aéroport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195736" y="476672"/>
          <a:ext cx="4846637" cy="5976664"/>
        </p:xfrm>
        <a:graphic>
          <a:graphicData uri="http://schemas.openxmlformats.org/presentationml/2006/ole">
            <p:oleObj spid="_x0000_s38914" name="Acrobat Document" r:id="rId4" imgW="5668166" imgH="8019048" progId="AcroExch.Document.7">
              <p:embed/>
            </p:oleObj>
          </a:graphicData>
        </a:graphic>
      </p:graphicFrame>
      <p:sp>
        <p:nvSpPr>
          <p:cNvPr id="4" name="Légende encadrée 1 3"/>
          <p:cNvSpPr/>
          <p:nvPr/>
        </p:nvSpPr>
        <p:spPr>
          <a:xfrm>
            <a:off x="5292080" y="4005064"/>
            <a:ext cx="2808312" cy="936104"/>
          </a:xfrm>
          <a:prstGeom prst="borderCallout1">
            <a:avLst>
              <a:gd name="adj1" fmla="val 18750"/>
              <a:gd name="adj2" fmla="val -8333"/>
              <a:gd name="adj3" fmla="val 100837"/>
              <a:gd name="adj4" fmla="val -4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Black" pitchFamily="34" charset="0"/>
              </a:rPr>
              <a:t>Lycée Bugatti</a:t>
            </a:r>
          </a:p>
          <a:p>
            <a:pPr algn="ctr"/>
            <a:r>
              <a:rPr lang="fr-FR" sz="1600" dirty="0" smtClean="0">
                <a:latin typeface="Arial Black" pitchFamily="34" charset="0"/>
              </a:rPr>
              <a:t>Illzach</a:t>
            </a:r>
            <a:endParaRPr lang="fr-FR" sz="1600" dirty="0">
              <a:latin typeface="Arial Black" pitchFamily="34" charset="0"/>
            </a:endParaRPr>
          </a:p>
        </p:txBody>
      </p:sp>
      <p:sp>
        <p:nvSpPr>
          <p:cNvPr id="5" name="Légende encadrée 1 4"/>
          <p:cNvSpPr/>
          <p:nvPr/>
        </p:nvSpPr>
        <p:spPr>
          <a:xfrm>
            <a:off x="1403648" y="1556792"/>
            <a:ext cx="2808312" cy="936104"/>
          </a:xfrm>
          <a:prstGeom prst="borderCallout1">
            <a:avLst>
              <a:gd name="adj1" fmla="val 103111"/>
              <a:gd name="adj2" fmla="val 121909"/>
              <a:gd name="adj3" fmla="val 4635"/>
              <a:gd name="adj4" fmla="val 10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 Black" pitchFamily="34" charset="0"/>
              </a:rPr>
              <a:t>Lycée Emile Mathis </a:t>
            </a:r>
          </a:p>
          <a:p>
            <a:pPr algn="ctr"/>
            <a:r>
              <a:rPr lang="fr-FR" sz="1600" dirty="0" smtClean="0">
                <a:latin typeface="Arial Black" pitchFamily="34" charset="0"/>
              </a:rPr>
              <a:t>Schiltigheim</a:t>
            </a:r>
            <a:endParaRPr lang="fr-FR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En résumé…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0297" r="3661" b="16704"/>
          <a:stretch>
            <a:fillRect/>
          </a:stretch>
        </p:blipFill>
        <p:spPr bwMode="auto">
          <a:xfrm>
            <a:off x="1187624" y="1412776"/>
            <a:ext cx="7704856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851920" y="4941168"/>
            <a:ext cx="18602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Transport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95736" y="4149080"/>
            <a:ext cx="19181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Logistique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5805264"/>
            <a:ext cx="30528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Conducteur transport</a:t>
            </a:r>
          </a:p>
          <a:p>
            <a:r>
              <a:rPr lang="fr-FR" dirty="0" smtClean="0"/>
              <a:t>routier marchandises</a:t>
            </a:r>
          </a:p>
        </p:txBody>
      </p:sp>
      <p:pic>
        <p:nvPicPr>
          <p:cNvPr id="8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44715"/>
            <a:ext cx="1089669" cy="6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A la découverte des métiers…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0297" r="3661" b="16704"/>
          <a:stretch>
            <a:fillRect/>
          </a:stretch>
        </p:blipFill>
        <p:spPr bwMode="auto">
          <a:xfrm>
            <a:off x="755576" y="1340768"/>
            <a:ext cx="3674623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80112" y="2339588"/>
            <a:ext cx="18602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Transport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1691516"/>
            <a:ext cx="19181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Bac Pro Logistique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4293096"/>
            <a:ext cx="6945876" cy="15081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Trace ton chemin sur </a:t>
            </a:r>
          </a:p>
          <a:p>
            <a:r>
              <a:rPr lang="fr-FR" sz="4400" dirty="0" smtClean="0">
                <a:hlinkClick r:id="rId3"/>
              </a:rPr>
              <a:t>www.tracetonchemin.com</a:t>
            </a:r>
            <a:r>
              <a:rPr lang="fr-FR" sz="4400" dirty="0" smtClean="0"/>
              <a:t> </a:t>
            </a:r>
          </a:p>
          <a:p>
            <a:r>
              <a:rPr lang="fr-FR" sz="2400" dirty="0" smtClean="0"/>
              <a:t>Animation des métiers du transport et de la logistique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15375" r="29500" b="35407"/>
          <a:stretch>
            <a:fillRect/>
          </a:stretch>
        </p:blipFill>
        <p:spPr bwMode="auto">
          <a:xfrm>
            <a:off x="1691680" y="1988840"/>
            <a:ext cx="64807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10839" y="908720"/>
            <a:ext cx="31690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 smtClean="0"/>
              <a:t>Bac Pro Transport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05574" y="188640"/>
            <a:ext cx="33583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Bac Pro Logistique</a:t>
            </a:r>
            <a:endParaRPr lang="fr-FR" sz="3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35696" y="4665878"/>
            <a:ext cx="6336704" cy="99537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 n’est pas faire…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…de la conduite routière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76056" y="-99392"/>
            <a:ext cx="3168352" cy="851354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1" i="0" u="none" strike="noStrike" kern="1200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ATTENTION</a:t>
            </a:r>
            <a:endParaRPr kumimoji="0" lang="fr-FR" sz="4300" b="1" i="0" u="none" strike="noStrike" kern="1200" spc="300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489414"/>
            <a:ext cx="7406640" cy="99537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Les métiers de l’organisation du  transport et de la logistique</a:t>
            </a: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8897" r="36145" b="15719"/>
          <a:stretch>
            <a:fillRect/>
          </a:stretch>
        </p:blipFill>
        <p:spPr bwMode="auto">
          <a:xfrm>
            <a:off x="1043608" y="1628800"/>
            <a:ext cx="63367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64088" y="6165304"/>
            <a:ext cx="23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Avec le soutien de &gt;&gt;&gt;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788024" y="5517232"/>
            <a:ext cx="4355976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5436096" y="4364831"/>
            <a:ext cx="3456384" cy="187248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philippe.viain@ac-strasbourg.fr</a:t>
            </a:r>
          </a:p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endParaRPr lang="en-US" sz="1400" dirty="0" smtClean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Inspection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économie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gestion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Responsable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des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filières</a:t>
            </a:r>
            <a:endParaRPr lang="en-US" sz="1400" dirty="0" smtClean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marL="38100" algn="ctr"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</a:pP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transport,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logistique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prévention-sécurité</a:t>
            </a:r>
            <a: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endParaRPr lang="en-US" sz="1400" dirty="0" smtClean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Les activités de transport</a:t>
            </a:r>
            <a:endParaRPr lang="fr-F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7747" t="20297" r="35406" b="17688"/>
          <a:stretch>
            <a:fillRect/>
          </a:stretch>
        </p:blipFill>
        <p:spPr bwMode="auto">
          <a:xfrm>
            <a:off x="1331640" y="1412776"/>
            <a:ext cx="7272808" cy="506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quatre flèches 4"/>
          <p:cNvSpPr/>
          <p:nvPr/>
        </p:nvSpPr>
        <p:spPr>
          <a:xfrm rot="20139527">
            <a:off x="1835696" y="3861048"/>
            <a:ext cx="2376264" cy="2304256"/>
          </a:xfrm>
          <a:prstGeom prst="quad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99792" y="4221088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/>
              <a:t>?</a:t>
            </a:r>
            <a:endParaRPr lang="fr-FR" b="1" dirty="0"/>
          </a:p>
        </p:txBody>
      </p:sp>
      <p:pic>
        <p:nvPicPr>
          <p:cNvPr id="7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-17140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Les métiers du transport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980728"/>
            <a:ext cx="7406640" cy="5328592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Assistant(e) d’exploitation transport 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Opérateur(</a:t>
            </a:r>
            <a:r>
              <a:rPr lang="fr-FR" sz="2800" dirty="0" err="1" smtClean="0">
                <a:solidFill>
                  <a:schemeClr val="dk1"/>
                </a:solidFill>
              </a:rPr>
              <a:t>trice</a:t>
            </a:r>
            <a:r>
              <a:rPr lang="fr-FR" sz="2800" dirty="0" smtClean="0">
                <a:solidFill>
                  <a:schemeClr val="dk1"/>
                </a:solidFill>
              </a:rPr>
              <a:t>) de production transport 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Employé(e) de transit 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Employé(e) service après-vente 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Employé(e) aux expéditions et aux arrivages 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Chargé(e) d’expéditions </a:t>
            </a:r>
            <a:r>
              <a:rPr lang="fr-FR" sz="2800" dirty="0" err="1" smtClean="0">
                <a:solidFill>
                  <a:schemeClr val="dk1"/>
                </a:solidFill>
              </a:rPr>
              <a:t>overseas</a:t>
            </a:r>
            <a:r>
              <a:rPr lang="fr-FR" sz="2800" dirty="0" smtClean="0">
                <a:solidFill>
                  <a:schemeClr val="dk1"/>
                </a:solidFill>
              </a:rPr>
              <a:t> import/export 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Assistant(e) gestionnaire de parc de véhicules </a:t>
            </a:r>
          </a:p>
          <a:p>
            <a:pPr marL="0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Aide déclarant en douane</a:t>
            </a:r>
            <a:endParaRPr lang="fr-FR" dirty="0"/>
          </a:p>
        </p:txBody>
      </p:sp>
      <p:sp>
        <p:nvSpPr>
          <p:cNvPr id="7170" name="AutoShape 2" descr="data:image/jpeg;base64,/9j/4AAQSkZJRgABAQAAAQABAAD/2wCEAAkGBhMSEBUUExQWFRMWGR4YGRgYGB0aHBkZHx8bFx4aGh4dHiYkIR8kGiAZIC8hJicpLCwsGh4xNTAqNSgrLCkBCQoKDgwOGg8PGikhHyQpKSkpKSksLCkpKSkpLCkpLCkpKSwsLCwsLCkpKSkpLTUpKSkpLCwpKSwpKSwsLCwsKf/AABEIAHQAjgMBIgACEQEDEQH/xAAbAAADAQADAQAAAAAAAAAAAAAEBQYDAAIHAf/EAEAQAAICAAQDBgQCBggHAQAAAAECAxEABBIhBTFBBhMiUWGBMnGRoVKxFCNigsHRJDNCc6Kz4fAHNENTY3KyFf/EABoBAAMBAQEBAAAAAAAAAAAAAAECAwQABgX/xAAkEQACAgICAQUAAwAAAAAAAAAAAQIRAyESMRMEIjJBURRx8P/aAAwDAQACEQMRAD8AhM8yDP5gutjv5uZ2/rH5j0xpnOEtmNUiuCzEko2w8vCRuu1emBOMf85mf7+b/NfDXJZFzErI6k/gbwnnXhcbi/UEYn9ip7FuWzM2X0xkMlclfdSOdqQaPXlXvjSSCCTzgfyvwH5dB8xhnmc81rHMp+LdXA8QF7Bt1YGh1xLQcNaZzpXYWaF0ou6APTFvImtoKg70d83kioJDKQN7VtQ+o3HyOAS3rgjM5YobAKkcjy+1YIymWimSiRDMOp/q357n8J+Wx8sIqfQ7tdiw4+xyGxueY/MYJz/DJITUi0OjDdT8j9OfngZRywXoBVZuU1WpgL6H8/8ATCLMJanUSPl6fYYb5u9LVe1/7vpgFMlZ5bMXF3ttvsB6kDfyO2IqrDLsv5Oy8GXhnKi6jdTI5BYEoa3NIh5UBubxFSZ+gNyu6j672SfQeXPnjaZ5My9zzNI4QWGN6HJ3KKppft1wGsr2UiTTvfitj89I29yPfFZSTeheP6amTw6yfDYNsSRzI3rodsbSkVqALlQykWV5MRy5mw2w25YHnzgpUZ7kBG4OpybvkpKr0G7e2PpM7SNFFGWbUW3bXzJ3JsKOXW6rCA470YrJO40oO7Qc62oct6P51gkcTXu1gLhrGk6fEW5nc2FH1b5YIi7KtLIqTytf4EXWAN9yQBGo2razti07P9gVCh0SNBZGt/1j7bcv9RzwLvSHprbPP4ctmGH6qIRxruZHPhHmbcBR7LhtlexPeDVNmGcnkUNiuexa7HyAGLPOcIQSvG9OI2DKXAJ3UMCF5A0T547M6joT64jLI1otDGmrPNuLr/TMzy/r5uv/AJHwTlVJUaHRiOaHZhueTD25g/PAvFh/S8z/AH83+Y+B5+Gy2GC6w1EaCQwvcCjz9saF2Z4Vy2UOVleVhG3hrU5EgFbK293RAsb7nltio4DwJMtlWlk0odxbMNiNiL9DePPeE8YIfTIWdOToRTaSNPUdLB3x6l2sQGMRmxpO+gCi3U15XeFno040voUNBHL4v1cg6EUw+14mu0HD4++HjWElWq18JIYbGqrnzsYZjs/oyzSBzrkYrekCq5/D/sYmOKJGJBHzYVbgtVncjTuTtW5I+eEgt2PlftpnbvZYNmA0HavjjYWDt1HIcxgXMZSFwStxyE7IPEhBr1GkXfM1WOryGNQVbWtm6BK1Y+IA/medYE7mXxsABb3p6DnYIPKrHOsaufJbMTjW0MpmZgx00KNAizfLkOWOuemB2L6B1UbWbJOy2fTeuWChFd9aDHcnlX36em+FmYhWM2qqd+bbnz5fCPpiGrGejvkiznTl4Wdm589/mqG/q3tii4B2FlzTyxzzGEQkB4wtbmzWlQBe3XfFT2L7TZaDh0ffzIj3J4RZkK6zVqgJ5Ha6GAcl2rIzGcny6LpzEg0mUMNIUAE6FIsk3VsOW+LVGNMW2xP227GZfJRRd1rYuJNTOeenuiCoUAAUSOuOcJy6rn3QABStgAbWVP8AInDjtvPHLl3ubvZVRtOwIW6J06fCvLfaztvhImYCZ5HIsGFSem3jUn6kYTLT6GxOpqysjkW9vFRIN308h/HDfJcfEUekRKpBPiaTmx3JCBb38rxDZ3tJmixjgg+H+3zX6nSv1bHXhcOZ7xnzEy7g+BTyJo2dIC3V72TjNjjJbRbJOD0x/wAX7SwrIzSyAua8C2Kr0tm5VzrCHMdvwDUUe3zC/wAGP1rGWfyMRZ5O7DOd/ESUsddK10898NI+OZBNoopJAOoAjHsFq/cX88Moctsn5V1EkuKr/S8z/fzf5r4wdJYhrplTZtQ3X0sdPOiMMM7k2fNZmtlE8tseX9a31ONI8qqdSzAEBmPKvwjkPLbFVPiy+D0OTPuqX6Osp2Vkk/RP0kqolGpjprQNiFY38RGlhVCyb5Yo+M8SUPIrC2FvpHl6eYB54GyHEhnoe6lNuviIJK6gOToykMCLoi9r8sKe1HZxlMbrmmV2alVh3j0OZRgFNL1DdSN98I/cdxeKTi1sGl444XQ2vu0B0oQpALeKgRvuen5Yl5c8G3kCsd902IvpY/3tgxZpe8aOSWNVDMokckF2AVh5jYFSSaHixlm+omQahYJXY/bn5+VEVzw8faLOMsvxBoQoFITpN3fP8VDboQDjPMQkzaLoliCxO1FdS/Qn3xoe7SNDq21sDq3KiqugNxv9sfMzne8eowx8QJYXvtVVQrb1x170Iq8bvuxhlSdyeqHb93GMmVT45XCi/qukeXPptWCcvC1eKh4a9yKxocmrIiMoYJ5jny3P0wjeyLkkwPhTwyOI0s0DqZjpUC9Rv58qPPH2fL5pmKx6UjBNHYX6jc4ZwOFHgqh+EWB9BWM5uLxx1qarFgbkkHkfDfPB7F8n0kcyfD2ELRu3eaiSSRvuAKBbly5/bDBMsLDUNSLoBO5Cjfrt71hBJ2tWz3cTufMkIPoNR/xD5Y5wbj802ZSMhFVteyr10OQbJJ5gdcMkK+TZR7sLIJA/tE7D3OwwvzPGoE+KZLHRPGf8Ph++I2Mz5pgD3szeXikPsBde1YYns/oH60pF5iWVVI/dTU31GG4IHFLsecP47HmJhEiyeJZPEaBsIxACqG5kAc+uHnZ3IiCMvm07lWNIZqjs/FsHo8jiW7KRQR5/LskhaQSgCkbRvY3Zip9NlPtg3tR2mzGdVUm7sIrFgiJQDHa7JJO22DqOwpLpDLi50yzr/wCRz9ZJG2+gwqja9vPcfPy98NuL5J5MxM8YsK7l+Qod44+tXQ641fs9EpV9chXY/wBnkeRuumM7PVy9VjxJRf4hJHIyMGQlWU2pHMH+PkRyOD8jmZJ84Hma2YMm2wAosFUcgLHL1OKDN9lYDRUMlgHZr5jya8AQ9nHjlR1dWCuCbtWoEX5g7dMdRCfqsGVN/f8ARh2g4SrJMCASO7nHK6IaF72/YH2xNxREKAd629ug9rOLnPZhFzcCNuJ45YfmQY5APe2A9TgBOy6IpZyZApvSNvDf1Lad68xWH4ttJGP03qcWKD8hMw5eMAgre90bPPyGPkvFYk2LAeg/koP5YuM72HMqK8UQSlV0PwqwB1j4jvY23FjbHn/G+xUmTRXzUiJ3jEJGh7xyBzJ3CgCwLvmawVD9Pn5+E5uUejkfH1eREUHxMFvYcyBt8RP2wszfHJLItVokcr5H9on8sfeHmITR6UY+NfEz/tDfSoA+5x0m4k6uwTShDEeBQDz/ABVf3wyikRSX0df0XMzeIrIw822X2LUPphxnFRY4g7xqTDHv4nbw612CA+G97sYUZbLvPJRZdVE6ppABtvzc1fMVzPTFBDwyJ/0YZkSKncBPCRGdXeSUNUg0il8VHnhx43aoXZXKQiQRgTO7C6OmFarUCa7xqqvLmOWHfZfLP+kRN+iLFE0yRd4Y3YsXJWlkkP5D6YLyuYzDRmNIJQCo1ZlKjVQAHQlkjFtpCDeQgncdMGxJMJ4JM00AZMzCoQSa52bvAmqQmRyPCGJWwN+Qxq8UUr/3RJ3bI6FM1mNHeTHuNVNrkCRqAxBAWwLocguDp+zKRQl0dnaUAIAixqLYNtrYO3hAFhAN7wbw7glPK6ysqRysJEjjLElXYaWdtKra1tq68sZd3lYgZohqzLHUqyyKKpw+8MaGgFG4eQbXtjRDHCk0hW2C9k+AeOPMu0qrFMlhYHYCnUeKQlUWyaoFj6YM4pw/TPKtfDI4+jsMbZntYrRtl4EMbbtII44kSk8brY1SMDpPiZr3w27SoP03MesjN7N4x9jjB6iHHY6dsemRY2kUAANJI22wLa2F+pwrrwuoNaSRVWKPiGx5czyrlg3ifEQZ3QaNmYWxoM2thpFEG/zwmfMsHY6DuFDVZAK6huT1ojGRmrfbG2UdpIVZmawStAsoGmhQo31uz510xtCNO1miDzN7++AeCOxjkAUnS+ogC9IIF3XLcYYQZSSUEhaUWdR2G3keZ+WOFJv/AIiRSMuVaLUZVlpNIJaytrQHW0wwynE++zGXjzETQyAd5MjjSASyjb0ZQxA/aAGLjIcOWNFO8krLYrpY6fhFHnzPy2xOSZdBKX7qAOTuxI1Ajl6mvQYpDKoboEsDyRosOI58saPQk1Xw+ntiP7S9l4s0rNKbkohX5MuxIVaNVfRhvZ364IGdZmXSwYkgUrMzE35FeZ+eE/H+0SMzICGRGC2L+It3bMrA+u1eRPLB8vJDLHTo874ZwhvC/wATWjLpB23BO5+R+mCMybnVlAkVJA5jKAeEPZXWviI5fU4ooqysQhkZQwJ5HZhqcAjz1WMSXEokJZWlRaY7AM55nYgD+OAm2TdJmnCOJS5KYSxaY5bYAsEIUHfbUCAelkX688Uc/aPNStl5JBJPIySao1piWDtGGUaHUMEoagl0KvEdB3Cf25XregiIPqzN9dOKrhKvMuX7lU1ES7zykKFDgHVpADfFtY2xWDSdsm2wmSKdlp+4SBl1uJmWSZQV1mNQdTqAAF+BaPlzwXLle7yyOc086iSMwJGH7pKkUkC0AYhBeu9vLrgLjUWcysLFZ4ArNukKNpLEXuGABNADliRbtNmhsZ5AOqq5Va8qSh7VjRLOpKkLxa2Xee7NRHNZtpY5KWeULqMcSMO9dwwd9TGxQJVRQ5HC/MS5UJI5OWjzEgNlpJMwyk7WpQhF8P7LHYYrE7KZTMcQmkmh70vNLYLNVAErQBH7P8sTfabsfG6xdwkUQANnxC7IAPIknniX8hpUOoNmec7bwtA0b5iYs6nUYI1RWJ5+Go6U2eer5b4Ydp2BzLMvwukTj96JOfrtiV4h2H0xO/er4E1FVVmBI9WIr6HD3Ouzx5Z6J1ZaHcA1YBWrHXYYnObmhXGimnUq0ghjRZZJJPHp3VBI9sWIvxNe2w267Y3yvDIo7Us0sxUsXY7LpF0qkdfM+1YE4jxArLIKFd4/7xDtu3nXTyxrw6Yqss0m5ZSo96GImgYcNfuklZQFAXpsNyN/n6nB+YfdhyGk/cA4TZNJswQjDRDqBY9SB0/0wVxPOlCSRbMb8TBKF7czfw+mAAmOC9qtSKk0hAQBdRBrkBTFT0FbeowRC0Mis1K0aHcgDnz6kkE7ffCfOdnm/RJY4o2a12CKW1kEeQNnbH3sF2czUZkTuyrtpbTqXZaI8YuhZ2Ctud9scorsfyPof8S4/JlsiX2WSVtEZUUVDc39aW6+a4j+GZXW6HVUUbBytcmXdVvqNXmOXnij7ScKknJT4nUaKjjkYCufwRkfOvl0wu4d2FzytqRX+fdSJq6EVIFB98NJiI6cR4VDmnDvOsbxAjTzL05cD05nEjxLhupnfWASzEqf/Y8vTHo+W/4fZ1viCpfMkL/GUk/THzOdg0ywZpSHMzaTUQk06tQ1W5Hd+Jq2s47mhGpX0eYcL4HLmHKRLqcdLArpZuhV7fPF3wjhU2VWMTKQwVzQIPhkZGU2LFHS3XqMGxdne7a4yiGgLA0GhVA6eZsY0PD3DAmOOfc/GyCrrl3kb9fIYbyQaEan9IB4vmEli0NIkYDarLx2eY5Fue+E0HZXLNfill2/6YLD/BGQPriyysUyL4Uy6WT8LSAi9uUMUYNepONJRO+q2SjvRjY1W9KZcwfpV46PH9BLn9g2b4+sMrfrArlg43AZdSJys3f7vnjI51pQdKStXRIpGvffdY6oepwflJ5VTbvFqgSoKi6HMqBjRWd+ep/mWf8AO8NxiyXkaE5gk02ctIQeYkVQD6ESyC/lRw2yUKuqh1K6FK6FbSop2HJDWwC16Y2XLkbhCK66dPte2EnHM66G0cqdTA0R+FGrr54fUdnRk29i+btJ3mflg0AaZZBbGwakboKO/wA9sGca4tm4zpCxqikFWRSb8j4rPLzwlGUUcRmfazmJATv1mKj7nHoMOTMikkAiyKI6gV/L74k0akyDy/Gc3IWD5iXTsCA5UVv0WvnW2PReCdmYGgjenDPGpJD0bYBidQGrn67AkYle0vD1hQECtZc+y0B/HF52eWsnl7/7Mf8A8jEZ6KI0HZvLE6mgVyeZkZpelbh2I+22HPC9ECkJEqjUqhY1SMWemwUdf9nAynB2QgVjvyDatx1BRgfY1jsT9wJ6R2zRYkUb238Q52el+VYw/R5Pwn2r+eDZsmxuooiN6skXvfltgHJJIM2QYlRNFgqpIN8zrvcg7aaG140vEpbIrJWjjZV/wn3I/nhH2m4TLJBSJbd5E1alGyuGNWfLFPNAO8J7lTvzsbjzrCzj87JASkCkgqKID0CQGbSps6VtvasBeniHzNEnNwTMf9pvqvmfXGP/AOPOP+jJ7IT+V4tcgNeX8cYJ8QrT3dgEkeE2V1LTVe2rpjGGFasZeQcjtIPpdjCfxkOs7/CMkycibtHIo82RgPLmRWMrxT52dmgzaFHQIUA1MxJGpTdsNJuzWkmtJGJgjGbLDxujRjm5qyg7MeJHFn4x9wFxMiQge2KXsnHZkF1RQ/e/4Ynp0pmHkSPucGb9kWgRXudgzkeQvzofxwv4qNSDbr5ehwe2BJxeJqTseUU10JuKRVNO4JsZo1yofrpW8vNR9Mep5KId2PW/sxxzHMbmY0Ie2+TB7kEn4X8v2fTFhwzKAQQgXtEn/wADHzHMRyFIhv6OPM4O4dANQNna+v8A6jHMcwMXyBPo2PDIzuV1E/is/nj5FwqNZO8UEMBpoMQteem9N7ner3xzHMbCAQ22FPaLiDRQFgAfEgprrdwvQjz/ACxzHMI2GiWzHaSVKChQN/xefq2Oi9pcweT6fko/iDjmOYzOTNEUqMp85M4IeaRlagQSK2N8qob77YD/AEYeZxzHMQeyyNstnHhDmM0WAF0CRV7ix64Gmi1EsdixJ25bknb03xzHMM/igL5MGfKDzP2/lgSbKDzP2/ljmOYRBs//2Q=="/>
          <p:cNvSpPr>
            <a:spLocks noChangeAspect="1" noChangeArrowheads="1"/>
          </p:cNvSpPr>
          <p:nvPr/>
        </p:nvSpPr>
        <p:spPr bwMode="auto">
          <a:xfrm>
            <a:off x="0" y="-525463"/>
            <a:ext cx="135255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2" name="AutoShape 4" descr="data:image/jpeg;base64,/9j/4AAQSkZJRgABAQAAAQABAAD/2wCEAAkGBhMSEBUUExQWFRMWGR4YGRgYGB0aHBkZHx8bFx4aGh4dHiYkIR8kGiAZIC8hJicpLCwsGh4xNTAqNSgrLCkBCQoKDgwOGg8PGikhHyQpKSkpKSksLCkpKSkpLCkpLCkpKSwsLCwsLCkpKSkpLTUpKSkpLCwpKSwpKSwsLCwsKf/AABEIAHQAjgMBIgACEQEDEQH/xAAbAAADAQADAQAAAAAAAAAAAAAEBQYDAAIHAf/EAEAQAAICAAQDBgQCBggHAQAAAAECAxEABBIhBTFBBhMiUWGBMnGRoVKxFCNigsHRJDNCc6Kz4fAHNENTY3KyFf/EABoBAAMBAQEBAAAAAAAAAAAAAAECAwQABgX/xAAkEQACAgICAQUAAwAAAAAAAAAAAQIRAyESMRMEIjJBURRx8P/aAAwDAQACEQMRAD8AhM8yDP5gutjv5uZ2/rH5j0xpnOEtmNUiuCzEko2w8vCRuu1emBOMf85mf7+b/NfDXJZFzErI6k/gbwnnXhcbi/UEYn9ip7FuWzM2X0xkMlclfdSOdqQaPXlXvjSSCCTzgfyvwH5dB8xhnmc81rHMp+LdXA8QF7Bt1YGh1xLQcNaZzpXYWaF0ou6APTFvImtoKg70d83kioJDKQN7VtQ+o3HyOAS3rgjM5YobAKkcjy+1YIymWimSiRDMOp/q357n8J+Wx8sIqfQ7tdiw4+xyGxueY/MYJz/DJITUi0OjDdT8j9OfngZRywXoBVZuU1WpgL6H8/8ATCLMJanUSPl6fYYb5u9LVe1/7vpgFMlZ5bMXF3ttvsB6kDfyO2IqrDLsv5Oy8GXhnKi6jdTI5BYEoa3NIh5UBubxFSZ+gNyu6j672SfQeXPnjaZ5My9zzNI4QWGN6HJ3KKppft1wGsr2UiTTvfitj89I29yPfFZSTeheP6amTw6yfDYNsSRzI3rodsbSkVqALlQykWV5MRy5mw2w25YHnzgpUZ7kBG4OpybvkpKr0G7e2PpM7SNFFGWbUW3bXzJ3JsKOXW6rCA470YrJO40oO7Qc62oct6P51gkcTXu1gLhrGk6fEW5nc2FH1b5YIi7KtLIqTytf4EXWAN9yQBGo2razti07P9gVCh0SNBZGt/1j7bcv9RzwLvSHprbPP4ctmGH6qIRxruZHPhHmbcBR7LhtlexPeDVNmGcnkUNiuexa7HyAGLPOcIQSvG9OI2DKXAJ3UMCF5A0T547M6joT64jLI1otDGmrPNuLr/TMzy/r5uv/AJHwTlVJUaHRiOaHZhueTD25g/PAvFh/S8z/AH83+Y+B5+Gy2GC6w1EaCQwvcCjz9saF2Z4Vy2UOVleVhG3hrU5EgFbK293RAsb7nltio4DwJMtlWlk0odxbMNiNiL9DePPeE8YIfTIWdOToRTaSNPUdLB3x6l2sQGMRmxpO+gCi3U15XeFno040voUNBHL4v1cg6EUw+14mu0HD4++HjWElWq18JIYbGqrnzsYZjs/oyzSBzrkYrekCq5/D/sYmOKJGJBHzYVbgtVncjTuTtW5I+eEgt2PlftpnbvZYNmA0HavjjYWDt1HIcxgXMZSFwStxyE7IPEhBr1GkXfM1WOryGNQVbWtm6BK1Y+IA/medYE7mXxsABb3p6DnYIPKrHOsaufJbMTjW0MpmZgx00KNAizfLkOWOuemB2L6B1UbWbJOy2fTeuWChFd9aDHcnlX36em+FmYhWM2qqd+bbnz5fCPpiGrGejvkiznTl4Wdm589/mqG/q3tii4B2FlzTyxzzGEQkB4wtbmzWlQBe3XfFT2L7TZaDh0ffzIj3J4RZkK6zVqgJ5Ha6GAcl2rIzGcny6LpzEg0mUMNIUAE6FIsk3VsOW+LVGNMW2xP227GZfJRRd1rYuJNTOeenuiCoUAAUSOuOcJy6rn3QABStgAbWVP8AInDjtvPHLl3ubvZVRtOwIW6J06fCvLfaztvhImYCZ5HIsGFSem3jUn6kYTLT6GxOpqysjkW9vFRIN308h/HDfJcfEUekRKpBPiaTmx3JCBb38rxDZ3tJmixjgg+H+3zX6nSv1bHXhcOZ7xnzEy7g+BTyJo2dIC3V72TjNjjJbRbJOD0x/wAX7SwrIzSyAua8C2Kr0tm5VzrCHMdvwDUUe3zC/wAGP1rGWfyMRZ5O7DOd/ESUsddK10898NI+OZBNoopJAOoAjHsFq/cX88Moctsn5V1EkuKr/S8z/fzf5r4wdJYhrplTZtQ3X0sdPOiMMM7k2fNZmtlE8tseX9a31ONI8qqdSzAEBmPKvwjkPLbFVPiy+D0OTPuqX6Osp2Vkk/RP0kqolGpjprQNiFY38RGlhVCyb5Yo+M8SUPIrC2FvpHl6eYB54GyHEhnoe6lNuviIJK6gOToykMCLoi9r8sKe1HZxlMbrmmV2alVh3j0OZRgFNL1DdSN98I/cdxeKTi1sGl444XQ2vu0B0oQpALeKgRvuen5Yl5c8G3kCsd902IvpY/3tgxZpe8aOSWNVDMokckF2AVh5jYFSSaHixlm+omQahYJXY/bn5+VEVzw8faLOMsvxBoQoFITpN3fP8VDboQDjPMQkzaLoliCxO1FdS/Qn3xoe7SNDq21sDq3KiqugNxv9sfMzne8eowx8QJYXvtVVQrb1x170Iq8bvuxhlSdyeqHb93GMmVT45XCi/qukeXPptWCcvC1eKh4a9yKxocmrIiMoYJ5jny3P0wjeyLkkwPhTwyOI0s0DqZjpUC9Rv58qPPH2fL5pmKx6UjBNHYX6jc4ZwOFHgqh+EWB9BWM5uLxx1qarFgbkkHkfDfPB7F8n0kcyfD2ELRu3eaiSSRvuAKBbly5/bDBMsLDUNSLoBO5Cjfrt71hBJ2tWz3cTufMkIPoNR/xD5Y5wbj802ZSMhFVteyr10OQbJJ5gdcMkK+TZR7sLIJA/tE7D3OwwvzPGoE+KZLHRPGf8Ph++I2Mz5pgD3szeXikPsBde1YYns/oH60pF5iWVVI/dTU31GG4IHFLsecP47HmJhEiyeJZPEaBsIxACqG5kAc+uHnZ3IiCMvm07lWNIZqjs/FsHo8jiW7KRQR5/LskhaQSgCkbRvY3Zip9NlPtg3tR2mzGdVUm7sIrFgiJQDHa7JJO22DqOwpLpDLi50yzr/wCRz9ZJG2+gwqja9vPcfPy98NuL5J5MxM8YsK7l+Qod44+tXQ641fs9EpV9chXY/wBnkeRuumM7PVy9VjxJRf4hJHIyMGQlWU2pHMH+PkRyOD8jmZJ84Hma2YMm2wAosFUcgLHL1OKDN9lYDRUMlgHZr5jya8AQ9nHjlR1dWCuCbtWoEX5g7dMdRCfqsGVN/f8ARh2g4SrJMCASO7nHK6IaF72/YH2xNxREKAd629ug9rOLnPZhFzcCNuJ45YfmQY5APe2A9TgBOy6IpZyZApvSNvDf1Lad68xWH4ttJGP03qcWKD8hMw5eMAgre90bPPyGPkvFYk2LAeg/koP5YuM72HMqK8UQSlV0PwqwB1j4jvY23FjbHn/G+xUmTRXzUiJ3jEJGh7xyBzJ3CgCwLvmawVD9Pn5+E5uUejkfH1eREUHxMFvYcyBt8RP2wszfHJLItVokcr5H9on8sfeHmITR6UY+NfEz/tDfSoA+5x0m4k6uwTShDEeBQDz/ABVf3wyikRSX0df0XMzeIrIw822X2LUPphxnFRY4g7xqTDHv4nbw612CA+G97sYUZbLvPJRZdVE6ppABtvzc1fMVzPTFBDwyJ/0YZkSKncBPCRGdXeSUNUg0il8VHnhx43aoXZXKQiQRgTO7C6OmFarUCa7xqqvLmOWHfZfLP+kRN+iLFE0yRd4Y3YsXJWlkkP5D6YLyuYzDRmNIJQCo1ZlKjVQAHQlkjFtpCDeQgncdMGxJMJ4JM00AZMzCoQSa52bvAmqQmRyPCGJWwN+Qxq8UUr/3RJ3bI6FM1mNHeTHuNVNrkCRqAxBAWwLocguDp+zKRQl0dnaUAIAixqLYNtrYO3hAFhAN7wbw7glPK6ysqRysJEjjLElXYaWdtKra1tq68sZd3lYgZohqzLHUqyyKKpw+8MaGgFG4eQbXtjRDHCk0hW2C9k+AeOPMu0qrFMlhYHYCnUeKQlUWyaoFj6YM4pw/TPKtfDI4+jsMbZntYrRtl4EMbbtII44kSk8brY1SMDpPiZr3w27SoP03MesjN7N4x9jjB6iHHY6dsemRY2kUAANJI22wLa2F+pwrrwuoNaSRVWKPiGx5czyrlg3ifEQZ3QaNmYWxoM2thpFEG/zwmfMsHY6DuFDVZAK6huT1ojGRmrfbG2UdpIVZmawStAsoGmhQo31uz510xtCNO1miDzN7++AeCOxjkAUnS+ogC9IIF3XLcYYQZSSUEhaUWdR2G3keZ+WOFJv/AIiRSMuVaLUZVlpNIJaytrQHW0wwynE++zGXjzETQyAd5MjjSASyjb0ZQxA/aAGLjIcOWNFO8krLYrpY6fhFHnzPy2xOSZdBKX7qAOTuxI1Ajl6mvQYpDKoboEsDyRosOI58saPQk1Xw+ntiP7S9l4s0rNKbkohX5MuxIVaNVfRhvZ364IGdZmXSwYkgUrMzE35FeZ+eE/H+0SMzICGRGC2L+It3bMrA+u1eRPLB8vJDLHTo874ZwhvC/wATWjLpB23BO5+R+mCMybnVlAkVJA5jKAeEPZXWviI5fU4ooqysQhkZQwJ5HZhqcAjz1WMSXEokJZWlRaY7AM55nYgD+OAm2TdJmnCOJS5KYSxaY5bYAsEIUHfbUCAelkX688Uc/aPNStl5JBJPIySao1piWDtGGUaHUMEoagl0KvEdB3Cf25XregiIPqzN9dOKrhKvMuX7lU1ES7zykKFDgHVpADfFtY2xWDSdsm2wmSKdlp+4SBl1uJmWSZQV1mNQdTqAAF+BaPlzwXLle7yyOc086iSMwJGH7pKkUkC0AYhBeu9vLrgLjUWcysLFZ4ArNukKNpLEXuGABNADliRbtNmhsZ5AOqq5Va8qSh7VjRLOpKkLxa2Xee7NRHNZtpY5KWeULqMcSMO9dwwd9TGxQJVRQ5HC/MS5UJI5OWjzEgNlpJMwyk7WpQhF8P7LHYYrE7KZTMcQmkmh70vNLYLNVAErQBH7P8sTfabsfG6xdwkUQANnxC7IAPIknniX8hpUOoNmec7bwtA0b5iYs6nUYI1RWJ5+Go6U2eer5b4Ydp2BzLMvwukTj96JOfrtiV4h2H0xO/er4E1FVVmBI9WIr6HD3Ouzx5Z6J1ZaHcA1YBWrHXYYnObmhXGimnUq0ghjRZZJJPHp3VBI9sWIvxNe2w267Y3yvDIo7Us0sxUsXY7LpF0qkdfM+1YE4jxArLIKFd4/7xDtu3nXTyxrw6Yqss0m5ZSo96GImgYcNfuklZQFAXpsNyN/n6nB+YfdhyGk/cA4TZNJswQjDRDqBY9SB0/0wVxPOlCSRbMb8TBKF7czfw+mAAmOC9qtSKk0hAQBdRBrkBTFT0FbeowRC0Mis1K0aHcgDnz6kkE7ffCfOdnm/RJY4o2a12CKW1kEeQNnbH3sF2czUZkTuyrtpbTqXZaI8YuhZ2Ctud9scorsfyPof8S4/JlsiX2WSVtEZUUVDc39aW6+a4j+GZXW6HVUUbBytcmXdVvqNXmOXnij7ScKknJT4nUaKjjkYCufwRkfOvl0wu4d2FzytqRX+fdSJq6EVIFB98NJiI6cR4VDmnDvOsbxAjTzL05cD05nEjxLhupnfWASzEqf/Y8vTHo+W/4fZ1viCpfMkL/GUk/THzOdg0ywZpSHMzaTUQk06tQ1W5Hd+Jq2s47mhGpX0eYcL4HLmHKRLqcdLArpZuhV7fPF3wjhU2VWMTKQwVzQIPhkZGU2LFHS3XqMGxdne7a4yiGgLA0GhVA6eZsY0PD3DAmOOfc/GyCrrl3kb9fIYbyQaEan9IB4vmEli0NIkYDarLx2eY5Fue+E0HZXLNfill2/6YLD/BGQPriyysUyL4Uy6WT8LSAi9uUMUYNepONJRO+q2SjvRjY1W9KZcwfpV46PH9BLn9g2b4+sMrfrArlg43AZdSJys3f7vnjI51pQdKStXRIpGvffdY6oepwflJ5VTbvFqgSoKi6HMqBjRWd+ep/mWf8AO8NxiyXkaE5gk02ctIQeYkVQD6ESyC/lRw2yUKuqh1K6FK6FbSop2HJDWwC16Y2XLkbhCK66dPte2EnHM66G0cqdTA0R+FGrr54fUdnRk29i+btJ3mflg0AaZZBbGwakboKO/wA9sGca4tm4zpCxqikFWRSb8j4rPLzwlGUUcRmfazmJATv1mKj7nHoMOTMikkAiyKI6gV/L74k0akyDy/Gc3IWD5iXTsCA5UVv0WvnW2PReCdmYGgjenDPGpJD0bYBidQGrn67AkYle0vD1hQECtZc+y0B/HF52eWsnl7/7Mf8A8jEZ6KI0HZvLE6mgVyeZkZpelbh2I+22HPC9ECkJEqjUqhY1SMWemwUdf9nAynB2QgVjvyDatx1BRgfY1jsT9wJ6R2zRYkUb238Q52el+VYw/R5Pwn2r+eDZsmxuooiN6skXvfltgHJJIM2QYlRNFgqpIN8zrvcg7aaG140vEpbIrJWjjZV/wn3I/nhH2m4TLJBSJbd5E1alGyuGNWfLFPNAO8J7lTvzsbjzrCzj87JASkCkgqKID0CQGbSps6VtvasBeniHzNEnNwTMf9pvqvmfXGP/AOPOP+jJ7IT+V4tcgNeX8cYJ8QrT3dgEkeE2V1LTVe2rpjGGFasZeQcjtIPpdjCfxkOs7/CMkycibtHIo82RgPLmRWMrxT52dmgzaFHQIUA1MxJGpTdsNJuzWkmtJGJgjGbLDxujRjm5qyg7MeJHFn4x9wFxMiQge2KXsnHZkF1RQ/e/4Ynp0pmHkSPucGb9kWgRXudgzkeQvzofxwv4qNSDbr5ehwe2BJxeJqTseUU10JuKRVNO4JsZo1yofrpW8vNR9Mep5KId2PW/sxxzHMbmY0Ie2+TB7kEn4X8v2fTFhwzKAQQgXtEn/wADHzHMRyFIhv6OPM4O4dANQNna+v8A6jHMcwMXyBPo2PDIzuV1E/is/nj5FwqNZO8UEMBpoMQteem9N7ner3xzHMbCAQ22FPaLiDRQFgAfEgprrdwvQjz/ACxzHMI2GiWzHaSVKChQN/xefq2Oi9pcweT6fko/iDjmOYzOTNEUqMp85M4IeaRlagQSK2N8qob77YD/AEYeZxzHMQeyyNstnHhDmM0WAF0CRV7ix64Gmi1EsdixJ25bknb03xzHMM/igL5MGfKDzP2/lgSbKDzP2/ljmOYRBs//2Q=="/>
          <p:cNvSpPr>
            <a:spLocks noChangeAspect="1" noChangeArrowheads="1"/>
          </p:cNvSpPr>
          <p:nvPr/>
        </p:nvSpPr>
        <p:spPr bwMode="auto">
          <a:xfrm>
            <a:off x="0" y="-525463"/>
            <a:ext cx="135255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8" name="Picture 10" descr="http://www.metiersducommerce.fr/bib/img/pages/34097.jpg"/>
          <p:cNvPicPr>
            <a:picLocks noChangeArrowheads="1"/>
          </p:cNvPicPr>
          <p:nvPr/>
        </p:nvPicPr>
        <p:blipFill>
          <a:blip r:embed="rId2" cstate="print"/>
          <a:srcRect b="13601"/>
          <a:stretch>
            <a:fillRect/>
          </a:stretch>
        </p:blipFill>
        <p:spPr bwMode="auto">
          <a:xfrm>
            <a:off x="7092280" y="2348880"/>
            <a:ext cx="136803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Les entreprises d’accueil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16360" r="21379" b="29500"/>
          <a:stretch>
            <a:fillRect/>
          </a:stretch>
        </p:blipFill>
        <p:spPr bwMode="auto">
          <a:xfrm>
            <a:off x="1475656" y="1628800"/>
            <a:ext cx="71287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mion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437112"/>
            <a:ext cx="1440000" cy="14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Les entreprises d’accueil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1484784"/>
            <a:ext cx="7406640" cy="43204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Transports de marchandises pour compte d’autrui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Entreprises organisatrices de transports terrestres, aériens, maritimes et multimodaux, transports spécialisés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Entreprises commissionnaires en douane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dk1"/>
                </a:solidFill>
              </a:rPr>
              <a:t> Entreprises industrielles et commerciales de tous secteurs d’activités (dans les services : transport,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chemeClr val="dk1"/>
                </a:solidFill>
              </a:rPr>
              <a:t>    logistique, douane…) </a:t>
            </a:r>
            <a:endParaRPr lang="fr-FR" dirty="0"/>
          </a:p>
        </p:txBody>
      </p:sp>
      <p:pic>
        <p:nvPicPr>
          <p:cNvPr id="6" name="Picture 2" descr="http://www.ferroutage.com/images/ferroutage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480" y="5301368"/>
            <a:ext cx="1440000" cy="1440000"/>
          </a:xfrm>
          <a:prstGeom prst="rect">
            <a:avLst/>
          </a:prstGeom>
          <a:noFill/>
        </p:spPr>
      </p:pic>
      <p:pic>
        <p:nvPicPr>
          <p:cNvPr id="7" name="Image 6" descr="bateau7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941168"/>
            <a:ext cx="1440000" cy="1440000"/>
          </a:xfrm>
          <a:prstGeom prst="rect">
            <a:avLst/>
          </a:prstGeom>
        </p:spPr>
      </p:pic>
      <p:pic>
        <p:nvPicPr>
          <p:cNvPr id="9" name="Image 8" descr="avion3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941168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Les activités de transport</a:t>
            </a:r>
            <a:endParaRPr lang="fr-FR" dirty="0"/>
          </a:p>
        </p:txBody>
      </p:sp>
      <p:pic>
        <p:nvPicPr>
          <p:cNvPr id="6" name="Image 5" descr="camion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805264"/>
            <a:ext cx="720000" cy="720000"/>
          </a:xfrm>
          <a:prstGeom prst="rect">
            <a:avLst/>
          </a:prstGeom>
        </p:spPr>
      </p:pic>
      <p:pic>
        <p:nvPicPr>
          <p:cNvPr id="7" name="Image 6" descr="avion3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661248"/>
            <a:ext cx="720000" cy="720000"/>
          </a:xfrm>
          <a:prstGeom prst="rect">
            <a:avLst/>
          </a:prstGeom>
        </p:spPr>
      </p:pic>
      <p:pic>
        <p:nvPicPr>
          <p:cNvPr id="10" name="Image 9" descr="bateau7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517312"/>
            <a:ext cx="720000" cy="720000"/>
          </a:xfrm>
          <a:prstGeom prst="rect">
            <a:avLst/>
          </a:prstGeom>
        </p:spPr>
      </p:pic>
      <p:pic>
        <p:nvPicPr>
          <p:cNvPr id="11" name="Picture 2" descr="http://www.ferroutage.com/images/ferroutage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301208"/>
            <a:ext cx="720000" cy="720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03648" y="1412776"/>
            <a:ext cx="71287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dk1"/>
                </a:solidFill>
              </a:rPr>
              <a:t>Le/la titulaire de la spécialité « Transport » du Baccalauréat Professionnel met en œuvre et suit </a:t>
            </a:r>
          </a:p>
          <a:p>
            <a:pPr lvl="1"/>
            <a:r>
              <a:rPr lang="fr-FR" sz="2000" dirty="0" smtClean="0">
                <a:solidFill>
                  <a:schemeClr val="dk1"/>
                </a:solidFill>
              </a:rPr>
              <a:t>les </a:t>
            </a:r>
            <a:r>
              <a:rPr lang="fr-FR" sz="2000" b="1" dirty="0" smtClean="0">
                <a:solidFill>
                  <a:schemeClr val="dk1"/>
                </a:solidFill>
              </a:rPr>
              <a:t>opérations de transport de marchandises </a:t>
            </a:r>
            <a:r>
              <a:rPr lang="fr-FR" sz="2000" dirty="0" smtClean="0">
                <a:solidFill>
                  <a:schemeClr val="dk1"/>
                </a:solidFill>
              </a:rPr>
              <a:t>en tenant compte de la </a:t>
            </a:r>
            <a:r>
              <a:rPr lang="fr-FR" sz="2800" b="1" dirty="0" smtClean="0">
                <a:solidFill>
                  <a:schemeClr val="accent4"/>
                </a:solidFill>
              </a:rPr>
              <a:t>complémentarité</a:t>
            </a:r>
            <a:r>
              <a:rPr lang="fr-FR" sz="2800" b="1" dirty="0" smtClean="0">
                <a:solidFill>
                  <a:schemeClr val="dk1"/>
                </a:solidFill>
              </a:rPr>
              <a:t> </a:t>
            </a:r>
            <a:r>
              <a:rPr lang="fr-FR" sz="2000" b="1" dirty="0" smtClean="0">
                <a:solidFill>
                  <a:schemeClr val="dk1"/>
                </a:solidFill>
              </a:rPr>
              <a:t>des modes de transport (terrestre, aérien, maritime). </a:t>
            </a:r>
          </a:p>
          <a:p>
            <a:endParaRPr lang="fr-FR" sz="2000" dirty="0" smtClean="0">
              <a:solidFill>
                <a:schemeClr val="dk1"/>
              </a:solidFill>
            </a:endParaRPr>
          </a:p>
          <a:p>
            <a:r>
              <a:rPr lang="fr-FR" sz="2000" dirty="0" smtClean="0">
                <a:solidFill>
                  <a:schemeClr val="dk1"/>
                </a:solidFill>
              </a:rPr>
              <a:t>Il/elle contribue au </a:t>
            </a:r>
            <a:r>
              <a:rPr lang="fr-FR" sz="2000" b="1" dirty="0" smtClean="0">
                <a:solidFill>
                  <a:schemeClr val="dk1"/>
                </a:solidFill>
              </a:rPr>
              <a:t>dédouanement des marchandises. </a:t>
            </a:r>
          </a:p>
          <a:p>
            <a:endParaRPr lang="fr-FR" sz="2000" b="1" dirty="0" smtClean="0">
              <a:solidFill>
                <a:schemeClr val="dk1"/>
              </a:solidFill>
            </a:endParaRPr>
          </a:p>
          <a:p>
            <a:r>
              <a:rPr lang="fr-FR" sz="2000" dirty="0" smtClean="0">
                <a:solidFill>
                  <a:schemeClr val="dk1"/>
                </a:solidFill>
              </a:rPr>
              <a:t>Il/elle peut également participer à la réalisation d’activités logistiques liées aux flux de marchandises. </a:t>
            </a:r>
          </a:p>
          <a:p>
            <a:endParaRPr lang="fr-FR" sz="2000" dirty="0" smtClean="0">
              <a:solidFill>
                <a:schemeClr val="dk1"/>
              </a:solidFill>
            </a:endParaRPr>
          </a:p>
          <a:p>
            <a:r>
              <a:rPr lang="fr-FR" sz="2000" dirty="0" smtClean="0">
                <a:solidFill>
                  <a:schemeClr val="dk1"/>
                </a:solidFill>
              </a:rPr>
              <a:t>Dans ses activités, il/elle respecte les procédures, les règles de sécurité, les normes qualité et environnementales.</a:t>
            </a:r>
          </a:p>
          <a:p>
            <a:endParaRPr lang="fr-FR" sz="2000" dirty="0" smtClean="0">
              <a:solidFill>
                <a:schemeClr val="dk1"/>
              </a:solidFill>
            </a:endParaRPr>
          </a:p>
          <a:p>
            <a:r>
              <a:rPr lang="fr-FR" sz="2000" dirty="0" smtClean="0">
                <a:solidFill>
                  <a:schemeClr val="dk1"/>
                </a:solidFill>
              </a:rPr>
              <a:t>La conduite en sécurité des chariots</a:t>
            </a:r>
          </a:p>
          <a:p>
            <a:r>
              <a:rPr lang="fr-FR" sz="2000" dirty="0" smtClean="0">
                <a:solidFill>
                  <a:schemeClr val="dk1"/>
                </a:solidFill>
              </a:rPr>
              <a:t>de catégorie 1</a:t>
            </a:r>
            <a:endParaRPr lang="fr-FR" sz="2000" dirty="0" smtClean="0"/>
          </a:p>
          <a:p>
            <a:endParaRPr lang="fr-FR" sz="2000" dirty="0" smtClean="0"/>
          </a:p>
          <a:p>
            <a:endParaRPr lang="fr-FR" sz="2000" b="1" dirty="0" smtClean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>
            <a:normAutofit/>
          </a:bodyPr>
          <a:lstStyle/>
          <a:p>
            <a:pPr algn="r"/>
            <a:r>
              <a:rPr lang="fr-FR" dirty="0" smtClean="0"/>
              <a:t>Les activités du transport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579" t="18329" r="18426" b="18672"/>
          <a:stretch>
            <a:fillRect/>
          </a:stretch>
        </p:blipFill>
        <p:spPr bwMode="auto">
          <a:xfrm>
            <a:off x="899592" y="1628800"/>
            <a:ext cx="77048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021288"/>
            <a:ext cx="1089669" cy="6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648" y="188640"/>
            <a:ext cx="7406640" cy="995370"/>
          </a:xfrm>
        </p:spPr>
        <p:txBody>
          <a:bodyPr/>
          <a:lstStyle/>
          <a:p>
            <a:pPr algn="r"/>
            <a:r>
              <a:rPr lang="fr-FR" dirty="0" smtClean="0"/>
              <a:t>Des qualités recherchées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1412776"/>
            <a:ext cx="7406640" cy="4680520"/>
          </a:xfrm>
        </p:spPr>
        <p:txBody>
          <a:bodyPr>
            <a:normAutofit fontScale="62500" lnSpcReduction="20000"/>
          </a:bodyPr>
          <a:lstStyle/>
          <a:p>
            <a:r>
              <a:rPr lang="fr-FR" sz="2900" b="1" dirty="0" smtClean="0"/>
              <a:t>Réactif / Réactive</a:t>
            </a:r>
          </a:p>
          <a:p>
            <a:pPr lvl="1" algn="l"/>
            <a:r>
              <a:rPr lang="fr-FR" dirty="0" smtClean="0"/>
              <a:t>Il n'est pas rare qu'une demande arrive au dernier moment ou qu'un camion tombe en panne à quelques minutes du départ. Il faut être capable de faire face sans délai à ce genre de situations inattendues.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Persuasif / Persuasive</a:t>
            </a:r>
          </a:p>
          <a:p>
            <a:pPr lvl="1" algn="l"/>
            <a:r>
              <a:rPr lang="fr-FR" sz="3000" dirty="0" smtClean="0"/>
              <a:t>Il doit faire preuve d'autorité pour négocier le transport de marchandises au meilleur prix.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Autonome</a:t>
            </a:r>
          </a:p>
          <a:p>
            <a:pPr lvl="1" algn="l"/>
            <a:r>
              <a:rPr lang="fr-FR" sz="3000" dirty="0" smtClean="0"/>
              <a:t>Il doit organiser les déplacements de marchandises en minimisant les coûts et en tenant compte de l’environnement 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Cultivé / Cultivée</a:t>
            </a:r>
          </a:p>
          <a:p>
            <a:pPr lvl="1" algn="l"/>
            <a:r>
              <a:rPr lang="fr-FR" sz="3000" dirty="0" smtClean="0"/>
              <a:t>Il cumule plusieurs connaissances dans des domaines très variés : législation sociale, cartographie, géographie, caractéristiques techniques des véhicules, etc.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703</TotalTime>
  <Words>937</Words>
  <Application>Microsoft Office PowerPoint</Application>
  <PresentationFormat>Affichage à l'écran (4:3)</PresentationFormat>
  <Paragraphs>162</Paragraphs>
  <Slides>29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Solstice</vt:lpstr>
      <vt:lpstr>Acrobat Document</vt:lpstr>
      <vt:lpstr>Les métiers de l’organisation du  transport et de la logistique</vt:lpstr>
      <vt:lpstr>La gestion des flux matériels</vt:lpstr>
      <vt:lpstr>Les activités de transport</vt:lpstr>
      <vt:lpstr>Les métiers du transport</vt:lpstr>
      <vt:lpstr>Les entreprises d’accueil</vt:lpstr>
      <vt:lpstr>Les entreprises d’accueil</vt:lpstr>
      <vt:lpstr>Les activités de transport</vt:lpstr>
      <vt:lpstr>Les activités du transport</vt:lpstr>
      <vt:lpstr>Des qualités recherchées</vt:lpstr>
      <vt:lpstr>Les poursuites d’études</vt:lpstr>
      <vt:lpstr>Diapositive 11</vt:lpstr>
      <vt:lpstr>En résumé…</vt:lpstr>
      <vt:lpstr>A la découverte des métiers…</vt:lpstr>
      <vt:lpstr>Diapositive 14</vt:lpstr>
      <vt:lpstr>Les métiers de l’organisation du  transport et de la logistique</vt:lpstr>
      <vt:lpstr>Les métiers de l’organisation du  transport et de la logistique</vt:lpstr>
      <vt:lpstr>La gestion des stockages de matériels</vt:lpstr>
      <vt:lpstr>Les métiers</vt:lpstr>
      <vt:lpstr>Les métiers de la logistique</vt:lpstr>
      <vt:lpstr>Les entreprises d’accueil</vt:lpstr>
      <vt:lpstr>L’organisation de la logistique</vt:lpstr>
      <vt:lpstr>Les activités de logistique</vt:lpstr>
      <vt:lpstr>Des qualités recherchées</vt:lpstr>
      <vt:lpstr>Les poursuites d’études</vt:lpstr>
      <vt:lpstr>Diapositive 25</vt:lpstr>
      <vt:lpstr>En résumé…</vt:lpstr>
      <vt:lpstr>A la découverte des métiers…</vt:lpstr>
      <vt:lpstr>Diapositive 28</vt:lpstr>
      <vt:lpstr>Les métiers de l’organisation du  transport et de la logistique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Définition du métier</dc:title>
  <dc:creator>Philippe VIAIN</dc:creator>
  <cp:lastModifiedBy>Philippe VIAIN</cp:lastModifiedBy>
  <cp:revision>81</cp:revision>
  <dcterms:created xsi:type="dcterms:W3CDTF">2012-12-03T15:14:10Z</dcterms:created>
  <dcterms:modified xsi:type="dcterms:W3CDTF">2012-12-19T07:34:03Z</dcterms:modified>
</cp:coreProperties>
</file>