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7" r:id="rId8"/>
    <p:sldId id="268" r:id="rId9"/>
    <p:sldId id="269" r:id="rId10"/>
    <p:sldId id="262" r:id="rId11"/>
    <p:sldId id="263" r:id="rId12"/>
    <p:sldId id="264" r:id="rId13"/>
    <p:sldId id="266"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as LEVY"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763" autoAdjust="0"/>
  </p:normalViewPr>
  <p:slideViewPr>
    <p:cSldViewPr>
      <p:cViewPr>
        <p:scale>
          <a:sx n="64" d="100"/>
          <a:sy n="64" d="100"/>
        </p:scale>
        <p:origin x="-1212" y="-192"/>
      </p:cViewPr>
      <p:guideLst>
        <p:guide orient="horz" pos="2160"/>
        <p:guide pos="2880"/>
      </p:guideLst>
    </p:cSldViewPr>
  </p:slideViewPr>
  <p:outlineViewPr>
    <p:cViewPr>
      <p:scale>
        <a:sx n="33" d="100"/>
        <a:sy n="33" d="100"/>
      </p:scale>
      <p:origin x="0" y="56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444C0-01E8-4774-8F91-8A0E86675C3C}" type="datetimeFigureOut">
              <a:rPr lang="fr-FR" smtClean="0"/>
              <a:pPr/>
              <a:t>20/12/2012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632D7-16B9-4F94-A7F5-49CEAD5E27C2}" type="slidenum">
              <a:rPr lang="fr-FR" smtClean="0"/>
              <a:pPr/>
              <a:t>‹N°›</a:t>
            </a:fld>
            <a:endParaRPr lang="fr-FR"/>
          </a:p>
        </p:txBody>
      </p:sp>
    </p:spTree>
    <p:extLst>
      <p:ext uri="{BB962C8B-B14F-4D97-AF65-F5344CB8AC3E}">
        <p14:creationId xmlns:p14="http://schemas.microsoft.com/office/powerpoint/2010/main" val="293190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dirty="0" smtClean="0">
                <a:solidFill>
                  <a:schemeClr val="accent3">
                    <a:lumMod val="75000"/>
                  </a:schemeClr>
                </a:solidFill>
              </a:rPr>
              <a:t>Des élèves de plus en plus difficiles, réfractaires à</a:t>
            </a:r>
            <a:r>
              <a:rPr lang="fr-FR" baseline="0" dirty="0" smtClean="0">
                <a:solidFill>
                  <a:schemeClr val="accent3">
                    <a:lumMod val="75000"/>
                  </a:schemeClr>
                </a:solidFill>
              </a:rPr>
              <a:t> l’enseignement traditionnel... Cela peut permettre une approche plus « professionnelle » soit par l’apprentissage à partir de situations réelles (Projet de PO, Cérémonie de remise de diplômes…), soit par des situations simulées…</a:t>
            </a:r>
            <a:endParaRPr lang="fr-FR" dirty="0">
              <a:solidFill>
                <a:schemeClr val="accent3">
                  <a:lumMod val="75000"/>
                </a:schemeClr>
              </a:solidFill>
            </a:endParaRPr>
          </a:p>
        </p:txBody>
      </p:sp>
      <p:sp>
        <p:nvSpPr>
          <p:cNvPr id="4" name="Espace réservé du numéro de diapositive 3"/>
          <p:cNvSpPr>
            <a:spLocks noGrp="1"/>
          </p:cNvSpPr>
          <p:nvPr>
            <p:ph type="sldNum" sz="quarter" idx="10"/>
          </p:nvPr>
        </p:nvSpPr>
        <p:spPr/>
        <p:txBody>
          <a:bodyPr/>
          <a:lstStyle/>
          <a:p>
            <a:fld id="{48F632D7-16B9-4F94-A7F5-49CEAD5E27C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Difficultés</a:t>
            </a:r>
            <a:r>
              <a:rPr lang="fr-FR" baseline="0" dirty="0" smtClean="0"/>
              <a:t> à mettre en place </a:t>
            </a:r>
            <a:r>
              <a:rPr lang="fr-FR" dirty="0" smtClean="0"/>
              <a:t>de la classe de seconde à la classe</a:t>
            </a:r>
            <a:r>
              <a:rPr lang="fr-FR" baseline="0" dirty="0" smtClean="0"/>
              <a:t> de 1</a:t>
            </a:r>
            <a:r>
              <a:rPr lang="fr-FR" baseline="30000" dirty="0" smtClean="0"/>
              <a:t>ère</a:t>
            </a:r>
            <a:endParaRPr lang="fr-FR" baseline="0" dirty="0" smtClean="0"/>
          </a:p>
          <a:p>
            <a:r>
              <a:rPr lang="fr-FR" baseline="0" dirty="0" smtClean="0"/>
              <a:t>Les consignes peuvent être passées de manière différente</a:t>
            </a:r>
            <a:endParaRPr lang="fr-FR" dirty="0"/>
          </a:p>
        </p:txBody>
      </p:sp>
      <p:sp>
        <p:nvSpPr>
          <p:cNvPr id="4" name="Espace réservé du numéro de diapositive 3"/>
          <p:cNvSpPr>
            <a:spLocks noGrp="1"/>
          </p:cNvSpPr>
          <p:nvPr>
            <p:ph type="sldNum" sz="quarter" idx="10"/>
          </p:nvPr>
        </p:nvSpPr>
        <p:spPr/>
        <p:txBody>
          <a:bodyPr/>
          <a:lstStyle/>
          <a:p>
            <a:fld id="{48F632D7-16B9-4F94-A7F5-49CEAD5E27C2}"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a:t>
            </a:r>
          </a:p>
          <a:p>
            <a:r>
              <a:rPr lang="fr-FR" dirty="0" smtClean="0"/>
              <a:t>Selon l’AFITEP :« Le projet est un ensemble d’actions à réaliser pour satisfaire un objectif défini dans le cadre d’une mission précise, et pour la réalisation desquelles on a identifié non seulement un début, mais aussi une fin ».</a:t>
            </a:r>
          </a:p>
          <a:p>
            <a:r>
              <a:rPr lang="fr-FR" dirty="0" smtClean="0"/>
              <a:t>Mise en place du projet en classe de seconde</a:t>
            </a:r>
            <a:endParaRPr lang="fr-FR" dirty="0"/>
          </a:p>
        </p:txBody>
      </p:sp>
      <p:sp>
        <p:nvSpPr>
          <p:cNvPr id="4" name="Espace réservé du numéro de diapositive 3"/>
          <p:cNvSpPr>
            <a:spLocks noGrp="1"/>
          </p:cNvSpPr>
          <p:nvPr>
            <p:ph type="sldNum" sz="quarter" idx="10"/>
          </p:nvPr>
        </p:nvSpPr>
        <p:spPr/>
        <p:txBody>
          <a:bodyPr/>
          <a:lstStyle/>
          <a:p>
            <a:fld id="{48F632D7-16B9-4F94-A7F5-49CEAD5E27C2}" type="slidenum">
              <a:rPr lang="fr-FR" smtClean="0"/>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Wingdings" pitchFamily="2" charset="2"/>
              <a:buNone/>
            </a:pPr>
            <a:endParaRPr lang="fr-FR" baseline="0" dirty="0" smtClean="0"/>
          </a:p>
          <a:p>
            <a:pPr>
              <a:buFont typeface="Wingdings" pitchFamily="2" charset="2"/>
              <a:buChar char="q"/>
            </a:pPr>
            <a:endParaRPr lang="fr-FR" baseline="0" dirty="0" smtClean="0"/>
          </a:p>
          <a:p>
            <a:pPr>
              <a:buFont typeface="Wingdings" pitchFamily="2" charset="2"/>
              <a:buNone/>
            </a:pPr>
            <a:endParaRPr lang="fr-FR" dirty="0"/>
          </a:p>
        </p:txBody>
      </p:sp>
      <p:sp>
        <p:nvSpPr>
          <p:cNvPr id="4" name="Espace réservé du numéro de diapositive 3"/>
          <p:cNvSpPr>
            <a:spLocks noGrp="1"/>
          </p:cNvSpPr>
          <p:nvPr>
            <p:ph type="sldNum" sz="quarter" idx="10"/>
          </p:nvPr>
        </p:nvSpPr>
        <p:spPr/>
        <p:txBody>
          <a:bodyPr/>
          <a:lstStyle/>
          <a:p>
            <a:fld id="{48F632D7-16B9-4F94-A7F5-49CEAD5E27C2}" type="slidenum">
              <a:rPr lang="fr-FR" smtClean="0"/>
              <a:pPr/>
              <a:t>12</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Wingdings" pitchFamily="2" charset="2"/>
              <a:buNone/>
            </a:pPr>
            <a:r>
              <a:rPr lang="fr-FR" dirty="0" smtClean="0"/>
              <a:t>Adapter</a:t>
            </a:r>
            <a:r>
              <a:rPr lang="fr-FR" baseline="0" dirty="0" smtClean="0"/>
              <a:t> le scénario au contexte de la classe (exemple de l’Aménagement de notre salle TICE : scénario initial de l’Académie de Grenoble avec des conditions de travail très différentes :</a:t>
            </a:r>
          </a:p>
          <a:p>
            <a:pPr>
              <a:buFont typeface="Wingdings" pitchFamily="2" charset="2"/>
              <a:buChar char="q"/>
            </a:pPr>
            <a:r>
              <a:rPr lang="fr-FR" dirty="0" smtClean="0"/>
              <a:t> en fonction du nombre</a:t>
            </a:r>
            <a:r>
              <a:rPr lang="fr-FR" baseline="0" dirty="0" smtClean="0"/>
              <a:t> d’élèves dans la classe, du public également, (expliquer l’exemple de JG)</a:t>
            </a:r>
          </a:p>
          <a:p>
            <a:pPr>
              <a:buFont typeface="Wingdings" pitchFamily="2" charset="2"/>
              <a:buChar char="q"/>
            </a:pPr>
            <a:r>
              <a:rPr lang="fr-FR" baseline="0" dirty="0" smtClean="0"/>
              <a:t> en fonction de l’équipe pédagogique, notre exemple où nous sommes à 3 collègues EG</a:t>
            </a:r>
            <a:r>
              <a:rPr lang="fr-FR" baseline="0" smtClean="0"/>
              <a:t>,  </a:t>
            </a:r>
            <a:r>
              <a:rPr lang="fr-FR" baseline="0" dirty="0" smtClean="0"/>
              <a:t>concertation…</a:t>
            </a:r>
          </a:p>
          <a:p>
            <a:pPr>
              <a:buFont typeface="Wingdings" pitchFamily="2" charset="2"/>
              <a:buChar char="q"/>
            </a:pPr>
            <a:r>
              <a:rPr lang="fr-FR" baseline="0" dirty="0" smtClean="0"/>
              <a:t> en fonction des salles…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8F632D7-16B9-4F94-A7F5-49CEAD5E27C2}"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7797D1-627B-4D20-97C9-92CB7820EDEB}" type="datetimeFigureOut">
              <a:rPr lang="fr-FR" smtClean="0"/>
              <a:pPr/>
              <a:t>20/12/2012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C4DEBD-B8B7-4785-BB1F-F9300342A35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797D1-627B-4D20-97C9-92CB7820EDEB}" type="datetimeFigureOut">
              <a:rPr lang="fr-FR" smtClean="0"/>
              <a:pPr/>
              <a:t>20/12/2012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4DEBD-B8B7-4785-BB1F-F9300342A35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88640"/>
            <a:ext cx="8352928" cy="1512168"/>
          </a:xfrm>
        </p:spPr>
        <p:style>
          <a:lnRef idx="2">
            <a:schemeClr val="accent2"/>
          </a:lnRef>
          <a:fillRef idx="1002">
            <a:schemeClr val="lt2"/>
          </a:fillRef>
          <a:effectRef idx="0">
            <a:schemeClr val="accent2"/>
          </a:effectRef>
          <a:fontRef idx="minor">
            <a:schemeClr val="dk1"/>
          </a:fontRef>
        </p:style>
        <p:txBody>
          <a:bodyPr>
            <a:normAutofit fontScale="90000"/>
          </a:bodyPr>
          <a:lstStyle/>
          <a:p>
            <a:r>
              <a:rPr lang="fr-FR" cap="all" dirty="0" smtClean="0">
                <a:solidFill>
                  <a:srgbClr val="C00000"/>
                </a:solidFill>
                <a:effectLst>
                  <a:outerShdw blurRad="50800" dist="38100" algn="tr" rotWithShape="0">
                    <a:prstClr val="black">
                      <a:alpha val="40000"/>
                    </a:prstClr>
                  </a:outerShdw>
                </a:effectLst>
                <a:latin typeface="Comic Sans MS" pitchFamily="66" charset="0"/>
              </a:rPr>
              <a:t/>
            </a:r>
            <a:br>
              <a:rPr lang="fr-FR" cap="all" dirty="0" smtClean="0">
                <a:solidFill>
                  <a:srgbClr val="C00000"/>
                </a:solidFill>
                <a:effectLst>
                  <a:outerShdw blurRad="50800" dist="38100" algn="tr" rotWithShape="0">
                    <a:prstClr val="black">
                      <a:alpha val="40000"/>
                    </a:prstClr>
                  </a:outerShdw>
                </a:effectLst>
                <a:latin typeface="Comic Sans MS" pitchFamily="66" charset="0"/>
              </a:rPr>
            </a:br>
            <a:r>
              <a:rPr lang="fr-FR" cap="all" dirty="0" err="1" smtClean="0">
                <a:solidFill>
                  <a:srgbClr val="C00000"/>
                </a:solidFill>
                <a:effectLst>
                  <a:outerShdw blurRad="50800" dist="38100" algn="tr" rotWithShape="0">
                    <a:prstClr val="black">
                      <a:alpha val="40000"/>
                    </a:prstClr>
                  </a:outerShdw>
                </a:effectLst>
                <a:latin typeface="Comic Sans MS" pitchFamily="66" charset="0"/>
              </a:rPr>
              <a:t>PrésentATion</a:t>
            </a:r>
            <a:r>
              <a:rPr lang="fr-FR" cap="all" dirty="0" smtClean="0">
                <a:solidFill>
                  <a:srgbClr val="C00000"/>
                </a:solidFill>
                <a:effectLst>
                  <a:outerShdw blurRad="50800" dist="38100" algn="tr" rotWithShape="0">
                    <a:prstClr val="black">
                      <a:alpha val="40000"/>
                    </a:prstClr>
                  </a:outerShdw>
                </a:effectLst>
                <a:latin typeface="Comic Sans MS" pitchFamily="66" charset="0"/>
              </a:rPr>
              <a:t>   </a:t>
            </a:r>
            <a:r>
              <a:rPr lang="fr-FR" cap="all" dirty="0">
                <a:solidFill>
                  <a:srgbClr val="C00000"/>
                </a:solidFill>
                <a:effectLst>
                  <a:outerShdw blurRad="50800" dist="38100" algn="tr" rotWithShape="0">
                    <a:prstClr val="black">
                      <a:alpha val="40000"/>
                    </a:prstClr>
                  </a:outerShdw>
                </a:effectLst>
                <a:latin typeface="Comic Sans MS" pitchFamily="66" charset="0"/>
              </a:rPr>
              <a:t>des   </a:t>
            </a:r>
            <a:r>
              <a:rPr lang="fr-FR" cap="all" dirty="0" smtClean="0">
                <a:solidFill>
                  <a:srgbClr val="C00000"/>
                </a:solidFill>
                <a:effectLst>
                  <a:outerShdw blurRad="50800" dist="38100" algn="tr" rotWithShape="0">
                    <a:prstClr val="black">
                      <a:alpha val="40000"/>
                    </a:prstClr>
                  </a:outerShdw>
                </a:effectLst>
                <a:latin typeface="Comic Sans MS" pitchFamily="66" charset="0"/>
              </a:rPr>
              <a:t>scénarios</a:t>
            </a:r>
            <a:r>
              <a:rPr lang="fr-FR" dirty="0">
                <a:solidFill>
                  <a:srgbClr val="C00000"/>
                </a:solidFill>
                <a:latin typeface="Comic Sans MS" pitchFamily="66" charset="0"/>
              </a:rPr>
              <a:t/>
            </a:r>
            <a:br>
              <a:rPr lang="fr-FR" dirty="0">
                <a:solidFill>
                  <a:srgbClr val="C00000"/>
                </a:solidFill>
                <a:latin typeface="Comic Sans MS" pitchFamily="66" charset="0"/>
              </a:rPr>
            </a:br>
            <a:endParaRPr lang="fr-FR" dirty="0">
              <a:solidFill>
                <a:srgbClr val="C00000"/>
              </a:solidFill>
              <a:latin typeface="Comic Sans MS" pitchFamily="66" charset="0"/>
            </a:endParaRPr>
          </a:p>
        </p:txBody>
      </p:sp>
      <p:sp>
        <p:nvSpPr>
          <p:cNvPr id="3" name="Sous-titre 2"/>
          <p:cNvSpPr>
            <a:spLocks noGrp="1"/>
          </p:cNvSpPr>
          <p:nvPr>
            <p:ph type="subTitle" idx="1"/>
          </p:nvPr>
        </p:nvSpPr>
        <p:spPr>
          <a:xfrm>
            <a:off x="395536" y="1844824"/>
            <a:ext cx="8424936" cy="4680520"/>
          </a:xfrm>
          <a:prstGeom prst="roundRect">
            <a:avLst/>
          </a:prstGeom>
        </p:spPr>
        <p:txBody>
          <a:bodyPr>
            <a:normAutofit fontScale="92500" lnSpcReduction="20000"/>
          </a:bodyPr>
          <a:lstStyle/>
          <a:p>
            <a:pPr algn="l"/>
            <a:endParaRPr lang="fr-FR" sz="1800" b="1" u="sng" dirty="0" smtClean="0">
              <a:solidFill>
                <a:schemeClr val="bg2">
                  <a:lumMod val="25000"/>
                </a:schemeClr>
              </a:solidFill>
              <a:latin typeface="Comic Sans MS" pitchFamily="66" charset="0"/>
            </a:endParaRPr>
          </a:p>
          <a:p>
            <a:r>
              <a:rPr lang="fr-FR" sz="2800" b="1" u="sng" dirty="0" smtClean="0">
                <a:solidFill>
                  <a:schemeClr val="bg2">
                    <a:lumMod val="25000"/>
                  </a:schemeClr>
                </a:solidFill>
                <a:latin typeface="Comic Sans MS" pitchFamily="66" charset="0"/>
              </a:rPr>
              <a:t>POURQUOI  </a:t>
            </a:r>
            <a:r>
              <a:rPr lang="fr-FR" sz="2800" b="1" u="sng" dirty="0">
                <a:solidFill>
                  <a:schemeClr val="bg2">
                    <a:lumMod val="25000"/>
                  </a:schemeClr>
                </a:solidFill>
                <a:latin typeface="Comic Sans MS" pitchFamily="66" charset="0"/>
              </a:rPr>
              <a:t>la mise en place des scénarios</a:t>
            </a:r>
            <a:r>
              <a:rPr lang="fr-FR" sz="2800" b="1" dirty="0">
                <a:solidFill>
                  <a:schemeClr val="bg2">
                    <a:lumMod val="25000"/>
                  </a:schemeClr>
                </a:solidFill>
                <a:latin typeface="Comic Sans MS" pitchFamily="66" charset="0"/>
              </a:rPr>
              <a:t> </a:t>
            </a:r>
            <a:r>
              <a:rPr lang="fr-FR" sz="2800" b="1" dirty="0" smtClean="0">
                <a:solidFill>
                  <a:schemeClr val="bg2">
                    <a:lumMod val="25000"/>
                  </a:schemeClr>
                </a:solidFill>
                <a:latin typeface="Comic Sans MS" pitchFamily="66" charset="0"/>
              </a:rPr>
              <a:t>?</a:t>
            </a:r>
          </a:p>
          <a:p>
            <a:pPr algn="l"/>
            <a:endParaRPr lang="fr-FR" sz="2800" b="1" dirty="0">
              <a:solidFill>
                <a:schemeClr val="bg2">
                  <a:lumMod val="25000"/>
                </a:schemeClr>
              </a:solidFill>
              <a:latin typeface="Comic Sans MS" pitchFamily="66" charset="0"/>
            </a:endParaRPr>
          </a:p>
          <a:p>
            <a:pPr algn="just"/>
            <a:r>
              <a:rPr lang="fr-FR" sz="2800" dirty="0">
                <a:latin typeface="Comic Sans MS" pitchFamily="66" charset="0"/>
              </a:rPr>
              <a:t>1 -   </a:t>
            </a:r>
            <a:r>
              <a:rPr lang="fr-FR" sz="2800" dirty="0" smtClean="0">
                <a:latin typeface="Comic Sans MS" pitchFamily="66" charset="0"/>
              </a:rPr>
              <a:t>Pour susciter </a:t>
            </a:r>
            <a:r>
              <a:rPr lang="fr-FR" sz="2800" dirty="0">
                <a:latin typeface="Comic Sans MS" pitchFamily="66" charset="0"/>
              </a:rPr>
              <a:t>l’intérêt des élèves, les responsabiliser, les mettre dans une situation la plus </a:t>
            </a:r>
            <a:r>
              <a:rPr lang="fr-FR" sz="2800" dirty="0" smtClean="0">
                <a:latin typeface="Comic Sans MS" pitchFamily="66" charset="0"/>
              </a:rPr>
              <a:t> </a:t>
            </a:r>
            <a:r>
              <a:rPr lang="fr-FR" sz="2800" dirty="0">
                <a:latin typeface="Comic Sans MS" pitchFamily="66" charset="0"/>
              </a:rPr>
              <a:t>proche de l’entreprise</a:t>
            </a:r>
            <a:r>
              <a:rPr lang="fr-FR" sz="2800" dirty="0" smtClean="0">
                <a:latin typeface="Comic Sans MS" pitchFamily="66" charset="0"/>
              </a:rPr>
              <a:t>.</a:t>
            </a:r>
          </a:p>
          <a:p>
            <a:pPr algn="just"/>
            <a:endParaRPr lang="fr-FR" sz="2800" u="sng" dirty="0">
              <a:latin typeface="Comic Sans MS" pitchFamily="66" charset="0"/>
            </a:endParaRPr>
          </a:p>
          <a:p>
            <a:pPr algn="just"/>
            <a:r>
              <a:rPr lang="fr-FR" sz="2800" dirty="0" smtClean="0">
                <a:latin typeface="Comic Sans MS" pitchFamily="66" charset="0"/>
              </a:rPr>
              <a:t>2 -  Pour redévelopper le travail en équipe, travailler de manière différente. Le scénario permet au groupe de travailler dans les mêmes conditions qu’en entreprise, de former les apprenants autrement…)</a:t>
            </a:r>
            <a:endParaRPr lang="fr-FR" sz="2800" dirty="0">
              <a:latin typeface="Comic Sans MS" pitchFamily="66" charset="0"/>
            </a:endParaRPr>
          </a:p>
          <a:p>
            <a:pPr algn="l"/>
            <a:endParaRPr lang="fr-FR" sz="18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336704"/>
          </a:xfrm>
        </p:spPr>
        <p:txBody>
          <a:bodyPr>
            <a:normAutofit/>
          </a:bodyPr>
          <a:lstStyle/>
          <a:p>
            <a:pPr algn="just">
              <a:lnSpc>
                <a:spcPct val="150000"/>
              </a:lnSpc>
            </a:pPr>
            <a:r>
              <a:rPr lang="fr-FR" sz="2600" dirty="0" smtClean="0">
                <a:latin typeface="Comic Sans MS" pitchFamily="66" charset="0"/>
              </a:rPr>
              <a:t> </a:t>
            </a:r>
            <a:r>
              <a:rPr lang="fr-FR" sz="2400" dirty="0">
                <a:latin typeface="Comic Sans MS" pitchFamily="66" charset="0"/>
              </a:rPr>
              <a:t>Chaque tâche à réaliser doit être clairement définie (objectif à atteindre, résultat attendu, agenda et charge de </a:t>
            </a:r>
            <a:r>
              <a:rPr lang="fr-FR" sz="2400" dirty="0" smtClean="0">
                <a:latin typeface="Comic Sans MS" pitchFamily="66" charset="0"/>
              </a:rPr>
              <a:t>travail…). </a:t>
            </a:r>
            <a:r>
              <a:rPr lang="fr-FR" sz="2400" dirty="0">
                <a:latin typeface="Comic Sans MS" pitchFamily="66" charset="0"/>
              </a:rPr>
              <a:t>Pour le formateur, il s’agit de créer un cadre </a:t>
            </a:r>
            <a:r>
              <a:rPr lang="fr-FR" sz="2400" dirty="0" smtClean="0">
                <a:latin typeface="Comic Sans MS" pitchFamily="66" charset="0"/>
              </a:rPr>
              <a:t>professionnel </a:t>
            </a:r>
            <a:r>
              <a:rPr lang="fr-FR" sz="2400" dirty="0">
                <a:latin typeface="Comic Sans MS" pitchFamily="66" charset="0"/>
              </a:rPr>
              <a:t>qui permette à chaque </a:t>
            </a:r>
            <a:r>
              <a:rPr lang="fr-FR" sz="2400" dirty="0" smtClean="0">
                <a:latin typeface="Comic Sans MS" pitchFamily="66" charset="0"/>
              </a:rPr>
              <a:t>élève </a:t>
            </a:r>
            <a:r>
              <a:rPr lang="fr-FR" sz="2400" dirty="0">
                <a:latin typeface="Comic Sans MS" pitchFamily="66" charset="0"/>
              </a:rPr>
              <a:t>de trouver sa place dans le </a:t>
            </a:r>
            <a:r>
              <a:rPr lang="fr-FR" sz="2400" dirty="0" smtClean="0">
                <a:latin typeface="Comic Sans MS" pitchFamily="66" charset="0"/>
              </a:rPr>
              <a:t>dispositif pédagogique. </a:t>
            </a:r>
            <a:r>
              <a:rPr lang="fr-FR" sz="2400" dirty="0">
                <a:latin typeface="Comic Sans MS" pitchFamily="66" charset="0"/>
              </a:rPr>
              <a:t>Plus ce cadre sera défini, plus les participants auront de liberté pour s’exprimer dans les espaces délimités par ce cadre. </a:t>
            </a:r>
          </a:p>
          <a:p>
            <a:pPr algn="just">
              <a:lnSpc>
                <a:spcPct val="150000"/>
              </a:lnSpc>
            </a:pPr>
            <a:r>
              <a:rPr lang="fr-FR" sz="2400" dirty="0" smtClean="0">
                <a:latin typeface="Comic Sans MS" pitchFamily="66" charset="0"/>
              </a:rPr>
              <a:t>L’enseignant, avec cette démarche, a un rôle central. L’élève aura toute l’initiative de créer un glossaire, un blog... </a:t>
            </a:r>
          </a:p>
          <a:p>
            <a:endParaRPr lang="fr-F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23528" y="188640"/>
          <a:ext cx="7992119" cy="6440511"/>
        </p:xfrm>
        <a:graphic>
          <a:graphicData uri="http://schemas.openxmlformats.org/drawingml/2006/table">
            <a:tbl>
              <a:tblPr firstRow="1" bandRow="1">
                <a:tableStyleId>{5C22544A-7EE6-4342-B048-85BDC9FD1C3A}</a:tableStyleId>
              </a:tblPr>
              <a:tblGrid>
                <a:gridCol w="1817435"/>
                <a:gridCol w="2797203"/>
                <a:gridCol w="3377481"/>
              </a:tblGrid>
              <a:tr h="583748">
                <a:tc gridSpan="3">
                  <a:txBody>
                    <a:bodyPr/>
                    <a:lstStyle/>
                    <a:p>
                      <a:pPr algn="ctr"/>
                      <a:r>
                        <a:rPr lang="fr-FR" dirty="0" smtClean="0">
                          <a:latin typeface="Comic Sans MS" pitchFamily="66" charset="0"/>
                        </a:rPr>
                        <a:t>Différence entre séquence traditionnelle</a:t>
                      </a:r>
                      <a:r>
                        <a:rPr lang="fr-FR" baseline="0" dirty="0" smtClean="0">
                          <a:latin typeface="Comic Sans MS" pitchFamily="66" charset="0"/>
                        </a:rPr>
                        <a:t> et scénario pédagogique</a:t>
                      </a:r>
                      <a:endParaRPr lang="fr-FR" dirty="0">
                        <a:latin typeface="Comic Sans MS" pitchFamily="66" charset="0"/>
                      </a:endParaRPr>
                    </a:p>
                  </a:txBody>
                  <a:tcPr>
                    <a:solidFill>
                      <a:schemeClr val="tx1"/>
                    </a:solidFill>
                  </a:tcPr>
                </a:tc>
                <a:tc hMerge="1">
                  <a:txBody>
                    <a:bodyPr/>
                    <a:lstStyle/>
                    <a:p>
                      <a:endParaRPr lang="fr-FR" dirty="0"/>
                    </a:p>
                  </a:txBody>
                  <a:tcPr/>
                </a:tc>
                <a:tc hMerge="1">
                  <a:txBody>
                    <a:bodyPr/>
                    <a:lstStyle/>
                    <a:p>
                      <a:endParaRPr lang="fr-FR" dirty="0"/>
                    </a:p>
                  </a:txBody>
                  <a:tcPr/>
                </a:tc>
              </a:tr>
              <a:tr h="1084105">
                <a:tc>
                  <a:txBody>
                    <a:bodyPr/>
                    <a:lstStyle/>
                    <a:p>
                      <a:pPr algn="ctr"/>
                      <a:endParaRPr lang="fr-FR" dirty="0" smtClean="0">
                        <a:latin typeface="Comic Sans MS" pitchFamily="66" charset="0"/>
                      </a:endParaRPr>
                    </a:p>
                    <a:p>
                      <a:pPr algn="ctr"/>
                      <a:r>
                        <a:rPr lang="fr-FR" dirty="0" smtClean="0">
                          <a:latin typeface="Comic Sans MS" pitchFamily="66" charset="0"/>
                        </a:rPr>
                        <a:t>Etapes</a:t>
                      </a:r>
                      <a:endParaRPr lang="fr-FR" dirty="0">
                        <a:latin typeface="Comic Sans MS" pitchFamily="66" charset="0"/>
                      </a:endParaRPr>
                    </a:p>
                  </a:txBody>
                  <a:tcPr>
                    <a:solidFill>
                      <a:schemeClr val="bg1">
                        <a:lumMod val="85000"/>
                      </a:schemeClr>
                    </a:solidFill>
                  </a:tcPr>
                </a:tc>
                <a:tc>
                  <a:txBody>
                    <a:bodyPr/>
                    <a:lstStyle/>
                    <a:p>
                      <a:pPr algn="ctr"/>
                      <a:endParaRPr lang="fr-FR" dirty="0" smtClean="0">
                        <a:latin typeface="Comic Sans MS" pitchFamily="66" charset="0"/>
                      </a:endParaRPr>
                    </a:p>
                    <a:p>
                      <a:pPr algn="ctr"/>
                      <a:r>
                        <a:rPr lang="fr-FR" dirty="0" smtClean="0">
                          <a:latin typeface="Comic Sans MS" pitchFamily="66" charset="0"/>
                        </a:rPr>
                        <a:t>Séquence pédagogique</a:t>
                      </a:r>
                      <a:endParaRPr lang="fr-FR" dirty="0">
                        <a:latin typeface="Comic Sans MS" pitchFamily="66" charset="0"/>
                      </a:endParaRPr>
                    </a:p>
                  </a:txBody>
                  <a:tcPr>
                    <a:solidFill>
                      <a:schemeClr val="bg1">
                        <a:lumMod val="85000"/>
                      </a:schemeClr>
                    </a:solidFill>
                  </a:tcPr>
                </a:tc>
                <a:tc>
                  <a:txBody>
                    <a:bodyPr/>
                    <a:lstStyle/>
                    <a:p>
                      <a:pPr algn="ctr"/>
                      <a:endParaRPr lang="fr-FR" dirty="0" smtClean="0">
                        <a:latin typeface="Comic Sans MS" pitchFamily="66" charset="0"/>
                      </a:endParaRPr>
                    </a:p>
                    <a:p>
                      <a:pPr algn="ctr"/>
                      <a:r>
                        <a:rPr lang="fr-FR" dirty="0" smtClean="0">
                          <a:latin typeface="Comic Sans MS" pitchFamily="66" charset="0"/>
                        </a:rPr>
                        <a:t>Scénario pédagogique</a:t>
                      </a:r>
                    </a:p>
                    <a:p>
                      <a:pPr algn="ctr"/>
                      <a:endParaRPr lang="fr-FR" dirty="0">
                        <a:latin typeface="Comic Sans MS" pitchFamily="66" charset="0"/>
                      </a:endParaRPr>
                    </a:p>
                  </a:txBody>
                  <a:tcPr>
                    <a:solidFill>
                      <a:schemeClr val="bg1">
                        <a:lumMod val="85000"/>
                      </a:schemeClr>
                    </a:solidFill>
                  </a:tcPr>
                </a:tc>
              </a:tr>
              <a:tr h="861725">
                <a:tc>
                  <a:txBody>
                    <a:bodyPr/>
                    <a:lstStyle/>
                    <a:p>
                      <a:pPr algn="ctr"/>
                      <a:endParaRPr lang="fr-FR" dirty="0" smtClean="0">
                        <a:latin typeface="Comic Sans MS" pitchFamily="66" charset="0"/>
                      </a:endParaRPr>
                    </a:p>
                    <a:p>
                      <a:pPr algn="ctr"/>
                      <a:r>
                        <a:rPr lang="fr-FR" dirty="0" smtClean="0">
                          <a:latin typeface="Comic Sans MS" pitchFamily="66" charset="0"/>
                        </a:rPr>
                        <a:t>Objectifs</a:t>
                      </a:r>
                    </a:p>
                    <a:p>
                      <a:pPr algn="ctr"/>
                      <a:endParaRPr lang="fr-FR"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5400000" scaled="1"/>
                      <a:tileRect/>
                    </a:gradFill>
                  </a:tcPr>
                </a:tc>
                <a:tc>
                  <a:txBody>
                    <a:bodyPr/>
                    <a:lstStyle/>
                    <a:p>
                      <a:pPr algn="just"/>
                      <a:r>
                        <a:rPr lang="fr-FR" sz="1400" dirty="0" smtClean="0">
                          <a:latin typeface="Comic Sans MS" pitchFamily="66" charset="0"/>
                        </a:rPr>
                        <a:t>Atteindre le</a:t>
                      </a:r>
                      <a:r>
                        <a:rPr lang="fr-FR" sz="1400" baseline="0" dirty="0" smtClean="0">
                          <a:latin typeface="Comic Sans MS" pitchFamily="66" charset="0"/>
                        </a:rPr>
                        <a:t> même objectif autour des mêmes activités par tous les élèves.</a:t>
                      </a:r>
                      <a:endParaRPr lang="fr-FR" sz="1400"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5400000" scaled="1"/>
                      <a:tileRect/>
                    </a:gradFill>
                  </a:tcPr>
                </a:tc>
                <a:tc>
                  <a:txBody>
                    <a:bodyPr/>
                    <a:lstStyle/>
                    <a:p>
                      <a:pPr algn="just"/>
                      <a:r>
                        <a:rPr lang="fr-FR" sz="1400" dirty="0" smtClean="0">
                          <a:latin typeface="Comic Sans MS" pitchFamily="66" charset="0"/>
                        </a:rPr>
                        <a:t>Atteindre le même objectif avec la réalisation des activités différenciées</a:t>
                      </a:r>
                      <a:r>
                        <a:rPr lang="fr-FR" sz="1400" baseline="0" dirty="0" smtClean="0">
                          <a:latin typeface="Comic Sans MS" pitchFamily="66" charset="0"/>
                        </a:rPr>
                        <a:t> réalisées simultanément.</a:t>
                      </a:r>
                      <a:endParaRPr lang="fr-FR" sz="1400"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5400000" scaled="1"/>
                      <a:tileRect/>
                    </a:gradFill>
                  </a:tcPr>
                </a:tc>
              </a:tr>
              <a:tr h="814657">
                <a:tc>
                  <a:txBody>
                    <a:bodyPr/>
                    <a:lstStyle/>
                    <a:p>
                      <a:pPr algn="ctr"/>
                      <a:endParaRPr lang="fr-FR" dirty="0" smtClean="0">
                        <a:latin typeface="Comic Sans MS" pitchFamily="66" charset="0"/>
                      </a:endParaRPr>
                    </a:p>
                    <a:p>
                      <a:pPr algn="ctr"/>
                      <a:r>
                        <a:rPr lang="fr-FR" sz="1600" dirty="0" smtClean="0">
                          <a:latin typeface="Comic Sans MS" pitchFamily="66" charset="0"/>
                        </a:rPr>
                        <a:t>Echéancier</a:t>
                      </a:r>
                    </a:p>
                    <a:p>
                      <a:pPr algn="ctr"/>
                      <a:endParaRPr lang="fr-FR" dirty="0">
                        <a:latin typeface="Comic Sans MS" pitchFamily="66" charset="0"/>
                      </a:endParaRPr>
                    </a:p>
                  </a:txBody>
                  <a:tcPr anchor="ctr">
                    <a:solidFill>
                      <a:schemeClr val="bg1">
                        <a:lumMod val="95000"/>
                      </a:schemeClr>
                    </a:solidFill>
                  </a:tcPr>
                </a:tc>
                <a:tc>
                  <a:txBody>
                    <a:bodyPr/>
                    <a:lstStyle/>
                    <a:p>
                      <a:pPr algn="just"/>
                      <a:r>
                        <a:rPr lang="fr-FR" sz="1400" dirty="0" smtClean="0">
                          <a:latin typeface="Comic Sans MS" pitchFamily="66" charset="0"/>
                        </a:rPr>
                        <a:t>On parle</a:t>
                      </a:r>
                      <a:r>
                        <a:rPr lang="fr-FR" sz="1400" baseline="0" dirty="0" smtClean="0">
                          <a:latin typeface="Comic Sans MS" pitchFamily="66" charset="0"/>
                        </a:rPr>
                        <a:t> de séance et d’heures de travail.</a:t>
                      </a:r>
                      <a:endParaRPr lang="fr-FR" sz="1400" dirty="0">
                        <a:latin typeface="Comic Sans MS" pitchFamily="66" charset="0"/>
                      </a:endParaRPr>
                    </a:p>
                  </a:txBody>
                  <a:tcPr anchor="ctr">
                    <a:solidFill>
                      <a:schemeClr val="bg1">
                        <a:lumMod val="95000"/>
                      </a:schemeClr>
                    </a:solidFill>
                  </a:tcPr>
                </a:tc>
                <a:tc>
                  <a:txBody>
                    <a:bodyPr/>
                    <a:lstStyle/>
                    <a:p>
                      <a:pPr algn="just"/>
                      <a:r>
                        <a:rPr lang="fr-FR" sz="1400" dirty="0" smtClean="0">
                          <a:latin typeface="Comic Sans MS" pitchFamily="66" charset="0"/>
                        </a:rPr>
                        <a:t>Le</a:t>
                      </a:r>
                      <a:r>
                        <a:rPr lang="fr-FR" sz="1400" baseline="0" dirty="0" smtClean="0">
                          <a:latin typeface="Comic Sans MS" pitchFamily="66" charset="0"/>
                        </a:rPr>
                        <a:t> scénario a une date de début et une date de fin.</a:t>
                      </a:r>
                      <a:endParaRPr lang="fr-FR" sz="1400" dirty="0">
                        <a:latin typeface="Comic Sans MS" pitchFamily="66" charset="0"/>
                      </a:endParaRPr>
                    </a:p>
                  </a:txBody>
                  <a:tcPr anchor="ctr">
                    <a:solidFill>
                      <a:schemeClr val="bg1">
                        <a:lumMod val="95000"/>
                      </a:schemeClr>
                    </a:solidFill>
                  </a:tcPr>
                </a:tc>
              </a:tr>
              <a:tr h="1334282">
                <a:tc>
                  <a:txBody>
                    <a:bodyPr/>
                    <a:lstStyle/>
                    <a:p>
                      <a:pPr algn="ctr"/>
                      <a:endParaRPr lang="fr-FR" dirty="0" smtClean="0">
                        <a:latin typeface="Comic Sans MS" pitchFamily="66" charset="0"/>
                      </a:endParaRPr>
                    </a:p>
                    <a:p>
                      <a:pPr algn="ctr"/>
                      <a:r>
                        <a:rPr lang="fr-FR" dirty="0" smtClean="0">
                          <a:latin typeface="Comic Sans MS" pitchFamily="66" charset="0"/>
                        </a:rPr>
                        <a:t>Réalisation</a:t>
                      </a:r>
                      <a:r>
                        <a:rPr lang="fr-FR" baseline="0" dirty="0" smtClean="0">
                          <a:latin typeface="Comic Sans MS" pitchFamily="66" charset="0"/>
                        </a:rPr>
                        <a:t> des activités</a:t>
                      </a:r>
                    </a:p>
                    <a:p>
                      <a:pPr algn="ctr"/>
                      <a:endParaRPr lang="fr-FR"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8100000" scaled="1"/>
                      <a:tileRect/>
                    </a:gradFill>
                  </a:tcPr>
                </a:tc>
                <a:tc>
                  <a:txBody>
                    <a:bodyPr/>
                    <a:lstStyle/>
                    <a:p>
                      <a:pPr algn="just"/>
                      <a:r>
                        <a:rPr lang="fr-FR" sz="1400" dirty="0" smtClean="0">
                          <a:latin typeface="Comic Sans MS" pitchFamily="66" charset="0"/>
                        </a:rPr>
                        <a:t>Les activités sont réalisées successivement</a:t>
                      </a:r>
                      <a:r>
                        <a:rPr lang="fr-FR" sz="1400" baseline="0" dirty="0" smtClean="0">
                          <a:latin typeface="Comic Sans MS" pitchFamily="66" charset="0"/>
                        </a:rPr>
                        <a:t>, par l’ensemble de la classe et en même temps.</a:t>
                      </a:r>
                      <a:endParaRPr lang="fr-FR" sz="1400"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8100000" scaled="1"/>
                      <a:tileRect/>
                    </a:gradFill>
                  </a:tcPr>
                </a:tc>
                <a:tc>
                  <a:txBody>
                    <a:bodyPr/>
                    <a:lstStyle/>
                    <a:p>
                      <a:pPr algn="just"/>
                      <a:r>
                        <a:rPr lang="fr-FR" sz="1400" dirty="0" smtClean="0">
                          <a:latin typeface="Comic Sans MS" pitchFamily="66" charset="0"/>
                        </a:rPr>
                        <a:t>Les activités</a:t>
                      </a:r>
                      <a:r>
                        <a:rPr lang="fr-FR" sz="1400" baseline="0" dirty="0" smtClean="0">
                          <a:latin typeface="Comic Sans MS" pitchFamily="66" charset="0"/>
                        </a:rPr>
                        <a:t> sont réalisées simultanément ou non, par un ou un groupe d’élèves.</a:t>
                      </a:r>
                      <a:endParaRPr lang="fr-FR" sz="1400" dirty="0">
                        <a:latin typeface="Comic Sans MS" pitchFamily="66" charset="0"/>
                      </a:endParaRPr>
                    </a:p>
                  </a:txBody>
                  <a:tcPr anchor="ctr">
                    <a:gradFill flip="none" rotWithShape="1">
                      <a:gsLst>
                        <a:gs pos="0">
                          <a:schemeClr val="accent1">
                            <a:tint val="20000"/>
                            <a:shade val="30000"/>
                            <a:satMod val="115000"/>
                          </a:schemeClr>
                        </a:gs>
                        <a:gs pos="50000">
                          <a:schemeClr val="accent1">
                            <a:tint val="20000"/>
                            <a:shade val="67500"/>
                            <a:satMod val="115000"/>
                          </a:schemeClr>
                        </a:gs>
                        <a:gs pos="100000">
                          <a:schemeClr val="accent1">
                            <a:tint val="20000"/>
                            <a:shade val="100000"/>
                            <a:satMod val="115000"/>
                          </a:schemeClr>
                        </a:gs>
                      </a:gsLst>
                      <a:lin ang="8100000" scaled="1"/>
                      <a:tileRect/>
                    </a:gradFill>
                  </a:tcPr>
                </a:tc>
              </a:tr>
              <a:tr h="1640056">
                <a:tc>
                  <a:txBody>
                    <a:bodyPr/>
                    <a:lstStyle/>
                    <a:p>
                      <a:pPr algn="ctr"/>
                      <a:endParaRPr lang="fr-FR" dirty="0" smtClean="0">
                        <a:latin typeface="Comic Sans MS" pitchFamily="66" charset="0"/>
                      </a:endParaRPr>
                    </a:p>
                    <a:p>
                      <a:pPr algn="ctr"/>
                      <a:r>
                        <a:rPr lang="fr-FR" dirty="0" smtClean="0">
                          <a:latin typeface="Comic Sans MS" pitchFamily="66" charset="0"/>
                        </a:rPr>
                        <a:t>Evaluation</a:t>
                      </a:r>
                    </a:p>
                    <a:p>
                      <a:pPr algn="ctr"/>
                      <a:endParaRPr lang="fr-FR" dirty="0">
                        <a:latin typeface="Comic Sans MS" pitchFamily="66" charset="0"/>
                      </a:endParaRPr>
                    </a:p>
                  </a:txBody>
                  <a:tcPr anchor="ctr">
                    <a:solidFill>
                      <a:schemeClr val="bg1">
                        <a:lumMod val="95000"/>
                      </a:schemeClr>
                    </a:solidFill>
                  </a:tcPr>
                </a:tc>
                <a:tc>
                  <a:txBody>
                    <a:bodyPr/>
                    <a:lstStyle/>
                    <a:p>
                      <a:pPr algn="just"/>
                      <a:r>
                        <a:rPr lang="fr-FR" sz="1400" dirty="0" smtClean="0">
                          <a:latin typeface="Comic Sans MS" pitchFamily="66" charset="0"/>
                        </a:rPr>
                        <a:t>Elle sera réalisée</a:t>
                      </a:r>
                      <a:r>
                        <a:rPr lang="fr-FR" sz="1400" baseline="0" dirty="0" smtClean="0">
                          <a:latin typeface="Comic Sans MS" pitchFamily="66" charset="0"/>
                        </a:rPr>
                        <a:t> en même temps par toute la classe et autour du même sujet.</a:t>
                      </a:r>
                      <a:endParaRPr lang="fr-FR" sz="1400" dirty="0">
                        <a:latin typeface="Comic Sans MS" pitchFamily="66" charset="0"/>
                      </a:endParaRPr>
                    </a:p>
                  </a:txBody>
                  <a:tcPr anchor="ctr">
                    <a:solidFill>
                      <a:schemeClr val="bg1">
                        <a:lumMod val="95000"/>
                      </a:schemeClr>
                    </a:solidFill>
                  </a:tcPr>
                </a:tc>
                <a:tc>
                  <a:txBody>
                    <a:bodyPr/>
                    <a:lstStyle/>
                    <a:p>
                      <a:pPr algn="just"/>
                      <a:endParaRPr lang="fr-FR" sz="1400" dirty="0" smtClean="0">
                        <a:latin typeface="Comic Sans MS" pitchFamily="66" charset="0"/>
                      </a:endParaRPr>
                    </a:p>
                    <a:p>
                      <a:pPr algn="just"/>
                      <a:r>
                        <a:rPr lang="fr-FR" sz="1400" dirty="0" smtClean="0">
                          <a:latin typeface="Comic Sans MS" pitchFamily="66" charset="0"/>
                        </a:rPr>
                        <a:t>Elle pourra être réalisée en même temps ou non, sur des situations professionnelles différentes en fonction de l’objectif visé.</a:t>
                      </a:r>
                    </a:p>
                    <a:p>
                      <a:pPr algn="just"/>
                      <a:endParaRPr lang="fr-FR" sz="1400" dirty="0">
                        <a:latin typeface="Comic Sans MS" pitchFamily="66" charset="0"/>
                      </a:endParaRPr>
                    </a:p>
                  </a:txBody>
                  <a:tcPr anchor="ctr">
                    <a:solidFill>
                      <a:schemeClr val="bg1">
                        <a:lumMod val="95000"/>
                      </a:schemeClr>
                    </a:solidFill>
                  </a:tcPr>
                </a:tc>
              </a:tr>
            </a:tbl>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fr-FR" sz="3200" dirty="0" smtClean="0">
                <a:latin typeface="Comic Sans MS" pitchFamily="66" charset="0"/>
              </a:rPr>
              <a:t/>
            </a:r>
            <a:br>
              <a:rPr lang="fr-FR" sz="3200" dirty="0" smtClean="0">
                <a:latin typeface="Comic Sans MS" pitchFamily="66" charset="0"/>
              </a:rPr>
            </a:br>
            <a:r>
              <a:rPr lang="fr-FR" sz="3200" dirty="0" smtClean="0">
                <a:latin typeface="Comic Sans MS" pitchFamily="66" charset="0"/>
              </a:rPr>
              <a:t>La mise en œuvre d’un scénario pédagogique</a:t>
            </a:r>
            <a:br>
              <a:rPr lang="fr-FR" sz="3200" dirty="0" smtClean="0">
                <a:latin typeface="Comic Sans MS" pitchFamily="66" charset="0"/>
              </a:rPr>
            </a:br>
            <a:r>
              <a:rPr lang="fr-FR" sz="3200" dirty="0" smtClean="0">
                <a:latin typeface="Comic Sans MS" pitchFamily="66" charset="0"/>
              </a:rPr>
              <a:t>__________________________________</a:t>
            </a:r>
            <a:br>
              <a:rPr lang="fr-FR" sz="3200" dirty="0" smtClean="0">
                <a:latin typeface="Comic Sans MS" pitchFamily="66" charset="0"/>
              </a:rPr>
            </a:br>
            <a:endParaRPr lang="fr-FR" sz="3200" dirty="0">
              <a:latin typeface="Comic Sans MS" pitchFamily="66" charset="0"/>
            </a:endParaRPr>
          </a:p>
        </p:txBody>
      </p:sp>
      <p:sp>
        <p:nvSpPr>
          <p:cNvPr id="3" name="Espace réservé du contenu 2"/>
          <p:cNvSpPr>
            <a:spLocks noGrp="1"/>
          </p:cNvSpPr>
          <p:nvPr>
            <p:ph idx="1"/>
          </p:nvPr>
        </p:nvSpPr>
        <p:spPr>
          <a:xfrm>
            <a:off x="611560" y="1340768"/>
            <a:ext cx="8229600" cy="5040560"/>
          </a:xfrm>
        </p:spPr>
        <p:txBody>
          <a:bodyPr>
            <a:normAutofit/>
          </a:bodyPr>
          <a:lstStyle/>
          <a:p>
            <a:pPr>
              <a:buNone/>
            </a:pPr>
            <a:r>
              <a:rPr lang="fr-FR" sz="2200" dirty="0" smtClean="0">
                <a:solidFill>
                  <a:schemeClr val="bg2">
                    <a:lumMod val="50000"/>
                  </a:schemeClr>
                </a:solidFill>
                <a:latin typeface="Comic Sans MS" pitchFamily="66" charset="0"/>
              </a:rPr>
              <a:t>Le scénario va se construire </a:t>
            </a:r>
          </a:p>
          <a:p>
            <a:r>
              <a:rPr lang="fr-FR" sz="1800" dirty="0" smtClean="0">
                <a:latin typeface="Comic Sans MS" pitchFamily="66" charset="0"/>
              </a:rPr>
              <a:t>A partir d’un cahier des charges</a:t>
            </a:r>
          </a:p>
          <a:p>
            <a:pPr>
              <a:buNone/>
            </a:pPr>
            <a:endParaRPr lang="fr-FR" sz="1800" dirty="0" smtClean="0">
              <a:latin typeface="Comic Sans MS" pitchFamily="66" charset="0"/>
            </a:endParaRPr>
          </a:p>
          <a:p>
            <a:pPr algn="just"/>
            <a:r>
              <a:rPr lang="fr-FR" sz="1800" dirty="0" smtClean="0">
                <a:latin typeface="Comic Sans MS" pitchFamily="66" charset="0"/>
              </a:rPr>
              <a:t>A partir d’une réalité professionnelle dans une organisation. On identifie une activité et on recherche le lien avec le référentiel du diplôme.</a:t>
            </a:r>
          </a:p>
          <a:p>
            <a:pPr algn="just">
              <a:buNone/>
            </a:pPr>
            <a:endParaRPr lang="fr-FR" sz="1800" dirty="0" smtClean="0">
              <a:latin typeface="Comic Sans MS" pitchFamily="66" charset="0"/>
            </a:endParaRPr>
          </a:p>
          <a:p>
            <a:pPr algn="just"/>
            <a:r>
              <a:rPr lang="fr-FR" sz="1800" dirty="0" smtClean="0">
                <a:latin typeface="Comic Sans MS" pitchFamily="66" charset="0"/>
              </a:rPr>
              <a:t>Un scénario peut traverser les situations professionnelles de différents pôles du référentiel et doit  permettre sur la base du référentiel de certification :	</a:t>
            </a:r>
          </a:p>
          <a:p>
            <a:pPr algn="just"/>
            <a:endParaRPr lang="fr-FR" sz="1800" dirty="0" smtClean="0">
              <a:latin typeface="Comic Sans MS" pitchFamily="66" charset="0"/>
            </a:endParaRPr>
          </a:p>
          <a:p>
            <a:pPr lvl="0" algn="just">
              <a:buNone/>
            </a:pPr>
            <a:r>
              <a:rPr lang="fr-FR" sz="1800" dirty="0" smtClean="0">
                <a:latin typeface="Comic Sans MS" pitchFamily="66" charset="0"/>
              </a:rPr>
              <a:t> 	</a:t>
            </a:r>
            <a:r>
              <a:rPr lang="fr-FR" sz="1800" dirty="0" smtClean="0">
                <a:latin typeface="Comic Sans MS" pitchFamily="66" charset="0"/>
                <a:sym typeface="Wingdings"/>
              </a:rPr>
              <a:t>  </a:t>
            </a:r>
            <a:r>
              <a:rPr lang="fr-FR" sz="1800" dirty="0" smtClean="0">
                <a:latin typeface="Comic Sans MS" pitchFamily="66" charset="0"/>
              </a:rPr>
              <a:t>d’acquérir les compétences visées, </a:t>
            </a:r>
          </a:p>
          <a:p>
            <a:pPr lvl="0" algn="just">
              <a:buNone/>
            </a:pPr>
            <a:r>
              <a:rPr lang="fr-FR" sz="1800" dirty="0" smtClean="0">
                <a:latin typeface="Comic Sans MS" pitchFamily="66" charset="0"/>
              </a:rPr>
              <a:t> 	</a:t>
            </a:r>
            <a:r>
              <a:rPr lang="fr-FR" sz="1800" dirty="0" smtClean="0">
                <a:latin typeface="Comic Sans MS" pitchFamily="66" charset="0"/>
                <a:sym typeface="Wingdings"/>
              </a:rPr>
              <a:t>  </a:t>
            </a:r>
            <a:r>
              <a:rPr lang="fr-FR" sz="1800" dirty="0" smtClean="0">
                <a:latin typeface="Comic Sans MS" pitchFamily="66" charset="0"/>
              </a:rPr>
              <a:t>d’atteindre les résultats attendus, </a:t>
            </a:r>
          </a:p>
          <a:p>
            <a:pPr lvl="0" algn="just">
              <a:buNone/>
            </a:pPr>
            <a:r>
              <a:rPr lang="fr-FR" sz="1800" dirty="0" smtClean="0">
                <a:latin typeface="Comic Sans MS" pitchFamily="66" charset="0"/>
              </a:rPr>
              <a:t> 	</a:t>
            </a:r>
            <a:r>
              <a:rPr lang="fr-FR" sz="1800" dirty="0" smtClean="0">
                <a:latin typeface="Comic Sans MS" pitchFamily="66" charset="0"/>
                <a:sym typeface="Wingdings"/>
              </a:rPr>
              <a:t>  </a:t>
            </a:r>
            <a:r>
              <a:rPr lang="fr-FR" sz="1800" dirty="0" smtClean="0">
                <a:latin typeface="Comic Sans MS" pitchFamily="66" charset="0"/>
              </a:rPr>
              <a:t>de mesurer la performance sur la base des critères d’évaluation.</a:t>
            </a:r>
          </a:p>
          <a:p>
            <a:pPr>
              <a:buNone/>
            </a:pPr>
            <a:endParaRPr lang="fr-FR" sz="1800" dirty="0" smtClean="0">
              <a:latin typeface="Comic Sans MS" pitchFamily="66" charset="0"/>
            </a:endParaRPr>
          </a:p>
          <a:p>
            <a:pPr>
              <a:buNone/>
            </a:pPr>
            <a:endParaRPr lang="fr-F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251520" y="620688"/>
            <a:ext cx="4320480" cy="5505475"/>
          </a:xfrm>
        </p:spPr>
        <p:txBody>
          <a:bodyPr/>
          <a:lstStyle/>
          <a:p>
            <a:endParaRPr lang="fr-FR" sz="1600" dirty="0" smtClean="0">
              <a:latin typeface="Comic Sans MS" pitchFamily="66" charset="0"/>
            </a:endParaRPr>
          </a:p>
          <a:p>
            <a:endParaRPr lang="fr-FR" sz="1600" dirty="0" smtClean="0">
              <a:latin typeface="Comic Sans MS" pitchFamily="66" charset="0"/>
            </a:endParaRPr>
          </a:p>
          <a:p>
            <a:endParaRPr lang="fr-FR" sz="1600" dirty="0" smtClean="0">
              <a:latin typeface="Comic Sans MS" pitchFamily="66" charset="0"/>
            </a:endParaRPr>
          </a:p>
          <a:p>
            <a:endParaRPr lang="fr-FR" sz="1600" dirty="0" smtClean="0">
              <a:latin typeface="Comic Sans MS" pitchFamily="66" charset="0"/>
            </a:endParaRPr>
          </a:p>
          <a:p>
            <a:pPr algn="just"/>
            <a:r>
              <a:rPr lang="fr-FR" sz="1800" dirty="0" smtClean="0">
                <a:latin typeface="Comic Sans MS" pitchFamily="66" charset="0"/>
              </a:rPr>
              <a:t>Avoir un scénario ne suffit pas, il faut se l’approprier,  l’adapter </a:t>
            </a:r>
          </a:p>
          <a:p>
            <a:pPr algn="just"/>
            <a:endParaRPr lang="fr-FR" sz="1800" dirty="0" smtClean="0">
              <a:latin typeface="Comic Sans MS" pitchFamily="66" charset="0"/>
            </a:endParaRPr>
          </a:p>
          <a:p>
            <a:pPr algn="just"/>
            <a:r>
              <a:rPr lang="fr-FR" sz="1800" dirty="0" smtClean="0">
                <a:latin typeface="Comic Sans MS" pitchFamily="66" charset="0"/>
                <a:sym typeface="Wingdings"/>
              </a:rPr>
              <a:t>  </a:t>
            </a:r>
            <a:r>
              <a:rPr lang="fr-FR" sz="1800" dirty="0" smtClean="0">
                <a:latin typeface="Comic Sans MS" pitchFamily="66" charset="0"/>
              </a:rPr>
              <a:t>à la situation</a:t>
            </a:r>
          </a:p>
          <a:p>
            <a:pPr algn="just"/>
            <a:endParaRPr lang="fr-FR" sz="1800" dirty="0" smtClean="0">
              <a:latin typeface="Comic Sans MS" pitchFamily="66" charset="0"/>
            </a:endParaRPr>
          </a:p>
          <a:p>
            <a:pPr algn="just">
              <a:buFont typeface="Wingdings"/>
              <a:buChar char="q"/>
            </a:pPr>
            <a:r>
              <a:rPr lang="fr-FR" sz="1800" dirty="0" smtClean="0">
                <a:latin typeface="Comic Sans MS" pitchFamily="66" charset="0"/>
              </a:rPr>
              <a:t>  au contexte de la classe,</a:t>
            </a:r>
          </a:p>
          <a:p>
            <a:pPr algn="just"/>
            <a:r>
              <a:rPr lang="fr-FR" sz="1800" dirty="0" smtClean="0">
                <a:latin typeface="Comic Sans MS" pitchFamily="66" charset="0"/>
              </a:rPr>
              <a:t> </a:t>
            </a:r>
          </a:p>
          <a:p>
            <a:pPr>
              <a:buFont typeface="Wingdings"/>
              <a:buChar char="q"/>
            </a:pPr>
            <a:r>
              <a:rPr lang="fr-FR" sz="1800" dirty="0" smtClean="0">
                <a:latin typeface="Comic Sans MS" pitchFamily="66" charset="0"/>
              </a:rPr>
              <a:t>  aux ressources disponibles…</a:t>
            </a:r>
          </a:p>
          <a:p>
            <a:endParaRPr lang="fr-FR"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4716016" y="332656"/>
            <a:ext cx="3970783" cy="554461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147248" cy="1156990"/>
          </a:xfrm>
          <a:prstGeom prst="roundRect">
            <a:avLst/>
          </a:prstGeom>
        </p:spPr>
        <p:style>
          <a:lnRef idx="0">
            <a:scrgbClr r="0" g="0" b="0"/>
          </a:lnRef>
          <a:fillRef idx="1002">
            <a:schemeClr val="lt2"/>
          </a:fillRef>
          <a:effectRef idx="0">
            <a:scrgbClr r="0" g="0" b="0"/>
          </a:effectRef>
          <a:fontRef idx="major"/>
        </p:style>
        <p:txBody>
          <a:bodyPr>
            <a:noAutofit/>
          </a:bodyPr>
          <a:lstStyle/>
          <a:p>
            <a:r>
              <a:rPr lang="fr-FR" sz="3200" dirty="0" smtClean="0">
                <a:latin typeface="Comic Sans MS" pitchFamily="66" charset="0"/>
              </a:rPr>
              <a:t>Pourquoi ce Groupe d’Action Formation </a:t>
            </a:r>
            <a:br>
              <a:rPr lang="fr-FR" sz="3200" dirty="0" smtClean="0">
                <a:latin typeface="Comic Sans MS" pitchFamily="66" charset="0"/>
              </a:rPr>
            </a:br>
            <a:r>
              <a:rPr lang="fr-FR" sz="3200" dirty="0" smtClean="0">
                <a:latin typeface="Comic Sans MS" pitchFamily="66" charset="0"/>
              </a:rPr>
              <a:t>et quelle est sa finalité ?</a:t>
            </a:r>
            <a:endParaRPr lang="fr-FR" sz="3200" dirty="0">
              <a:latin typeface="Comic Sans MS" pitchFamily="66" charset="0"/>
            </a:endParaRPr>
          </a:p>
        </p:txBody>
      </p:sp>
      <p:sp>
        <p:nvSpPr>
          <p:cNvPr id="3" name="Espace réservé du contenu 2"/>
          <p:cNvSpPr>
            <a:spLocks noGrp="1"/>
          </p:cNvSpPr>
          <p:nvPr>
            <p:ph idx="1"/>
          </p:nvPr>
        </p:nvSpPr>
        <p:spPr>
          <a:prstGeom prst="roundRect">
            <a:avLst/>
          </a:prstGeo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buNone/>
            </a:pPr>
            <a:endParaRPr lang="fr-FR" sz="2200" dirty="0" smtClean="0">
              <a:latin typeface="Comic Sans MS" pitchFamily="66" charset="0"/>
            </a:endParaRPr>
          </a:p>
          <a:p>
            <a:pPr>
              <a:buNone/>
            </a:pPr>
            <a:r>
              <a:rPr lang="fr-FR" sz="2600" dirty="0" smtClean="0">
                <a:solidFill>
                  <a:srgbClr val="C00000"/>
                </a:solidFill>
                <a:latin typeface="Comic Sans MS" pitchFamily="66" charset="0"/>
              </a:rPr>
              <a:t>Les axes principaux sont </a:t>
            </a:r>
            <a:r>
              <a:rPr lang="fr-FR" sz="2600" dirty="0" smtClean="0">
                <a:latin typeface="Comic Sans MS" pitchFamily="66" charset="0"/>
              </a:rPr>
              <a:t>:</a:t>
            </a:r>
          </a:p>
          <a:p>
            <a:pPr>
              <a:buNone/>
            </a:pPr>
            <a:endParaRPr lang="fr-FR" sz="2600" dirty="0" smtClean="0">
              <a:latin typeface="Comic Sans MS" pitchFamily="66" charset="0"/>
            </a:endParaRPr>
          </a:p>
          <a:p>
            <a:pPr>
              <a:buFontTx/>
              <a:buChar char="-"/>
            </a:pPr>
            <a:r>
              <a:rPr lang="fr-FR" sz="2600" i="1" dirty="0" smtClean="0">
                <a:latin typeface="Comic Sans MS" pitchFamily="66" charset="0"/>
              </a:rPr>
              <a:t>Des objectifs de production </a:t>
            </a:r>
          </a:p>
          <a:p>
            <a:pPr algn="just">
              <a:buNone/>
            </a:pPr>
            <a:r>
              <a:rPr lang="fr-FR" sz="2600" dirty="0">
                <a:latin typeface="Comic Sans MS" pitchFamily="66" charset="0"/>
              </a:rPr>
              <a:t>	</a:t>
            </a:r>
            <a:r>
              <a:rPr lang="fr-FR" sz="2600" dirty="0" smtClean="0">
                <a:latin typeface="Comic Sans MS" pitchFamily="66" charset="0"/>
              </a:rPr>
              <a:t>Créer, tester des scénarios pédagogiques. Ces productions seront mises à disposition par une publication en ligne sur le site académique.</a:t>
            </a:r>
          </a:p>
          <a:p>
            <a:pPr>
              <a:buNone/>
            </a:pPr>
            <a:endParaRPr lang="fr-FR" sz="2600" dirty="0">
              <a:latin typeface="Comic Sans MS" pitchFamily="66" charset="0"/>
            </a:endParaRPr>
          </a:p>
          <a:p>
            <a:pPr>
              <a:buFontTx/>
              <a:buChar char="-"/>
            </a:pPr>
            <a:r>
              <a:rPr lang="fr-FR" sz="2600" i="1" dirty="0" smtClean="0">
                <a:latin typeface="Comic Sans MS" pitchFamily="66" charset="0"/>
              </a:rPr>
              <a:t>Des objectifs de formation</a:t>
            </a:r>
            <a:endParaRPr lang="fr-FR" sz="2600" i="1" dirty="0">
              <a:latin typeface="Comic Sans MS" pitchFamily="66" charset="0"/>
            </a:endParaRPr>
          </a:p>
          <a:p>
            <a:pPr>
              <a:buNone/>
            </a:pPr>
            <a:r>
              <a:rPr lang="fr-FR" sz="2600" dirty="0" smtClean="0"/>
              <a:t>	</a:t>
            </a:r>
            <a:r>
              <a:rPr lang="fr-FR" sz="2600" dirty="0" smtClean="0">
                <a:latin typeface="Comic Sans MS" pitchFamily="66" charset="0"/>
              </a:rPr>
              <a:t>Participer à des actions de formation en </a:t>
            </a:r>
            <a:r>
              <a:rPr lang="fr-FR" sz="2600" dirty="0" err="1" smtClean="0">
                <a:latin typeface="Comic Sans MS" pitchFamily="66" charset="0"/>
              </a:rPr>
              <a:t>présentiel</a:t>
            </a:r>
            <a:r>
              <a:rPr lang="fr-FR" sz="2600" dirty="0" smtClean="0">
                <a:latin typeface="Comic Sans MS" pitchFamily="66" charset="0"/>
              </a:rPr>
              <a:t> ou à distance</a:t>
            </a:r>
            <a:endParaRPr lang="fr-FR" sz="2600" dirty="0">
              <a:latin typeface="Comic Sans MS" pitchFamily="66"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864096"/>
          </a:xfrm>
        </p:spPr>
        <p:style>
          <a:lnRef idx="0">
            <a:scrgbClr r="0" g="0" b="0"/>
          </a:lnRef>
          <a:fillRef idx="1002">
            <a:schemeClr val="lt2"/>
          </a:fillRef>
          <a:effectRef idx="0">
            <a:scrgbClr r="0" g="0" b="0"/>
          </a:effectRef>
          <a:fontRef idx="major"/>
        </p:style>
        <p:txBody>
          <a:bodyPr>
            <a:noAutofit/>
          </a:bodyPr>
          <a:lstStyle/>
          <a:p>
            <a:r>
              <a:rPr lang="fr-FR" sz="2800" dirty="0" smtClean="0">
                <a:latin typeface="Comic Sans MS" pitchFamily="66" charset="0"/>
              </a:rPr>
              <a:t>2 journées de travail </a:t>
            </a:r>
            <a:r>
              <a:rPr lang="fr-FR" sz="3200" dirty="0" smtClean="0">
                <a:latin typeface="Comic Sans MS" pitchFamily="66" charset="0"/>
                <a:sym typeface="Wingdings"/>
              </a:rPr>
              <a:t> </a:t>
            </a:r>
            <a:r>
              <a:rPr lang="fr-FR" sz="2000" dirty="0" smtClean="0">
                <a:latin typeface="Comic Sans MS" pitchFamily="66" charset="0"/>
                <a:sym typeface="Wingdings"/>
              </a:rPr>
              <a:t>22 octobre et le 19 novembre 2012</a:t>
            </a:r>
            <a:endParaRPr lang="fr-FR" sz="2000" dirty="0">
              <a:latin typeface="Comic Sans MS" pitchFamily="66" charset="0"/>
            </a:endParaRPr>
          </a:p>
        </p:txBody>
      </p:sp>
      <p:sp>
        <p:nvSpPr>
          <p:cNvPr id="3" name="Espace réservé du contenu 2"/>
          <p:cNvSpPr>
            <a:spLocks noGrp="1"/>
          </p:cNvSpPr>
          <p:nvPr>
            <p:ph idx="1"/>
          </p:nvPr>
        </p:nvSpPr>
        <p:spPr>
          <a:xfrm>
            <a:off x="323528" y="836712"/>
            <a:ext cx="8640960" cy="5760640"/>
          </a:xfrm>
          <a:prstGeom prst="roundRect">
            <a:avLst/>
          </a:prstGeom>
        </p:spPr>
        <p:style>
          <a:lnRef idx="0">
            <a:scrgbClr r="0" g="0" b="0"/>
          </a:lnRef>
          <a:fillRef idx="1001">
            <a:schemeClr val="lt1"/>
          </a:fillRef>
          <a:effectRef idx="0">
            <a:scrgbClr r="0" g="0" b="0"/>
          </a:effectRef>
          <a:fontRef idx="major"/>
        </p:style>
        <p:txBody>
          <a:bodyPr>
            <a:noAutofit/>
          </a:bodyPr>
          <a:lstStyle/>
          <a:p>
            <a:pPr algn="just">
              <a:buFont typeface="Wingdings" pitchFamily="2" charset="2"/>
              <a:buChar char="v"/>
            </a:pPr>
            <a:r>
              <a:rPr lang="fr-FR" sz="1600" b="1" dirty="0" smtClean="0">
                <a:latin typeface="Comic Sans MS" pitchFamily="66" charset="0"/>
              </a:rPr>
              <a:t>Découverte</a:t>
            </a:r>
            <a:r>
              <a:rPr lang="fr-FR" sz="1600" dirty="0" smtClean="0">
                <a:latin typeface="Comic Sans MS" pitchFamily="66" charset="0"/>
              </a:rPr>
              <a:t> des pratiques, démarches mises en place dans les différents lycées de l’académie (création de scénarios, utilisation de manuels, combinaison des deux…)</a:t>
            </a:r>
          </a:p>
          <a:p>
            <a:pPr>
              <a:buNone/>
            </a:pPr>
            <a:endParaRPr lang="fr-FR" sz="1600" dirty="0" smtClean="0">
              <a:latin typeface="Comic Sans MS" pitchFamily="66" charset="0"/>
            </a:endParaRPr>
          </a:p>
          <a:p>
            <a:pPr>
              <a:buFont typeface="Wingdings" pitchFamily="2" charset="2"/>
              <a:buChar char="v"/>
            </a:pPr>
            <a:r>
              <a:rPr lang="fr-FR" sz="1600" b="1" dirty="0" smtClean="0">
                <a:latin typeface="Comic Sans MS" pitchFamily="66" charset="0"/>
              </a:rPr>
              <a:t>Définition</a:t>
            </a:r>
            <a:r>
              <a:rPr lang="fr-FR" sz="1600" dirty="0" smtClean="0">
                <a:latin typeface="Comic Sans MS" pitchFamily="66" charset="0"/>
              </a:rPr>
              <a:t> du scénario pédagogique</a:t>
            </a:r>
          </a:p>
          <a:p>
            <a:pPr>
              <a:buNone/>
            </a:pPr>
            <a:endParaRPr lang="fr-FR" sz="1600" dirty="0" smtClean="0">
              <a:latin typeface="Comic Sans MS" pitchFamily="66" charset="0"/>
            </a:endParaRPr>
          </a:p>
          <a:p>
            <a:pPr>
              <a:buFont typeface="Wingdings" pitchFamily="2" charset="2"/>
              <a:buChar char="v"/>
            </a:pPr>
            <a:r>
              <a:rPr lang="fr-FR" sz="1600" dirty="0" smtClean="0">
                <a:latin typeface="Comic Sans MS" pitchFamily="66" charset="0"/>
              </a:rPr>
              <a:t>… du projet</a:t>
            </a:r>
          </a:p>
          <a:p>
            <a:pPr>
              <a:buNone/>
            </a:pPr>
            <a:endParaRPr lang="fr-FR" sz="1600" dirty="0" smtClean="0">
              <a:latin typeface="Comic Sans MS" pitchFamily="66" charset="0"/>
            </a:endParaRPr>
          </a:p>
          <a:p>
            <a:pPr algn="just">
              <a:buFont typeface="Wingdings" pitchFamily="2" charset="2"/>
              <a:buChar char="v"/>
            </a:pPr>
            <a:r>
              <a:rPr lang="fr-FR" sz="1600" b="1" dirty="0" smtClean="0">
                <a:latin typeface="Comic Sans MS" pitchFamily="66" charset="0"/>
              </a:rPr>
              <a:t>Construction d’un scénario </a:t>
            </a:r>
            <a:r>
              <a:rPr lang="fr-FR" sz="1600" dirty="0" smtClean="0">
                <a:latin typeface="Comic Sans MS" pitchFamily="66" charset="0"/>
              </a:rPr>
              <a:t>(réflexion, outils, démarche pédagogique mise en place et mutualisation des ressources dans l’équipe pédagogique)</a:t>
            </a:r>
          </a:p>
          <a:p>
            <a:pPr algn="just">
              <a:buNone/>
            </a:pPr>
            <a:endParaRPr lang="fr-FR" sz="1600" dirty="0" smtClean="0">
              <a:latin typeface="Comic Sans MS" pitchFamily="66" charset="0"/>
            </a:endParaRPr>
          </a:p>
          <a:p>
            <a:pPr algn="just">
              <a:buFont typeface="Wingdings" pitchFamily="2" charset="2"/>
              <a:buChar char="v"/>
            </a:pPr>
            <a:r>
              <a:rPr lang="fr-FR" sz="1600" b="1" dirty="0" smtClean="0">
                <a:latin typeface="Comic Sans MS" pitchFamily="66" charset="0"/>
              </a:rPr>
              <a:t>Mise en place de deux groupes de travail </a:t>
            </a:r>
            <a:r>
              <a:rPr lang="fr-FR" sz="1600" dirty="0" smtClean="0">
                <a:latin typeface="Comic Sans MS" pitchFamily="66" charset="0"/>
              </a:rPr>
              <a:t>pour aboutir à deux scénarios : deux choix étaient possibles :</a:t>
            </a:r>
          </a:p>
          <a:p>
            <a:pPr algn="just">
              <a:buFont typeface="Wingdings" pitchFamily="2" charset="2"/>
              <a:buChar char="q"/>
            </a:pPr>
            <a:r>
              <a:rPr lang="fr-FR" sz="1600" dirty="0">
                <a:latin typeface="Comic Sans MS" pitchFamily="66" charset="0"/>
              </a:rPr>
              <a:t> </a:t>
            </a:r>
            <a:r>
              <a:rPr lang="fr-FR" sz="1600" dirty="0" smtClean="0">
                <a:latin typeface="Comic Sans MS" pitchFamily="66" charset="0"/>
              </a:rPr>
              <a:t>	Exploiter un scénario existant et en faire le prolongement dans un ou 	plusieurs pôles ou en économie et en droit</a:t>
            </a:r>
          </a:p>
          <a:p>
            <a:pPr algn="just">
              <a:buFont typeface="Wingdings" pitchFamily="2" charset="2"/>
              <a:buChar char="q"/>
            </a:pPr>
            <a:r>
              <a:rPr lang="fr-FR" sz="1600" dirty="0" smtClean="0">
                <a:latin typeface="Comic Sans MS" pitchFamily="66" charset="0"/>
              </a:rPr>
              <a:t>	Créer un scénario avec différentes situations professionnelles dans un ou 	plusieurs pôles du référentiel  avec la possibilité, pour les élèves, 	d’acquérir les compétences visées, d’atteindre les résultats attendus et 	de mesurer la performance sur la base des critères d’évaluation.</a:t>
            </a:r>
            <a:endParaRPr lang="fr-FR" sz="1600" dirty="0">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a:prstGeom prst="roundRect">
            <a:avLst/>
          </a:prstGeom>
        </p:spPr>
        <p:style>
          <a:lnRef idx="0">
            <a:scrgbClr r="0" g="0" b="0"/>
          </a:lnRef>
          <a:fillRef idx="1003">
            <a:schemeClr val="lt2"/>
          </a:fillRef>
          <a:effectRef idx="0">
            <a:scrgbClr r="0" g="0" b="0"/>
          </a:effectRef>
          <a:fontRef idx="major"/>
        </p:style>
        <p:txBody>
          <a:bodyPr>
            <a:normAutofit/>
          </a:bodyPr>
          <a:lstStyle/>
          <a:p>
            <a:r>
              <a:rPr lang="fr-FR" sz="3200" dirty="0" smtClean="0">
                <a:latin typeface="Comic Sans MS" pitchFamily="66" charset="0"/>
              </a:rPr>
              <a:t>Définition du scénario pédagogique</a:t>
            </a:r>
            <a:endParaRPr lang="fr-FR" sz="3200" dirty="0">
              <a:latin typeface="Comic Sans MS" pitchFamily="66" charset="0"/>
            </a:endParaRPr>
          </a:p>
        </p:txBody>
      </p:sp>
      <p:sp>
        <p:nvSpPr>
          <p:cNvPr id="3" name="Espace réservé du contenu 2"/>
          <p:cNvSpPr>
            <a:spLocks noGrp="1"/>
          </p:cNvSpPr>
          <p:nvPr>
            <p:ph idx="1"/>
          </p:nvPr>
        </p:nvSpPr>
        <p:spPr>
          <a:xfrm>
            <a:off x="457200" y="1916832"/>
            <a:ext cx="8229600" cy="4209331"/>
          </a:xfrm>
        </p:spPr>
        <p:txBody>
          <a:bodyPr>
            <a:normAutofit/>
          </a:bodyPr>
          <a:lstStyle/>
          <a:p>
            <a:pPr algn="just"/>
            <a:endParaRPr lang="fr-FR" sz="2000" dirty="0" smtClean="0">
              <a:latin typeface="Comic Sans MS" pitchFamily="66" charset="0"/>
            </a:endParaRPr>
          </a:p>
          <a:p>
            <a:pPr algn="just"/>
            <a:endParaRPr lang="fr-FR" sz="2000" dirty="0">
              <a:latin typeface="Comic Sans MS" pitchFamily="66" charset="0"/>
            </a:endParaRPr>
          </a:p>
          <a:p>
            <a:pPr algn="just"/>
            <a:r>
              <a:rPr lang="fr-FR" sz="2000" dirty="0" smtClean="0">
                <a:latin typeface="Comic Sans MS" pitchFamily="66" charset="0"/>
              </a:rPr>
              <a:t>C’est un fil rouge qui détermine une succession d’étapes dans lesquelles les apprenants ont des tâches à effectuer et des rôles spécifiques à jouer identiques à ceux de l’entreprise</a:t>
            </a:r>
          </a:p>
          <a:p>
            <a:pPr algn="just">
              <a:buNone/>
            </a:pPr>
            <a:endParaRPr lang="fr-FR" sz="2000" dirty="0" smtClean="0">
              <a:latin typeface="Comic Sans MS" pitchFamily="66" charset="0"/>
            </a:endParaRPr>
          </a:p>
          <a:p>
            <a:pPr algn="just"/>
            <a:r>
              <a:rPr lang="fr-FR" sz="2000" dirty="0" smtClean="0">
                <a:latin typeface="Comic Sans MS" pitchFamily="66" charset="0"/>
              </a:rPr>
              <a:t>Le scénario permet de mettre l’élève en situation </a:t>
            </a:r>
          </a:p>
          <a:p>
            <a:pPr algn="ctr">
              <a:buNone/>
            </a:pPr>
            <a:r>
              <a:rPr lang="fr-FR" sz="2400" b="1" dirty="0" smtClean="0">
                <a:latin typeface="Comic Sans MS" pitchFamily="66" charset="0"/>
              </a:rPr>
              <a:t>de faire ce qu’il ne sait pas faire </a:t>
            </a:r>
          </a:p>
          <a:p>
            <a:pPr algn="ctr">
              <a:buNone/>
            </a:pPr>
            <a:r>
              <a:rPr lang="fr-FR" sz="2400" b="1" dirty="0" smtClean="0">
                <a:latin typeface="Comic Sans MS" pitchFamily="66" charset="0"/>
              </a:rPr>
              <a:t>et d’apprendre à le faire en le faisant</a:t>
            </a:r>
            <a:r>
              <a:rPr lang="fr-FR" sz="2000" b="1" dirty="0" smtClean="0">
                <a:latin typeface="Comic Sans MS" pitchFamily="66" charset="0"/>
              </a:rPr>
              <a:t>.</a:t>
            </a:r>
          </a:p>
          <a:p>
            <a:pPr>
              <a:buNone/>
            </a:pPr>
            <a:endParaRPr lang="fr-FR" sz="2000" b="1" dirty="0">
              <a:latin typeface="Comic Sans MS" pitchFamily="66" charset="0"/>
            </a:endParaRPr>
          </a:p>
          <a:p>
            <a:pPr>
              <a:buNone/>
            </a:pPr>
            <a:endParaRPr lang="fr-FR" sz="2000" b="1" dirty="0">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a:prstGeom prst="roundRect">
            <a:avLst/>
          </a:prstGeom>
        </p:spPr>
        <p:style>
          <a:lnRef idx="0">
            <a:scrgbClr r="0" g="0" b="0"/>
          </a:lnRef>
          <a:fillRef idx="1003">
            <a:schemeClr val="lt2"/>
          </a:fillRef>
          <a:effectRef idx="0">
            <a:scrgbClr r="0" g="0" b="0"/>
          </a:effectRef>
          <a:fontRef idx="major"/>
        </p:style>
        <p:txBody>
          <a:bodyPr>
            <a:normAutofit/>
          </a:bodyPr>
          <a:lstStyle/>
          <a:p>
            <a:pPr algn="just"/>
            <a:endParaRPr lang="fr-FR" sz="2400" dirty="0" smtClean="0">
              <a:latin typeface="Comic Sans MS" pitchFamily="66" charset="0"/>
            </a:endParaRPr>
          </a:p>
          <a:p>
            <a:pPr algn="just"/>
            <a:r>
              <a:rPr lang="fr-FR" sz="2400" dirty="0" smtClean="0">
                <a:latin typeface="Comic Sans MS" pitchFamily="66" charset="0"/>
              </a:rPr>
              <a:t>Le scénario pédagogique permet l’introduction des TICE dans l’enseignement.</a:t>
            </a:r>
          </a:p>
          <a:p>
            <a:pPr algn="just">
              <a:buNone/>
            </a:pPr>
            <a:endParaRPr lang="fr-FR" sz="2400" dirty="0" smtClean="0">
              <a:latin typeface="Comic Sans MS" pitchFamily="66" charset="0"/>
            </a:endParaRPr>
          </a:p>
          <a:p>
            <a:pPr algn="just"/>
            <a:r>
              <a:rPr lang="fr-FR" sz="2400" dirty="0">
                <a:latin typeface="Comic Sans MS" pitchFamily="66" charset="0"/>
              </a:rPr>
              <a:t>I</a:t>
            </a:r>
            <a:r>
              <a:rPr lang="fr-FR" sz="2400" dirty="0" smtClean="0">
                <a:latin typeface="Comic Sans MS" pitchFamily="66" charset="0"/>
              </a:rPr>
              <a:t>l reconfigure l’espace de la salle de classe à l’espace professionnel (aménagement d’une salle TICE)</a:t>
            </a:r>
          </a:p>
          <a:p>
            <a:pPr algn="just">
              <a:buNone/>
            </a:pPr>
            <a:endParaRPr lang="fr-FR" sz="2400" dirty="0" smtClean="0">
              <a:latin typeface="Comic Sans MS" pitchFamily="66" charset="0"/>
            </a:endParaRPr>
          </a:p>
          <a:p>
            <a:pPr algn="just"/>
            <a:r>
              <a:rPr lang="fr-FR" sz="2400" dirty="0" smtClean="0">
                <a:latin typeface="Comic Sans MS" pitchFamily="66" charset="0"/>
              </a:rPr>
              <a:t>Il reconfigure le temps pédagogique : le scénario est « extensible », on peut l’utiliser plusieurs fois en  complexifiant le contenu (exemple de la 1</a:t>
            </a:r>
            <a:r>
              <a:rPr lang="fr-FR" sz="2400" baseline="30000" dirty="0" smtClean="0">
                <a:latin typeface="Comic Sans MS" pitchFamily="66" charset="0"/>
              </a:rPr>
              <a:t>ère</a:t>
            </a:r>
            <a:r>
              <a:rPr lang="fr-FR" sz="2400" dirty="0" smtClean="0">
                <a:latin typeface="Comic Sans MS" pitchFamily="66" charset="0"/>
              </a:rPr>
              <a:t> à la Terminale)</a:t>
            </a:r>
          </a:p>
          <a:p>
            <a:pPr algn="just">
              <a:buNone/>
            </a:pPr>
            <a:endParaRPr lang="fr-FR" sz="24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52128"/>
          </a:xfrm>
        </p:spPr>
        <p:style>
          <a:lnRef idx="0">
            <a:scrgbClr r="0" g="0" b="0"/>
          </a:lnRef>
          <a:fillRef idx="1003">
            <a:schemeClr val="lt2"/>
          </a:fillRef>
          <a:effectRef idx="0">
            <a:scrgbClr r="0" g="0" b="0"/>
          </a:effectRef>
          <a:fontRef idx="major"/>
        </p:style>
        <p:txBody>
          <a:bodyPr>
            <a:noAutofit/>
          </a:bodyPr>
          <a:lstStyle/>
          <a:p>
            <a:r>
              <a:rPr lang="fr-FR" sz="3200" dirty="0" smtClean="0">
                <a:latin typeface="Comic Sans MS" pitchFamily="66" charset="0"/>
              </a:rPr>
              <a:t>Pour définir un projet…</a:t>
            </a:r>
            <a:endParaRPr lang="fr-FR" sz="3200" dirty="0">
              <a:latin typeface="Comic Sans MS" pitchFamily="66" charset="0"/>
            </a:endParaRPr>
          </a:p>
        </p:txBody>
      </p:sp>
      <p:sp>
        <p:nvSpPr>
          <p:cNvPr id="3" name="Espace réservé du contenu 2"/>
          <p:cNvSpPr>
            <a:spLocks noGrp="1"/>
          </p:cNvSpPr>
          <p:nvPr>
            <p:ph idx="1"/>
          </p:nvPr>
        </p:nvSpPr>
        <p:spPr>
          <a:xfrm>
            <a:off x="251520" y="1700808"/>
            <a:ext cx="8712968" cy="4752528"/>
          </a:xfrm>
        </p:spPr>
        <p:txBody>
          <a:bodyPr>
            <a:normAutofit fontScale="47500" lnSpcReduction="20000"/>
          </a:bodyPr>
          <a:lstStyle/>
          <a:p>
            <a:pPr marL="0" indent="0" algn="just">
              <a:lnSpc>
                <a:spcPct val="150000"/>
              </a:lnSpc>
              <a:buNone/>
            </a:pPr>
            <a:endParaRPr lang="fr-FR" sz="3600" dirty="0" smtClean="0">
              <a:latin typeface="Comic Sans MS" pitchFamily="66" charset="0"/>
            </a:endParaRPr>
          </a:p>
          <a:p>
            <a:pPr algn="just">
              <a:lnSpc>
                <a:spcPct val="150000"/>
              </a:lnSpc>
            </a:pPr>
            <a:r>
              <a:rPr lang="fr-FR" sz="3600" dirty="0" smtClean="0">
                <a:latin typeface="Comic Sans MS" pitchFamily="66" charset="0"/>
              </a:rPr>
              <a:t>Le scénario peut participer à un projet. Généralement</a:t>
            </a:r>
            <a:r>
              <a:rPr lang="fr-FR" sz="3600" dirty="0">
                <a:latin typeface="Comic Sans MS" pitchFamily="66" charset="0"/>
              </a:rPr>
              <a:t>, le scénario pédagogique donne lieu à un </a:t>
            </a:r>
            <a:r>
              <a:rPr lang="fr-FR" sz="3600" dirty="0" smtClean="0">
                <a:latin typeface="Comic Sans MS" pitchFamily="66" charset="0"/>
              </a:rPr>
              <a:t>projet (l’Aménagement d’une salle TICE) une </a:t>
            </a:r>
            <a:r>
              <a:rPr lang="fr-FR" sz="3600" dirty="0">
                <a:latin typeface="Comic Sans MS" pitchFamily="66" charset="0"/>
              </a:rPr>
              <a:t>activité particulière d'apprentissage, dont la réalisation permettra à l’enseignant de vérifier l’acquisition des compétences recherchées chez </a:t>
            </a:r>
            <a:r>
              <a:rPr lang="fr-FR" sz="3600" dirty="0" smtClean="0">
                <a:latin typeface="Comic Sans MS" pitchFamily="66" charset="0"/>
              </a:rPr>
              <a:t>l’élève.</a:t>
            </a:r>
          </a:p>
          <a:p>
            <a:pPr algn="just">
              <a:lnSpc>
                <a:spcPct val="150000"/>
              </a:lnSpc>
              <a:buNone/>
            </a:pPr>
            <a:endParaRPr lang="fr-FR" sz="3600" dirty="0" smtClean="0">
              <a:latin typeface="Comic Sans MS" pitchFamily="66" charset="0"/>
            </a:endParaRPr>
          </a:p>
          <a:p>
            <a:pPr algn="just">
              <a:lnSpc>
                <a:spcPct val="160000"/>
              </a:lnSpc>
            </a:pPr>
            <a:r>
              <a:rPr lang="fr-FR" sz="3600" dirty="0" smtClean="0">
                <a:latin typeface="Comic Sans MS" pitchFamily="66" charset="0"/>
              </a:rPr>
              <a:t>Dans le cas d'un </a:t>
            </a:r>
            <a:r>
              <a:rPr lang="fr-FR" sz="3600" b="1" dirty="0" smtClean="0">
                <a:latin typeface="Comic Sans MS" pitchFamily="66" charset="0"/>
              </a:rPr>
              <a:t>apprentissage par projet</a:t>
            </a:r>
            <a:r>
              <a:rPr lang="fr-FR" sz="3600" dirty="0" smtClean="0">
                <a:latin typeface="Comic Sans MS" pitchFamily="66" charset="0"/>
              </a:rPr>
              <a:t>, le scénario pédagogique est divisé en </a:t>
            </a:r>
            <a:r>
              <a:rPr lang="fr-FR" sz="3600" b="1" dirty="0" smtClean="0">
                <a:latin typeface="Comic Sans MS" pitchFamily="66" charset="0"/>
              </a:rPr>
              <a:t>séquences</a:t>
            </a:r>
            <a:r>
              <a:rPr lang="fr-FR" sz="3600" dirty="0" smtClean="0">
                <a:latin typeface="Comic Sans MS" pitchFamily="66" charset="0"/>
              </a:rPr>
              <a:t> et </a:t>
            </a:r>
            <a:r>
              <a:rPr lang="fr-FR" sz="3600" b="1" dirty="0" smtClean="0">
                <a:latin typeface="Comic Sans MS" pitchFamily="66" charset="0"/>
              </a:rPr>
              <a:t>sous-séquences</a:t>
            </a:r>
            <a:r>
              <a:rPr lang="fr-FR" sz="3600" dirty="0" smtClean="0">
                <a:latin typeface="Comic Sans MS" pitchFamily="66" charset="0"/>
              </a:rPr>
              <a:t> comprenant des expériences d’apprentissage et des tâches à réaliser de manière autonome individuellement ou en groupe.</a:t>
            </a:r>
          </a:p>
          <a:p>
            <a:pPr algn="just"/>
            <a:endParaRPr lang="fr-FR" sz="2800" dirty="0">
              <a:latin typeface="Comic Sans MS" pitchFamily="66" charset="0"/>
            </a:endParaRPr>
          </a:p>
          <a:p>
            <a:pPr>
              <a:buNone/>
            </a:pPr>
            <a:endParaRPr lang="fr-FR" sz="2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latin typeface="Comic Sans MS" pitchFamily="66" charset="0"/>
              </a:rPr>
              <a:t>Le projet…</a:t>
            </a:r>
            <a:endParaRPr lang="fr-FR" dirty="0">
              <a:latin typeface="Comic Sans MS" pitchFamily="66" charset="0"/>
            </a:endParaRPr>
          </a:p>
        </p:txBody>
      </p:sp>
      <p:sp>
        <p:nvSpPr>
          <p:cNvPr id="3" name="Espace réservé du contenu 2"/>
          <p:cNvSpPr>
            <a:spLocks noGrp="1"/>
          </p:cNvSpPr>
          <p:nvPr>
            <p:ph idx="1"/>
          </p:nvPr>
        </p:nvSpPr>
        <p:spPr>
          <a:xfrm>
            <a:off x="457200" y="1124744"/>
            <a:ext cx="8229600" cy="4968552"/>
          </a:xfrm>
        </p:spPr>
        <p:txBody>
          <a:bodyPr>
            <a:normAutofit fontScale="92500" lnSpcReduction="10000"/>
          </a:bodyPr>
          <a:lstStyle/>
          <a:p>
            <a:pPr algn="just"/>
            <a:r>
              <a:rPr lang="fr-FR" sz="2400" dirty="0" smtClean="0">
                <a:latin typeface="Comic Sans MS" pitchFamily="66" charset="0"/>
              </a:rPr>
              <a:t>Se démarque des opérations courantes car par essence, ils sont limités dans le temps</a:t>
            </a:r>
          </a:p>
          <a:p>
            <a:pPr algn="just"/>
            <a:endParaRPr lang="fr-FR" sz="2400" dirty="0" smtClean="0">
              <a:latin typeface="Comic Sans MS" pitchFamily="66" charset="0"/>
            </a:endParaRPr>
          </a:p>
          <a:p>
            <a:pPr algn="just"/>
            <a:r>
              <a:rPr lang="fr-FR" sz="2400" dirty="0" smtClean="0">
                <a:latin typeface="Comic Sans MS" pitchFamily="66" charset="0"/>
              </a:rPr>
              <a:t>Conduit les acteurs à travailler en équipe</a:t>
            </a:r>
          </a:p>
          <a:p>
            <a:pPr algn="just">
              <a:buNone/>
            </a:pPr>
            <a:endParaRPr lang="fr-FR" sz="2400" dirty="0" smtClean="0">
              <a:latin typeface="Comic Sans MS" pitchFamily="66" charset="0"/>
            </a:endParaRPr>
          </a:p>
          <a:p>
            <a:pPr algn="just"/>
            <a:r>
              <a:rPr lang="fr-FR" sz="2400" dirty="0" smtClean="0">
                <a:latin typeface="Comic Sans MS" pitchFamily="66" charset="0"/>
              </a:rPr>
              <a:t>Est toujours soumis à des contraintes de temps, de qualité  et de coût</a:t>
            </a:r>
          </a:p>
          <a:p>
            <a:pPr algn="just"/>
            <a:r>
              <a:rPr lang="fr-FR" sz="2400" dirty="0" smtClean="0">
                <a:latin typeface="Comic Sans MS" pitchFamily="66" charset="0"/>
              </a:rPr>
              <a:t>Dans le cadre de la répartition des enseignements dans le binôme, celle-ci doit se faire en équipe pédagogique, à partir de la lecture complète des situations de travail, des compétences visées et des résultats attendus</a:t>
            </a:r>
          </a:p>
          <a:p>
            <a:pPr algn="just">
              <a:buNone/>
            </a:pPr>
            <a:endParaRPr lang="fr-FR" sz="2400" dirty="0" smtClean="0">
              <a:latin typeface="Comic Sans MS" pitchFamily="66" charset="0"/>
            </a:endParaRPr>
          </a:p>
          <a:p>
            <a:pPr algn="just"/>
            <a:r>
              <a:rPr lang="fr-FR" sz="2400" dirty="0" smtClean="0">
                <a:latin typeface="Comic Sans MS" pitchFamily="66" charset="0"/>
              </a:rPr>
              <a:t>L’évaluation porte sur la gestion administrative du projet et non sur le projet. Celui-ci est abouti ou non.</a:t>
            </a:r>
            <a:endParaRPr lang="fr-FR" sz="24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23528" y="1412776"/>
            <a:ext cx="1512168" cy="1008112"/>
          </a:xfrm>
          <a:prstGeom prst="ellipse">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r>
              <a:rPr lang="fr-FR" sz="1200" dirty="0" smtClean="0">
                <a:latin typeface="Comic Sans MS" pitchFamily="66" charset="0"/>
              </a:rPr>
              <a:t>Démarrage du projet</a:t>
            </a:r>
            <a:endParaRPr lang="fr-FR" sz="1200" dirty="0">
              <a:latin typeface="Comic Sans MS" pitchFamily="66" charset="0"/>
            </a:endParaRPr>
          </a:p>
        </p:txBody>
      </p:sp>
      <p:sp>
        <p:nvSpPr>
          <p:cNvPr id="9" name="Ellipse 8"/>
          <p:cNvSpPr/>
          <p:nvPr/>
        </p:nvSpPr>
        <p:spPr>
          <a:xfrm>
            <a:off x="3707904" y="2924944"/>
            <a:ext cx="1584176" cy="1080120"/>
          </a:xfrm>
          <a:prstGeom prst="ellipse">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r>
              <a:rPr lang="fr-FR" sz="1200" dirty="0" smtClean="0">
                <a:latin typeface="Comic Sans MS" pitchFamily="66" charset="0"/>
              </a:rPr>
              <a:t>Planification du projet</a:t>
            </a:r>
            <a:endParaRPr lang="fr-FR" sz="1200" dirty="0">
              <a:latin typeface="Comic Sans MS" pitchFamily="66" charset="0"/>
            </a:endParaRPr>
          </a:p>
        </p:txBody>
      </p:sp>
      <p:sp>
        <p:nvSpPr>
          <p:cNvPr id="13" name="Ellipse 12"/>
          <p:cNvSpPr/>
          <p:nvPr/>
        </p:nvSpPr>
        <p:spPr>
          <a:xfrm>
            <a:off x="6660232" y="1700808"/>
            <a:ext cx="1584176" cy="1008112"/>
          </a:xfrm>
          <a:prstGeom prst="ellipse">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r>
              <a:rPr lang="fr-FR" sz="1200" dirty="0" smtClean="0">
                <a:latin typeface="Comic Sans MS" pitchFamily="66" charset="0"/>
              </a:rPr>
              <a:t>Exécution </a:t>
            </a:r>
          </a:p>
          <a:p>
            <a:pPr algn="ctr"/>
            <a:r>
              <a:rPr lang="fr-FR" sz="1200" dirty="0" smtClean="0">
                <a:latin typeface="Comic Sans MS" pitchFamily="66" charset="0"/>
              </a:rPr>
              <a:t>du projet</a:t>
            </a:r>
            <a:endParaRPr lang="fr-FR" sz="1200" dirty="0">
              <a:latin typeface="Comic Sans MS" pitchFamily="66" charset="0"/>
            </a:endParaRPr>
          </a:p>
        </p:txBody>
      </p:sp>
      <p:sp>
        <p:nvSpPr>
          <p:cNvPr id="14" name="Ellipse 13"/>
          <p:cNvSpPr/>
          <p:nvPr/>
        </p:nvSpPr>
        <p:spPr>
          <a:xfrm>
            <a:off x="7524328" y="4005064"/>
            <a:ext cx="1296144" cy="936104"/>
          </a:xfrm>
          <a:prstGeom prst="ellipse">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r>
              <a:rPr lang="fr-FR" sz="1200" dirty="0" smtClean="0">
                <a:latin typeface="Comic Sans MS" pitchFamily="66" charset="0"/>
              </a:rPr>
              <a:t>Clôture du projet</a:t>
            </a:r>
            <a:endParaRPr lang="fr-FR" sz="1200" dirty="0">
              <a:latin typeface="Comic Sans MS" pitchFamily="66" charset="0"/>
            </a:endParaRPr>
          </a:p>
        </p:txBody>
      </p:sp>
      <p:sp>
        <p:nvSpPr>
          <p:cNvPr id="15" name="Flèche droite à entaille 14"/>
          <p:cNvSpPr/>
          <p:nvPr/>
        </p:nvSpPr>
        <p:spPr>
          <a:xfrm rot="1940149">
            <a:off x="1731623" y="2660890"/>
            <a:ext cx="1961574" cy="354442"/>
          </a:xfrm>
          <a:prstGeom prst="notchedRightArrow">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fr-FR"/>
          </a:p>
        </p:txBody>
      </p:sp>
      <p:sp>
        <p:nvSpPr>
          <p:cNvPr id="16" name="Flèche droite à entaille 15"/>
          <p:cNvSpPr/>
          <p:nvPr/>
        </p:nvSpPr>
        <p:spPr>
          <a:xfrm rot="20041057">
            <a:off x="5232269" y="2643665"/>
            <a:ext cx="1434981" cy="386745"/>
          </a:xfrm>
          <a:prstGeom prst="notchedRightArrow">
            <a:avLst/>
          </a:prstGeom>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fr-FR"/>
          </a:p>
        </p:txBody>
      </p:sp>
      <p:pic>
        <p:nvPicPr>
          <p:cNvPr id="17" name="Picture 7" descr="C:\Users\Simon\AppData\Local\Microsoft\Windows\Temporary Internet Files\Low\Content.IE5\KKVIU60D\MC900441533[1].PNG"/>
          <p:cNvPicPr>
            <a:picLocks noGrp="1" noChangeAspect="1" noChangeArrowheads="1"/>
          </p:cNvPicPr>
          <p:nvPr>
            <p:ph idx="1"/>
          </p:nvPr>
        </p:nvPicPr>
        <p:blipFill>
          <a:blip r:embed="rId2" cstate="print"/>
          <a:srcRect/>
          <a:stretch>
            <a:fillRect/>
          </a:stretch>
        </p:blipFill>
        <p:spPr bwMode="auto">
          <a:xfrm>
            <a:off x="1331640" y="2852936"/>
            <a:ext cx="989262" cy="976793"/>
          </a:xfrm>
          <a:prstGeom prst="rect">
            <a:avLst/>
          </a:prstGeom>
          <a:noFill/>
          <a:ln w="9525">
            <a:noFill/>
            <a:miter lim="800000"/>
            <a:headEnd/>
            <a:tailEnd/>
          </a:ln>
        </p:spPr>
      </p:pic>
      <p:pic>
        <p:nvPicPr>
          <p:cNvPr id="18" name="Picture 8" descr="C:\Users\Simon\AppData\Local\Microsoft\Windows\Temporary Internet Files\Low\Content.IE5\Y9PSB1P4\MC900441537[1].PNG"/>
          <p:cNvPicPr>
            <a:picLocks noChangeAspect="1" noChangeArrowheads="1"/>
          </p:cNvPicPr>
          <p:nvPr/>
        </p:nvPicPr>
        <p:blipFill>
          <a:blip r:embed="rId3" cstate="print"/>
          <a:srcRect/>
          <a:stretch>
            <a:fillRect/>
          </a:stretch>
        </p:blipFill>
        <p:spPr bwMode="auto">
          <a:xfrm>
            <a:off x="3851920" y="4005064"/>
            <a:ext cx="982663" cy="968375"/>
          </a:xfrm>
          <a:prstGeom prst="rect">
            <a:avLst/>
          </a:prstGeom>
          <a:noFill/>
          <a:ln w="9525">
            <a:noFill/>
            <a:miter lim="800000"/>
            <a:headEnd/>
            <a:tailEnd/>
          </a:ln>
        </p:spPr>
      </p:pic>
      <p:sp>
        <p:nvSpPr>
          <p:cNvPr id="19" name="Rectangle à coins arrondis 18"/>
          <p:cNvSpPr/>
          <p:nvPr/>
        </p:nvSpPr>
        <p:spPr>
          <a:xfrm>
            <a:off x="2051720" y="260648"/>
            <a:ext cx="5112568" cy="9361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800" dirty="0" smtClean="0">
                <a:latin typeface="Comic Sans MS" pitchFamily="66" charset="0"/>
              </a:rPr>
              <a:t>PROCESSUS   de   PROJET</a:t>
            </a:r>
            <a:endParaRPr lang="fr-FR" sz="2800" dirty="0">
              <a:latin typeface="Comic Sans MS" pitchFamily="66" charset="0"/>
            </a:endParaRPr>
          </a:p>
        </p:txBody>
      </p:sp>
      <p:sp>
        <p:nvSpPr>
          <p:cNvPr id="20" name="Flèche droite à entaille 19"/>
          <p:cNvSpPr/>
          <p:nvPr/>
        </p:nvSpPr>
        <p:spPr>
          <a:xfrm rot="4564012">
            <a:off x="7394983" y="3083740"/>
            <a:ext cx="1135568" cy="454013"/>
          </a:xfrm>
          <a:prstGeom prst="notchedRightArrow">
            <a:avLst/>
          </a:prstGeom>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611560" y="3789040"/>
            <a:ext cx="2088232"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200" dirty="0" smtClean="0">
                <a:latin typeface="Comic Sans MS" pitchFamily="66" charset="0"/>
              </a:rPr>
              <a:t>Supérieur hiérarchique</a:t>
            </a:r>
            <a:endParaRPr lang="fr-FR" sz="1200" dirty="0">
              <a:latin typeface="Comic Sans MS" pitchFamily="66" charset="0"/>
            </a:endParaRPr>
          </a:p>
        </p:txBody>
      </p:sp>
      <p:sp>
        <p:nvSpPr>
          <p:cNvPr id="22" name="Rectangle 21"/>
          <p:cNvSpPr/>
          <p:nvPr/>
        </p:nvSpPr>
        <p:spPr>
          <a:xfrm>
            <a:off x="2843808" y="4869160"/>
            <a:ext cx="2304256"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200" dirty="0" smtClean="0">
                <a:latin typeface="Comic Sans MS" pitchFamily="66" charset="0"/>
              </a:rPr>
              <a:t>Gestionnaire administratif</a:t>
            </a:r>
            <a:endParaRPr lang="fr-FR" sz="1200" dirty="0">
              <a:latin typeface="Comic Sans MS" pitchFamily="66" charset="0"/>
            </a:endParaRPr>
          </a:p>
        </p:txBody>
      </p:sp>
      <p:cxnSp>
        <p:nvCxnSpPr>
          <p:cNvPr id="24" name="Connecteur droit avec flèche 23"/>
          <p:cNvCxnSpPr/>
          <p:nvPr/>
        </p:nvCxnSpPr>
        <p:spPr>
          <a:xfrm>
            <a:off x="2771800" y="3933056"/>
            <a:ext cx="936104" cy="72008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pic>
        <p:nvPicPr>
          <p:cNvPr id="1026" name="Picture 2" descr="Personnage avec le signe plus"/>
          <p:cNvPicPr>
            <a:picLocks noChangeAspect="1" noChangeArrowheads="1"/>
          </p:cNvPicPr>
          <p:nvPr/>
        </p:nvPicPr>
        <p:blipFill>
          <a:blip r:embed="rId4" cstate="print"/>
          <a:srcRect/>
          <a:stretch>
            <a:fillRect/>
          </a:stretch>
        </p:blipFill>
        <p:spPr bwMode="auto">
          <a:xfrm>
            <a:off x="6948264" y="3068960"/>
            <a:ext cx="792088" cy="792088"/>
          </a:xfrm>
          <a:prstGeom prst="rect">
            <a:avLst/>
          </a:prstGeom>
          <a:noFill/>
        </p:spPr>
      </p:pic>
      <p:pic>
        <p:nvPicPr>
          <p:cNvPr id="26" name="Picture 2" descr="Personnage avec le signe plus"/>
          <p:cNvPicPr>
            <a:picLocks noChangeAspect="1" noChangeArrowheads="1"/>
          </p:cNvPicPr>
          <p:nvPr/>
        </p:nvPicPr>
        <p:blipFill>
          <a:blip r:embed="rId4" cstate="print"/>
          <a:srcRect/>
          <a:stretch>
            <a:fillRect/>
          </a:stretch>
        </p:blipFill>
        <p:spPr bwMode="auto">
          <a:xfrm>
            <a:off x="6588224" y="3933056"/>
            <a:ext cx="820688" cy="820688"/>
          </a:xfrm>
          <a:prstGeom prst="rect">
            <a:avLst/>
          </a:prstGeom>
          <a:noFill/>
        </p:spPr>
      </p:pic>
      <p:pic>
        <p:nvPicPr>
          <p:cNvPr id="27" name="Picture 2" descr="Personnage avec le signe plus"/>
          <p:cNvPicPr>
            <a:picLocks noChangeAspect="1" noChangeArrowheads="1"/>
          </p:cNvPicPr>
          <p:nvPr/>
        </p:nvPicPr>
        <p:blipFill>
          <a:blip r:embed="rId4" cstate="print"/>
          <a:srcRect/>
          <a:stretch>
            <a:fillRect/>
          </a:stretch>
        </p:blipFill>
        <p:spPr bwMode="auto">
          <a:xfrm>
            <a:off x="6084168" y="2924944"/>
            <a:ext cx="676671" cy="731254"/>
          </a:xfrm>
          <a:prstGeom prst="rect">
            <a:avLst/>
          </a:prstGeom>
          <a:noFill/>
        </p:spPr>
      </p:pic>
      <p:sp>
        <p:nvSpPr>
          <p:cNvPr id="28" name="Rectangle 27"/>
          <p:cNvSpPr/>
          <p:nvPr/>
        </p:nvSpPr>
        <p:spPr>
          <a:xfrm>
            <a:off x="323528" y="5589240"/>
            <a:ext cx="8352928"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Le gestionnaire administratif, supervisé par son responsable, est appelé à intervenir dans la gestion administrative du projet à différents niveaux du processus. Il se place dans une posture d’accompagnement et de facilitateur du projet.</a:t>
            </a:r>
            <a:endParaRPr lang="fr-FR" sz="1600" dirty="0"/>
          </a:p>
        </p:txBody>
      </p:sp>
      <p:cxnSp>
        <p:nvCxnSpPr>
          <p:cNvPr id="32" name="Connecteur droit avec flèche 31"/>
          <p:cNvCxnSpPr/>
          <p:nvPr/>
        </p:nvCxnSpPr>
        <p:spPr>
          <a:xfrm flipV="1">
            <a:off x="4932040" y="3573016"/>
            <a:ext cx="864096" cy="5760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Connecteur droit avec flèche 33"/>
          <p:cNvCxnSpPr/>
          <p:nvPr/>
        </p:nvCxnSpPr>
        <p:spPr>
          <a:xfrm flipV="1">
            <a:off x="5076056" y="3717032"/>
            <a:ext cx="180020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Connecteur droit avec flèche 35"/>
          <p:cNvCxnSpPr/>
          <p:nvPr/>
        </p:nvCxnSpPr>
        <p:spPr>
          <a:xfrm>
            <a:off x="5076056" y="4221088"/>
            <a:ext cx="1368152" cy="1223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600" dirty="0" smtClean="0">
                <a:latin typeface="Comic Sans MS" pitchFamily="66" charset="0"/>
              </a:rPr>
              <a:t>Structure du pôle 4</a:t>
            </a:r>
            <a:endParaRPr lang="fr-FR" sz="3600" dirty="0">
              <a:latin typeface="Comic Sans MS" pitchFamily="66" charset="0"/>
            </a:endParaRPr>
          </a:p>
        </p:txBody>
      </p:sp>
      <p:graphicFrame>
        <p:nvGraphicFramePr>
          <p:cNvPr id="4" name="Espace réservé du contenu 3"/>
          <p:cNvGraphicFramePr>
            <a:graphicFrameLocks noGrp="1"/>
          </p:cNvGraphicFramePr>
          <p:nvPr>
            <p:ph idx="1"/>
          </p:nvPr>
        </p:nvGraphicFramePr>
        <p:xfrm>
          <a:off x="457200" y="908721"/>
          <a:ext cx="8229600" cy="5203472"/>
        </p:xfrm>
        <a:graphic>
          <a:graphicData uri="http://schemas.openxmlformats.org/drawingml/2006/table">
            <a:tbl>
              <a:tblPr firstRow="1" bandRow="1">
                <a:tableStyleId>{5C22544A-7EE6-4342-B048-85BDC9FD1C3A}</a:tableStyleId>
              </a:tblPr>
              <a:tblGrid>
                <a:gridCol w="8229600"/>
              </a:tblGrid>
              <a:tr h="470193">
                <a:tc>
                  <a:txBody>
                    <a:bodyPr/>
                    <a:lstStyle/>
                    <a:p>
                      <a:pPr algn="ctr"/>
                      <a:r>
                        <a:rPr lang="fr-FR" sz="2400" dirty="0" smtClean="0"/>
                        <a:t>Deux classes de situations</a:t>
                      </a:r>
                      <a:endParaRPr lang="fr-FR" sz="2400" dirty="0"/>
                    </a:p>
                  </a:txBody>
                  <a:tcPr anchor="ctr">
                    <a:solidFill>
                      <a:schemeClr val="tx1">
                        <a:lumMod val="65000"/>
                        <a:lumOff val="35000"/>
                      </a:schemeClr>
                    </a:solidFill>
                  </a:tcPr>
                </a:tc>
              </a:tr>
              <a:tr h="470193">
                <a:tc>
                  <a:txBody>
                    <a:bodyPr/>
                    <a:lstStyle/>
                    <a:p>
                      <a:pPr algn="ctr"/>
                      <a:r>
                        <a:rPr lang="fr-FR" sz="2400" dirty="0" smtClean="0"/>
                        <a:t>Suivi opérationnel du projet</a:t>
                      </a:r>
                      <a:endParaRPr lang="fr-FR" sz="2400" dirty="0"/>
                    </a:p>
                  </a:txBody>
                  <a:tcPr>
                    <a:solidFill>
                      <a:schemeClr val="bg1">
                        <a:lumMod val="65000"/>
                      </a:schemeClr>
                    </a:solidFill>
                  </a:tcPr>
                </a:tc>
              </a:tr>
              <a:tr h="407501">
                <a:tc>
                  <a:txBody>
                    <a:bodyPr/>
                    <a:lstStyle/>
                    <a:p>
                      <a:pPr algn="ctr"/>
                      <a:r>
                        <a:rPr lang="fr-FR" sz="2000" dirty="0" smtClean="0"/>
                        <a:t>Avec mise en œuvre de compétences multiples </a:t>
                      </a:r>
                      <a:endParaRPr lang="fr-FR" sz="2000" dirty="0"/>
                    </a:p>
                  </a:txBody>
                  <a:tcPr>
                    <a:solidFill>
                      <a:schemeClr val="bg1">
                        <a:lumMod val="85000"/>
                      </a:schemeClr>
                    </a:solidFill>
                  </a:tcPr>
                </a:tc>
              </a:tr>
              <a:tr h="3855585">
                <a:tc>
                  <a:txBody>
                    <a:bodyPr/>
                    <a:lstStyle/>
                    <a:p>
                      <a:pPr algn="just">
                        <a:lnSpc>
                          <a:spcPct val="150000"/>
                        </a:lnSpc>
                        <a:buFont typeface="Wingdings" pitchFamily="2" charset="2"/>
                        <a:buChar char="q"/>
                      </a:pPr>
                      <a:r>
                        <a:rPr lang="fr-FR" sz="1600" dirty="0" smtClean="0"/>
                        <a:t>  Réaliser un descriptif de projet</a:t>
                      </a:r>
                    </a:p>
                    <a:p>
                      <a:pPr algn="just">
                        <a:lnSpc>
                          <a:spcPct val="150000"/>
                        </a:lnSpc>
                        <a:buFont typeface="Wingdings" pitchFamily="2" charset="2"/>
                        <a:buChar char="q"/>
                      </a:pPr>
                      <a:r>
                        <a:rPr lang="fr-FR" sz="1600" dirty="0" smtClean="0"/>
                        <a:t>  Constituer une base documentaire</a:t>
                      </a:r>
                    </a:p>
                    <a:p>
                      <a:pPr algn="just">
                        <a:lnSpc>
                          <a:spcPct val="150000"/>
                        </a:lnSpc>
                        <a:buFont typeface="Wingdings" pitchFamily="2" charset="2"/>
                        <a:buChar char="q"/>
                      </a:pPr>
                      <a:r>
                        <a:rPr lang="fr-FR" sz="1600" dirty="0" smtClean="0"/>
                        <a:t>  Chiffrer</a:t>
                      </a:r>
                      <a:r>
                        <a:rPr lang="fr-FR" sz="1600" baseline="0" dirty="0" smtClean="0"/>
                        <a:t> et présenter des données  budgétaires</a:t>
                      </a:r>
                    </a:p>
                    <a:p>
                      <a:pPr algn="just">
                        <a:lnSpc>
                          <a:spcPct val="150000"/>
                        </a:lnSpc>
                        <a:buFont typeface="Wingdings" pitchFamily="2" charset="2"/>
                        <a:buChar char="q"/>
                      </a:pPr>
                      <a:r>
                        <a:rPr lang="fr-FR" sz="1600" baseline="0" dirty="0" smtClean="0"/>
                        <a:t>  Assurer les formalités liées à un projet</a:t>
                      </a:r>
                    </a:p>
                    <a:p>
                      <a:pPr algn="just">
                        <a:lnSpc>
                          <a:spcPct val="150000"/>
                        </a:lnSpc>
                        <a:buFont typeface="Wingdings" pitchFamily="2" charset="2"/>
                        <a:buChar char="q"/>
                      </a:pPr>
                      <a:r>
                        <a:rPr lang="fr-FR" sz="1600" baseline="0" dirty="0" smtClean="0"/>
                        <a:t>  Suivre le déroulement d’un projet</a:t>
                      </a:r>
                    </a:p>
                    <a:p>
                      <a:pPr algn="just">
                        <a:lnSpc>
                          <a:spcPct val="150000"/>
                        </a:lnSpc>
                        <a:buFont typeface="Wingdings" pitchFamily="2" charset="2"/>
                        <a:buChar char="q"/>
                      </a:pPr>
                      <a:r>
                        <a:rPr lang="fr-FR" sz="1600" baseline="0" dirty="0" smtClean="0"/>
                        <a:t>   Organiser la communication entre les acteurs</a:t>
                      </a:r>
                    </a:p>
                    <a:p>
                      <a:pPr algn="just">
                        <a:lnSpc>
                          <a:spcPct val="150000"/>
                        </a:lnSpc>
                        <a:buFont typeface="Wingdings" pitchFamily="2" charset="2"/>
                        <a:buChar char="q"/>
                      </a:pPr>
                      <a:r>
                        <a:rPr lang="fr-FR" sz="1600" baseline="0" dirty="0" smtClean="0"/>
                        <a:t>   Positionner une réunion dans le déroulement</a:t>
                      </a:r>
                    </a:p>
                    <a:p>
                      <a:pPr algn="just">
                        <a:lnSpc>
                          <a:spcPct val="150000"/>
                        </a:lnSpc>
                        <a:buFont typeface="Wingdings" pitchFamily="2" charset="2"/>
                        <a:buChar char="q"/>
                      </a:pPr>
                      <a:r>
                        <a:rPr lang="fr-FR" sz="1600" baseline="0" dirty="0" smtClean="0"/>
                        <a:t>   Organiser la mobilisation des moyens matériels</a:t>
                      </a:r>
                    </a:p>
                    <a:p>
                      <a:pPr algn="just">
                        <a:lnSpc>
                          <a:spcPct val="150000"/>
                        </a:lnSpc>
                        <a:buFont typeface="Wingdings" pitchFamily="2" charset="2"/>
                        <a:buChar char="q"/>
                      </a:pPr>
                      <a:r>
                        <a:rPr lang="fr-FR" sz="1600" baseline="0" dirty="0" smtClean="0"/>
                        <a:t>  Respecter une procédure de traitement des dysfonctionnements</a:t>
                      </a:r>
                    </a:p>
                    <a:p>
                      <a:pPr algn="just">
                        <a:lnSpc>
                          <a:spcPct val="150000"/>
                        </a:lnSpc>
                        <a:buFont typeface="Wingdings" pitchFamily="2" charset="2"/>
                        <a:buChar char="q"/>
                      </a:pPr>
                      <a:endParaRPr lang="fr-FR" sz="1600" dirty="0"/>
                    </a:p>
                  </a:txBody>
                  <a:tcP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1016</Words>
  <Application>Microsoft Office PowerPoint</Application>
  <PresentationFormat>Affichage à l'écran (4:3)</PresentationFormat>
  <Paragraphs>142</Paragraphs>
  <Slides>13</Slides>
  <Notes>5</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PrésentATion   des   scénarios </vt:lpstr>
      <vt:lpstr>Pourquoi ce Groupe d’Action Formation  et quelle est sa finalité ?</vt:lpstr>
      <vt:lpstr>2 journées de travail  22 octobre et le 19 novembre 2012</vt:lpstr>
      <vt:lpstr>Définition du scénario pédagogique</vt:lpstr>
      <vt:lpstr>Présentation PowerPoint</vt:lpstr>
      <vt:lpstr>Pour définir un projet…</vt:lpstr>
      <vt:lpstr>Le projet…</vt:lpstr>
      <vt:lpstr>Présentation PowerPoint</vt:lpstr>
      <vt:lpstr>Structure du pôle 4</vt:lpstr>
      <vt:lpstr>Présentation PowerPoint</vt:lpstr>
      <vt:lpstr>Présentation PowerPoint</vt:lpstr>
      <vt:lpstr> La mise en œuvre d’un scénario pédagogique __________________________________ </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des   scénarios</dc:title>
  <dc:creator>PFF</dc:creator>
  <cp:lastModifiedBy>Standard</cp:lastModifiedBy>
  <cp:revision>132</cp:revision>
  <dcterms:created xsi:type="dcterms:W3CDTF">2012-11-28T18:57:54Z</dcterms:created>
  <dcterms:modified xsi:type="dcterms:W3CDTF">2012-12-20T08:24:35Z</dcterms:modified>
</cp:coreProperties>
</file>