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88163" cy="100203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002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6AD7B48C-7289-4B48-95E4-2416D65A6CD3}" type="datetimeFigureOut">
              <a:rPr lang="fr-FR" smtClean="0"/>
              <a:pPr/>
              <a:t>20/12/2012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6AE67D9C-6B2F-48EE-AD48-3E17E4D3D7F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8806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E0BBB98A-6D19-4097-80BC-9F2956413FB0}" type="datetimeFigureOut">
              <a:rPr lang="fr-FR" smtClean="0"/>
              <a:pPr/>
              <a:t>20/12/2012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E7012CF9-24E8-41BD-9040-F2F26C96F38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601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E549AF-0078-4D33-B4A5-F39409074075}" type="datetime1">
              <a:rPr lang="fr-FR" smtClean="0"/>
              <a:pPr/>
              <a:t>20/12/2012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598A81-EE86-4573-A4B4-204FC40992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8B04AD-C57D-4356-B198-A5272294F094}" type="datetime1">
              <a:rPr lang="fr-FR" smtClean="0"/>
              <a:pPr/>
              <a:t>20/12/2012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598A81-EE86-4573-A4B4-204FC40992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B50AA0-79B2-4EFC-BA33-B3A47C169F2C}" type="datetime1">
              <a:rPr lang="fr-FR" smtClean="0"/>
              <a:pPr/>
              <a:t>20/12/2012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598A81-EE86-4573-A4B4-204FC40992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425B2-26CE-4516-8113-3AE6C9053627}" type="datetime1">
              <a:rPr lang="fr-FR" smtClean="0"/>
              <a:pPr/>
              <a:t>20/12/2012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598A81-EE86-4573-A4B4-204FC40992C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FD4699-E918-4995-AACB-AA3CB3B2D4F8}" type="datetime1">
              <a:rPr lang="fr-FR" smtClean="0"/>
              <a:pPr/>
              <a:t>20/12/2012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598A81-EE86-4573-A4B4-204FC40992C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0F1CA0-7CB3-43A5-BE2C-AD53EA06E524}" type="datetime1">
              <a:rPr lang="fr-FR" smtClean="0"/>
              <a:pPr/>
              <a:t>20/12/2012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598A81-EE86-4573-A4B4-204FC40992C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A1A84-BF69-4532-B80E-58281C48BDA7}" type="datetime1">
              <a:rPr lang="fr-FR" smtClean="0"/>
              <a:pPr/>
              <a:t>20/12/2012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598A81-EE86-4573-A4B4-204FC40992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0D3B6-4452-4B18-9C68-F4A4AEC632C5}" type="datetime1">
              <a:rPr lang="fr-FR" smtClean="0"/>
              <a:pPr/>
              <a:t>20/12/2012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598A81-EE86-4573-A4B4-204FC40992C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569C2-4A2C-4312-A1D5-2A92C3EA8AFB}" type="datetime1">
              <a:rPr lang="fr-FR" smtClean="0"/>
              <a:pPr/>
              <a:t>20/12/2012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598A81-EE86-4573-A4B4-204FC40992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A62645C-8362-4697-88B4-02A1238FFB6D}" type="datetime1">
              <a:rPr lang="fr-FR" smtClean="0"/>
              <a:pPr/>
              <a:t>20/12/2012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598A81-EE86-4573-A4B4-204FC40992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54E11D-1A00-4D28-A563-6CFCD0E8C599}" type="datetime1">
              <a:rPr lang="fr-FR" smtClean="0"/>
              <a:pPr/>
              <a:t>20/12/2012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598A81-EE86-4573-A4B4-204FC40992C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9DB6145-EBF8-43F7-9BA3-F320145406A6}" type="datetime1">
              <a:rPr lang="fr-FR" smtClean="0"/>
              <a:pPr/>
              <a:t>20/12/2012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F598A81-EE86-4573-A4B4-204FC40992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bp.com/ss_espaceEducation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cap="sm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Baccalauréat Professionnel Gestion-Administration</a:t>
            </a:r>
            <a:endParaRPr lang="fr-FR" sz="1600" b="1" cap="small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51906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L’UTILISATION DU PGI</a:t>
            </a:r>
            <a:endParaRPr 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574" y="980728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0000" lvl="1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Qu’est-ce qu’un PGI ? (rappels)</a:t>
            </a:r>
          </a:p>
          <a:p>
            <a:pPr marL="540000" lvl="1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Pourquoi utiliser un PGI ?</a:t>
            </a:r>
          </a:p>
          <a:p>
            <a:pPr marL="540000" lvl="1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La place du PGI dans le référentiel</a:t>
            </a:r>
          </a:p>
          <a:p>
            <a:pPr marL="540000" lvl="1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Les formations prévues</a:t>
            </a:r>
          </a:p>
          <a:p>
            <a:pPr marL="540000" lvl="1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Petits retours sur expérience</a:t>
            </a:r>
          </a:p>
          <a:p>
            <a:pPr marL="540000" indent="-342900">
              <a:lnSpc>
                <a:spcPct val="150000"/>
              </a:lnSpc>
              <a:buFont typeface="Wingdings" pitchFamily="2" charset="2"/>
              <a:buChar char="ü"/>
            </a:pP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407707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L’UTILISATION DE CERISE PRO</a:t>
            </a:r>
            <a:endParaRPr 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0" y="4549184"/>
            <a:ext cx="9144000" cy="577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0000" lvl="1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Petite démonstration</a:t>
            </a:r>
          </a:p>
        </p:txBody>
      </p:sp>
    </p:spTree>
    <p:extLst>
      <p:ext uri="{BB962C8B-B14F-4D97-AF65-F5344CB8AC3E}">
        <p14:creationId xmlns:p14="http://schemas.microsoft.com/office/powerpoint/2010/main" val="121486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Baccalauréat </a:t>
            </a:r>
            <a:r>
              <a:rPr lang="fr-FR" sz="1600" b="1" cap="sm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Professionnel Gestion-Administration</a:t>
            </a:r>
            <a:endParaRPr lang="fr-FR" sz="1600" b="1" cap="small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44705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PGI - Retours sur expérience</a:t>
            </a:r>
            <a:endParaRPr lang="fr-FR" sz="24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09175"/>
            <a:ext cx="8964488" cy="4598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0000" indent="-342900" algn="just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Première utilisation du PGI avant les vacances de Toussaint </a:t>
            </a:r>
          </a:p>
          <a:p>
            <a:pPr marL="997200" lvl="1" indent="-342900" algn="just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Chaque élève travaille sur une base identique, </a:t>
            </a:r>
          </a:p>
          <a:p>
            <a:pPr marL="997200" lvl="1" indent="-342900" algn="just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Travail guidé dans un premier temps</a:t>
            </a:r>
          </a:p>
          <a:p>
            <a:pPr marL="997200" lvl="1" indent="-342900" algn="just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Ce travail concernait la tenue des dossiers fournisseurs et sous-traitants (1.1.1.)</a:t>
            </a:r>
          </a:p>
          <a:p>
            <a:pPr marL="1911600" lvl="3" indent="-342900" algn="just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Découverte et explication de l’écran du PGI,</a:t>
            </a:r>
          </a:p>
          <a:p>
            <a:pPr marL="1911600" lvl="3" indent="-342900" algn="just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Navigation d’un module vers un autre,</a:t>
            </a:r>
            <a:endParaRPr lang="fr-FR" sz="2400" dirty="0">
              <a:latin typeface="Arial" pitchFamily="34" charset="0"/>
              <a:cs typeface="Arial" pitchFamily="34" charset="0"/>
            </a:endParaRPr>
          </a:p>
          <a:p>
            <a:pPr marL="1911600" lvl="3" indent="-342900" algn="just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Consultation et mise à jour du fichier fournisseur.</a:t>
            </a:r>
          </a:p>
        </p:txBody>
      </p:sp>
    </p:spTree>
    <p:extLst>
      <p:ext uri="{BB962C8B-B14F-4D97-AF65-F5344CB8AC3E}">
        <p14:creationId xmlns:p14="http://schemas.microsoft.com/office/powerpoint/2010/main" val="160433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Baccalauréat </a:t>
            </a:r>
            <a:r>
              <a:rPr lang="fr-FR" sz="1600" b="1" cap="sm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Professionnel Gestion-Administration</a:t>
            </a:r>
            <a:endParaRPr lang="fr-FR" sz="1600" b="1" cap="small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44705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PGI - Retours sur expérience</a:t>
            </a:r>
            <a:endParaRPr lang="fr-FR" sz="24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999072"/>
            <a:ext cx="8964488" cy="5336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0000" indent="-34290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Création des différentes vues permettant 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d’imprimer différents fichiers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sous forme de colonnes paramétrées.</a:t>
            </a:r>
          </a:p>
          <a:p>
            <a:pPr marL="540000" indent="-34290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Utilisation d’un scénario concernant les situations professionnelles 1.1.1 et 3.1.2 :</a:t>
            </a:r>
          </a:p>
          <a:p>
            <a:pPr marL="997200" lvl="1" indent="-34290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Recherche de renseignements (code APE, SIREN, numéro de TVA intracommunautaire),</a:t>
            </a:r>
          </a:p>
          <a:p>
            <a:pPr marL="997200" lvl="1" indent="-34290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Mise à jour des fiches fournisseurs,</a:t>
            </a:r>
          </a:p>
          <a:p>
            <a:pPr marL="997200" lvl="1" indent="-34290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Recherche de divers 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renseignements pour deux futurs fournisseurs, </a:t>
            </a:r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pPr marL="997200" lvl="1" indent="-34290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Téléchargement 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du catalogue sur le site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de ces  deux fournisseurs,</a:t>
            </a:r>
          </a:p>
          <a:p>
            <a:pPr marL="997200" lvl="1" indent="-34290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Saisie des informations dans une fiche préalablement créée avec le texteur.</a:t>
            </a:r>
          </a:p>
        </p:txBody>
      </p:sp>
    </p:spTree>
    <p:extLst>
      <p:ext uri="{BB962C8B-B14F-4D97-AF65-F5344CB8AC3E}">
        <p14:creationId xmlns:p14="http://schemas.microsoft.com/office/powerpoint/2010/main" val="104914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Baccalauréat </a:t>
            </a:r>
            <a:r>
              <a:rPr lang="fr-FR" sz="1600" b="1" cap="sm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Professionnel Gestion-Administration</a:t>
            </a:r>
            <a:endParaRPr lang="fr-FR" sz="1600" b="1" cap="small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44705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Cerise pro</a:t>
            </a:r>
            <a:endParaRPr lang="fr-FR" sz="24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1209175"/>
            <a:ext cx="8964488" cy="3342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0000" indent="-342900" algn="just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Cerise Pro est un service en ligne permettant :</a:t>
            </a:r>
          </a:p>
          <a:p>
            <a:pPr marL="1568700" lvl="2" indent="-457200" algn="just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à 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l’enseignant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d’évaluer les situations </a:t>
            </a: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profession-nelles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, de gérer des scénarios</a:t>
            </a:r>
          </a:p>
          <a:p>
            <a:pPr marL="1568700" lvl="2" indent="-457200" algn="just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à l’élève de saisir des fiches descriptives de situations professionnelles pour son passeport </a:t>
            </a:r>
            <a:r>
              <a:rPr lang="fr-FR" sz="2400" smtClean="0">
                <a:latin typeface="Arial" pitchFamily="34" charset="0"/>
                <a:cs typeface="Arial" pitchFamily="34" charset="0"/>
              </a:rPr>
              <a:t>professionnel (voir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fiche descriptive)</a:t>
            </a:r>
          </a:p>
          <a:p>
            <a:pPr marL="540000" indent="-342900" algn="just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endParaRPr lang="fr-FR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58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Baccalauréat </a:t>
            </a:r>
            <a:r>
              <a:rPr lang="fr-FR" sz="1600" b="1" cap="sm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Professionnel Gestion-Administration</a:t>
            </a:r>
            <a:endParaRPr lang="fr-FR" sz="1600" b="1" cap="small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59107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Qu’est-ce qu’un PGI ?</a:t>
            </a:r>
            <a:endParaRPr lang="fr-FR" sz="24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44654"/>
            <a:ext cx="8820472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/>
            <a:r>
              <a:rPr lang="fr-FR" sz="2400" dirty="0">
                <a:latin typeface="Arial" pitchFamily="34" charset="0"/>
                <a:cs typeface="Arial" pitchFamily="34" charset="0"/>
              </a:rPr>
              <a:t>Un Progiciel de Gestion Intégrée (PGI ou ERP – Entreprise Ressource Planning)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est :</a:t>
            </a:r>
          </a:p>
          <a:p>
            <a:pPr marL="980100" lvl="1" indent="-342900" algn="just">
              <a:spcBef>
                <a:spcPts val="18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fr-FR" sz="2400" i="1" dirty="0" smtClean="0">
                <a:latin typeface="Arial" pitchFamily="34" charset="0"/>
                <a:cs typeface="Arial" pitchFamily="34" charset="0"/>
              </a:rPr>
              <a:t>un </a:t>
            </a:r>
            <a:r>
              <a:rPr lang="fr-FR" sz="2400" i="1" dirty="0">
                <a:latin typeface="Arial" pitchFamily="34" charset="0"/>
                <a:cs typeface="Arial" pitchFamily="34" charset="0"/>
              </a:rPr>
              <a:t>produit logiciel paramétrable qui émane d’un concepteur </a:t>
            </a:r>
            <a:r>
              <a:rPr lang="fr-FR" sz="2400" i="1" dirty="0" smtClean="0">
                <a:latin typeface="Arial" pitchFamily="34" charset="0"/>
                <a:cs typeface="Arial" pitchFamily="34" charset="0"/>
              </a:rPr>
              <a:t>unique,</a:t>
            </a:r>
          </a:p>
          <a:p>
            <a:pPr marL="980100" lvl="1" indent="-34290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fr-FR" sz="2400" i="1" dirty="0" smtClean="0">
                <a:latin typeface="Arial" pitchFamily="34" charset="0"/>
                <a:cs typeface="Arial" pitchFamily="34" charset="0"/>
              </a:rPr>
              <a:t>construit </a:t>
            </a:r>
            <a:r>
              <a:rPr lang="fr-FR" sz="2400" i="1" dirty="0">
                <a:latin typeface="Arial" pitchFamily="34" charset="0"/>
                <a:cs typeface="Arial" pitchFamily="34" charset="0"/>
              </a:rPr>
              <a:t>autour d’une base de données </a:t>
            </a:r>
            <a:r>
              <a:rPr lang="fr-FR" sz="2400" i="1" dirty="0" smtClean="0">
                <a:latin typeface="Arial" pitchFamily="34" charset="0"/>
                <a:cs typeface="Arial" pitchFamily="34" charset="0"/>
              </a:rPr>
              <a:t>unique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,</a:t>
            </a:r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pPr marL="980100" lvl="1" indent="-34290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fr-FR" sz="2400" i="1" dirty="0">
                <a:latin typeface="Arial" pitchFamily="34" charset="0"/>
                <a:cs typeface="Arial" pitchFamily="34" charset="0"/>
              </a:rPr>
              <a:t>conçu pour intégrer les principales fonctions nécessaires à la gestion des flux et des procédures (comptabilité, logistique, vente</a:t>
            </a:r>
            <a:r>
              <a:rPr lang="fr-FR" sz="2400" i="1" dirty="0" smtClean="0">
                <a:latin typeface="Arial" pitchFamily="34" charset="0"/>
                <a:cs typeface="Arial" pitchFamily="34" charset="0"/>
              </a:rPr>
              <a:t>…).</a:t>
            </a:r>
            <a:endParaRPr lang="fr-FR" sz="2400" dirty="0"/>
          </a:p>
          <a:p>
            <a:pPr marL="180000"/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65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Baccalauréat </a:t>
            </a:r>
            <a:r>
              <a:rPr lang="fr-FR" sz="1600" b="1" cap="sm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Professionnel Gestion-Administration</a:t>
            </a:r>
            <a:endParaRPr lang="fr-FR" sz="1600" b="1" cap="small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44705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place du PGI dans le référentiel ?</a:t>
            </a:r>
            <a:endParaRPr lang="fr-FR" sz="24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052736"/>
            <a:ext cx="882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/>
            <a:r>
              <a:rPr lang="fr-FR" sz="2400" dirty="0" smtClean="0">
                <a:latin typeface="Arial" pitchFamily="34" charset="0"/>
                <a:cs typeface="Arial" pitchFamily="34" charset="0"/>
              </a:rPr>
              <a:t>Schématisation du PGI :</a:t>
            </a:r>
          </a:p>
        </p:txBody>
      </p:sp>
      <p:sp>
        <p:nvSpPr>
          <p:cNvPr id="7" name="Ellipse 6"/>
          <p:cNvSpPr/>
          <p:nvPr/>
        </p:nvSpPr>
        <p:spPr>
          <a:xfrm>
            <a:off x="971600" y="1484784"/>
            <a:ext cx="7200800" cy="468052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3995936" y="148478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latin typeface="Comic Sans MS" pitchFamily="66" charset="0"/>
              </a:rPr>
              <a:t>EBP</a:t>
            </a:r>
            <a:endParaRPr lang="fr-FR" sz="2800" b="1" dirty="0">
              <a:latin typeface="Comic Sans MS" pitchFamily="66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3995936" y="3429000"/>
            <a:ext cx="158417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algn="ctr"/>
            <a:r>
              <a:rPr lang="fr-FR" b="1" dirty="0" smtClean="0"/>
              <a:t>BASE DE DONNÉES</a:t>
            </a:r>
            <a:endParaRPr lang="fr-FR" b="1" dirty="0"/>
          </a:p>
        </p:txBody>
      </p:sp>
      <p:sp>
        <p:nvSpPr>
          <p:cNvPr id="13" name="Ellipse 12"/>
          <p:cNvSpPr/>
          <p:nvPr/>
        </p:nvSpPr>
        <p:spPr>
          <a:xfrm>
            <a:off x="2450629" y="1804011"/>
            <a:ext cx="1728192" cy="152178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0000FF"/>
                </a:solidFill>
              </a:rPr>
              <a:t>Module GESTION</a:t>
            </a:r>
            <a:endParaRPr lang="fr-FR" b="1" dirty="0">
              <a:solidFill>
                <a:srgbClr val="0000FF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752020" y="1844824"/>
            <a:ext cx="2412268" cy="144016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b="1" dirty="0" smtClean="0">
                <a:solidFill>
                  <a:srgbClr val="0000FF"/>
                </a:solidFill>
              </a:rPr>
              <a:t>Module COMPTABILITÉ</a:t>
            </a:r>
            <a:endParaRPr lang="fr-FR" b="1" dirty="0">
              <a:solidFill>
                <a:srgbClr val="0000FF"/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6156176" y="3581400"/>
            <a:ext cx="1728192" cy="152178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0000FF"/>
                </a:solidFill>
              </a:rPr>
              <a:t>Module PAYE</a:t>
            </a:r>
            <a:endParaRPr lang="fr-FR" b="1" dirty="0">
              <a:solidFill>
                <a:srgbClr val="0000FF"/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3887924" y="4370902"/>
            <a:ext cx="1728192" cy="152178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0000FF"/>
                </a:solidFill>
              </a:rPr>
              <a:t>Module CRM *</a:t>
            </a:r>
            <a:endParaRPr lang="fr-FR" b="1" dirty="0">
              <a:solidFill>
                <a:srgbClr val="0000FF"/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1115616" y="3501008"/>
            <a:ext cx="2736304" cy="144016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b="1" dirty="0" smtClean="0">
                <a:solidFill>
                  <a:srgbClr val="0000FF"/>
                </a:solidFill>
              </a:rPr>
              <a:t>Module </a:t>
            </a:r>
            <a:r>
              <a:rPr lang="fr-FR" sz="1700" b="1" dirty="0" smtClean="0">
                <a:solidFill>
                  <a:srgbClr val="0000FF"/>
                </a:solidFill>
              </a:rPr>
              <a:t>IMMOBILISATIONS</a:t>
            </a:r>
            <a:endParaRPr lang="fr-FR" sz="1700" b="1" dirty="0">
              <a:solidFill>
                <a:srgbClr val="0000FF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048197" y="6237312"/>
            <a:ext cx="8100392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* CRM : Module permettant de gérer les relations clients</a:t>
            </a:r>
          </a:p>
        </p:txBody>
      </p:sp>
    </p:spTree>
    <p:extLst>
      <p:ext uri="{BB962C8B-B14F-4D97-AF65-F5344CB8AC3E}">
        <p14:creationId xmlns:p14="http://schemas.microsoft.com/office/powerpoint/2010/main" val="105195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Baccalauréat </a:t>
            </a:r>
            <a:r>
              <a:rPr lang="fr-FR" sz="1600" b="1" cap="sm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Professionnel Gestion-Administration</a:t>
            </a:r>
            <a:endParaRPr lang="fr-FR" sz="1600" b="1" cap="small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44705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Pourquoi utiliser un PGI ?</a:t>
            </a:r>
            <a:endParaRPr lang="fr-FR" sz="24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09175"/>
            <a:ext cx="9144000" cy="308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0000" indent="-342900">
              <a:lnSpc>
                <a:spcPct val="90000"/>
              </a:lnSpc>
              <a:buFont typeface="Wingdings" pitchFamily="2" charset="2"/>
              <a:buChar char="ü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C’est un outil conforme aux programmes et référentiels,</a:t>
            </a:r>
          </a:p>
          <a:p>
            <a:pPr marL="540000" indent="-342900">
              <a:lnSpc>
                <a:spcPct val="90000"/>
              </a:lnSpc>
              <a:buFont typeface="Wingdings" pitchFamily="2" charset="2"/>
              <a:buChar char="ü"/>
            </a:pPr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pPr marL="540000" indent="-342900">
              <a:lnSpc>
                <a:spcPct val="90000"/>
              </a:lnSpc>
              <a:buFont typeface="Wingdings" pitchFamily="2" charset="2"/>
              <a:buChar char="ü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L’utilisation du PGI se développe en entreprise, y compris dans les PME,</a:t>
            </a:r>
          </a:p>
          <a:p>
            <a:pPr marL="540000">
              <a:lnSpc>
                <a:spcPct val="90000"/>
              </a:lnSpc>
            </a:pPr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pPr marL="540000" indent="-342900">
              <a:lnSpc>
                <a:spcPct val="90000"/>
              </a:lnSpc>
              <a:buFont typeface="Wingdings" pitchFamily="2" charset="2"/>
              <a:buChar char="ü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C’est un outil très complet : possibilités de réaliser des </a:t>
            </a: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tra</a:t>
            </a:r>
            <a:r>
              <a:rPr lang="fr-FR" sz="2400" dirty="0" err="1">
                <a:latin typeface="Arial" pitchFamily="34" charset="0"/>
                <a:cs typeface="Arial" pitchFamily="34" charset="0"/>
              </a:rPr>
              <a:t>-</a:t>
            </a: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vaux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de l’ensemble des processus de l’entreprise,</a:t>
            </a:r>
          </a:p>
          <a:p>
            <a:pPr marL="540000" indent="-342900">
              <a:lnSpc>
                <a:spcPct val="90000"/>
              </a:lnSpc>
              <a:buFont typeface="Wingdings" pitchFamily="2" charset="2"/>
              <a:buChar char="ü"/>
            </a:pPr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pPr marL="540000" indent="-342900">
              <a:lnSpc>
                <a:spcPct val="90000"/>
              </a:lnSpc>
              <a:buFont typeface="Wingdings" pitchFamily="2" charset="2"/>
              <a:buChar char="ü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Son apprentissage peut être progressif.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0" y="4542219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Arial" pitchFamily="34" charset="0"/>
                <a:cs typeface="Arial" pitchFamily="34" charset="0"/>
              </a:rPr>
              <a:t>Avec le PGI on peut enseigner à nos élèves les différents processus de gestion à partir d’un seul et même logiciel.</a:t>
            </a:r>
            <a:endParaRPr lang="fr-FR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59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Baccalauréat </a:t>
            </a:r>
            <a:r>
              <a:rPr lang="fr-FR" sz="1600" b="1" cap="sm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Professionnel Gestion-Administration</a:t>
            </a:r>
            <a:endParaRPr lang="fr-FR" sz="1600" b="1" cap="small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332656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place du PGI dans le référentiel</a:t>
            </a:r>
            <a:endParaRPr lang="fr-FR" sz="22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844028"/>
            <a:ext cx="91440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On retrouve l’utilisation du PGI dans de nombreuses situations professionnelles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   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960707"/>
              </p:ext>
            </p:extLst>
          </p:nvPr>
        </p:nvGraphicFramePr>
        <p:xfrm>
          <a:off x="107504" y="1368896"/>
          <a:ext cx="8928992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3240360"/>
                <a:gridCol w="2952328"/>
                <a:gridCol w="1656184"/>
              </a:tblGrid>
              <a:tr h="437905">
                <a:tc>
                  <a:txBody>
                    <a:bodyPr/>
                    <a:lstStyle/>
                    <a:p>
                      <a:pPr algn="ctr"/>
                      <a:r>
                        <a:rPr lang="fr-FR" sz="2000" cap="small" baseline="0" dirty="0" smtClean="0">
                          <a:latin typeface="Arial" pitchFamily="34" charset="0"/>
                          <a:cs typeface="Arial" pitchFamily="34" charset="0"/>
                        </a:rPr>
                        <a:t>Pôle</a:t>
                      </a:r>
                      <a:endParaRPr lang="fr-FR" sz="2000" cap="small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cap="small" baseline="0" dirty="0" smtClean="0">
                          <a:latin typeface="Arial" pitchFamily="34" charset="0"/>
                          <a:cs typeface="Arial" pitchFamily="34" charset="0"/>
                        </a:rPr>
                        <a:t>Situations professionnelles</a:t>
                      </a:r>
                      <a:endParaRPr lang="fr-FR" sz="2000" cap="small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cap="small" baseline="0" dirty="0" smtClean="0">
                          <a:latin typeface="Arial" pitchFamily="34" charset="0"/>
                          <a:cs typeface="Arial" pitchFamily="34" charset="0"/>
                        </a:rPr>
                        <a:t>Exemples de travaux</a:t>
                      </a:r>
                      <a:endParaRPr lang="fr-FR" sz="2000" cap="small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cap="small" baseline="0" dirty="0" smtClean="0">
                          <a:latin typeface="Arial" pitchFamily="34" charset="0"/>
                          <a:cs typeface="Arial" pitchFamily="34" charset="0"/>
                        </a:rPr>
                        <a:t>Module d’EBP</a:t>
                      </a:r>
                      <a:endParaRPr lang="fr-FR" sz="2000" cap="small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25678">
                <a:tc rowSpan="5">
                  <a:txBody>
                    <a:bodyPr/>
                    <a:lstStyle/>
                    <a:p>
                      <a:pPr algn="ctr"/>
                      <a:r>
                        <a:rPr lang="fr-FR" sz="2200" b="1" dirty="0" smtClean="0">
                          <a:latin typeface="Arial" pitchFamily="34" charset="0"/>
                          <a:cs typeface="Arial" pitchFamily="34" charset="0"/>
                        </a:rPr>
                        <a:t>Pôle</a:t>
                      </a:r>
                      <a:r>
                        <a:rPr lang="fr-FR" sz="2200" b="1" baseline="0" dirty="0" smtClean="0"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endParaRPr lang="fr-FR" sz="22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fr-FR" sz="1900" baseline="0" dirty="0" smtClean="0">
                          <a:latin typeface="Arial" pitchFamily="34" charset="0"/>
                          <a:cs typeface="Arial" pitchFamily="34" charset="0"/>
                        </a:rPr>
                        <a:t>Gestion administrative</a:t>
                      </a:r>
                    </a:p>
                    <a:p>
                      <a:pPr algn="ctr"/>
                      <a:r>
                        <a:rPr lang="fr-FR" sz="1900" baseline="0" dirty="0" smtClean="0">
                          <a:latin typeface="Arial" pitchFamily="34" charset="0"/>
                          <a:cs typeface="Arial" pitchFamily="34" charset="0"/>
                        </a:rPr>
                        <a:t>des relations externes</a:t>
                      </a:r>
                      <a:endParaRPr lang="fr-FR" sz="1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b="1" dirty="0" smtClean="0">
                          <a:latin typeface="Arial" pitchFamily="34" charset="0"/>
                          <a:cs typeface="Arial" pitchFamily="34" charset="0"/>
                        </a:rPr>
                        <a:t>1.1.1.</a:t>
                      </a:r>
                      <a:r>
                        <a:rPr lang="fr-FR" sz="18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800" baseline="0" dirty="0" smtClean="0">
                          <a:latin typeface="Arial" pitchFamily="34" charset="0"/>
                          <a:cs typeface="Arial" pitchFamily="34" charset="0"/>
                        </a:rPr>
                        <a:t>Tenue des dossiers fournisseurs et sous-traitants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Actualisation d’une base de données fournisseurs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Gestion commerciale</a:t>
                      </a:r>
                    </a:p>
                  </a:txBody>
                  <a:tcPr anchor="ctr"/>
                </a:tc>
              </a:tr>
              <a:tr h="625678">
                <a:tc vMerge="1">
                  <a:txBody>
                    <a:bodyPr/>
                    <a:lstStyle/>
                    <a:p>
                      <a:endParaRPr lang="fr-F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b="1" dirty="0" smtClean="0">
                          <a:latin typeface="Arial" pitchFamily="34" charset="0"/>
                          <a:cs typeface="Arial" pitchFamily="34" charset="0"/>
                        </a:rPr>
                        <a:t>1.1.2</a:t>
                      </a:r>
                      <a:r>
                        <a:rPr lang="fr-FR" sz="1800" b="1" i="1" baseline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fr-FR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800" baseline="0" dirty="0" smtClean="0">
                          <a:latin typeface="Arial" pitchFamily="34" charset="0"/>
                          <a:cs typeface="Arial" pitchFamily="34" charset="0"/>
                        </a:rPr>
                        <a:t>Traitement des ordres d’achat, des commandes</a:t>
                      </a:r>
                      <a:endParaRPr lang="fr-FR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Passation de commande</a:t>
                      </a:r>
                      <a:endParaRPr kumimoji="0" lang="fr-FR" sz="1800" kern="1200" baseline="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fr-FR" sz="1800" kern="1200" baseline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Gestion commerciale</a:t>
                      </a:r>
                      <a:endParaRPr kumimoji="0" lang="fr-FR" sz="180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25678">
                <a:tc vMerge="1">
                  <a:txBody>
                    <a:bodyPr/>
                    <a:lstStyle/>
                    <a:p>
                      <a:endParaRPr lang="fr-F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b="1" dirty="0" smtClean="0">
                          <a:latin typeface="Arial" pitchFamily="34" charset="0"/>
                          <a:cs typeface="Arial" pitchFamily="34" charset="0"/>
                        </a:rPr>
                        <a:t>1.1.3.</a:t>
                      </a:r>
                      <a:r>
                        <a:rPr lang="fr-FR" sz="1800" baseline="0" dirty="0" smtClean="0">
                          <a:latin typeface="Arial" pitchFamily="34" charset="0"/>
                          <a:cs typeface="Arial" pitchFamily="34" charset="0"/>
                        </a:rPr>
                        <a:t> Traitement des </a:t>
                      </a:r>
                      <a:r>
                        <a:rPr lang="fr-FR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livrai-sons</a:t>
                      </a:r>
                      <a:r>
                        <a:rPr lang="fr-FR" sz="1800" baseline="0" dirty="0" smtClean="0">
                          <a:latin typeface="Arial" pitchFamily="34" charset="0"/>
                          <a:cs typeface="Arial" pitchFamily="34" charset="0"/>
                        </a:rPr>
                        <a:t>, des factures et suivi des anomalies</a:t>
                      </a:r>
                      <a:endParaRPr lang="fr-FR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Suivi du processus de commande </a:t>
                      </a:r>
                      <a:endParaRPr kumimoji="0" lang="fr-FR" sz="1800" kern="1200" baseline="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fr-FR" sz="1800" kern="1200" baseline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Gestion commerciale</a:t>
                      </a:r>
                      <a:endParaRPr kumimoji="0" lang="fr-FR" sz="180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25678">
                <a:tc vMerge="1">
                  <a:txBody>
                    <a:bodyPr/>
                    <a:lstStyle/>
                    <a:p>
                      <a:endParaRPr lang="fr-F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b="1" dirty="0" smtClean="0">
                          <a:latin typeface="Arial" pitchFamily="34" charset="0"/>
                          <a:cs typeface="Arial" pitchFamily="34" charset="0"/>
                        </a:rPr>
                        <a:t>1.1.5.</a:t>
                      </a:r>
                      <a:r>
                        <a:rPr lang="fr-FR" sz="1800" baseline="0" dirty="0" smtClean="0">
                          <a:latin typeface="Arial" pitchFamily="34" charset="0"/>
                          <a:cs typeface="Arial" pitchFamily="34" charset="0"/>
                        </a:rPr>
                        <a:t> Gestion des </a:t>
                      </a:r>
                      <a:r>
                        <a:rPr lang="fr-FR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règle-ments</a:t>
                      </a:r>
                      <a:r>
                        <a:rPr lang="fr-FR" sz="1800" baseline="0" dirty="0" smtClean="0">
                          <a:latin typeface="Arial" pitchFamily="34" charset="0"/>
                          <a:cs typeface="Arial" pitchFamily="34" charset="0"/>
                        </a:rPr>
                        <a:t> et traitements des litiges</a:t>
                      </a:r>
                      <a:endParaRPr lang="fr-FR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Établissement d’échéancier </a:t>
                      </a:r>
                    </a:p>
                    <a:p>
                      <a:pPr algn="just"/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Suivi des règlements</a:t>
                      </a:r>
                      <a:endParaRPr kumimoji="0" lang="fr-FR" sz="1800" kern="1200" baseline="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Gestion commerciale</a:t>
                      </a:r>
                    </a:p>
                  </a:txBody>
                  <a:tcPr anchor="ctr"/>
                </a:tc>
              </a:tr>
              <a:tr h="437905">
                <a:tc vMerge="1">
                  <a:txBody>
                    <a:bodyPr/>
                    <a:lstStyle/>
                    <a:p>
                      <a:endParaRPr lang="fr-F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b="1" dirty="0" smtClean="0">
                          <a:latin typeface="Arial" pitchFamily="34" charset="0"/>
                          <a:cs typeface="Arial" pitchFamily="34" charset="0"/>
                        </a:rPr>
                        <a:t>1.2.1</a:t>
                      </a:r>
                      <a:r>
                        <a:rPr lang="fr-FR" sz="1800" b="1" baseline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fr-FR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800" baseline="0" dirty="0" smtClean="0">
                          <a:latin typeface="Arial" pitchFamily="34" charset="0"/>
                          <a:cs typeface="Arial" pitchFamily="34" charset="0"/>
                        </a:rPr>
                        <a:t>Participation à la gestion administrative de la prospection</a:t>
                      </a:r>
                      <a:endParaRPr lang="fr-FR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Suivi d’une prospection téléphonique ou d’un </a:t>
                      </a:r>
                      <a:r>
                        <a:rPr kumimoji="0" lang="fr-FR" sz="1800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pu-blipostage</a:t>
                      </a:r>
                      <a:endParaRPr kumimoji="0" lang="fr-FR" sz="1800" kern="1200" baseline="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CRM*</a:t>
                      </a:r>
                      <a:endParaRPr kumimoji="0" lang="fr-FR" sz="1800" kern="1200" baseline="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1008112" y="6165304"/>
            <a:ext cx="8100392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* CRM : Module permettant de gérer les relations clients</a:t>
            </a:r>
          </a:p>
        </p:txBody>
      </p:sp>
    </p:spTree>
    <p:extLst>
      <p:ext uri="{BB962C8B-B14F-4D97-AF65-F5344CB8AC3E}">
        <p14:creationId xmlns:p14="http://schemas.microsoft.com/office/powerpoint/2010/main" val="387555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Baccalauréat </a:t>
            </a:r>
            <a:r>
              <a:rPr lang="fr-FR" sz="1600" b="1" cap="sm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Professionnel Gestion-Administration</a:t>
            </a:r>
            <a:endParaRPr lang="fr-FR" sz="1600" b="1" cap="small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44705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place du PGI dans le référentiel</a:t>
            </a:r>
            <a:endParaRPr lang="fr-FR" sz="24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600239"/>
              </p:ext>
            </p:extLst>
          </p:nvPr>
        </p:nvGraphicFramePr>
        <p:xfrm>
          <a:off x="107504" y="1098768"/>
          <a:ext cx="8928992" cy="492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3096344"/>
                <a:gridCol w="3096344"/>
                <a:gridCol w="1656184"/>
              </a:tblGrid>
              <a:tr h="437905">
                <a:tc>
                  <a:txBody>
                    <a:bodyPr/>
                    <a:lstStyle/>
                    <a:p>
                      <a:pPr algn="ctr"/>
                      <a:r>
                        <a:rPr lang="fr-FR" sz="2000" cap="small" baseline="0" dirty="0" smtClean="0">
                          <a:latin typeface="Arial" pitchFamily="34" charset="0"/>
                          <a:cs typeface="Arial" pitchFamily="34" charset="0"/>
                        </a:rPr>
                        <a:t>Pôle</a:t>
                      </a:r>
                      <a:endParaRPr lang="fr-FR" sz="2000" cap="small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cap="small" baseline="0" dirty="0" smtClean="0">
                          <a:latin typeface="Arial" pitchFamily="34" charset="0"/>
                          <a:cs typeface="Arial" pitchFamily="34" charset="0"/>
                        </a:rPr>
                        <a:t>Situations professionnelles</a:t>
                      </a:r>
                      <a:endParaRPr lang="fr-FR" sz="2000" cap="small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cap="small" baseline="0" dirty="0" smtClean="0">
                          <a:latin typeface="Arial" pitchFamily="34" charset="0"/>
                          <a:cs typeface="Arial" pitchFamily="34" charset="0"/>
                        </a:rPr>
                        <a:t>Exemples de travaux</a:t>
                      </a:r>
                      <a:endParaRPr lang="fr-FR" sz="2000" cap="small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cap="small" baseline="0" dirty="0" smtClean="0">
                          <a:latin typeface="Arial" pitchFamily="34" charset="0"/>
                          <a:cs typeface="Arial" pitchFamily="34" charset="0"/>
                        </a:rPr>
                        <a:t>Module d’EBP</a:t>
                      </a:r>
                      <a:endParaRPr lang="fr-FR" sz="2000" cap="small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25678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Pôle 2</a:t>
                      </a:r>
                      <a:endParaRPr kumimoji="0" lang="fr-FR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Gestion administrative des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relations avec le personnel</a:t>
                      </a:r>
                      <a:endParaRPr lang="fr-FR" sz="1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fr-FR" sz="1900" b="1" dirty="0" smtClean="0">
                          <a:latin typeface="Arial" pitchFamily="34" charset="0"/>
                          <a:cs typeface="Arial" pitchFamily="34" charset="0"/>
                        </a:rPr>
                        <a:t>2.1.1.</a:t>
                      </a:r>
                      <a:r>
                        <a:rPr lang="fr-FR" sz="19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900" baseline="0" dirty="0" smtClean="0">
                          <a:latin typeface="Arial" pitchFamily="34" charset="0"/>
                          <a:cs typeface="Arial" pitchFamily="34" charset="0"/>
                        </a:rPr>
                        <a:t>Tenue et suivi des dossiers salariés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9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Actualisation des dossiers du personnel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Paye</a:t>
                      </a:r>
                    </a:p>
                  </a:txBody>
                  <a:tcPr anchor="ctr"/>
                </a:tc>
              </a:tr>
              <a:tr h="625678">
                <a:tc vMerge="1">
                  <a:txBody>
                    <a:bodyPr/>
                    <a:lstStyle/>
                    <a:p>
                      <a:endParaRPr lang="fr-F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900" b="1" dirty="0" smtClean="0">
                          <a:latin typeface="Arial" pitchFamily="34" charset="0"/>
                          <a:cs typeface="Arial" pitchFamily="34" charset="0"/>
                        </a:rPr>
                        <a:t>2.2.3</a:t>
                      </a:r>
                      <a:r>
                        <a:rPr lang="fr-FR" sz="1900" b="1" i="1" baseline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fr-FR" sz="19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900" baseline="0" dirty="0" smtClean="0">
                          <a:latin typeface="Arial" pitchFamily="34" charset="0"/>
                          <a:cs typeface="Arial" pitchFamily="34" charset="0"/>
                        </a:rPr>
                        <a:t>Le suivi automatisé de carrière à l’aide d’un PGI</a:t>
                      </a:r>
                      <a:endParaRPr lang="fr-FR" sz="1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fr-FR" sz="19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Edition d’un contrat de travail</a:t>
                      </a:r>
                    </a:p>
                    <a:p>
                      <a:r>
                        <a:rPr kumimoji="0" lang="fr-FR" sz="19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Avenant à un contrat de travail</a:t>
                      </a:r>
                      <a:endParaRPr kumimoji="0" lang="fr-FR" sz="1900" kern="1200" baseline="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fr-FR" sz="1800" kern="1200" baseline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Paye</a:t>
                      </a:r>
                      <a:endParaRPr kumimoji="0" lang="fr-FR" sz="180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25678">
                <a:tc vMerge="1">
                  <a:txBody>
                    <a:bodyPr/>
                    <a:lstStyle/>
                    <a:p>
                      <a:endParaRPr lang="fr-F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900" b="1" dirty="0" smtClean="0">
                          <a:latin typeface="Arial" pitchFamily="34" charset="0"/>
                          <a:cs typeface="Arial" pitchFamily="34" charset="0"/>
                        </a:rPr>
                        <a:t>2.3.1.</a:t>
                      </a:r>
                      <a:r>
                        <a:rPr lang="fr-FR" sz="1900" baseline="0" dirty="0" smtClean="0">
                          <a:latin typeface="Arial" pitchFamily="34" charset="0"/>
                          <a:cs typeface="Arial" pitchFamily="34" charset="0"/>
                        </a:rPr>
                        <a:t> Préparation des bulletins de salaires</a:t>
                      </a:r>
                      <a:endParaRPr lang="fr-FR" sz="1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fr-FR" sz="19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Saisie des variables de la paye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fr-FR" sz="1800" kern="1200" baseline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Paye</a:t>
                      </a:r>
                      <a:endParaRPr kumimoji="0" lang="fr-FR" sz="180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25678">
                <a:tc vMerge="1">
                  <a:txBody>
                    <a:bodyPr/>
                    <a:lstStyle/>
                    <a:p>
                      <a:endParaRPr lang="fr-F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900" b="1" dirty="0" smtClean="0">
                          <a:latin typeface="Arial" pitchFamily="34" charset="0"/>
                          <a:cs typeface="Arial" pitchFamily="34" charset="0"/>
                        </a:rPr>
                        <a:t>2.3.2.</a:t>
                      </a:r>
                      <a:r>
                        <a:rPr lang="fr-FR" sz="1900" baseline="0" dirty="0" smtClean="0">
                          <a:latin typeface="Arial" pitchFamily="34" charset="0"/>
                          <a:cs typeface="Arial" pitchFamily="34" charset="0"/>
                        </a:rPr>
                        <a:t> Préparation des déclarations sociales</a:t>
                      </a:r>
                      <a:endParaRPr lang="fr-FR" sz="1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fr-FR" sz="19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Établissement des </a:t>
                      </a:r>
                      <a:r>
                        <a:rPr kumimoji="0" lang="fr-FR" sz="1900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décla-rations</a:t>
                      </a:r>
                      <a:endParaRPr kumimoji="0" lang="fr-FR" sz="1900" kern="1200" baseline="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fr-FR" sz="1800" kern="1200" baseline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Paye</a:t>
                      </a:r>
                      <a:endParaRPr kumimoji="0" lang="fr-FR" sz="180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37905">
                <a:tc vMerge="1">
                  <a:txBody>
                    <a:bodyPr/>
                    <a:lstStyle/>
                    <a:p>
                      <a:endParaRPr lang="fr-F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b="1" dirty="0" smtClean="0">
                          <a:latin typeface="Arial" pitchFamily="34" charset="0"/>
                          <a:cs typeface="Arial" pitchFamily="34" charset="0"/>
                        </a:rPr>
                        <a:t>2.4.4</a:t>
                      </a:r>
                      <a:r>
                        <a:rPr lang="fr-FR" sz="1800" b="1" baseline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fr-FR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fr-FR" sz="19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Participation à la mise en place d’activités sociales et culturelles</a:t>
                      </a:r>
                      <a:endParaRPr kumimoji="0" lang="fr-FR" sz="1900" kern="1200" baseline="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fr-FR" sz="19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Demande de prix</a:t>
                      </a:r>
                      <a:endParaRPr kumimoji="0" lang="fr-FR" sz="1900" kern="1200" baseline="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Gestion commerciale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469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Baccalauréat </a:t>
            </a:r>
            <a:r>
              <a:rPr lang="fr-FR" sz="1600" b="1" cap="sm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Professionnel Gestion-Administration</a:t>
            </a:r>
            <a:endParaRPr lang="fr-FR" sz="1600" b="1" cap="small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44705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place du PGI dans le référentiel</a:t>
            </a:r>
            <a:endParaRPr lang="fr-FR" sz="24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935061"/>
              </p:ext>
            </p:extLst>
          </p:nvPr>
        </p:nvGraphicFramePr>
        <p:xfrm>
          <a:off x="107504" y="1193264"/>
          <a:ext cx="8928992" cy="425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3096344"/>
                <a:gridCol w="3096344"/>
                <a:gridCol w="1656184"/>
              </a:tblGrid>
              <a:tr h="437905">
                <a:tc>
                  <a:txBody>
                    <a:bodyPr/>
                    <a:lstStyle/>
                    <a:p>
                      <a:pPr algn="ctr"/>
                      <a:r>
                        <a:rPr lang="fr-FR" sz="2000" cap="small" baseline="0" dirty="0" smtClean="0">
                          <a:latin typeface="Arial" pitchFamily="34" charset="0"/>
                          <a:cs typeface="Arial" pitchFamily="34" charset="0"/>
                        </a:rPr>
                        <a:t>Pôle</a:t>
                      </a:r>
                      <a:endParaRPr lang="fr-FR" sz="2000" cap="small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cap="small" baseline="0" dirty="0" smtClean="0">
                          <a:latin typeface="Arial" pitchFamily="34" charset="0"/>
                          <a:cs typeface="Arial" pitchFamily="34" charset="0"/>
                        </a:rPr>
                        <a:t>Situations professionnelles</a:t>
                      </a:r>
                      <a:endParaRPr lang="fr-FR" sz="2000" cap="small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cap="small" baseline="0" dirty="0" smtClean="0">
                          <a:latin typeface="Arial" pitchFamily="34" charset="0"/>
                          <a:cs typeface="Arial" pitchFamily="34" charset="0"/>
                        </a:rPr>
                        <a:t>Exemples de travaux</a:t>
                      </a:r>
                      <a:endParaRPr lang="fr-FR" sz="2000" cap="small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cap="small" baseline="0" dirty="0" smtClean="0">
                          <a:latin typeface="Arial" pitchFamily="34" charset="0"/>
                          <a:cs typeface="Arial" pitchFamily="34" charset="0"/>
                        </a:rPr>
                        <a:t>Module d’EBP</a:t>
                      </a:r>
                      <a:endParaRPr lang="fr-FR" sz="2000" cap="small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25678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Pôle 3</a:t>
                      </a:r>
                      <a:endParaRPr kumimoji="0" lang="fr-FR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Gestion administrative interne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900" b="1" dirty="0" smtClean="0">
                          <a:latin typeface="Arial" pitchFamily="34" charset="0"/>
                          <a:cs typeface="Arial" pitchFamily="34" charset="0"/>
                        </a:rPr>
                        <a:t>3.1.2.</a:t>
                      </a:r>
                      <a:r>
                        <a:rPr lang="fr-FR" sz="19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900" baseline="0" dirty="0" smtClean="0">
                          <a:latin typeface="Arial" pitchFamily="34" charset="0"/>
                          <a:cs typeface="Arial" pitchFamily="34" charset="0"/>
                        </a:rPr>
                        <a:t>Production d’</a:t>
                      </a:r>
                      <a:r>
                        <a:rPr lang="fr-FR" sz="1900" baseline="0" dirty="0" err="1" smtClean="0">
                          <a:latin typeface="Arial" pitchFamily="34" charset="0"/>
                          <a:cs typeface="Arial" pitchFamily="34" charset="0"/>
                        </a:rPr>
                        <a:t>infor-mation</a:t>
                      </a:r>
                      <a:r>
                        <a:rPr lang="fr-FR" sz="1900" baseline="0" dirty="0" smtClean="0">
                          <a:latin typeface="Arial" pitchFamily="34" charset="0"/>
                          <a:cs typeface="Arial" pitchFamily="34" charset="0"/>
                        </a:rPr>
                        <a:t> structurée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9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Création d’une vue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9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Sélection de données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Tous les modules</a:t>
                      </a:r>
                    </a:p>
                  </a:txBody>
                  <a:tcPr anchor="ctr"/>
                </a:tc>
              </a:tr>
              <a:tr h="625678">
                <a:tc vMerge="1">
                  <a:txBody>
                    <a:bodyPr/>
                    <a:lstStyle/>
                    <a:p>
                      <a:endParaRPr lang="fr-F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900" b="1" dirty="0" smtClean="0">
                          <a:latin typeface="Arial" pitchFamily="34" charset="0"/>
                          <a:cs typeface="Arial" pitchFamily="34" charset="0"/>
                        </a:rPr>
                        <a:t>3.2.1</a:t>
                      </a:r>
                      <a:r>
                        <a:rPr lang="fr-FR" sz="1900" b="1" i="1" baseline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fr-FR" sz="1900" b="0" baseline="0" dirty="0" smtClean="0">
                          <a:latin typeface="Arial" pitchFamily="34" charset="0"/>
                          <a:cs typeface="Arial" pitchFamily="34" charset="0"/>
                        </a:rPr>
                        <a:t> Organisation et suivi des réunions</a:t>
                      </a:r>
                      <a:endParaRPr lang="fr-FR" sz="1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fr-FR" sz="19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Prise de rendez vous</a:t>
                      </a:r>
                    </a:p>
                    <a:p>
                      <a:r>
                        <a:rPr kumimoji="0" lang="fr-FR" sz="19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Gestion des plannings</a:t>
                      </a:r>
                      <a:endParaRPr kumimoji="0" lang="fr-FR" sz="1900" kern="1200" baseline="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CRM</a:t>
                      </a:r>
                    </a:p>
                  </a:txBody>
                  <a:tcPr anchor="ctr"/>
                </a:tc>
              </a:tr>
              <a:tr h="625678">
                <a:tc vMerge="1">
                  <a:txBody>
                    <a:bodyPr/>
                    <a:lstStyle/>
                    <a:p>
                      <a:endParaRPr lang="fr-F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900" b="1" dirty="0" smtClean="0">
                          <a:latin typeface="Arial" pitchFamily="34" charset="0"/>
                          <a:cs typeface="Arial" pitchFamily="34" charset="0"/>
                        </a:rPr>
                        <a:t>3.3.4.</a:t>
                      </a:r>
                      <a:r>
                        <a:rPr lang="fr-FR" sz="1900" baseline="0" dirty="0" smtClean="0">
                          <a:latin typeface="Arial" pitchFamily="34" charset="0"/>
                          <a:cs typeface="Arial" pitchFamily="34" charset="0"/>
                        </a:rPr>
                        <a:t> Participation au suivi du budget de </a:t>
                      </a:r>
                      <a:r>
                        <a:rPr lang="fr-FR" sz="1900" baseline="0" dirty="0" err="1" smtClean="0">
                          <a:latin typeface="Arial" pitchFamily="34" charset="0"/>
                          <a:cs typeface="Arial" pitchFamily="34" charset="0"/>
                        </a:rPr>
                        <a:t>fonctionne-ment</a:t>
                      </a:r>
                      <a:r>
                        <a:rPr lang="fr-FR" sz="1900" baseline="0" dirty="0" smtClean="0">
                          <a:latin typeface="Arial" pitchFamily="34" charset="0"/>
                          <a:cs typeface="Arial" pitchFamily="34" charset="0"/>
                        </a:rPr>
                        <a:t> du service</a:t>
                      </a:r>
                      <a:endParaRPr lang="fr-FR" sz="1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fr-FR" sz="19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Suivi des dépenses de fonctionnement</a:t>
                      </a:r>
                      <a:endParaRPr kumimoji="0" lang="fr-FR" sz="1900" kern="1200" baseline="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Comptabilité</a:t>
                      </a:r>
                    </a:p>
                  </a:txBody>
                  <a:tcPr anchor="ctr"/>
                </a:tc>
              </a:tr>
              <a:tr h="625678">
                <a:tc vMerge="1">
                  <a:txBody>
                    <a:bodyPr/>
                    <a:lstStyle/>
                    <a:p>
                      <a:endParaRPr lang="fr-F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900" b="1" dirty="0" smtClean="0">
                          <a:latin typeface="Arial" pitchFamily="34" charset="0"/>
                          <a:cs typeface="Arial" pitchFamily="34" charset="0"/>
                        </a:rPr>
                        <a:t>3.3.5.</a:t>
                      </a:r>
                      <a:r>
                        <a:rPr lang="fr-FR" sz="1900" baseline="0" dirty="0" smtClean="0">
                          <a:latin typeface="Arial" pitchFamily="34" charset="0"/>
                          <a:cs typeface="Arial" pitchFamily="34" charset="0"/>
                        </a:rPr>
                        <a:t> Gestion des </a:t>
                      </a:r>
                      <a:r>
                        <a:rPr lang="fr-FR" sz="1900" baseline="0" dirty="0" err="1" smtClean="0">
                          <a:latin typeface="Arial" pitchFamily="34" charset="0"/>
                          <a:cs typeface="Arial" pitchFamily="34" charset="0"/>
                        </a:rPr>
                        <a:t>fourni-tures</a:t>
                      </a:r>
                      <a:r>
                        <a:rPr lang="fr-FR" sz="1900" baseline="0" dirty="0" smtClean="0">
                          <a:latin typeface="Arial" pitchFamily="34" charset="0"/>
                          <a:cs typeface="Arial" pitchFamily="34" charset="0"/>
                        </a:rPr>
                        <a:t>, consommables et petits équipements de bureau</a:t>
                      </a:r>
                      <a:endParaRPr lang="fr-FR" sz="1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9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Demande de prix Commande </a:t>
                      </a:r>
                    </a:p>
                    <a:p>
                      <a:r>
                        <a:rPr kumimoji="0" lang="fr-FR" sz="19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Suivi des commandes</a:t>
                      </a:r>
                      <a:endParaRPr kumimoji="0" lang="fr-FR" sz="1900" kern="1200" baseline="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Gestion commerciale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648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Baccalauréat </a:t>
            </a:r>
            <a:r>
              <a:rPr lang="fr-FR" sz="1600" b="1" cap="sm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Professionnel Gestion-Administration</a:t>
            </a:r>
            <a:endParaRPr lang="fr-FR" sz="1600" b="1" cap="small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44705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place du PGI dans le référentiel</a:t>
            </a:r>
            <a:endParaRPr lang="fr-FR" sz="24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327694"/>
              </p:ext>
            </p:extLst>
          </p:nvPr>
        </p:nvGraphicFramePr>
        <p:xfrm>
          <a:off x="107504" y="1052736"/>
          <a:ext cx="8928992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3096344"/>
                <a:gridCol w="3096344"/>
                <a:gridCol w="1656184"/>
              </a:tblGrid>
              <a:tr h="437905">
                <a:tc>
                  <a:txBody>
                    <a:bodyPr/>
                    <a:lstStyle/>
                    <a:p>
                      <a:pPr algn="ctr"/>
                      <a:r>
                        <a:rPr lang="fr-FR" sz="2000" cap="small" baseline="0" dirty="0" smtClean="0">
                          <a:latin typeface="Arial" pitchFamily="34" charset="0"/>
                          <a:cs typeface="Arial" pitchFamily="34" charset="0"/>
                        </a:rPr>
                        <a:t>Pôle</a:t>
                      </a:r>
                      <a:endParaRPr lang="fr-FR" sz="2000" cap="small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cap="small" baseline="0" dirty="0" smtClean="0">
                          <a:latin typeface="Arial" pitchFamily="34" charset="0"/>
                          <a:cs typeface="Arial" pitchFamily="34" charset="0"/>
                        </a:rPr>
                        <a:t>Situations professionnelles</a:t>
                      </a:r>
                      <a:endParaRPr lang="fr-FR" sz="2000" cap="small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cap="small" baseline="0" dirty="0" smtClean="0">
                          <a:latin typeface="Arial" pitchFamily="34" charset="0"/>
                          <a:cs typeface="Arial" pitchFamily="34" charset="0"/>
                        </a:rPr>
                        <a:t>Exemples de travaux</a:t>
                      </a:r>
                      <a:endParaRPr lang="fr-FR" sz="2000" cap="small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cap="small" baseline="0" dirty="0" smtClean="0">
                          <a:latin typeface="Arial" pitchFamily="34" charset="0"/>
                          <a:cs typeface="Arial" pitchFamily="34" charset="0"/>
                        </a:rPr>
                        <a:t>Module d’EBP</a:t>
                      </a:r>
                      <a:endParaRPr lang="fr-FR" sz="2000" cap="small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25678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Pôle 4</a:t>
                      </a:r>
                      <a:endParaRPr kumimoji="0" lang="fr-FR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Gestion administrative</a:t>
                      </a:r>
                      <a:br>
                        <a:rPr kumimoji="0" lang="fr-FR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fr-FR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des projets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900" b="1" dirty="0" smtClean="0">
                          <a:latin typeface="Arial" pitchFamily="34" charset="0"/>
                          <a:cs typeface="Arial" pitchFamily="34" charset="0"/>
                        </a:rPr>
                        <a:t>4.1.1.</a:t>
                      </a:r>
                      <a:r>
                        <a:rPr lang="fr-FR" sz="19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900" baseline="0" dirty="0" smtClean="0">
                          <a:latin typeface="Arial" pitchFamily="34" charset="0"/>
                          <a:cs typeface="Arial" pitchFamily="34" charset="0"/>
                        </a:rPr>
                        <a:t>Mise en forme et diffusion d’un projet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9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Recherche d’informations nécessaires au projet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Gestion commerciale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CRM Comptabilité</a:t>
                      </a:r>
                    </a:p>
                  </a:txBody>
                  <a:tcPr anchor="ctr"/>
                </a:tc>
              </a:tr>
              <a:tr h="625678">
                <a:tc vMerge="1">
                  <a:txBody>
                    <a:bodyPr/>
                    <a:lstStyle/>
                    <a:p>
                      <a:endParaRPr lang="fr-F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900" b="1" dirty="0" smtClean="0">
                          <a:latin typeface="Arial" pitchFamily="34" charset="0"/>
                          <a:cs typeface="Arial" pitchFamily="34" charset="0"/>
                        </a:rPr>
                        <a:t>4.1.3</a:t>
                      </a:r>
                      <a:r>
                        <a:rPr lang="fr-FR" sz="1900" b="1" i="1" baseline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fr-FR" sz="1900" b="0" baseline="0" dirty="0" smtClean="0">
                          <a:latin typeface="Arial" pitchFamily="34" charset="0"/>
                          <a:cs typeface="Arial" pitchFamily="34" charset="0"/>
                        </a:rPr>
                        <a:t> Production d’états budgétaires liés au projet</a:t>
                      </a:r>
                      <a:endParaRPr lang="fr-FR" sz="1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fr-FR" sz="19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Détermination du coût d’un projet</a:t>
                      </a:r>
                      <a:endParaRPr kumimoji="0" lang="fr-FR" sz="1900" kern="1200" baseline="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Comptabilité</a:t>
                      </a:r>
                    </a:p>
                  </a:txBody>
                  <a:tcPr anchor="ctr"/>
                </a:tc>
              </a:tr>
              <a:tr h="625678">
                <a:tc vMerge="1">
                  <a:txBody>
                    <a:bodyPr/>
                    <a:lstStyle/>
                    <a:p>
                      <a:endParaRPr lang="fr-F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900" b="1" dirty="0" smtClean="0">
                          <a:latin typeface="Arial" pitchFamily="34" charset="0"/>
                          <a:cs typeface="Arial" pitchFamily="34" charset="0"/>
                        </a:rPr>
                        <a:t>4.1.5.</a:t>
                      </a:r>
                      <a:r>
                        <a:rPr lang="fr-FR" sz="1900" baseline="0" dirty="0" smtClean="0">
                          <a:latin typeface="Arial" pitchFamily="34" charset="0"/>
                          <a:cs typeface="Arial" pitchFamily="34" charset="0"/>
                        </a:rPr>
                        <a:t> Suivi du planning de réalisation du projet</a:t>
                      </a:r>
                      <a:endParaRPr lang="fr-FR" sz="1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fr-FR" sz="19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Gestion des plannings</a:t>
                      </a:r>
                      <a:endParaRPr kumimoji="0" lang="fr-FR" sz="1900" kern="1200" baseline="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CRM</a:t>
                      </a:r>
                    </a:p>
                  </a:txBody>
                  <a:tcPr anchor="ctr"/>
                </a:tc>
              </a:tr>
              <a:tr h="625678">
                <a:tc vMerge="1">
                  <a:txBody>
                    <a:bodyPr/>
                    <a:lstStyle/>
                    <a:p>
                      <a:endParaRPr lang="fr-F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b="1" dirty="0" smtClean="0">
                          <a:latin typeface="Arial" pitchFamily="34" charset="0"/>
                          <a:cs typeface="Arial" pitchFamily="34" charset="0"/>
                        </a:rPr>
                        <a:t>4.2.1.</a:t>
                      </a:r>
                      <a:r>
                        <a:rPr lang="fr-FR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fr-FR" sz="19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Participation à l’</a:t>
                      </a:r>
                      <a:r>
                        <a:rPr kumimoji="0" lang="fr-FR" sz="1900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éla-boration</a:t>
                      </a:r>
                      <a:r>
                        <a:rPr kumimoji="0" lang="fr-FR" sz="19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des documents de synthèse</a:t>
                      </a:r>
                      <a:endParaRPr kumimoji="0" lang="fr-FR" sz="1900" kern="1200" baseline="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fr-FR" sz="19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Évaluation du coût d’un projet</a:t>
                      </a:r>
                      <a:endParaRPr kumimoji="0" lang="fr-FR" sz="1900" kern="1200" baseline="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Gestion commerciale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Comptabilité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144016" y="5373216"/>
            <a:ext cx="896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D’autres exemples de travaux sont décrits dans un document téléchargeable </a:t>
            </a:r>
            <a:endParaRPr lang="fr-FR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043608" y="5723964"/>
            <a:ext cx="8100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sur le site Espace éducation mis en place par 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EBP,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rubrique </a:t>
            </a:r>
            <a:endParaRPr lang="fr-FR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043608" y="6084004"/>
            <a:ext cx="8100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des outils pour enseigner, cas pratique, </a:t>
            </a:r>
            <a:r>
              <a:rPr lang="fr-FR" sz="2000" dirty="0" err="1" smtClean="0">
                <a:latin typeface="Arial" pitchFamily="34" charset="0"/>
                <a:cs typeface="Arial" pitchFamily="34" charset="0"/>
                <a:hlinkClick r:id="rId2"/>
              </a:rPr>
              <a:t>Bureaumod</a:t>
            </a:r>
            <a:endParaRPr lang="fr-FR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95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Baccalauréat </a:t>
            </a:r>
            <a:r>
              <a:rPr lang="fr-FR" sz="1600" b="1" cap="sm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Professionnel Gestion-Administration</a:t>
            </a:r>
            <a:endParaRPr lang="fr-FR" sz="1600" b="1" cap="small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44705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PGI - Formation prévue</a:t>
            </a:r>
            <a:endParaRPr lang="fr-FR" sz="24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09175"/>
            <a:ext cx="8964488" cy="4622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0000" indent="-342900" algn="just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Un Groupe Action Formation, composé de 9 personnes va se réunir une première fois le 10 décembre 2012,</a:t>
            </a:r>
          </a:p>
          <a:p>
            <a:pPr marL="540000" indent="-342900" algn="just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Des FTP (Formations Territoriales de Proximité) sont mises en place (durée 1 jour ½),</a:t>
            </a:r>
          </a:p>
          <a:p>
            <a:pPr marL="540000" indent="-342900" algn="just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La première formation prévue aura lieu les 16 et 30 janvier à Saint-Louis,</a:t>
            </a:r>
          </a:p>
          <a:p>
            <a:pPr marL="540000" indent="-342900" algn="just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Cette formation pourrait s’organiser ainsi :</a:t>
            </a:r>
          </a:p>
          <a:p>
            <a:pPr marL="1454400" lvl="2" indent="-342900" algn="just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Travail sur une base de données existante,</a:t>
            </a:r>
          </a:p>
          <a:p>
            <a:pPr marL="1454400" lvl="2" indent="-342900" algn="just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Travail sur un scénario incluant l’utilisation du PGI.</a:t>
            </a:r>
          </a:p>
        </p:txBody>
      </p:sp>
    </p:spTree>
    <p:extLst>
      <p:ext uri="{BB962C8B-B14F-4D97-AF65-F5344CB8AC3E}">
        <p14:creationId xmlns:p14="http://schemas.microsoft.com/office/powerpoint/2010/main" val="414145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1006</TotalTime>
  <Words>937</Words>
  <Application>Microsoft Office PowerPoint</Application>
  <PresentationFormat>Affichage à l'écran (4:3)</PresentationFormat>
  <Paragraphs>167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Rotonde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</dc:creator>
  <cp:lastModifiedBy>Standard</cp:lastModifiedBy>
  <cp:revision>50</cp:revision>
  <cp:lastPrinted>2012-12-05T19:54:31Z</cp:lastPrinted>
  <dcterms:created xsi:type="dcterms:W3CDTF">2012-11-18T14:28:39Z</dcterms:created>
  <dcterms:modified xsi:type="dcterms:W3CDTF">2012-12-20T08:22:45Z</dcterms:modified>
</cp:coreProperties>
</file>