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5"/>
  </p:notesMasterIdLst>
  <p:handoutMasterIdLst>
    <p:handoutMasterId r:id="rId26"/>
  </p:handoutMasterIdLst>
  <p:sldIdLst>
    <p:sldId id="287" r:id="rId2"/>
    <p:sldId id="471" r:id="rId3"/>
    <p:sldId id="472" r:id="rId4"/>
    <p:sldId id="474" r:id="rId5"/>
    <p:sldId id="475" r:id="rId6"/>
    <p:sldId id="476" r:id="rId7"/>
    <p:sldId id="478" r:id="rId8"/>
    <p:sldId id="486" r:id="rId9"/>
    <p:sldId id="480" r:id="rId10"/>
    <p:sldId id="477" r:id="rId11"/>
    <p:sldId id="496" r:id="rId12"/>
    <p:sldId id="479" r:id="rId13"/>
    <p:sldId id="484" r:id="rId14"/>
    <p:sldId id="485" r:id="rId15"/>
    <p:sldId id="498" r:id="rId16"/>
    <p:sldId id="500" r:id="rId17"/>
    <p:sldId id="499" r:id="rId18"/>
    <p:sldId id="481" r:id="rId19"/>
    <p:sldId id="482" r:id="rId20"/>
    <p:sldId id="483" r:id="rId21"/>
    <p:sldId id="497" r:id="rId22"/>
    <p:sldId id="491" r:id="rId23"/>
    <p:sldId id="493" r:id="rId24"/>
  </p:sldIdLst>
  <p:sldSz cx="9144000" cy="6858000" type="screen4x3"/>
  <p:notesSz cx="6794500" cy="9931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B5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667" autoAdjust="0"/>
    <p:restoredTop sz="77219" autoAdjust="0"/>
  </p:normalViewPr>
  <p:slideViewPr>
    <p:cSldViewPr>
      <p:cViewPr varScale="1">
        <p:scale>
          <a:sx n="55" d="100"/>
          <a:sy n="55" d="100"/>
        </p:scale>
        <p:origin x="-15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512"/>
    </p:cViewPr>
  </p:sorterViewPr>
  <p:notesViewPr>
    <p:cSldViewPr>
      <p:cViewPr varScale="1">
        <p:scale>
          <a:sx n="76" d="100"/>
          <a:sy n="76" d="100"/>
        </p:scale>
        <p:origin x="-2214" y="-102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4AE87-4C2F-034E-AFC5-A819D6925D30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1773E54-81D7-4941-BAF6-28ADE2C6860B}">
      <dgm:prSet phldrT="[Texte]"/>
      <dgm:spPr>
        <a:ln>
          <a:solidFill>
            <a:srgbClr val="FFC1EF"/>
          </a:solidFill>
        </a:ln>
      </dgm:spPr>
      <dgm:t>
        <a:bodyPr/>
        <a:lstStyle/>
        <a:p>
          <a:r>
            <a:rPr lang="fr-FR" dirty="0"/>
            <a:t>26 h</a:t>
          </a:r>
        </a:p>
      </dgm:t>
    </dgm:pt>
    <dgm:pt modelId="{30CD9DEE-A5EF-FC44-83FD-B777D31DB724}" type="parTrans" cxnId="{1CC0E88A-A83D-C143-A78B-38728F2E58AC}">
      <dgm:prSet/>
      <dgm:spPr/>
      <dgm:t>
        <a:bodyPr/>
        <a:lstStyle/>
        <a:p>
          <a:endParaRPr lang="fr-FR"/>
        </a:p>
      </dgm:t>
    </dgm:pt>
    <dgm:pt modelId="{2D976DF1-F345-FA4E-B455-A690721E5025}" type="sibTrans" cxnId="{1CC0E88A-A83D-C143-A78B-38728F2E58AC}">
      <dgm:prSet/>
      <dgm:spPr/>
      <dgm:t>
        <a:bodyPr/>
        <a:lstStyle/>
        <a:p>
          <a:endParaRPr lang="fr-FR"/>
        </a:p>
      </dgm:t>
    </dgm:pt>
    <dgm:pt modelId="{ED82E4B6-37B4-9240-AA16-0FA67F0F972D}">
      <dgm:prSet phldrT="[Texte]"/>
      <dgm:spPr/>
      <dgm:t>
        <a:bodyPr/>
        <a:lstStyle/>
        <a:p>
          <a:r>
            <a:rPr lang="fr-FR" dirty="0"/>
            <a:t>26 heures de cours pour tous les élèves à tous les niveaux (auxquelles peuvent s’ajouter 2 ou 3 h en cycle 4)</a:t>
          </a:r>
        </a:p>
      </dgm:t>
    </dgm:pt>
    <dgm:pt modelId="{8EE60CDC-4201-BE49-AA3A-93CB821EFA57}" type="parTrans" cxnId="{C446CA5D-E734-A44D-B239-4F05B2F94F1E}">
      <dgm:prSet/>
      <dgm:spPr/>
      <dgm:t>
        <a:bodyPr/>
        <a:lstStyle/>
        <a:p>
          <a:endParaRPr lang="fr-FR"/>
        </a:p>
      </dgm:t>
    </dgm:pt>
    <dgm:pt modelId="{06E93699-4CB7-8D47-A500-CEE9612E5824}" type="sibTrans" cxnId="{C446CA5D-E734-A44D-B239-4F05B2F94F1E}">
      <dgm:prSet/>
      <dgm:spPr/>
      <dgm:t>
        <a:bodyPr/>
        <a:lstStyle/>
        <a:p>
          <a:endParaRPr lang="fr-FR"/>
        </a:p>
      </dgm:t>
    </dgm:pt>
    <dgm:pt modelId="{04C8D3F2-0694-E148-BAF6-981667CB1082}">
      <dgm:prSet phldrT="[Texte]"/>
      <dgm:spPr/>
      <dgm:t>
        <a:bodyPr/>
        <a:lstStyle/>
        <a:p>
          <a:r>
            <a:rPr lang="fr-FR" dirty="0"/>
            <a:t>1,5 h</a:t>
          </a:r>
        </a:p>
      </dgm:t>
    </dgm:pt>
    <dgm:pt modelId="{3CD9EFFF-71C7-1141-8EB1-5C1BE82E6437}" type="parTrans" cxnId="{F5D95CF5-0D59-D646-87D1-EA1596659C99}">
      <dgm:prSet/>
      <dgm:spPr/>
      <dgm:t>
        <a:bodyPr/>
        <a:lstStyle/>
        <a:p>
          <a:endParaRPr lang="fr-FR"/>
        </a:p>
      </dgm:t>
    </dgm:pt>
    <dgm:pt modelId="{918FDDB5-9B6C-3643-92AB-CD9C7BBF58E9}" type="sibTrans" cxnId="{F5D95CF5-0D59-D646-87D1-EA1596659C99}">
      <dgm:prSet/>
      <dgm:spPr/>
      <dgm:t>
        <a:bodyPr/>
        <a:lstStyle/>
        <a:p>
          <a:endParaRPr lang="fr-FR"/>
        </a:p>
      </dgm:t>
    </dgm:pt>
    <dgm:pt modelId="{912D57BF-C891-7341-A794-8C41571AF4BF}">
      <dgm:prSet phldrT="[Texte]"/>
      <dgm:spPr/>
      <dgm:t>
        <a:bodyPr/>
        <a:lstStyle/>
        <a:p>
          <a:r>
            <a:rPr lang="fr-FR" dirty="0"/>
            <a:t>Une pause méridienne d’une durée minimale de 1 heure trente pour tous les élèves </a:t>
          </a:r>
        </a:p>
      </dgm:t>
    </dgm:pt>
    <dgm:pt modelId="{70659DED-9A64-C14E-B1B0-48C4356D7AD4}" type="parTrans" cxnId="{1E896828-F721-9441-9C25-4707DC5A7168}">
      <dgm:prSet/>
      <dgm:spPr/>
      <dgm:t>
        <a:bodyPr/>
        <a:lstStyle/>
        <a:p>
          <a:endParaRPr lang="fr-FR"/>
        </a:p>
      </dgm:t>
    </dgm:pt>
    <dgm:pt modelId="{59CB02BE-B48D-DD49-8379-9116B187181F}" type="sibTrans" cxnId="{1E896828-F721-9441-9C25-4707DC5A7168}">
      <dgm:prSet/>
      <dgm:spPr/>
      <dgm:t>
        <a:bodyPr/>
        <a:lstStyle/>
        <a:p>
          <a:endParaRPr lang="fr-FR"/>
        </a:p>
      </dgm:t>
    </dgm:pt>
    <dgm:pt modelId="{CF315BBA-BAA3-104E-A150-049BB2A7AEF0}">
      <dgm:prSet phldrT="[Texte]"/>
      <dgm:spPr/>
      <dgm:t>
        <a:bodyPr/>
        <a:lstStyle/>
        <a:p>
          <a:r>
            <a:rPr lang="fr-FR" dirty="0"/>
            <a:t>6 h</a:t>
          </a:r>
        </a:p>
      </dgm:t>
    </dgm:pt>
    <dgm:pt modelId="{7B35D6A5-1028-C24E-80BF-601CE064F3FD}" type="parTrans" cxnId="{7FD0A982-DABC-1A46-AB34-EAD38BB8E321}">
      <dgm:prSet/>
      <dgm:spPr/>
      <dgm:t>
        <a:bodyPr/>
        <a:lstStyle/>
        <a:p>
          <a:endParaRPr lang="fr-FR"/>
        </a:p>
      </dgm:t>
    </dgm:pt>
    <dgm:pt modelId="{AD15161C-DAF7-B841-8CDE-70F928B84D2A}" type="sibTrans" cxnId="{7FD0A982-DABC-1A46-AB34-EAD38BB8E321}">
      <dgm:prSet/>
      <dgm:spPr/>
      <dgm:t>
        <a:bodyPr/>
        <a:lstStyle/>
        <a:p>
          <a:endParaRPr lang="fr-FR"/>
        </a:p>
      </dgm:t>
    </dgm:pt>
    <dgm:pt modelId="{7A85420F-F712-A745-869D-FBA90875F77A}">
      <dgm:prSet phldrT="[Texte]"/>
      <dgm:spPr/>
      <dgm:t>
        <a:bodyPr/>
        <a:lstStyle/>
        <a:p>
          <a:r>
            <a:rPr lang="fr-FR" dirty="0"/>
            <a:t>L’amplitude quotidienne ne dépasse pas 6 heures pour les élèves de 6</a:t>
          </a:r>
          <a:r>
            <a:rPr lang="fr-FR" baseline="30000" dirty="0"/>
            <a:t>ème</a:t>
          </a:r>
          <a:r>
            <a:rPr lang="fr-FR" dirty="0"/>
            <a:t>  (sauf dérogation accordée par le recteur)</a:t>
          </a:r>
        </a:p>
      </dgm:t>
    </dgm:pt>
    <dgm:pt modelId="{23159193-8B1F-C441-9B1E-13BFC89D4CC1}" type="parTrans" cxnId="{86CE51E9-D263-7C43-AAAA-9128D18BE25F}">
      <dgm:prSet/>
      <dgm:spPr/>
      <dgm:t>
        <a:bodyPr/>
        <a:lstStyle/>
        <a:p>
          <a:endParaRPr lang="fr-FR"/>
        </a:p>
      </dgm:t>
    </dgm:pt>
    <dgm:pt modelId="{A55C808B-064F-A241-802E-07414B897C98}" type="sibTrans" cxnId="{86CE51E9-D263-7C43-AAAA-9128D18BE25F}">
      <dgm:prSet/>
      <dgm:spPr/>
      <dgm:t>
        <a:bodyPr/>
        <a:lstStyle/>
        <a:p>
          <a:endParaRPr lang="fr-FR"/>
        </a:p>
      </dgm:t>
    </dgm:pt>
    <dgm:pt modelId="{1CACD263-9D2B-1341-A019-4819ED12BF9D}" type="pres">
      <dgm:prSet presAssocID="{2494AE87-4C2F-034E-AFC5-A819D6925D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1080C03-17FB-CC46-B5D4-B699FB1F983C}" type="pres">
      <dgm:prSet presAssocID="{D1773E54-81D7-4941-BAF6-28ADE2C6860B}" presName="composite" presStyleCnt="0"/>
      <dgm:spPr/>
    </dgm:pt>
    <dgm:pt modelId="{9F961E98-3242-6047-8ED3-8EEB014E1325}" type="pres">
      <dgm:prSet presAssocID="{D1773E54-81D7-4941-BAF6-28ADE2C6860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EE3287-6B5F-5849-A4FF-FA6A5E21245B}" type="pres">
      <dgm:prSet presAssocID="{D1773E54-81D7-4941-BAF6-28ADE2C6860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5E5F9C-32E9-404A-81F3-D6A363FD9D16}" type="pres">
      <dgm:prSet presAssocID="{2D976DF1-F345-FA4E-B455-A690721E5025}" presName="sp" presStyleCnt="0"/>
      <dgm:spPr/>
    </dgm:pt>
    <dgm:pt modelId="{5850EA6C-AE1D-CD41-BBC8-BA8396E3C2A3}" type="pres">
      <dgm:prSet presAssocID="{04C8D3F2-0694-E148-BAF6-981667CB1082}" presName="composite" presStyleCnt="0"/>
      <dgm:spPr/>
    </dgm:pt>
    <dgm:pt modelId="{51C27A79-24C2-F745-870E-DF49CBA078AF}" type="pres">
      <dgm:prSet presAssocID="{04C8D3F2-0694-E148-BAF6-981667CB108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A01734-A3CA-1B4A-8FC3-AFCB5CF43797}" type="pres">
      <dgm:prSet presAssocID="{04C8D3F2-0694-E148-BAF6-981667CB108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FE45B1-B347-4042-BB69-A261EB5350B2}" type="pres">
      <dgm:prSet presAssocID="{918FDDB5-9B6C-3643-92AB-CD9C7BBF58E9}" presName="sp" presStyleCnt="0"/>
      <dgm:spPr/>
    </dgm:pt>
    <dgm:pt modelId="{733E89FC-DBE0-B547-A25D-D93941E577DA}" type="pres">
      <dgm:prSet presAssocID="{CF315BBA-BAA3-104E-A150-049BB2A7AEF0}" presName="composite" presStyleCnt="0"/>
      <dgm:spPr/>
    </dgm:pt>
    <dgm:pt modelId="{46A4B68C-71DB-7D4B-BEB6-C0F5FD0A0663}" type="pres">
      <dgm:prSet presAssocID="{CF315BBA-BAA3-104E-A150-049BB2A7AEF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55B316-174A-2F44-964E-D929A6B3A129}" type="pres">
      <dgm:prSet presAssocID="{CF315BBA-BAA3-104E-A150-049BB2A7AEF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3C239B5-C580-4F4B-A070-CAA32032BCAB}" type="presOf" srcId="{912D57BF-C891-7341-A794-8C41571AF4BF}" destId="{45A01734-A3CA-1B4A-8FC3-AFCB5CF43797}" srcOrd="0" destOrd="0" presId="urn:microsoft.com/office/officeart/2005/8/layout/chevron2"/>
    <dgm:cxn modelId="{1CC0E88A-A83D-C143-A78B-38728F2E58AC}" srcId="{2494AE87-4C2F-034E-AFC5-A819D6925D30}" destId="{D1773E54-81D7-4941-BAF6-28ADE2C6860B}" srcOrd="0" destOrd="0" parTransId="{30CD9DEE-A5EF-FC44-83FD-B777D31DB724}" sibTransId="{2D976DF1-F345-FA4E-B455-A690721E5025}"/>
    <dgm:cxn modelId="{86CE51E9-D263-7C43-AAAA-9128D18BE25F}" srcId="{CF315BBA-BAA3-104E-A150-049BB2A7AEF0}" destId="{7A85420F-F712-A745-869D-FBA90875F77A}" srcOrd="0" destOrd="0" parTransId="{23159193-8B1F-C441-9B1E-13BFC89D4CC1}" sibTransId="{A55C808B-064F-A241-802E-07414B897C98}"/>
    <dgm:cxn modelId="{1E896828-F721-9441-9C25-4707DC5A7168}" srcId="{04C8D3F2-0694-E148-BAF6-981667CB1082}" destId="{912D57BF-C891-7341-A794-8C41571AF4BF}" srcOrd="0" destOrd="0" parTransId="{70659DED-9A64-C14E-B1B0-48C4356D7AD4}" sibTransId="{59CB02BE-B48D-DD49-8379-9116B187181F}"/>
    <dgm:cxn modelId="{CABE6EFB-EB24-4943-8B9E-B8F3D22A41EF}" type="presOf" srcId="{D1773E54-81D7-4941-BAF6-28ADE2C6860B}" destId="{9F961E98-3242-6047-8ED3-8EEB014E1325}" srcOrd="0" destOrd="0" presId="urn:microsoft.com/office/officeart/2005/8/layout/chevron2"/>
    <dgm:cxn modelId="{7FD0A982-DABC-1A46-AB34-EAD38BB8E321}" srcId="{2494AE87-4C2F-034E-AFC5-A819D6925D30}" destId="{CF315BBA-BAA3-104E-A150-049BB2A7AEF0}" srcOrd="2" destOrd="0" parTransId="{7B35D6A5-1028-C24E-80BF-601CE064F3FD}" sibTransId="{AD15161C-DAF7-B841-8CDE-70F928B84D2A}"/>
    <dgm:cxn modelId="{F5D95CF5-0D59-D646-87D1-EA1596659C99}" srcId="{2494AE87-4C2F-034E-AFC5-A819D6925D30}" destId="{04C8D3F2-0694-E148-BAF6-981667CB1082}" srcOrd="1" destOrd="0" parTransId="{3CD9EFFF-71C7-1141-8EB1-5C1BE82E6437}" sibTransId="{918FDDB5-9B6C-3643-92AB-CD9C7BBF58E9}"/>
    <dgm:cxn modelId="{4E311F24-C373-4B93-8AC1-6F47EDA5D84F}" type="presOf" srcId="{ED82E4B6-37B4-9240-AA16-0FA67F0F972D}" destId="{59EE3287-6B5F-5849-A4FF-FA6A5E21245B}" srcOrd="0" destOrd="0" presId="urn:microsoft.com/office/officeart/2005/8/layout/chevron2"/>
    <dgm:cxn modelId="{EF567173-CEA2-4CA4-A2B4-65B29A41C290}" type="presOf" srcId="{7A85420F-F712-A745-869D-FBA90875F77A}" destId="{7D55B316-174A-2F44-964E-D929A6B3A129}" srcOrd="0" destOrd="0" presId="urn:microsoft.com/office/officeart/2005/8/layout/chevron2"/>
    <dgm:cxn modelId="{6EAC2E26-E318-4BA6-B952-E8C8C44F20CB}" type="presOf" srcId="{2494AE87-4C2F-034E-AFC5-A819D6925D30}" destId="{1CACD263-9D2B-1341-A019-4819ED12BF9D}" srcOrd="0" destOrd="0" presId="urn:microsoft.com/office/officeart/2005/8/layout/chevron2"/>
    <dgm:cxn modelId="{3F21D1BE-3B49-4B7B-9AB9-B294839956E4}" type="presOf" srcId="{CF315BBA-BAA3-104E-A150-049BB2A7AEF0}" destId="{46A4B68C-71DB-7D4B-BEB6-C0F5FD0A0663}" srcOrd="0" destOrd="0" presId="urn:microsoft.com/office/officeart/2005/8/layout/chevron2"/>
    <dgm:cxn modelId="{C446CA5D-E734-A44D-B239-4F05B2F94F1E}" srcId="{D1773E54-81D7-4941-BAF6-28ADE2C6860B}" destId="{ED82E4B6-37B4-9240-AA16-0FA67F0F972D}" srcOrd="0" destOrd="0" parTransId="{8EE60CDC-4201-BE49-AA3A-93CB821EFA57}" sibTransId="{06E93699-4CB7-8D47-A500-CEE9612E5824}"/>
    <dgm:cxn modelId="{912B0C3C-49C0-4B8F-B204-0BB274866F9B}" type="presOf" srcId="{04C8D3F2-0694-E148-BAF6-981667CB1082}" destId="{51C27A79-24C2-F745-870E-DF49CBA078AF}" srcOrd="0" destOrd="0" presId="urn:microsoft.com/office/officeart/2005/8/layout/chevron2"/>
    <dgm:cxn modelId="{2646A0D1-5E41-4983-A5CB-103CFEDF549F}" type="presParOf" srcId="{1CACD263-9D2B-1341-A019-4819ED12BF9D}" destId="{61080C03-17FB-CC46-B5D4-B699FB1F983C}" srcOrd="0" destOrd="0" presId="urn:microsoft.com/office/officeart/2005/8/layout/chevron2"/>
    <dgm:cxn modelId="{FB2842A5-FEFC-42D6-96CF-8F2C224F0598}" type="presParOf" srcId="{61080C03-17FB-CC46-B5D4-B699FB1F983C}" destId="{9F961E98-3242-6047-8ED3-8EEB014E1325}" srcOrd="0" destOrd="0" presId="urn:microsoft.com/office/officeart/2005/8/layout/chevron2"/>
    <dgm:cxn modelId="{20A38458-EBC1-42C0-AF15-335FE4079B86}" type="presParOf" srcId="{61080C03-17FB-CC46-B5D4-B699FB1F983C}" destId="{59EE3287-6B5F-5849-A4FF-FA6A5E21245B}" srcOrd="1" destOrd="0" presId="urn:microsoft.com/office/officeart/2005/8/layout/chevron2"/>
    <dgm:cxn modelId="{0ED7A7D8-85DE-4772-9DF8-4FA72014C506}" type="presParOf" srcId="{1CACD263-9D2B-1341-A019-4819ED12BF9D}" destId="{0F5E5F9C-32E9-404A-81F3-D6A363FD9D16}" srcOrd="1" destOrd="0" presId="urn:microsoft.com/office/officeart/2005/8/layout/chevron2"/>
    <dgm:cxn modelId="{EE034135-D108-42F3-AD34-310E794988F1}" type="presParOf" srcId="{1CACD263-9D2B-1341-A019-4819ED12BF9D}" destId="{5850EA6C-AE1D-CD41-BBC8-BA8396E3C2A3}" srcOrd="2" destOrd="0" presId="urn:microsoft.com/office/officeart/2005/8/layout/chevron2"/>
    <dgm:cxn modelId="{CC9D840D-3340-402A-83A1-0D5A5CCB5006}" type="presParOf" srcId="{5850EA6C-AE1D-CD41-BBC8-BA8396E3C2A3}" destId="{51C27A79-24C2-F745-870E-DF49CBA078AF}" srcOrd="0" destOrd="0" presId="urn:microsoft.com/office/officeart/2005/8/layout/chevron2"/>
    <dgm:cxn modelId="{2DC15E45-2F94-402C-A2AC-325FC3DD017B}" type="presParOf" srcId="{5850EA6C-AE1D-CD41-BBC8-BA8396E3C2A3}" destId="{45A01734-A3CA-1B4A-8FC3-AFCB5CF43797}" srcOrd="1" destOrd="0" presId="urn:microsoft.com/office/officeart/2005/8/layout/chevron2"/>
    <dgm:cxn modelId="{F1585C0C-BD36-4B3F-8831-A7A4E4DECBDE}" type="presParOf" srcId="{1CACD263-9D2B-1341-A019-4819ED12BF9D}" destId="{B6FE45B1-B347-4042-BB69-A261EB5350B2}" srcOrd="3" destOrd="0" presId="urn:microsoft.com/office/officeart/2005/8/layout/chevron2"/>
    <dgm:cxn modelId="{83195432-E39C-44DA-8B50-F700E9CE4F93}" type="presParOf" srcId="{1CACD263-9D2B-1341-A019-4819ED12BF9D}" destId="{733E89FC-DBE0-B547-A25D-D93941E577DA}" srcOrd="4" destOrd="0" presId="urn:microsoft.com/office/officeart/2005/8/layout/chevron2"/>
    <dgm:cxn modelId="{E7934DB7-E607-4FD6-B6CC-ED2D7971B728}" type="presParOf" srcId="{733E89FC-DBE0-B547-A25D-D93941E577DA}" destId="{46A4B68C-71DB-7D4B-BEB6-C0F5FD0A0663}" srcOrd="0" destOrd="0" presId="urn:microsoft.com/office/officeart/2005/8/layout/chevron2"/>
    <dgm:cxn modelId="{831207BC-A314-49CA-9227-1317F683FC16}" type="presParOf" srcId="{733E89FC-DBE0-B547-A25D-D93941E577DA}" destId="{7D55B316-174A-2F44-964E-D929A6B3A1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61E98-3242-6047-8ED3-8EEB014E1325}">
      <dsp:nvSpPr>
        <dsp:cNvPr id="0" name=""/>
        <dsp:cNvSpPr/>
      </dsp:nvSpPr>
      <dsp:spPr>
        <a:xfrm rot="5400000">
          <a:off x="-198365" y="199485"/>
          <a:ext cx="1322434" cy="9257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rgbClr val="FFC1EF"/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/>
            <a:t>26 h</a:t>
          </a:r>
        </a:p>
      </dsp:txBody>
      <dsp:txXfrm rot="-5400000">
        <a:off x="0" y="463972"/>
        <a:ext cx="925704" cy="396730"/>
      </dsp:txXfrm>
    </dsp:sp>
    <dsp:sp modelId="{59EE3287-6B5F-5849-A4FF-FA6A5E21245B}">
      <dsp:nvSpPr>
        <dsp:cNvPr id="0" name=""/>
        <dsp:cNvSpPr/>
      </dsp:nvSpPr>
      <dsp:spPr>
        <a:xfrm rot="5400000">
          <a:off x="3525448" y="-2598624"/>
          <a:ext cx="859582" cy="6059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/>
            <a:t>26 heures de cours pour tous les élèves à tous les niveaux (auxquelles peuvent s’ajouter 2 ou 3 h en cycle 4)</a:t>
          </a:r>
        </a:p>
      </dsp:txBody>
      <dsp:txXfrm rot="-5400000">
        <a:off x="925704" y="43081"/>
        <a:ext cx="6017110" cy="775660"/>
      </dsp:txXfrm>
    </dsp:sp>
    <dsp:sp modelId="{51C27A79-24C2-F745-870E-DF49CBA078AF}">
      <dsp:nvSpPr>
        <dsp:cNvPr id="0" name=""/>
        <dsp:cNvSpPr/>
      </dsp:nvSpPr>
      <dsp:spPr>
        <a:xfrm rot="5400000">
          <a:off x="-198365" y="1323655"/>
          <a:ext cx="1322434" cy="9257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/>
            <a:t>1,5 h</a:t>
          </a:r>
        </a:p>
      </dsp:txBody>
      <dsp:txXfrm rot="-5400000">
        <a:off x="0" y="1588142"/>
        <a:ext cx="925704" cy="396730"/>
      </dsp:txXfrm>
    </dsp:sp>
    <dsp:sp modelId="{45A01734-A3CA-1B4A-8FC3-AFCB5CF43797}">
      <dsp:nvSpPr>
        <dsp:cNvPr id="0" name=""/>
        <dsp:cNvSpPr/>
      </dsp:nvSpPr>
      <dsp:spPr>
        <a:xfrm rot="5400000">
          <a:off x="3525448" y="-1474453"/>
          <a:ext cx="859582" cy="6059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/>
            <a:t>Une pause méridienne d’une durée minimale de 1 heure trente pour tous les élèves </a:t>
          </a:r>
        </a:p>
      </dsp:txBody>
      <dsp:txXfrm rot="-5400000">
        <a:off x="925704" y="1167252"/>
        <a:ext cx="6017110" cy="775660"/>
      </dsp:txXfrm>
    </dsp:sp>
    <dsp:sp modelId="{46A4B68C-71DB-7D4B-BEB6-C0F5FD0A0663}">
      <dsp:nvSpPr>
        <dsp:cNvPr id="0" name=""/>
        <dsp:cNvSpPr/>
      </dsp:nvSpPr>
      <dsp:spPr>
        <a:xfrm rot="5400000">
          <a:off x="-198365" y="2447826"/>
          <a:ext cx="1322434" cy="92570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/>
            <a:t>6 h</a:t>
          </a:r>
        </a:p>
      </dsp:txBody>
      <dsp:txXfrm rot="-5400000">
        <a:off x="0" y="2712313"/>
        <a:ext cx="925704" cy="396730"/>
      </dsp:txXfrm>
    </dsp:sp>
    <dsp:sp modelId="{7D55B316-174A-2F44-964E-D929A6B3A129}">
      <dsp:nvSpPr>
        <dsp:cNvPr id="0" name=""/>
        <dsp:cNvSpPr/>
      </dsp:nvSpPr>
      <dsp:spPr>
        <a:xfrm rot="5400000">
          <a:off x="3525448" y="-350283"/>
          <a:ext cx="859582" cy="6059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/>
            <a:t>L’amplitude quotidienne ne dépasse pas 6 heures pour les élèves de 6</a:t>
          </a:r>
          <a:r>
            <a:rPr lang="fr-FR" sz="1800" kern="1200" baseline="30000" dirty="0"/>
            <a:t>ème</a:t>
          </a:r>
          <a:r>
            <a:rPr lang="fr-FR" sz="1800" kern="1200" dirty="0"/>
            <a:t>  (sauf dérogation accordée par le recteur)</a:t>
          </a:r>
        </a:p>
      </dsp:txBody>
      <dsp:txXfrm rot="-5400000">
        <a:off x="925704" y="2291422"/>
        <a:ext cx="6017110" cy="775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760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t" anchorCtr="0" compatLnSpc="1">
            <a:prstTxWarp prst="textNoShape">
              <a:avLst/>
            </a:prstTxWarp>
          </a:bodyPr>
          <a:lstStyle>
            <a:lvl1pPr defTabSz="956561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5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40" y="1"/>
            <a:ext cx="2943760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t" anchorCtr="0" compatLnSpc="1">
            <a:prstTxWarp prst="textNoShape">
              <a:avLst/>
            </a:prstTxWarp>
          </a:bodyPr>
          <a:lstStyle>
            <a:lvl1pPr algn="r" defTabSz="956561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752"/>
            <a:ext cx="2943760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b" anchorCtr="0" compatLnSpc="1">
            <a:prstTxWarp prst="textNoShape">
              <a:avLst/>
            </a:prstTxWarp>
          </a:bodyPr>
          <a:lstStyle>
            <a:lvl1pPr defTabSz="956561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40" y="9434752"/>
            <a:ext cx="2943760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b" anchorCtr="0" compatLnSpc="1">
            <a:prstTxWarp prst="textNoShape">
              <a:avLst/>
            </a:prstTxWarp>
          </a:bodyPr>
          <a:lstStyle>
            <a:lvl1pPr algn="r" defTabSz="956561">
              <a:defRPr sz="1300"/>
            </a:lvl1pPr>
          </a:lstStyle>
          <a:p>
            <a:pPr>
              <a:defRPr/>
            </a:pPr>
            <a:fld id="{1FBDE1BE-05D9-41A4-84C3-8D1CA83CA9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3197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760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t" anchorCtr="0" compatLnSpc="1">
            <a:prstTxWarp prst="textNoShape">
              <a:avLst/>
            </a:prstTxWarp>
          </a:bodyPr>
          <a:lstStyle>
            <a:lvl1pPr defTabSz="956561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40" y="1"/>
            <a:ext cx="2943760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t" anchorCtr="0" compatLnSpc="1">
            <a:prstTxWarp prst="textNoShape">
              <a:avLst/>
            </a:prstTxWarp>
          </a:bodyPr>
          <a:lstStyle>
            <a:lvl1pPr algn="r" defTabSz="956561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410" y="4717377"/>
            <a:ext cx="4983680" cy="446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752"/>
            <a:ext cx="2943760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b" anchorCtr="0" compatLnSpc="1">
            <a:prstTxWarp prst="textNoShape">
              <a:avLst/>
            </a:prstTxWarp>
          </a:bodyPr>
          <a:lstStyle>
            <a:lvl1pPr defTabSz="956561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40" y="9434752"/>
            <a:ext cx="2943760" cy="49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99" tIns="47800" rIns="95599" bIns="47800" numCol="1" anchor="b" anchorCtr="0" compatLnSpc="1">
            <a:prstTxWarp prst="textNoShape">
              <a:avLst/>
            </a:prstTxWarp>
          </a:bodyPr>
          <a:lstStyle>
            <a:lvl1pPr algn="r" defTabSz="956561">
              <a:defRPr sz="1300"/>
            </a:lvl1pPr>
          </a:lstStyle>
          <a:p>
            <a:pPr>
              <a:defRPr/>
            </a:pPr>
            <a:fld id="{C070F03A-C4CA-402F-AB12-6E3E603E92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7675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70F03A-C4CA-402F-AB12-6E3E603E92D8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5678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A712-867F-4BAA-A9EA-02A931B1007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89613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31123" y="4779486"/>
            <a:ext cx="6496496" cy="489056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58D14-B104-4DEB-BC7A-B40764CE1CC2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1208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A712-867F-4BAA-A9EA-02A931B1007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4727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12750" y="282575"/>
            <a:ext cx="1703388" cy="1277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514609" y="1833415"/>
            <a:ext cx="5435600" cy="7746597"/>
          </a:xfrm>
        </p:spPr>
        <p:txBody>
          <a:bodyPr/>
          <a:lstStyle/>
          <a:p>
            <a:endParaRPr lang="fr-FR" sz="9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2F474-C814-4A2F-8D37-48582F772DF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1870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A712-867F-4BAA-A9EA-02A931B1007D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96717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A712-867F-4BAA-A9EA-02A931B1007D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93338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A712-867F-4BAA-A9EA-02A931B1007D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4514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A712-867F-4BAA-A9EA-02A931B1007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49228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541588" y="744538"/>
            <a:ext cx="3262312" cy="24479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14941" y="3479735"/>
            <a:ext cx="5421936" cy="711699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A712-867F-4BAA-A9EA-02A931B1007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9942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A712-867F-4BAA-A9EA-02A931B1007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1567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A712-867F-4BAA-A9EA-02A931B1007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663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A712-867F-4BAA-A9EA-02A931B1007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33467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A712-867F-4BAA-A9EA-02A931B1007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1357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70F03A-C4CA-402F-AB12-6E3E603E92D8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0950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A712-867F-4BAA-A9EA-02A931B1007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1967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BFB6A-9259-4B6B-AB1F-66F8E9FEFD9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B8E1A-7A25-4789-8EB8-AF05CACA09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0BA40-AF2E-497F-9800-DDF199E925C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3B9E-3A26-4A1D-885B-FECE48D2AEC6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F00D-81AF-4F3D-9C59-B88D8ECB6F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316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B8D74-1848-4B6E-9F69-EEEC51B95D6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83F7D-81A5-467D-AE6E-58B3FDB9342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948AB-0D98-402A-8E7C-54060CD2DBE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0544F-F556-4526-9DB5-B98A24A1B9D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FD06E7-C6D0-4E32-A525-4B7AE012F6B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FCF2E-7DF7-4A92-A477-7371D1A71E8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D8226-1CF5-4C6F-B6A7-43F0D95B09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D424963-DDD1-4A81-99DA-8B14FA2CD8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6AB7489-DF84-4336-9795-8E903545FF0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45224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tx1"/>
                </a:solidFill>
              </a:rPr>
              <a:t>Réforme du collège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Formations académiques des CPE </a:t>
            </a:r>
            <a:r>
              <a:rPr lang="fr-FR" sz="3600" dirty="0" smtClean="0">
                <a:solidFill>
                  <a:schemeClr val="tx1"/>
                </a:solidFill>
              </a:rPr>
              <a:t/>
            </a:r>
            <a:br>
              <a:rPr lang="fr-FR" sz="3600" dirty="0" smtClean="0">
                <a:solidFill>
                  <a:schemeClr val="tx1"/>
                </a:solidFill>
              </a:rPr>
            </a:br>
            <a:r>
              <a:rPr lang="fr-FR" sz="3600" dirty="0">
                <a:solidFill>
                  <a:schemeClr val="tx1"/>
                </a:solidFill>
              </a:rPr>
              <a:t/>
            </a:r>
            <a:br>
              <a:rPr lang="fr-FR" sz="3600" dirty="0">
                <a:solidFill>
                  <a:schemeClr val="tx1"/>
                </a:solidFill>
              </a:rPr>
            </a:br>
            <a:r>
              <a:rPr lang="fr-FR" sz="2700" dirty="0">
                <a:solidFill>
                  <a:schemeClr val="tx1"/>
                </a:solidFill>
              </a:rPr>
              <a:t>Equipe des IA-IPR Etablissements et vie </a:t>
            </a:r>
            <a:r>
              <a:rPr lang="fr-FR" sz="2700" dirty="0" smtClean="0">
                <a:solidFill>
                  <a:schemeClr val="tx1"/>
                </a:solidFill>
              </a:rPr>
              <a:t>scolaire</a:t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>Claude BOSSU – Dominique SASSI</a:t>
            </a:r>
            <a:r>
              <a:rPr lang="fr-FR" sz="3600" dirty="0" smtClean="0">
                <a:solidFill>
                  <a:schemeClr val="tx1"/>
                </a:solidFill>
              </a:rPr>
              <a:t/>
            </a:r>
            <a:br>
              <a:rPr lang="fr-FR" sz="3600" dirty="0" smtClean="0">
                <a:solidFill>
                  <a:schemeClr val="tx1"/>
                </a:solidFill>
              </a:rPr>
            </a:br>
            <a:endParaRPr lang="fr-FR" sz="3600" dirty="0" smtClean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5013176"/>
            <a:ext cx="7772400" cy="1270992"/>
          </a:xfrm>
        </p:spPr>
        <p:txBody>
          <a:bodyPr/>
          <a:lstStyle/>
          <a:p>
            <a:pPr algn="l" eaLnBrk="1" hangingPunct="1"/>
            <a:r>
              <a:rPr lang="fr-FR" sz="2400" dirty="0" smtClean="0">
                <a:solidFill>
                  <a:schemeClr val="tx2"/>
                </a:solidFill>
              </a:rPr>
              <a:t/>
            </a:r>
            <a:br>
              <a:rPr lang="fr-FR" sz="2400" dirty="0" smtClean="0">
                <a:solidFill>
                  <a:schemeClr val="tx2"/>
                </a:solidFill>
              </a:rPr>
            </a:br>
            <a:endParaRPr lang="fr-FR" sz="2400" dirty="0" smtClean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2080" y="5589240"/>
            <a:ext cx="1282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Avril 2016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348880"/>
            <a:ext cx="7886700" cy="3259559"/>
          </a:xfrm>
        </p:spPr>
        <p:txBody>
          <a:bodyPr>
            <a:normAutofit/>
          </a:bodyPr>
          <a:lstStyle/>
          <a:p>
            <a:r>
              <a:rPr lang="fr-FR" dirty="0" smtClean="0"/>
              <a:t>Du face à face au côte à côte (culture de l’accompagnement 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TOUS les élèves </a:t>
            </a:r>
            <a:r>
              <a:rPr lang="fr-FR" dirty="0"/>
              <a:t> </a:t>
            </a:r>
            <a:r>
              <a:rPr lang="fr-FR" dirty="0" smtClean="0"/>
              <a:t>/ Toutes les disciplines / les CPE, les professeurs documentalistes </a:t>
            </a:r>
          </a:p>
          <a:p>
            <a:endParaRPr lang="fr-FR" dirty="0" smtClean="0"/>
          </a:p>
          <a:p>
            <a:r>
              <a:rPr lang="fr-FR" dirty="0" smtClean="0"/>
              <a:t>Personnalisation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2422" y="692696"/>
            <a:ext cx="8784976" cy="1080119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4000" b="1" dirty="0" smtClean="0"/>
              <a:t>L’accompagnement pédagogique 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xmlns="" val="35236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 idx="4294967295"/>
          </p:nvPr>
        </p:nvSpPr>
        <p:spPr>
          <a:xfrm>
            <a:off x="0" y="68627"/>
            <a:ext cx="9144000" cy="569044"/>
          </a:xfrm>
        </p:spPr>
        <p:txBody>
          <a:bodyPr>
            <a:noAutofit/>
          </a:bodyPr>
          <a:lstStyle/>
          <a:p>
            <a:pPr marL="3946130" indent="-3946130"/>
            <a:r>
              <a:rPr lang="fr-FR" altLang="fr-FR" sz="2000" b="1" spc="-7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nouvelle organisation du collège fondée sur</a:t>
            </a:r>
            <a:br>
              <a:rPr lang="fr-FR" altLang="fr-FR" sz="2000" b="1" spc="-7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000" b="1" spc="-7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l’accompagnement pédagogique de tous les élèves</a:t>
            </a:r>
          </a:p>
        </p:txBody>
      </p:sp>
      <p:sp>
        <p:nvSpPr>
          <p:cNvPr id="78" name="Oval 6"/>
          <p:cNvSpPr>
            <a:spLocks noChangeArrowheads="1"/>
          </p:cNvSpPr>
          <p:nvPr/>
        </p:nvSpPr>
        <p:spPr bwMode="auto">
          <a:xfrm rot="5400000">
            <a:off x="1627585" y="700610"/>
            <a:ext cx="2211883" cy="1948754"/>
          </a:xfrm>
          <a:prstGeom prst="ellipse">
            <a:avLst/>
          </a:prstGeom>
          <a:solidFill>
            <a:srgbClr val="F70975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wrap="none" lIns="91432" tIns="45716" rIns="91432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0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Socle commun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0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de connaissances,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0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de compétences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0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et de culture</a:t>
            </a:r>
          </a:p>
        </p:txBody>
      </p:sp>
      <p:sp>
        <p:nvSpPr>
          <p:cNvPr id="113" name="Line 26"/>
          <p:cNvSpPr>
            <a:spLocks noChangeShapeType="1"/>
          </p:cNvSpPr>
          <p:nvPr/>
        </p:nvSpPr>
        <p:spPr bwMode="auto">
          <a:xfrm flipH="1">
            <a:off x="3613821" y="4661882"/>
            <a:ext cx="967636" cy="397841"/>
          </a:xfrm>
          <a:prstGeom prst="line">
            <a:avLst/>
          </a:prstGeom>
          <a:noFill/>
          <a:ln w="127000">
            <a:solidFill>
              <a:srgbClr val="C65AE4"/>
            </a:solidFill>
            <a:round/>
            <a:headEnd type="stealth" w="med" len="med"/>
            <a:tailEnd type="stealth" w="med" len="med"/>
          </a:ln>
          <a:extLst/>
        </p:spPr>
        <p:txBody>
          <a:bodyPr lIns="91432" tIns="45716" rIns="91432" bIns="4571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000000"/>
              </a:solidFill>
              <a:ea typeface="ＭＳ Ｐゴシック" charset="0"/>
              <a:cs typeface="Calibri"/>
            </a:endParaRPr>
          </a:p>
        </p:txBody>
      </p:sp>
      <p:sp>
        <p:nvSpPr>
          <p:cNvPr id="114" name="Line 28"/>
          <p:cNvSpPr>
            <a:spLocks noChangeShapeType="1"/>
          </p:cNvSpPr>
          <p:nvPr/>
        </p:nvSpPr>
        <p:spPr bwMode="auto">
          <a:xfrm flipV="1">
            <a:off x="1305841" y="2168080"/>
            <a:ext cx="420086" cy="1510725"/>
          </a:xfrm>
          <a:prstGeom prst="line">
            <a:avLst/>
          </a:prstGeom>
          <a:noFill/>
          <a:ln w="127000">
            <a:solidFill>
              <a:srgbClr val="C65AE4"/>
            </a:solidFill>
            <a:round/>
            <a:headEnd type="stealth" w="med" len="med"/>
            <a:tailEnd type="stealth" w="med" len="med"/>
          </a:ln>
          <a:extLst/>
        </p:spPr>
        <p:txBody>
          <a:bodyPr lIns="91432" tIns="45716" rIns="91432" bIns="45716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000000"/>
              </a:solidFill>
              <a:ea typeface="ＭＳ Ｐゴシック" charset="0"/>
              <a:cs typeface="Calibri"/>
            </a:endParaRPr>
          </a:p>
        </p:txBody>
      </p:sp>
      <p:sp>
        <p:nvSpPr>
          <p:cNvPr id="115" name="Line 29"/>
          <p:cNvSpPr>
            <a:spLocks noChangeShapeType="1"/>
          </p:cNvSpPr>
          <p:nvPr/>
        </p:nvSpPr>
        <p:spPr bwMode="auto">
          <a:xfrm flipH="1" flipV="1">
            <a:off x="3865158" y="1911085"/>
            <a:ext cx="716307" cy="869771"/>
          </a:xfrm>
          <a:prstGeom prst="line">
            <a:avLst/>
          </a:prstGeom>
          <a:noFill/>
          <a:ln w="127000">
            <a:solidFill>
              <a:srgbClr val="C65AE4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2" tIns="45716" rIns="91432" bIns="4571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1" name="Oval 13"/>
          <p:cNvSpPr>
            <a:spLocks noChangeArrowheads="1"/>
          </p:cNvSpPr>
          <p:nvPr/>
        </p:nvSpPr>
        <p:spPr bwMode="auto">
          <a:xfrm>
            <a:off x="792182" y="3983072"/>
            <a:ext cx="2051626" cy="2326248"/>
          </a:xfrm>
          <a:prstGeom prst="ellipse">
            <a:avLst/>
          </a:prstGeom>
          <a:solidFill>
            <a:srgbClr val="00B0F0"/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Nouvelle politique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d’évaluation</a:t>
            </a:r>
          </a:p>
        </p:txBody>
      </p:sp>
      <p:sp>
        <p:nvSpPr>
          <p:cNvPr id="122" name="Oval 15"/>
          <p:cNvSpPr>
            <a:spLocks noChangeArrowheads="1"/>
          </p:cNvSpPr>
          <p:nvPr/>
        </p:nvSpPr>
        <p:spPr bwMode="auto">
          <a:xfrm>
            <a:off x="494683" y="3720348"/>
            <a:ext cx="1288879" cy="932839"/>
          </a:xfrm>
          <a:prstGeom prst="ellipse">
            <a:avLst/>
          </a:prstGeom>
          <a:solidFill>
            <a:srgbClr val="57D3FF">
              <a:alpha val="88000"/>
            </a:srgbClr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évaluer les progrès</a:t>
            </a:r>
          </a:p>
        </p:txBody>
      </p:sp>
      <p:sp>
        <p:nvSpPr>
          <p:cNvPr id="123" name="Oval 15"/>
          <p:cNvSpPr>
            <a:spLocks noChangeArrowheads="1"/>
          </p:cNvSpPr>
          <p:nvPr/>
        </p:nvSpPr>
        <p:spPr bwMode="auto">
          <a:xfrm>
            <a:off x="2699792" y="5301208"/>
            <a:ext cx="1347425" cy="1115344"/>
          </a:xfrm>
          <a:prstGeom prst="ellipse">
            <a:avLst/>
          </a:prstGeom>
          <a:solidFill>
            <a:srgbClr val="57D3FF">
              <a:alpha val="88000"/>
            </a:srgbClr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partir des besoins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et du potentiel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des élèves</a:t>
            </a:r>
          </a:p>
        </p:txBody>
      </p:sp>
      <p:sp>
        <p:nvSpPr>
          <p:cNvPr id="74" name="Oval 4"/>
          <p:cNvSpPr>
            <a:spLocks noChangeArrowheads="1"/>
          </p:cNvSpPr>
          <p:nvPr/>
        </p:nvSpPr>
        <p:spPr bwMode="auto">
          <a:xfrm rot="16200000">
            <a:off x="4234113" y="2299023"/>
            <a:ext cx="2980907" cy="2591415"/>
          </a:xfrm>
          <a:prstGeom prst="ellipse">
            <a:avLst/>
          </a:prstGeom>
          <a:solidFill>
            <a:srgbClr val="FB7405">
              <a:alpha val="80000"/>
            </a:srgbClr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" wrap="none" lIns="91432" tIns="45716" rIns="91432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0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Développer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0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l’accompagnement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0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 pédagogique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0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de tous les élèves</a:t>
            </a:r>
          </a:p>
        </p:txBody>
      </p:sp>
      <p:sp>
        <p:nvSpPr>
          <p:cNvPr id="100" name="Oval 16"/>
          <p:cNvSpPr>
            <a:spLocks noChangeArrowheads="1"/>
          </p:cNvSpPr>
          <p:nvPr/>
        </p:nvSpPr>
        <p:spPr bwMode="auto">
          <a:xfrm>
            <a:off x="4731412" y="5143570"/>
            <a:ext cx="1287264" cy="1008063"/>
          </a:xfrm>
          <a:prstGeom prst="ellipse">
            <a:avLst/>
          </a:prstGeom>
          <a:solidFill>
            <a:srgbClr val="FFC000">
              <a:alpha val="86000"/>
            </a:srgbClr>
          </a:solidFill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6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Différenciation</a:t>
            </a:r>
          </a:p>
        </p:txBody>
      </p:sp>
      <p:sp>
        <p:nvSpPr>
          <p:cNvPr id="101" name="Oval 17"/>
          <p:cNvSpPr>
            <a:spLocks noChangeArrowheads="1"/>
          </p:cNvSpPr>
          <p:nvPr/>
        </p:nvSpPr>
        <p:spPr bwMode="auto">
          <a:xfrm>
            <a:off x="4967258" y="1911084"/>
            <a:ext cx="1287263" cy="1008061"/>
          </a:xfrm>
          <a:prstGeom prst="ellipse">
            <a:avLst/>
          </a:prstGeom>
          <a:solidFill>
            <a:srgbClr val="FFC000">
              <a:alpha val="86000"/>
            </a:srgbClr>
          </a:solidFill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cs typeface="Calibri"/>
              </a:rPr>
              <a:t>Temps long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cs typeface="Calibri"/>
              </a:rPr>
              <a:t>des cycles</a:t>
            </a:r>
          </a:p>
        </p:txBody>
      </p:sp>
      <p:sp>
        <p:nvSpPr>
          <p:cNvPr id="106" name="Oval 18"/>
          <p:cNvSpPr>
            <a:spLocks noChangeArrowheads="1"/>
          </p:cNvSpPr>
          <p:nvPr/>
        </p:nvSpPr>
        <p:spPr bwMode="auto">
          <a:xfrm>
            <a:off x="6700673" y="3509345"/>
            <a:ext cx="1383631" cy="1152525"/>
          </a:xfrm>
          <a:prstGeom prst="ellipse">
            <a:avLst/>
          </a:prstGeom>
          <a:solidFill>
            <a:srgbClr val="FFC000">
              <a:alpha val="86000"/>
            </a:srgbClr>
          </a:solidFill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000000"/>
                </a:solidFill>
                <a:cs typeface="Calibri"/>
              </a:rPr>
              <a:t>Diversification</a:t>
            </a:r>
          </a:p>
        </p:txBody>
      </p:sp>
      <p:sp>
        <p:nvSpPr>
          <p:cNvPr id="108" name="Oval 20"/>
          <p:cNvSpPr>
            <a:spLocks noChangeArrowheads="1"/>
          </p:cNvSpPr>
          <p:nvPr/>
        </p:nvSpPr>
        <p:spPr bwMode="auto">
          <a:xfrm>
            <a:off x="7964850" y="3963805"/>
            <a:ext cx="702789" cy="576263"/>
          </a:xfrm>
          <a:prstGeom prst="ellipse">
            <a:avLst/>
          </a:prstGeom>
          <a:solidFill>
            <a:srgbClr val="FBC275">
              <a:alpha val="85000"/>
            </a:srgbClr>
          </a:solidFill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dirty="0">
                <a:solidFill>
                  <a:srgbClr val="000000"/>
                </a:solidFill>
                <a:cs typeface="Calibri"/>
              </a:rPr>
              <a:t>Groupes,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100" b="1" dirty="0">
                <a:solidFill>
                  <a:srgbClr val="000000"/>
                </a:solidFill>
                <a:cs typeface="Calibri"/>
              </a:rPr>
              <a:t>Ateliers...</a:t>
            </a:r>
          </a:p>
        </p:txBody>
      </p:sp>
      <p:sp>
        <p:nvSpPr>
          <p:cNvPr id="109" name="Oval 21"/>
          <p:cNvSpPr>
            <a:spLocks noChangeArrowheads="1"/>
          </p:cNvSpPr>
          <p:nvPr/>
        </p:nvSpPr>
        <p:spPr bwMode="auto">
          <a:xfrm>
            <a:off x="7509277" y="3239487"/>
            <a:ext cx="819500" cy="647700"/>
          </a:xfrm>
          <a:prstGeom prst="ellipse">
            <a:avLst/>
          </a:prstGeom>
          <a:solidFill>
            <a:srgbClr val="FBC275">
              <a:alpha val="85000"/>
            </a:srgbClr>
          </a:solidFill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Horaires,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alignements…</a:t>
            </a:r>
          </a:p>
        </p:txBody>
      </p:sp>
      <p:sp>
        <p:nvSpPr>
          <p:cNvPr id="110" name="Oval 22"/>
          <p:cNvSpPr>
            <a:spLocks noChangeArrowheads="1"/>
          </p:cNvSpPr>
          <p:nvPr/>
        </p:nvSpPr>
        <p:spPr bwMode="auto">
          <a:xfrm>
            <a:off x="5375047" y="1353057"/>
            <a:ext cx="819050" cy="782639"/>
          </a:xfrm>
          <a:prstGeom prst="ellipse">
            <a:avLst/>
          </a:prstGeom>
          <a:solidFill>
            <a:srgbClr val="FBC275">
              <a:alpha val="85000"/>
            </a:srgbClr>
          </a:solidFill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rythmes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d’apprentissage</a:t>
            </a:r>
          </a:p>
        </p:txBody>
      </p:sp>
      <p:sp>
        <p:nvSpPr>
          <p:cNvPr id="111" name="Oval 23"/>
          <p:cNvSpPr>
            <a:spLocks noChangeArrowheads="1"/>
          </p:cNvSpPr>
          <p:nvPr/>
        </p:nvSpPr>
        <p:spPr bwMode="auto">
          <a:xfrm>
            <a:off x="4471733" y="1802337"/>
            <a:ext cx="758341" cy="577851"/>
          </a:xfrm>
          <a:prstGeom prst="ellipse">
            <a:avLst/>
          </a:prstGeom>
          <a:solidFill>
            <a:srgbClr val="FBC275">
              <a:alpha val="85000"/>
            </a:srgbClr>
          </a:solidFill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progressivité</a:t>
            </a:r>
          </a:p>
        </p:txBody>
      </p:sp>
      <p:sp>
        <p:nvSpPr>
          <p:cNvPr id="112" name="Oval 24"/>
          <p:cNvSpPr>
            <a:spLocks noChangeArrowheads="1"/>
          </p:cNvSpPr>
          <p:nvPr/>
        </p:nvSpPr>
        <p:spPr bwMode="auto">
          <a:xfrm>
            <a:off x="5336279" y="5885044"/>
            <a:ext cx="878653" cy="579437"/>
          </a:xfrm>
          <a:prstGeom prst="ellipse">
            <a:avLst/>
          </a:prstGeom>
          <a:solidFill>
            <a:srgbClr val="FBC275">
              <a:alpha val="85000"/>
            </a:srgbClr>
          </a:solidFill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aménagement</a:t>
            </a:r>
          </a:p>
        </p:txBody>
      </p:sp>
      <p:sp>
        <p:nvSpPr>
          <p:cNvPr id="119" name="Oval 23"/>
          <p:cNvSpPr>
            <a:spLocks noChangeArrowheads="1"/>
          </p:cNvSpPr>
          <p:nvPr/>
        </p:nvSpPr>
        <p:spPr bwMode="auto">
          <a:xfrm>
            <a:off x="5775595" y="4458716"/>
            <a:ext cx="837000" cy="583329"/>
          </a:xfrm>
          <a:prstGeom prst="ellipse">
            <a:avLst/>
          </a:prstGeom>
          <a:solidFill>
            <a:schemeClr val="accent4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000000"/>
                </a:solidFill>
                <a:cs typeface="Calibri"/>
              </a:rPr>
              <a:t>AP</a:t>
            </a:r>
          </a:p>
        </p:txBody>
      </p:sp>
      <p:sp>
        <p:nvSpPr>
          <p:cNvPr id="120" name="Oval 23"/>
          <p:cNvSpPr>
            <a:spLocks noChangeArrowheads="1"/>
          </p:cNvSpPr>
          <p:nvPr/>
        </p:nvSpPr>
        <p:spPr bwMode="auto">
          <a:xfrm>
            <a:off x="4894524" y="4459585"/>
            <a:ext cx="837000" cy="581579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000000"/>
                </a:solidFill>
                <a:cs typeface="Calibri"/>
              </a:rPr>
              <a:t>EPI</a:t>
            </a:r>
          </a:p>
        </p:txBody>
      </p:sp>
      <p:sp>
        <p:nvSpPr>
          <p:cNvPr id="124" name="Oval 24"/>
          <p:cNvSpPr>
            <a:spLocks noChangeArrowheads="1"/>
          </p:cNvSpPr>
          <p:nvPr/>
        </p:nvSpPr>
        <p:spPr bwMode="auto">
          <a:xfrm>
            <a:off x="6700676" y="4441993"/>
            <a:ext cx="878023" cy="576064"/>
          </a:xfrm>
          <a:prstGeom prst="ellipse">
            <a:avLst/>
          </a:prstGeom>
          <a:solidFill>
            <a:srgbClr val="FBC275">
              <a:alpha val="85000"/>
            </a:srgbClr>
          </a:solidFill>
          <a:ln>
            <a:headEnd/>
            <a:tailEnd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Dispositifs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1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spécifiques</a:t>
            </a:r>
          </a:p>
        </p:txBody>
      </p:sp>
      <p:sp>
        <p:nvSpPr>
          <p:cNvPr id="75" name="Oval 5"/>
          <p:cNvSpPr>
            <a:spLocks noChangeArrowheads="1"/>
          </p:cNvSpPr>
          <p:nvPr/>
        </p:nvSpPr>
        <p:spPr bwMode="auto">
          <a:xfrm>
            <a:off x="2344424" y="2665569"/>
            <a:ext cx="1520726" cy="790575"/>
          </a:xfrm>
          <a:prstGeom prst="ellipse">
            <a:avLst/>
          </a:prstGeom>
          <a:solidFill>
            <a:srgbClr val="F70975"/>
          </a:solidFill>
          <a:ln>
            <a:noFill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b="1" dirty="0">
                <a:solidFill>
                  <a:srgbClr val="000000"/>
                </a:solidFill>
                <a:cs typeface="Calibri"/>
              </a:rPr>
              <a:t>Programmes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dirty="0">
                <a:solidFill>
                  <a:srgbClr val="000000"/>
                </a:solidFill>
                <a:cs typeface="Calibri"/>
              </a:rPr>
              <a:t>de cycles</a:t>
            </a:r>
            <a:endParaRPr lang="fr-FR" sz="1600" b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91" name="Oval 15"/>
          <p:cNvSpPr>
            <a:spLocks noChangeArrowheads="1"/>
          </p:cNvSpPr>
          <p:nvPr/>
        </p:nvSpPr>
        <p:spPr bwMode="auto">
          <a:xfrm>
            <a:off x="225480" y="5622497"/>
            <a:ext cx="1148555" cy="1155312"/>
          </a:xfrm>
          <a:prstGeom prst="ellipse">
            <a:avLst/>
          </a:prstGeom>
          <a:solidFill>
            <a:srgbClr val="57D3FF">
              <a:alpha val="88000"/>
            </a:srgbClr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rgbClr val="000000"/>
                </a:solidFill>
                <a:cs typeface="Calibri"/>
              </a:rPr>
              <a:t>nouvelle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rgbClr val="000000"/>
                </a:solidFill>
                <a:cs typeface="Calibri"/>
              </a:rPr>
              <a:t>application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rgbClr val="000000"/>
                </a:solidFill>
                <a:cs typeface="Calibri"/>
              </a:rPr>
              <a:t>suivi des acquis</a:t>
            </a: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>
            <a:off x="2724161" y="4484830"/>
            <a:ext cx="761275" cy="504825"/>
          </a:xfrm>
          <a:prstGeom prst="ellipse">
            <a:avLst/>
          </a:prstGeom>
          <a:solidFill>
            <a:srgbClr val="9DE1F9">
              <a:alpha val="86000"/>
            </a:srgbClr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rgbClr val="000000"/>
                </a:solidFill>
                <a:cs typeface="Calibri"/>
              </a:rPr>
              <a:t>confiance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rgbClr val="000000"/>
                </a:solidFill>
                <a:cs typeface="Calibri"/>
              </a:rPr>
              <a:t> en soi</a:t>
            </a:r>
          </a:p>
        </p:txBody>
      </p:sp>
      <p:sp>
        <p:nvSpPr>
          <p:cNvPr id="90" name="Oval 11"/>
          <p:cNvSpPr>
            <a:spLocks noChangeArrowheads="1"/>
          </p:cNvSpPr>
          <p:nvPr/>
        </p:nvSpPr>
        <p:spPr bwMode="auto">
          <a:xfrm>
            <a:off x="1998205" y="3691548"/>
            <a:ext cx="917078" cy="544513"/>
          </a:xfrm>
          <a:prstGeom prst="ellipse">
            <a:avLst/>
          </a:prstGeom>
          <a:solidFill>
            <a:srgbClr val="9DE1F9">
              <a:alpha val="86000"/>
            </a:srgbClr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>
                <a:solidFill>
                  <a:srgbClr val="000000"/>
                </a:solidFill>
                <a:cs typeface="Calibri"/>
              </a:rPr>
              <a:t>connaissances</a:t>
            </a:r>
          </a:p>
        </p:txBody>
      </p:sp>
      <p:sp>
        <p:nvSpPr>
          <p:cNvPr id="79" name="Oval 8"/>
          <p:cNvSpPr>
            <a:spLocks noChangeArrowheads="1"/>
          </p:cNvSpPr>
          <p:nvPr/>
        </p:nvSpPr>
        <p:spPr bwMode="auto">
          <a:xfrm>
            <a:off x="2517726" y="4074876"/>
            <a:ext cx="760919" cy="503237"/>
          </a:xfrm>
          <a:prstGeom prst="ellipse">
            <a:avLst/>
          </a:prstGeom>
          <a:solidFill>
            <a:srgbClr val="9DE1F9">
              <a:alpha val="86000"/>
            </a:srgbClr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réussites</a:t>
            </a:r>
          </a:p>
        </p:txBody>
      </p:sp>
      <p:sp>
        <p:nvSpPr>
          <p:cNvPr id="89" name="Oval 10"/>
          <p:cNvSpPr>
            <a:spLocks noChangeArrowheads="1"/>
          </p:cNvSpPr>
          <p:nvPr/>
        </p:nvSpPr>
        <p:spPr bwMode="auto">
          <a:xfrm>
            <a:off x="1305846" y="3543421"/>
            <a:ext cx="840171" cy="525463"/>
          </a:xfrm>
          <a:prstGeom prst="ellipse">
            <a:avLst/>
          </a:prstGeom>
          <a:solidFill>
            <a:srgbClr val="9DE1F9">
              <a:alpha val="86000"/>
            </a:srgbClr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32" tIns="45716" rIns="91432" bIns="45716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b="1" dirty="0">
                <a:solidFill>
                  <a:srgbClr val="000000"/>
                </a:solidFill>
                <a:latin typeface="Calibri" pitchFamily="34" charset="0"/>
                <a:ea typeface="Arial" pitchFamily="34" charset="0"/>
              </a:rPr>
              <a:t>compétences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3059832" y="3563337"/>
            <a:ext cx="1296144" cy="511540"/>
          </a:xfrm>
          <a:prstGeom prst="roundRect">
            <a:avLst/>
          </a:prstGeom>
          <a:noFill/>
          <a:ln w="635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élèves</a:t>
            </a:r>
          </a:p>
          <a:p>
            <a:pPr algn="ctr"/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7032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13" grpId="0" animBg="1"/>
      <p:bldP spid="114" grpId="0" animBg="1"/>
      <p:bldP spid="115" grpId="0" animBg="1"/>
      <p:bldP spid="121" grpId="0" animBg="1"/>
      <p:bldP spid="122" grpId="0" animBg="1"/>
      <p:bldP spid="123" grpId="0" animBg="1"/>
      <p:bldP spid="74" grpId="0" animBg="1"/>
      <p:bldP spid="100" grpId="0" animBg="1"/>
      <p:bldP spid="101" grpId="0" animBg="1"/>
      <p:bldP spid="106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9" grpId="0" animBg="1"/>
      <p:bldP spid="120" grpId="0" animBg="1"/>
      <p:bldP spid="124" grpId="0" animBg="1"/>
      <p:bldP spid="75" grpId="0" animBg="1"/>
      <p:bldP spid="91" grpId="0" animBg="1"/>
      <p:bldP spid="88" grpId="0" animBg="1"/>
      <p:bldP spid="90" grpId="0" animBg="1"/>
      <p:bldP spid="79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roix 11"/>
          <p:cNvSpPr/>
          <p:nvPr/>
        </p:nvSpPr>
        <p:spPr>
          <a:xfrm>
            <a:off x="4239354" y="3344139"/>
            <a:ext cx="665293" cy="635681"/>
          </a:xfrm>
          <a:prstGeom prst="mathPlu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635000" y="4167901"/>
            <a:ext cx="8023285" cy="2018607"/>
          </a:xfrm>
          <a:prstGeom prst="rect">
            <a:avLst/>
          </a:prstGeom>
          <a:noFill/>
          <a:ln w="28575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611163" y="5822798"/>
            <a:ext cx="392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0000FF"/>
                </a:solidFill>
              </a:rPr>
              <a:t>Enseignements complémentaires</a:t>
            </a:r>
            <a:endParaRPr lang="fr-FR" b="1" i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0899" y="2014632"/>
            <a:ext cx="2702202" cy="107999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Enseignements</a:t>
            </a:r>
          </a:p>
          <a:p>
            <a:pPr algn="ctr"/>
            <a:r>
              <a:rPr lang="fr-FR" sz="2000" dirty="0" smtClean="0"/>
              <a:t>communs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1131740" y="4592584"/>
            <a:ext cx="2702202" cy="10799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Accompagnement</a:t>
            </a:r>
          </a:p>
          <a:p>
            <a:pPr algn="ctr"/>
            <a:r>
              <a:rPr lang="fr-FR" sz="2000" dirty="0" smtClean="0"/>
              <a:t>personnalisé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5580585" y="4592584"/>
            <a:ext cx="2702202" cy="10799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Enseignements</a:t>
            </a:r>
          </a:p>
          <a:p>
            <a:pPr algn="ctr"/>
            <a:r>
              <a:rPr lang="fr-FR" sz="2000" dirty="0" smtClean="0"/>
              <a:t>Pratiques</a:t>
            </a:r>
          </a:p>
          <a:p>
            <a:pPr algn="ctr"/>
            <a:r>
              <a:rPr lang="fr-FR" sz="2000" dirty="0" smtClean="0"/>
              <a:t>interdisciplinaires</a:t>
            </a:r>
            <a:endParaRPr lang="fr-FR" sz="200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33822" y="908721"/>
            <a:ext cx="7886700" cy="43204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500" dirty="0" smtClean="0"/>
              <a:t>L’organisation des enseignements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333822" y="1"/>
            <a:ext cx="8784976" cy="908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smtClean="0"/>
              <a:t>Les leviers de l’action pédagogique 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8675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/>
      <p:bldP spid="5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321933" cy="3949616"/>
          </a:xfrm>
        </p:spPr>
        <p:txBody>
          <a:bodyPr>
            <a:normAutofit/>
          </a:bodyPr>
          <a:lstStyle/>
          <a:p>
            <a:r>
              <a:rPr lang="fr-FR" b="1" dirty="0" smtClean="0"/>
              <a:t>Le travail en équipe</a:t>
            </a:r>
          </a:p>
          <a:p>
            <a:endParaRPr lang="fr-FR" b="1" dirty="0"/>
          </a:p>
          <a:p>
            <a:r>
              <a:rPr lang="fr-FR" b="1" dirty="0" smtClean="0"/>
              <a:t>Le travail par projets</a:t>
            </a:r>
          </a:p>
          <a:p>
            <a:endParaRPr lang="fr-FR" b="1" dirty="0"/>
          </a:p>
          <a:p>
            <a:r>
              <a:rPr lang="fr-FR" b="1" dirty="0" smtClean="0"/>
              <a:t> L’interdisciplinarité</a:t>
            </a:r>
            <a:r>
              <a:rPr lang="fr-FR" b="1" i="1" dirty="0" smtClean="0"/>
              <a:t> </a:t>
            </a:r>
          </a:p>
          <a:p>
            <a:endParaRPr lang="fr-FR" b="1" i="1" dirty="0"/>
          </a:p>
          <a:p>
            <a:r>
              <a:rPr lang="fr-FR" b="1" dirty="0"/>
              <a:t>L</a:t>
            </a:r>
            <a:r>
              <a:rPr lang="fr-FR" b="1" dirty="0" smtClean="0"/>
              <a:t>es </a:t>
            </a:r>
            <a:r>
              <a:rPr lang="fr-FR" b="1" dirty="0"/>
              <a:t>modalités d’organisation des enseignements pour travailler </a:t>
            </a:r>
            <a:r>
              <a:rPr lang="fr-FR" b="1" dirty="0" smtClean="0"/>
              <a:t>autrement</a:t>
            </a:r>
            <a:endParaRPr lang="fr-FR" b="1" dirty="0"/>
          </a:p>
          <a:p>
            <a:endParaRPr lang="fr-FR" b="1" i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3030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1.qwant.com/thumbr/?u=http%3A%2F%2Fs1.lemde.fr%2Fimage%2F2015%2F04%2F28%2F534x267%2F4624444_3_ba81_les-huit-enseignements-pratiques_54487abc320303ee62a9b654f4498b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https://s1.qwant.com/thumbr/?u=http%3A%2F%2Fs1.lemde.fr%2Fimage%2F2015%2F04%2F28%2F534x267%2F4624444_3_ba81_les-huit-enseignements-pratiques_54487abc320303ee62a9b654f4498b9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s://s1.qwant.com/thumbr/?u=http%3A%2F%2Fs1.lemde.fr%2Fimage%2F2015%2F04%2F28%2F534x267%2F4624444_3_ba81_les-huit-enseignements-pratiques_54487abc320303ee62a9b654f4498b9f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1052736"/>
            <a:ext cx="727280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41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6465123"/>
              </p:ext>
            </p:extLst>
          </p:nvPr>
        </p:nvGraphicFramePr>
        <p:xfrm>
          <a:off x="107504" y="188640"/>
          <a:ext cx="9036496" cy="6653997"/>
        </p:xfrm>
        <a:graphic>
          <a:graphicData uri="http://schemas.openxmlformats.org/presentationml/2006/ole">
            <p:oleObj spid="_x0000_s1030" name="Document" r:id="rId3" imgW="6357487" imgH="947011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749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L’accompagnement personnalisé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L’accompagnement personnalisé apparait de façon obligatoire pour tous les élèves de la sixième à la troisième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L’accompagnement éducatif est maintenu dans l’éducation prioritaire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334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8640"/>
            <a:ext cx="784887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1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4611" y="108801"/>
            <a:ext cx="7886700" cy="50262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2800" b="1" dirty="0" smtClean="0"/>
              <a:t>Les parcours</a:t>
            </a:r>
            <a:endParaRPr lang="fr-FR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8731" y="814576"/>
            <a:ext cx="7886700" cy="4332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i="1" dirty="0" smtClean="0"/>
              <a:t>Parcours Avenir </a:t>
            </a:r>
            <a:r>
              <a:rPr lang="fr-FR" sz="2000" dirty="0"/>
              <a:t>(BO du 9 juillet 2015)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611" y="1295622"/>
            <a:ext cx="7234941" cy="54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61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3741" y="103179"/>
            <a:ext cx="7886700" cy="516358"/>
          </a:xfrm>
        </p:spPr>
        <p:txBody>
          <a:bodyPr/>
          <a:lstStyle/>
          <a:p>
            <a:pPr marL="0" indent="0">
              <a:buNone/>
            </a:pPr>
            <a:r>
              <a:rPr lang="fr-FR" b="1" i="1" dirty="0" smtClean="0"/>
              <a:t>PEAC</a:t>
            </a:r>
            <a:r>
              <a:rPr lang="fr-FR" dirty="0" smtClean="0"/>
              <a:t> </a:t>
            </a:r>
            <a:r>
              <a:rPr lang="fr-FR" sz="2000" dirty="0" smtClean="0"/>
              <a:t>(BO du 9 mai 2013)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481" y="793102"/>
            <a:ext cx="3069238" cy="574789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788024" y="570715"/>
            <a:ext cx="2952327" cy="2615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Connaissances</a:t>
            </a:r>
            <a:endParaRPr lang="fr-FR" sz="2000" b="1" dirty="0"/>
          </a:p>
        </p:txBody>
      </p:sp>
      <p:sp>
        <p:nvSpPr>
          <p:cNvPr id="7" name="Ellipse 6"/>
          <p:cNvSpPr/>
          <p:nvPr/>
        </p:nvSpPr>
        <p:spPr>
          <a:xfrm>
            <a:off x="6372199" y="3186324"/>
            <a:ext cx="2771801" cy="26156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Rencontres</a:t>
            </a:r>
          </a:p>
        </p:txBody>
      </p:sp>
      <p:sp>
        <p:nvSpPr>
          <p:cNvPr id="8" name="Ellipse 7"/>
          <p:cNvSpPr/>
          <p:nvPr/>
        </p:nvSpPr>
        <p:spPr>
          <a:xfrm>
            <a:off x="3707905" y="3186324"/>
            <a:ext cx="2376264" cy="261560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P</a:t>
            </a:r>
            <a:r>
              <a:rPr lang="fr-FR" b="1" dirty="0" smtClean="0"/>
              <a:t>ratique</a:t>
            </a:r>
            <a:endParaRPr lang="fr-FR" b="1" dirty="0"/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5477117" y="2436728"/>
            <a:ext cx="696393" cy="1499191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837884" y="2480979"/>
            <a:ext cx="731027" cy="1410686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877146" y="4494127"/>
            <a:ext cx="710347" cy="0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34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893961"/>
          </a:xfrm>
        </p:spPr>
        <p:txBody>
          <a:bodyPr/>
          <a:lstStyle/>
          <a:p>
            <a:r>
              <a:rPr lang="fr-FR" dirty="0" smtClean="0"/>
              <a:t>3 idées forces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3501008"/>
            <a:ext cx="6400800" cy="1752600"/>
          </a:xfrm>
        </p:spPr>
        <p:txBody>
          <a:bodyPr/>
          <a:lstStyle/>
          <a:p>
            <a:r>
              <a:rPr lang="fr-FR" dirty="0" smtClean="0"/>
              <a:t>Un projet global</a:t>
            </a:r>
          </a:p>
          <a:p>
            <a:r>
              <a:rPr lang="fr-FR" dirty="0" smtClean="0"/>
              <a:t>L’élève au centre </a:t>
            </a:r>
          </a:p>
          <a:p>
            <a:r>
              <a:rPr lang="fr-FR" dirty="0" smtClean="0"/>
              <a:t>Apprendre autrement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1268760"/>
            <a:ext cx="914400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I. Les fondements de la réforme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34541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762" y="248752"/>
            <a:ext cx="2794492" cy="1760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i="1" dirty="0"/>
              <a:t>Parcours </a:t>
            </a:r>
            <a:r>
              <a:rPr lang="fr-FR" b="1" i="1" dirty="0" smtClean="0"/>
              <a:t>citoyen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1600" dirty="0"/>
              <a:t>(Grande mobilisation de l’Ecole pour les valeurs de la République, mesure 3)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/>
          <a:srcRect t="18486"/>
          <a:stretch/>
        </p:blipFill>
        <p:spPr>
          <a:xfrm>
            <a:off x="3598372" y="248752"/>
            <a:ext cx="4439843" cy="64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42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Les nouvelles modalités d’évaluation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Le CPE acteur de cette évaluation</a:t>
            </a:r>
          </a:p>
          <a:p>
            <a:endParaRPr lang="fr-FR" dirty="0" smtClean="0"/>
          </a:p>
          <a:p>
            <a:r>
              <a:rPr lang="fr-FR" dirty="0" smtClean="0"/>
              <a:t>Quels modalités retenir?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90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3" y="30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Livret de compétences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908720"/>
            <a:ext cx="4248471" cy="5949280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53718" y="695702"/>
            <a:ext cx="4133082" cy="626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1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260648"/>
            <a:ext cx="9958982" cy="628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6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7886700" cy="86651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b="1" dirty="0" smtClean="0"/>
              <a:t>Les finalités de la réforme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4115" y="3284984"/>
            <a:ext cx="7886700" cy="1626702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Permettre à tous les élèves de réussir et réduire les inégalités</a:t>
            </a:r>
          </a:p>
          <a:p>
            <a:r>
              <a:rPr lang="fr-FR" dirty="0" smtClean="0"/>
              <a:t>Répondre aux enjeux du monde contemporain</a:t>
            </a:r>
          </a:p>
          <a:p>
            <a:r>
              <a:rPr lang="fr-FR" dirty="0" smtClean="0"/>
              <a:t>Assurer l’acquisition des apprentissages fondamentaux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9470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5-09-10 à 22.58.4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6681" y="482341"/>
            <a:ext cx="8191264" cy="619268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604448" y="7101408"/>
            <a:ext cx="45719" cy="45719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 flipV="1">
            <a:off x="4355976" y="7317432"/>
            <a:ext cx="45719" cy="45719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7" name="Ellipse 6"/>
          <p:cNvSpPr/>
          <p:nvPr/>
        </p:nvSpPr>
        <p:spPr>
          <a:xfrm>
            <a:off x="-180528" y="2924944"/>
            <a:ext cx="45719" cy="45719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27987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521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b="1" dirty="0" smtClean="0"/>
              <a:t>Les </a:t>
            </a:r>
            <a:r>
              <a:rPr lang="fr-FR" b="1" dirty="0"/>
              <a:t>textes règlementaires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563102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Décret sur les </a:t>
            </a:r>
            <a:r>
              <a:rPr lang="fr-FR" sz="2000" b="1" dirty="0" smtClean="0"/>
              <a:t>cycles</a:t>
            </a:r>
            <a:r>
              <a:rPr lang="fr-FR" sz="2000" dirty="0" smtClean="0"/>
              <a:t> : n° 2013-682, 24 juillet 2013 </a:t>
            </a:r>
          </a:p>
          <a:p>
            <a:r>
              <a:rPr lang="fr-FR" sz="2000" dirty="0" smtClean="0"/>
              <a:t>Décret sur le </a:t>
            </a:r>
            <a:r>
              <a:rPr lang="fr-FR" sz="2000" b="1" dirty="0" smtClean="0"/>
              <a:t>Conseil école/collège </a:t>
            </a:r>
            <a:r>
              <a:rPr lang="fr-FR" sz="2000" dirty="0" smtClean="0"/>
              <a:t>: n° 2013-683, 24 juillet </a:t>
            </a:r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Décret sur les instances pédagogiques dans les écoles et collèges : D n° 2014-1231 du 22-10-14</a:t>
            </a:r>
          </a:p>
          <a:p>
            <a:r>
              <a:rPr lang="fr-FR" sz="2000" dirty="0" smtClean="0"/>
              <a:t>Décret sur le </a:t>
            </a:r>
            <a:r>
              <a:rPr lang="fr-FR" sz="2000" b="1" dirty="0" smtClean="0"/>
              <a:t>suivi et l’accompagnement pédagogique de l’élève</a:t>
            </a:r>
            <a:r>
              <a:rPr lang="fr-FR" sz="2000" dirty="0" smtClean="0"/>
              <a:t> : n° 2014-1377 du 18-11-14</a:t>
            </a:r>
          </a:p>
          <a:p>
            <a:r>
              <a:rPr lang="fr-FR" sz="2000" dirty="0" smtClean="0"/>
              <a:t>Décret sur le </a:t>
            </a:r>
            <a:r>
              <a:rPr lang="fr-FR" sz="2000" b="1" dirty="0" smtClean="0"/>
              <a:t>socle commun </a:t>
            </a:r>
            <a:r>
              <a:rPr lang="fr-FR" sz="2000" dirty="0" smtClean="0"/>
              <a:t>2015-372 du 31-03-15</a:t>
            </a:r>
          </a:p>
          <a:p>
            <a:r>
              <a:rPr lang="fr-FR" sz="2000" dirty="0" smtClean="0"/>
              <a:t>Décret et arrêté du 19 mai 2015 relatifs à </a:t>
            </a:r>
            <a:r>
              <a:rPr lang="fr-FR" sz="2000" b="1" dirty="0" smtClean="0"/>
              <a:t>l’organisation des enseignements dans les classes de collège</a:t>
            </a:r>
          </a:p>
          <a:p>
            <a:r>
              <a:rPr lang="fr-FR" sz="2000" dirty="0" smtClean="0"/>
              <a:t>Circulaire n°2015-106 du 30-06-15 portant sur l’organisation des enseignements au collège.</a:t>
            </a:r>
          </a:p>
          <a:p>
            <a:r>
              <a:rPr lang="fr-FR" sz="2000" dirty="0" smtClean="0"/>
              <a:t>Circulaire n°2015-139 du 10 août 2015 relative aux </a:t>
            </a:r>
            <a:r>
              <a:rPr lang="fr-FR" sz="2000" b="1" dirty="0" smtClean="0"/>
              <a:t>missions des CPE</a:t>
            </a:r>
          </a:p>
          <a:p>
            <a:r>
              <a:rPr lang="fr-FR" sz="2000" dirty="0" smtClean="0"/>
              <a:t>Arrêté du 09-11-2015 : </a:t>
            </a:r>
            <a:r>
              <a:rPr lang="fr-FR" sz="2000" b="1" dirty="0" smtClean="0"/>
              <a:t>programmes d’enseignement pour les cycles 2, 3 et 4</a:t>
            </a:r>
          </a:p>
          <a:p>
            <a:r>
              <a:rPr lang="fr-FR" sz="2000" dirty="0" smtClean="0"/>
              <a:t>Décret n°2015-1929 du 31-12-2015 relatif à </a:t>
            </a:r>
            <a:r>
              <a:rPr lang="fr-FR" sz="2000" b="1" dirty="0" smtClean="0"/>
              <a:t>l’évaluation des acquis des élèves</a:t>
            </a:r>
          </a:p>
          <a:p>
            <a:endParaRPr lang="fr-FR" sz="2000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1984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478216" cy="91316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b="1" dirty="0" smtClean="0"/>
              <a:t>II. Principes essentiels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4480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1074" y="1442159"/>
            <a:ext cx="8593494" cy="104112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b="1" i="1" dirty="0" smtClean="0"/>
              <a:t>« Construire une culture de cycle » </a:t>
            </a:r>
          </a:p>
          <a:p>
            <a:pPr marL="0" indent="0" algn="ctr">
              <a:buNone/>
            </a:pPr>
            <a:r>
              <a:rPr lang="fr-FR" b="1" i="1" dirty="0" smtClean="0">
                <a:sym typeface="Wingdings" panose="05000000000000000000" pitchFamily="2" charset="2"/>
              </a:rPr>
              <a:t> </a:t>
            </a:r>
            <a:r>
              <a:rPr lang="fr-FR" b="1" i="1" dirty="0" smtClean="0"/>
              <a:t>Penser une nouvelle temporalité pour les apprentissages</a:t>
            </a:r>
          </a:p>
          <a:p>
            <a:pPr marL="0" indent="0">
              <a:buNone/>
            </a:pPr>
            <a:endParaRPr lang="fr-FR" sz="100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4" name="Image 3" descr="Capture d’écran 2015-09-13 à 18.35.4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8827" y="3131688"/>
            <a:ext cx="68580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29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39552" y="548680"/>
            <a:ext cx="8280920" cy="1152128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8000" b="1" dirty="0" smtClean="0">
                <a:ea typeface="ＭＳ Ｐゴシック" charset="0"/>
              </a:rPr>
              <a:t>Une nouvelle organisation scolaire</a:t>
            </a:r>
            <a:r>
              <a:rPr lang="fr-FR" dirty="0" smtClean="0">
                <a:ea typeface="ＭＳ Ｐゴシック" charset="0"/>
              </a:rPr>
              <a:t/>
            </a:r>
            <a:br>
              <a:rPr lang="fr-FR" dirty="0" smtClean="0">
                <a:ea typeface="ＭＳ Ｐゴシック" charset="0"/>
              </a:rPr>
            </a:br>
            <a:endParaRPr lang="fr-FR" dirty="0">
              <a:ea typeface="ＭＳ Ｐゴシック" charset="0"/>
            </a:endParaRPr>
          </a:p>
        </p:txBody>
      </p:sp>
      <p:grpSp>
        <p:nvGrpSpPr>
          <p:cNvPr id="3" name="Grouper 18"/>
          <p:cNvGrpSpPr>
            <a:grpSpLocks/>
          </p:cNvGrpSpPr>
          <p:nvPr/>
        </p:nvGrpSpPr>
        <p:grpSpPr bwMode="auto">
          <a:xfrm>
            <a:off x="1763713" y="1196975"/>
            <a:ext cx="6985000" cy="2043113"/>
            <a:chOff x="1763713" y="1196975"/>
            <a:chExt cx="6985000" cy="2043113"/>
          </a:xfrm>
        </p:grpSpPr>
        <p:sp>
          <p:nvSpPr>
            <p:cNvPr id="4" name="Rectangle 21"/>
            <p:cNvSpPr>
              <a:spLocks noChangeArrowheads="1"/>
            </p:cNvSpPr>
            <p:nvPr/>
          </p:nvSpPr>
          <p:spPr bwMode="auto">
            <a:xfrm>
              <a:off x="1763713" y="1196975"/>
              <a:ext cx="6985000" cy="584200"/>
            </a:xfrm>
            <a:prstGeom prst="rect">
              <a:avLst/>
            </a:prstGeom>
            <a:gradFill rotWithShape="1">
              <a:gsLst>
                <a:gs pos="0">
                  <a:srgbClr val="D7AFA8"/>
                </a:gs>
                <a:gs pos="57001">
                  <a:srgbClr val="83B1FF"/>
                </a:gs>
                <a:gs pos="100000">
                  <a:srgbClr val="83B1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>
                  <a:solidFill>
                    <a:schemeClr val="bg1"/>
                  </a:solidFill>
                </a:rPr>
                <a:t>Arrêté́ du 19 mai 2015 relatif à l’organisation des enseignements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>
                  <a:solidFill>
                    <a:schemeClr val="bg1"/>
                  </a:solidFill>
                </a:rPr>
                <a:t>dans les classes de collège </a:t>
              </a:r>
            </a:p>
          </p:txBody>
        </p:sp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1763713" y="1700213"/>
              <a:ext cx="6985000" cy="1539875"/>
            </a:xfrm>
            <a:prstGeom prst="rect">
              <a:avLst/>
            </a:prstGeom>
            <a:gradFill rotWithShape="1">
              <a:gsLst>
                <a:gs pos="0">
                  <a:srgbClr val="D7AFA8"/>
                </a:gs>
                <a:gs pos="42999">
                  <a:srgbClr val="D7AFA8"/>
                </a:gs>
                <a:gs pos="100000">
                  <a:srgbClr val="83B1FF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 b="1" baseline="30000"/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/>
                <a:t>Art. 1. – </a:t>
              </a:r>
              <a:r>
                <a:rPr lang="fr-FR" altLang="fr-FR" sz="1400" b="1"/>
                <a:t>Les enseignements obligatoires dispensés au collège sont organisés conformément aux volumes horaires précisés dans les tableaux en annexe.</a:t>
              </a:r>
            </a:p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b="1"/>
                <a:t>Art. 2. – </a:t>
              </a:r>
              <a:r>
                <a:rPr lang="fr-FR" altLang="fr-FR" sz="1400" b="1"/>
                <a:t>Le volume horaire et les programmes des enseignements communs d’un cycle sont identiques pour tous les élèves.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1"/>
            </a:p>
          </p:txBody>
        </p:sp>
      </p:grp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xmlns="" val="2642347652"/>
              </p:ext>
            </p:extLst>
          </p:nvPr>
        </p:nvGraphicFramePr>
        <p:xfrm>
          <a:off x="418553" y="3241936"/>
          <a:ext cx="6984776" cy="35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er 19"/>
          <p:cNvGrpSpPr>
            <a:grpSpLocks/>
          </p:cNvGrpSpPr>
          <p:nvPr/>
        </p:nvGrpSpPr>
        <p:grpSpPr bwMode="auto">
          <a:xfrm>
            <a:off x="7164388" y="3500438"/>
            <a:ext cx="1657350" cy="2592387"/>
            <a:chOff x="7164288" y="3501008"/>
            <a:chExt cx="1656804" cy="2592288"/>
          </a:xfrm>
        </p:grpSpPr>
        <p:sp>
          <p:nvSpPr>
            <p:cNvPr id="8" name="Étoile à 6 branches 14"/>
            <p:cNvSpPr>
              <a:spLocks/>
            </p:cNvSpPr>
            <p:nvPr/>
          </p:nvSpPr>
          <p:spPr bwMode="auto">
            <a:xfrm>
              <a:off x="8316433" y="3501008"/>
              <a:ext cx="504659" cy="503218"/>
            </a:xfrm>
            <a:custGeom>
              <a:avLst/>
              <a:gdLst>
                <a:gd name="T0" fmla="*/ 0 w 504659"/>
                <a:gd name="T1" fmla="*/ 125805 h 503218"/>
                <a:gd name="T2" fmla="*/ 168218 w 504659"/>
                <a:gd name="T3" fmla="*/ 125802 h 503218"/>
                <a:gd name="T4" fmla="*/ 252330 w 504659"/>
                <a:gd name="T5" fmla="*/ 0 h 503218"/>
                <a:gd name="T6" fmla="*/ 336441 w 504659"/>
                <a:gd name="T7" fmla="*/ 125802 h 503218"/>
                <a:gd name="T8" fmla="*/ 504659 w 504659"/>
                <a:gd name="T9" fmla="*/ 125805 h 503218"/>
                <a:gd name="T10" fmla="*/ 420552 w 504659"/>
                <a:gd name="T11" fmla="*/ 251609 h 503218"/>
                <a:gd name="T12" fmla="*/ 504659 w 504659"/>
                <a:gd name="T13" fmla="*/ 377414 h 503218"/>
                <a:gd name="T14" fmla="*/ 336441 w 504659"/>
                <a:gd name="T15" fmla="*/ 377416 h 503218"/>
                <a:gd name="T16" fmla="*/ 252330 w 504659"/>
                <a:gd name="T17" fmla="*/ 503218 h 503218"/>
                <a:gd name="T18" fmla="*/ 168218 w 504659"/>
                <a:gd name="T19" fmla="*/ 377416 h 503218"/>
                <a:gd name="T20" fmla="*/ 0 w 504659"/>
                <a:gd name="T21" fmla="*/ 377414 h 503218"/>
                <a:gd name="T22" fmla="*/ 84107 w 504659"/>
                <a:gd name="T23" fmla="*/ 251609 h 503218"/>
                <a:gd name="T24" fmla="*/ 0 w 504659"/>
                <a:gd name="T25" fmla="*/ 125805 h 5032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4659"/>
                <a:gd name="T40" fmla="*/ 0 h 503218"/>
                <a:gd name="T41" fmla="*/ 504659 w 504659"/>
                <a:gd name="T42" fmla="*/ 503218 h 5032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4659" h="503218">
                  <a:moveTo>
                    <a:pt x="0" y="125805"/>
                  </a:moveTo>
                  <a:lnTo>
                    <a:pt x="168218" y="125802"/>
                  </a:lnTo>
                  <a:lnTo>
                    <a:pt x="252330" y="0"/>
                  </a:lnTo>
                  <a:lnTo>
                    <a:pt x="336441" y="125802"/>
                  </a:lnTo>
                  <a:lnTo>
                    <a:pt x="504659" y="125805"/>
                  </a:lnTo>
                  <a:lnTo>
                    <a:pt x="420552" y="251609"/>
                  </a:lnTo>
                  <a:lnTo>
                    <a:pt x="504659" y="377414"/>
                  </a:lnTo>
                  <a:lnTo>
                    <a:pt x="336441" y="377416"/>
                  </a:lnTo>
                  <a:lnTo>
                    <a:pt x="252330" y="503218"/>
                  </a:lnTo>
                  <a:lnTo>
                    <a:pt x="168218" y="377416"/>
                  </a:lnTo>
                  <a:lnTo>
                    <a:pt x="0" y="377414"/>
                  </a:lnTo>
                  <a:lnTo>
                    <a:pt x="84107" y="251609"/>
                  </a:lnTo>
                  <a:lnTo>
                    <a:pt x="0" y="125805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fr-FR" sz="800" dirty="0">
                  <a:solidFill>
                    <a:schemeClr val="lt1"/>
                  </a:solidFill>
                  <a:latin typeface="+mn-lt"/>
                  <a:ea typeface="+mn-ea"/>
                </a:rPr>
                <a:t>CPE</a:t>
              </a:r>
            </a:p>
          </p:txBody>
        </p:sp>
        <p:sp>
          <p:nvSpPr>
            <p:cNvPr id="9" name="Étoile à 6 branches 17"/>
            <p:cNvSpPr>
              <a:spLocks/>
            </p:cNvSpPr>
            <p:nvPr/>
          </p:nvSpPr>
          <p:spPr bwMode="auto">
            <a:xfrm>
              <a:off x="8316433" y="5013837"/>
              <a:ext cx="504659" cy="503219"/>
            </a:xfrm>
            <a:custGeom>
              <a:avLst/>
              <a:gdLst>
                <a:gd name="T0" fmla="*/ 0 w 504659"/>
                <a:gd name="T1" fmla="*/ 125805 h 503219"/>
                <a:gd name="T2" fmla="*/ 168218 w 504659"/>
                <a:gd name="T3" fmla="*/ 125803 h 503219"/>
                <a:gd name="T4" fmla="*/ 252330 w 504659"/>
                <a:gd name="T5" fmla="*/ 0 h 503219"/>
                <a:gd name="T6" fmla="*/ 336441 w 504659"/>
                <a:gd name="T7" fmla="*/ 125803 h 503219"/>
                <a:gd name="T8" fmla="*/ 504659 w 504659"/>
                <a:gd name="T9" fmla="*/ 125805 h 503219"/>
                <a:gd name="T10" fmla="*/ 420552 w 504659"/>
                <a:gd name="T11" fmla="*/ 251610 h 503219"/>
                <a:gd name="T12" fmla="*/ 504659 w 504659"/>
                <a:gd name="T13" fmla="*/ 377414 h 503219"/>
                <a:gd name="T14" fmla="*/ 336441 w 504659"/>
                <a:gd name="T15" fmla="*/ 377416 h 503219"/>
                <a:gd name="T16" fmla="*/ 252330 w 504659"/>
                <a:gd name="T17" fmla="*/ 503219 h 503219"/>
                <a:gd name="T18" fmla="*/ 168218 w 504659"/>
                <a:gd name="T19" fmla="*/ 377416 h 503219"/>
                <a:gd name="T20" fmla="*/ 0 w 504659"/>
                <a:gd name="T21" fmla="*/ 377414 h 503219"/>
                <a:gd name="T22" fmla="*/ 84107 w 504659"/>
                <a:gd name="T23" fmla="*/ 251610 h 503219"/>
                <a:gd name="T24" fmla="*/ 0 w 504659"/>
                <a:gd name="T25" fmla="*/ 125805 h 5032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4659"/>
                <a:gd name="T40" fmla="*/ 0 h 503219"/>
                <a:gd name="T41" fmla="*/ 504659 w 504659"/>
                <a:gd name="T42" fmla="*/ 503219 h 5032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4659" h="503219">
                  <a:moveTo>
                    <a:pt x="0" y="125805"/>
                  </a:moveTo>
                  <a:lnTo>
                    <a:pt x="168218" y="125803"/>
                  </a:lnTo>
                  <a:lnTo>
                    <a:pt x="252330" y="0"/>
                  </a:lnTo>
                  <a:lnTo>
                    <a:pt x="336441" y="125803"/>
                  </a:lnTo>
                  <a:lnTo>
                    <a:pt x="504659" y="125805"/>
                  </a:lnTo>
                  <a:lnTo>
                    <a:pt x="420552" y="251610"/>
                  </a:lnTo>
                  <a:lnTo>
                    <a:pt x="504659" y="377414"/>
                  </a:lnTo>
                  <a:lnTo>
                    <a:pt x="336441" y="377416"/>
                  </a:lnTo>
                  <a:lnTo>
                    <a:pt x="252330" y="503219"/>
                  </a:lnTo>
                  <a:lnTo>
                    <a:pt x="168218" y="377416"/>
                  </a:lnTo>
                  <a:lnTo>
                    <a:pt x="0" y="377414"/>
                  </a:lnTo>
                  <a:lnTo>
                    <a:pt x="84107" y="251610"/>
                  </a:lnTo>
                  <a:lnTo>
                    <a:pt x="0" y="125805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fr-FR" sz="800" dirty="0">
                  <a:solidFill>
                    <a:schemeClr val="lt1"/>
                  </a:solidFill>
                  <a:latin typeface="+mn-lt"/>
                  <a:ea typeface="+mn-ea"/>
                </a:rPr>
                <a:t>CPE</a:t>
              </a:r>
            </a:p>
          </p:txBody>
        </p:sp>
        <p:cxnSp>
          <p:nvCxnSpPr>
            <p:cNvPr id="10" name="Connecteur droit 9"/>
            <p:cNvCxnSpPr>
              <a:cxnSpLocks noChangeShapeType="1"/>
              <a:stCxn id="8" idx="3"/>
            </p:cNvCxnSpPr>
            <p:nvPr/>
          </p:nvCxnSpPr>
          <p:spPr bwMode="auto">
            <a:xfrm flipH="1">
              <a:off x="7164288" y="3878819"/>
              <a:ext cx="1152145" cy="990562"/>
            </a:xfrm>
            <a:prstGeom prst="line">
              <a:avLst/>
            </a:prstGeom>
            <a:noFill/>
            <a:ln w="9525">
              <a:solidFill>
                <a:srgbClr val="FFCCCC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Connecteur droit 10"/>
            <p:cNvCxnSpPr>
              <a:cxnSpLocks noChangeShapeType="1"/>
              <a:stCxn id="9" idx="3"/>
            </p:cNvCxnSpPr>
            <p:nvPr/>
          </p:nvCxnSpPr>
          <p:spPr bwMode="auto">
            <a:xfrm flipH="1">
              <a:off x="7308702" y="5390061"/>
              <a:ext cx="1007731" cy="703235"/>
            </a:xfrm>
            <a:prstGeom prst="line">
              <a:avLst/>
            </a:prstGeom>
            <a:noFill/>
            <a:ln w="9525">
              <a:solidFill>
                <a:srgbClr val="FFCCCC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1624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Grille horaire 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88640"/>
            <a:ext cx="6816855" cy="604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16856" y="4146810"/>
            <a:ext cx="378008" cy="31748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194864" y="4093597"/>
            <a:ext cx="16920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Enseignements communs</a:t>
            </a: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6816856" y="4949293"/>
            <a:ext cx="378008" cy="31748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194863" y="4872212"/>
            <a:ext cx="1949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Enseignements complémentaires (AP, EPI)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7089021" y="6364769"/>
            <a:ext cx="1544669" cy="307777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MEN – avril 2015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31419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14367</TotalTime>
  <Words>569</Words>
  <Application>Microsoft Office PowerPoint</Application>
  <PresentationFormat>Affichage à l'écran (4:3)</PresentationFormat>
  <Paragraphs>147</Paragraphs>
  <Slides>23</Slides>
  <Notes>16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Débit</vt:lpstr>
      <vt:lpstr>Document</vt:lpstr>
      <vt:lpstr> Réforme du collège Formations académiques des CPE   Equipe des IA-IPR Etablissements et vie scolaire Claude BOSSU – Dominique SASSI </vt:lpstr>
      <vt:lpstr>3 idées forces</vt:lpstr>
      <vt:lpstr>Les finalités de la réforme</vt:lpstr>
      <vt:lpstr>Diapositive 4</vt:lpstr>
      <vt:lpstr>Les textes règlementaires</vt:lpstr>
      <vt:lpstr>II. Principes essentiels</vt:lpstr>
      <vt:lpstr>Diapositive 7</vt:lpstr>
      <vt:lpstr>Diapositive 8</vt:lpstr>
      <vt:lpstr>Diapositive 9</vt:lpstr>
      <vt:lpstr>L’accompagnement pédagogique </vt:lpstr>
      <vt:lpstr>Une nouvelle organisation du collège fondée sur l’accompagnement pédagogique de tous les élèves</vt:lpstr>
      <vt:lpstr>Diapositive 12</vt:lpstr>
      <vt:lpstr>Diapositive 13</vt:lpstr>
      <vt:lpstr>Diapositive 14</vt:lpstr>
      <vt:lpstr>Diapositive 15</vt:lpstr>
      <vt:lpstr>L’accompagnement personnalisé</vt:lpstr>
      <vt:lpstr>Diapositive 17</vt:lpstr>
      <vt:lpstr>Les parcours</vt:lpstr>
      <vt:lpstr>Diapositive 19</vt:lpstr>
      <vt:lpstr>Diapositive 20</vt:lpstr>
      <vt:lpstr>Les nouvelles modalités d’évaluation</vt:lpstr>
      <vt:lpstr>Livret de compétences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 d’école</dc:title>
  <dc:creator>Patrice Lemoine</dc:creator>
  <cp:lastModifiedBy>adm</cp:lastModifiedBy>
  <cp:revision>216</cp:revision>
  <cp:lastPrinted>2015-09-28T12:01:32Z</cp:lastPrinted>
  <dcterms:created xsi:type="dcterms:W3CDTF">2007-04-11T17:56:48Z</dcterms:created>
  <dcterms:modified xsi:type="dcterms:W3CDTF">2017-03-14T13:20:31Z</dcterms:modified>
</cp:coreProperties>
</file>