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1"/>
  </p:notesMasterIdLst>
  <p:handoutMasterIdLst>
    <p:handoutMasterId r:id="rId32"/>
  </p:handoutMasterIdLst>
  <p:sldIdLst>
    <p:sldId id="256" r:id="rId2"/>
    <p:sldId id="260" r:id="rId3"/>
    <p:sldId id="261" r:id="rId4"/>
    <p:sldId id="288" r:id="rId5"/>
    <p:sldId id="289" r:id="rId6"/>
    <p:sldId id="290" r:id="rId7"/>
    <p:sldId id="291" r:id="rId8"/>
    <p:sldId id="292" r:id="rId9"/>
    <p:sldId id="296" r:id="rId10"/>
    <p:sldId id="294" r:id="rId11"/>
    <p:sldId id="297" r:id="rId12"/>
    <p:sldId id="299" r:id="rId13"/>
    <p:sldId id="300" r:id="rId14"/>
    <p:sldId id="301" r:id="rId15"/>
    <p:sldId id="302" r:id="rId16"/>
    <p:sldId id="305" r:id="rId17"/>
    <p:sldId id="303" r:id="rId18"/>
    <p:sldId id="304" r:id="rId19"/>
    <p:sldId id="306" r:id="rId20"/>
    <p:sldId id="307" r:id="rId21"/>
    <p:sldId id="308" r:id="rId22"/>
    <p:sldId id="309" r:id="rId23"/>
    <p:sldId id="310" r:id="rId24"/>
    <p:sldId id="311" r:id="rId25"/>
    <p:sldId id="312" r:id="rId26"/>
    <p:sldId id="313" r:id="rId27"/>
    <p:sldId id="314" r:id="rId28"/>
    <p:sldId id="315" r:id="rId29"/>
    <p:sldId id="257" r:id="rId30"/>
  </p:sldIdLst>
  <p:sldSz cx="9144000" cy="6858000" type="screen4x3"/>
  <p:notesSz cx="6797675" cy="9926638"/>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D2E2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4" d="100"/>
          <a:sy n="84" d="100"/>
        </p:scale>
        <p:origin x="158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Joyeux\utilisateurs\FRITSCHY\Dechets%20dangereux%20marche%20DD.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Joyeux\utilisateurs\FRITSCHY\Dechets%20dangereux%20marche%20DD.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Feuil1!$B$1</c:f>
              <c:strCache>
                <c:ptCount val="1"/>
                <c:pt idx="0">
                  <c:v>Tonnage 2013</c:v>
                </c:pt>
              </c:strCache>
            </c:strRef>
          </c:tx>
          <c:spPr>
            <a:solidFill>
              <a:schemeClr val="accent1"/>
            </a:solidFill>
            <a:ln>
              <a:noFill/>
            </a:ln>
            <a:effectLst/>
          </c:spPr>
          <c:invertIfNegative val="0"/>
          <c:cat>
            <c:strRef>
              <c:f>Feuil1!$A$2:$A$13</c:f>
              <c:strCache>
                <c:ptCount val="12"/>
                <c:pt idx="0">
                  <c:v>Emballages souillés</c:v>
                </c:pt>
                <c:pt idx="1">
                  <c:v>Réactifs et produits chimiques divers</c:v>
                </c:pt>
                <c:pt idx="2">
                  <c:v>Acide/Base en bidon</c:v>
                </c:pt>
                <c:pt idx="3">
                  <c:v>Halogénés en bidon</c:v>
                </c:pt>
                <c:pt idx="4">
                  <c:v>Aqueux,solvants en bidon</c:v>
                </c:pt>
                <c:pt idx="5">
                  <c:v>Acide/Base en fut</c:v>
                </c:pt>
                <c:pt idx="6">
                  <c:v>Halogéné en fut</c:v>
                </c:pt>
                <c:pt idx="7">
                  <c:v>Aqueux, solvants en fut</c:v>
                </c:pt>
                <c:pt idx="8">
                  <c:v>Aérosols</c:v>
                </c:pt>
                <c:pt idx="9">
                  <c:v>Batteries</c:v>
                </c:pt>
                <c:pt idx="10">
                  <c:v>Lampes et tubes néons</c:v>
                </c:pt>
                <c:pt idx="11">
                  <c:v>Autres déchets dangereux</c:v>
                </c:pt>
              </c:strCache>
            </c:strRef>
          </c:cat>
          <c:val>
            <c:numRef>
              <c:f>Feuil1!$B$2:$B$13</c:f>
              <c:numCache>
                <c:formatCode>General</c:formatCode>
                <c:ptCount val="12"/>
                <c:pt idx="0">
                  <c:v>2.4140000000000001</c:v>
                </c:pt>
                <c:pt idx="1">
                  <c:v>9.4619999999999997</c:v>
                </c:pt>
                <c:pt idx="2">
                  <c:v>2.0329999999999999</c:v>
                </c:pt>
                <c:pt idx="3">
                  <c:v>0.39100000000000001</c:v>
                </c:pt>
                <c:pt idx="4">
                  <c:v>5.6909999999999998</c:v>
                </c:pt>
                <c:pt idx="5">
                  <c:v>0</c:v>
                </c:pt>
                <c:pt idx="6">
                  <c:v>0</c:v>
                </c:pt>
                <c:pt idx="7">
                  <c:v>16.327000000000002</c:v>
                </c:pt>
                <c:pt idx="8">
                  <c:v>8.9999999999999993E-3</c:v>
                </c:pt>
                <c:pt idx="9">
                  <c:v>0.17199999999999999</c:v>
                </c:pt>
                <c:pt idx="10">
                  <c:v>0.86899999999999999</c:v>
                </c:pt>
                <c:pt idx="11">
                  <c:v>1.1120000000000001</c:v>
                </c:pt>
              </c:numCache>
            </c:numRef>
          </c:val>
        </c:ser>
        <c:ser>
          <c:idx val="1"/>
          <c:order val="1"/>
          <c:tx>
            <c:strRef>
              <c:f>Feuil1!$C$1</c:f>
              <c:strCache>
                <c:ptCount val="1"/>
                <c:pt idx="0">
                  <c:v>Tonnage 2014</c:v>
                </c:pt>
              </c:strCache>
            </c:strRef>
          </c:tx>
          <c:spPr>
            <a:solidFill>
              <a:schemeClr val="accent2"/>
            </a:solidFill>
            <a:ln>
              <a:noFill/>
            </a:ln>
            <a:effectLst/>
          </c:spPr>
          <c:invertIfNegative val="0"/>
          <c:cat>
            <c:strRef>
              <c:f>Feuil1!$A$2:$A$13</c:f>
              <c:strCache>
                <c:ptCount val="12"/>
                <c:pt idx="0">
                  <c:v>Emballages souillés</c:v>
                </c:pt>
                <c:pt idx="1">
                  <c:v>Réactifs et produits chimiques divers</c:v>
                </c:pt>
                <c:pt idx="2">
                  <c:v>Acide/Base en bidon</c:v>
                </c:pt>
                <c:pt idx="3">
                  <c:v>Halogénés en bidon</c:v>
                </c:pt>
                <c:pt idx="4">
                  <c:v>Aqueux,solvants en bidon</c:v>
                </c:pt>
                <c:pt idx="5">
                  <c:v>Acide/Base en fut</c:v>
                </c:pt>
                <c:pt idx="6">
                  <c:v>Halogéné en fut</c:v>
                </c:pt>
                <c:pt idx="7">
                  <c:v>Aqueux, solvants en fut</c:v>
                </c:pt>
                <c:pt idx="8">
                  <c:v>Aérosols</c:v>
                </c:pt>
                <c:pt idx="9">
                  <c:v>Batteries</c:v>
                </c:pt>
                <c:pt idx="10">
                  <c:v>Lampes et tubes néons</c:v>
                </c:pt>
                <c:pt idx="11">
                  <c:v>Autres déchets dangereux</c:v>
                </c:pt>
              </c:strCache>
            </c:strRef>
          </c:cat>
          <c:val>
            <c:numRef>
              <c:f>Feuil1!$C$2:$C$13</c:f>
              <c:numCache>
                <c:formatCode>General</c:formatCode>
                <c:ptCount val="12"/>
                <c:pt idx="0">
                  <c:v>3.931</c:v>
                </c:pt>
                <c:pt idx="1">
                  <c:v>10.939</c:v>
                </c:pt>
                <c:pt idx="2">
                  <c:v>3.56</c:v>
                </c:pt>
                <c:pt idx="3">
                  <c:v>1.1160000000000001</c:v>
                </c:pt>
                <c:pt idx="4">
                  <c:v>4.6210000000000004</c:v>
                </c:pt>
                <c:pt idx="5">
                  <c:v>0.84</c:v>
                </c:pt>
                <c:pt idx="6">
                  <c:v>0.13300000000000001</c:v>
                </c:pt>
                <c:pt idx="7">
                  <c:v>11.686</c:v>
                </c:pt>
                <c:pt idx="8">
                  <c:v>3.7999999999999999E-2</c:v>
                </c:pt>
                <c:pt idx="9">
                  <c:v>0.39800000000000002</c:v>
                </c:pt>
                <c:pt idx="10">
                  <c:v>0.90800000000000003</c:v>
                </c:pt>
                <c:pt idx="11">
                  <c:v>3.133</c:v>
                </c:pt>
              </c:numCache>
            </c:numRef>
          </c:val>
        </c:ser>
        <c:ser>
          <c:idx val="2"/>
          <c:order val="2"/>
          <c:tx>
            <c:strRef>
              <c:f>Feuil1!$D$1</c:f>
              <c:strCache>
                <c:ptCount val="1"/>
                <c:pt idx="0">
                  <c:v>Tonnage 2015</c:v>
                </c:pt>
              </c:strCache>
            </c:strRef>
          </c:tx>
          <c:spPr>
            <a:solidFill>
              <a:schemeClr val="accent3"/>
            </a:solidFill>
            <a:ln>
              <a:noFill/>
            </a:ln>
            <a:effectLst/>
          </c:spPr>
          <c:invertIfNegative val="0"/>
          <c:cat>
            <c:strRef>
              <c:f>Feuil1!$A$2:$A$13</c:f>
              <c:strCache>
                <c:ptCount val="12"/>
                <c:pt idx="0">
                  <c:v>Emballages souillés</c:v>
                </c:pt>
                <c:pt idx="1">
                  <c:v>Réactifs et produits chimiques divers</c:v>
                </c:pt>
                <c:pt idx="2">
                  <c:v>Acide/Base en bidon</c:v>
                </c:pt>
                <c:pt idx="3">
                  <c:v>Halogénés en bidon</c:v>
                </c:pt>
                <c:pt idx="4">
                  <c:v>Aqueux,solvants en bidon</c:v>
                </c:pt>
                <c:pt idx="5">
                  <c:v>Acide/Base en fut</c:v>
                </c:pt>
                <c:pt idx="6">
                  <c:v>Halogéné en fut</c:v>
                </c:pt>
                <c:pt idx="7">
                  <c:v>Aqueux, solvants en fut</c:v>
                </c:pt>
                <c:pt idx="8">
                  <c:v>Aérosols</c:v>
                </c:pt>
                <c:pt idx="9">
                  <c:v>Batteries</c:v>
                </c:pt>
                <c:pt idx="10">
                  <c:v>Lampes et tubes néons</c:v>
                </c:pt>
                <c:pt idx="11">
                  <c:v>Autres déchets dangereux</c:v>
                </c:pt>
              </c:strCache>
            </c:strRef>
          </c:cat>
          <c:val>
            <c:numRef>
              <c:f>Feuil1!$D$2:$D$13</c:f>
              <c:numCache>
                <c:formatCode>General</c:formatCode>
                <c:ptCount val="12"/>
                <c:pt idx="0">
                  <c:v>4.0140000000000002</c:v>
                </c:pt>
                <c:pt idx="1">
                  <c:v>13.032</c:v>
                </c:pt>
                <c:pt idx="2">
                  <c:v>5.1740000000000004</c:v>
                </c:pt>
                <c:pt idx="3">
                  <c:v>1.9510000000000001</c:v>
                </c:pt>
                <c:pt idx="4">
                  <c:v>5.8010000000000002</c:v>
                </c:pt>
                <c:pt idx="5">
                  <c:v>0.3</c:v>
                </c:pt>
                <c:pt idx="6">
                  <c:v>0</c:v>
                </c:pt>
                <c:pt idx="7">
                  <c:v>9.6430000000000007</c:v>
                </c:pt>
                <c:pt idx="8">
                  <c:v>2.5000000000000001E-2</c:v>
                </c:pt>
                <c:pt idx="9">
                  <c:v>0.28399999999999997</c:v>
                </c:pt>
                <c:pt idx="10">
                  <c:v>0.84</c:v>
                </c:pt>
                <c:pt idx="11">
                  <c:v>0</c:v>
                </c:pt>
              </c:numCache>
            </c:numRef>
          </c:val>
        </c:ser>
        <c:dLbls>
          <c:showLegendKey val="0"/>
          <c:showVal val="0"/>
          <c:showCatName val="0"/>
          <c:showSerName val="0"/>
          <c:showPercent val="0"/>
          <c:showBubbleSize val="0"/>
        </c:dLbls>
        <c:gapWidth val="182"/>
        <c:axId val="230507936"/>
        <c:axId val="230512416"/>
      </c:barChart>
      <c:catAx>
        <c:axId val="2305079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30512416"/>
        <c:crosses val="autoZero"/>
        <c:auto val="1"/>
        <c:lblAlgn val="ctr"/>
        <c:lblOffset val="100"/>
        <c:noMultiLvlLbl val="0"/>
      </c:catAx>
      <c:valAx>
        <c:axId val="23051241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3050793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Feuil1!$E$37</c:f>
              <c:strCache>
                <c:ptCount val="1"/>
                <c:pt idx="0">
                  <c:v>Tonnage 2013</c:v>
                </c:pt>
              </c:strCache>
            </c:strRef>
          </c:tx>
          <c:spPr>
            <a:solidFill>
              <a:schemeClr val="accent1"/>
            </a:solidFill>
            <a:ln>
              <a:noFill/>
            </a:ln>
            <a:effectLst/>
          </c:spPr>
          <c:invertIfNegative val="0"/>
          <c:cat>
            <c:strRef>
              <c:f>Feuil1!$A$38:$D$52</c:f>
              <c:strCache>
                <c:ptCount val="15"/>
                <c:pt idx="0">
                  <c:v>Laurent de LAVOISIER </c:v>
                </c:pt>
                <c:pt idx="1">
                  <c:v>Jean ROSTAND</c:v>
                </c:pt>
                <c:pt idx="2">
                  <c:v>Blaise PASCAL</c:v>
                </c:pt>
                <c:pt idx="3">
                  <c:v>Alphonse HEINRICH</c:v>
                </c:pt>
                <c:pt idx="4">
                  <c:v>Louis COUFFIGNAL</c:v>
                </c:pt>
                <c:pt idx="5">
                  <c:v>Louis MARCHAL</c:v>
                </c:pt>
                <c:pt idx="6">
                  <c:v>Théodore DECK</c:v>
                </c:pt>
                <c:pt idx="7">
                  <c:v>Jean-Baptiste KLEBER</c:v>
                </c:pt>
                <c:pt idx="8">
                  <c:v>Paul Emile VICTOR</c:v>
                </c:pt>
                <c:pt idx="9">
                  <c:v>Fustel De COULANGES</c:v>
                </c:pt>
                <c:pt idx="10">
                  <c:v>Le Corbusier</c:v>
                </c:pt>
                <c:pt idx="11">
                  <c:v>Robert Schuman</c:v>
                </c:pt>
                <c:pt idx="12">
                  <c:v>Jean Mermoz</c:v>
                </c:pt>
                <c:pt idx="13">
                  <c:v>Jean-Baptiste Schwilgue</c:v>
                </c:pt>
                <c:pt idx="14">
                  <c:v>Gutenberg</c:v>
                </c:pt>
              </c:strCache>
            </c:strRef>
          </c:cat>
          <c:val>
            <c:numRef>
              <c:f>Feuil1!$E$38:$E$52</c:f>
              <c:numCache>
                <c:formatCode>General</c:formatCode>
                <c:ptCount val="15"/>
                <c:pt idx="0">
                  <c:v>2.8759999999999999</c:v>
                </c:pt>
                <c:pt idx="1">
                  <c:v>1.849</c:v>
                </c:pt>
                <c:pt idx="2">
                  <c:v>0.53200000000000003</c:v>
                </c:pt>
                <c:pt idx="3">
                  <c:v>2.4500000000000002</c:v>
                </c:pt>
                <c:pt idx="4">
                  <c:v>2.8340000000000001</c:v>
                </c:pt>
                <c:pt idx="5">
                  <c:v>2.754</c:v>
                </c:pt>
                <c:pt idx="6">
                  <c:v>1.994</c:v>
                </c:pt>
                <c:pt idx="7">
                  <c:v>0.55300000000000005</c:v>
                </c:pt>
                <c:pt idx="8">
                  <c:v>7.3999999999999996E-2</c:v>
                </c:pt>
                <c:pt idx="9">
                  <c:v>0.33200000000000002</c:v>
                </c:pt>
                <c:pt idx="10">
                  <c:v>2.3420000000000001</c:v>
                </c:pt>
                <c:pt idx="11">
                  <c:v>0.66700000000000004</c:v>
                </c:pt>
                <c:pt idx="12">
                  <c:v>0.92</c:v>
                </c:pt>
                <c:pt idx="13">
                  <c:v>2.0750000000000002</c:v>
                </c:pt>
                <c:pt idx="14">
                  <c:v>0.84899999999999998</c:v>
                </c:pt>
              </c:numCache>
            </c:numRef>
          </c:val>
        </c:ser>
        <c:ser>
          <c:idx val="1"/>
          <c:order val="1"/>
          <c:tx>
            <c:strRef>
              <c:f>Feuil1!$F$37</c:f>
              <c:strCache>
                <c:ptCount val="1"/>
                <c:pt idx="0">
                  <c:v>Tonnage 2014</c:v>
                </c:pt>
              </c:strCache>
            </c:strRef>
          </c:tx>
          <c:spPr>
            <a:solidFill>
              <a:schemeClr val="accent2"/>
            </a:solidFill>
            <a:ln>
              <a:noFill/>
            </a:ln>
            <a:effectLst/>
          </c:spPr>
          <c:invertIfNegative val="0"/>
          <c:cat>
            <c:strRef>
              <c:f>Feuil1!$A$38:$D$52</c:f>
              <c:strCache>
                <c:ptCount val="15"/>
                <c:pt idx="0">
                  <c:v>Laurent de LAVOISIER </c:v>
                </c:pt>
                <c:pt idx="1">
                  <c:v>Jean ROSTAND</c:v>
                </c:pt>
                <c:pt idx="2">
                  <c:v>Blaise PASCAL</c:v>
                </c:pt>
                <c:pt idx="3">
                  <c:v>Alphonse HEINRICH</c:v>
                </c:pt>
                <c:pt idx="4">
                  <c:v>Louis COUFFIGNAL</c:v>
                </c:pt>
                <c:pt idx="5">
                  <c:v>Louis MARCHAL</c:v>
                </c:pt>
                <c:pt idx="6">
                  <c:v>Théodore DECK</c:v>
                </c:pt>
                <c:pt idx="7">
                  <c:v>Jean-Baptiste KLEBER</c:v>
                </c:pt>
                <c:pt idx="8">
                  <c:v>Paul Emile VICTOR</c:v>
                </c:pt>
                <c:pt idx="9">
                  <c:v>Fustel De COULANGES</c:v>
                </c:pt>
                <c:pt idx="10">
                  <c:v>Le Corbusier</c:v>
                </c:pt>
                <c:pt idx="11">
                  <c:v>Robert Schuman</c:v>
                </c:pt>
                <c:pt idx="12">
                  <c:v>Jean Mermoz</c:v>
                </c:pt>
                <c:pt idx="13">
                  <c:v>Jean-Baptiste Schwilgue</c:v>
                </c:pt>
                <c:pt idx="14">
                  <c:v>Gutenberg</c:v>
                </c:pt>
              </c:strCache>
            </c:strRef>
          </c:cat>
          <c:val>
            <c:numRef>
              <c:f>Feuil1!$F$38:$F$52</c:f>
              <c:numCache>
                <c:formatCode>General</c:formatCode>
                <c:ptCount val="15"/>
                <c:pt idx="0">
                  <c:v>3.875</c:v>
                </c:pt>
                <c:pt idx="1">
                  <c:v>2.496</c:v>
                </c:pt>
                <c:pt idx="2">
                  <c:v>0.65300000000000002</c:v>
                </c:pt>
                <c:pt idx="3">
                  <c:v>0.93200000000000005</c:v>
                </c:pt>
                <c:pt idx="4">
                  <c:v>4.2160000000000002</c:v>
                </c:pt>
                <c:pt idx="5">
                  <c:v>2.16</c:v>
                </c:pt>
                <c:pt idx="6">
                  <c:v>1.3109999999999999</c:v>
                </c:pt>
                <c:pt idx="7">
                  <c:v>0</c:v>
                </c:pt>
                <c:pt idx="8">
                  <c:v>0</c:v>
                </c:pt>
                <c:pt idx="9">
                  <c:v>0.35199999999999998</c:v>
                </c:pt>
                <c:pt idx="10">
                  <c:v>0.27700000000000002</c:v>
                </c:pt>
                <c:pt idx="11">
                  <c:v>0.59299999999999997</c:v>
                </c:pt>
                <c:pt idx="12">
                  <c:v>0.51500000000000001</c:v>
                </c:pt>
                <c:pt idx="13">
                  <c:v>0.27700000000000002</c:v>
                </c:pt>
                <c:pt idx="14">
                  <c:v>2.2589999999999999</c:v>
                </c:pt>
              </c:numCache>
            </c:numRef>
          </c:val>
        </c:ser>
        <c:ser>
          <c:idx val="2"/>
          <c:order val="2"/>
          <c:tx>
            <c:strRef>
              <c:f>Feuil1!$G$37</c:f>
              <c:strCache>
                <c:ptCount val="1"/>
                <c:pt idx="0">
                  <c:v>Tonnage 2015</c:v>
                </c:pt>
              </c:strCache>
            </c:strRef>
          </c:tx>
          <c:spPr>
            <a:solidFill>
              <a:schemeClr val="accent3"/>
            </a:solidFill>
            <a:ln>
              <a:noFill/>
            </a:ln>
            <a:effectLst/>
          </c:spPr>
          <c:invertIfNegative val="0"/>
          <c:cat>
            <c:strRef>
              <c:f>Feuil1!$A$38:$D$52</c:f>
              <c:strCache>
                <c:ptCount val="15"/>
                <c:pt idx="0">
                  <c:v>Laurent de LAVOISIER </c:v>
                </c:pt>
                <c:pt idx="1">
                  <c:v>Jean ROSTAND</c:v>
                </c:pt>
                <c:pt idx="2">
                  <c:v>Blaise PASCAL</c:v>
                </c:pt>
                <c:pt idx="3">
                  <c:v>Alphonse HEINRICH</c:v>
                </c:pt>
                <c:pt idx="4">
                  <c:v>Louis COUFFIGNAL</c:v>
                </c:pt>
                <c:pt idx="5">
                  <c:v>Louis MARCHAL</c:v>
                </c:pt>
                <c:pt idx="6">
                  <c:v>Théodore DECK</c:v>
                </c:pt>
                <c:pt idx="7">
                  <c:v>Jean-Baptiste KLEBER</c:v>
                </c:pt>
                <c:pt idx="8">
                  <c:v>Paul Emile VICTOR</c:v>
                </c:pt>
                <c:pt idx="9">
                  <c:v>Fustel De COULANGES</c:v>
                </c:pt>
                <c:pt idx="10">
                  <c:v>Le Corbusier</c:v>
                </c:pt>
                <c:pt idx="11">
                  <c:v>Robert Schuman</c:v>
                </c:pt>
                <c:pt idx="12">
                  <c:v>Jean Mermoz</c:v>
                </c:pt>
                <c:pt idx="13">
                  <c:v>Jean-Baptiste Schwilgue</c:v>
                </c:pt>
                <c:pt idx="14">
                  <c:v>Gutenberg</c:v>
                </c:pt>
              </c:strCache>
            </c:strRef>
          </c:cat>
          <c:val>
            <c:numRef>
              <c:f>Feuil1!$G$38:$G$52</c:f>
              <c:numCache>
                <c:formatCode>General</c:formatCode>
                <c:ptCount val="15"/>
                <c:pt idx="0">
                  <c:v>3.71</c:v>
                </c:pt>
                <c:pt idx="1">
                  <c:v>3.4220000000000002</c:v>
                </c:pt>
                <c:pt idx="2">
                  <c:v>2.5369999999999999</c:v>
                </c:pt>
                <c:pt idx="3">
                  <c:v>2.363</c:v>
                </c:pt>
                <c:pt idx="4">
                  <c:v>2.2050000000000001</c:v>
                </c:pt>
                <c:pt idx="5">
                  <c:v>2.0169999999999999</c:v>
                </c:pt>
                <c:pt idx="6">
                  <c:v>1.526</c:v>
                </c:pt>
                <c:pt idx="7">
                  <c:v>1.2410000000000001</c:v>
                </c:pt>
                <c:pt idx="8">
                  <c:v>1.0840000000000001</c:v>
                </c:pt>
                <c:pt idx="9">
                  <c:v>0.92100000000000004</c:v>
                </c:pt>
                <c:pt idx="10">
                  <c:v>0.61699999999999999</c:v>
                </c:pt>
                <c:pt idx="11">
                  <c:v>0.90500000000000003</c:v>
                </c:pt>
                <c:pt idx="12">
                  <c:v>0.45700000000000002</c:v>
                </c:pt>
                <c:pt idx="13">
                  <c:v>0.45700000000000002</c:v>
                </c:pt>
                <c:pt idx="14">
                  <c:v>0</c:v>
                </c:pt>
              </c:numCache>
            </c:numRef>
          </c:val>
        </c:ser>
        <c:dLbls>
          <c:showLegendKey val="0"/>
          <c:showVal val="0"/>
          <c:showCatName val="0"/>
          <c:showSerName val="0"/>
          <c:showPercent val="0"/>
          <c:showBubbleSize val="0"/>
        </c:dLbls>
        <c:gapWidth val="182"/>
        <c:axId val="230123832"/>
        <c:axId val="230124216"/>
      </c:barChart>
      <c:catAx>
        <c:axId val="2301238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30124216"/>
        <c:crosses val="autoZero"/>
        <c:auto val="1"/>
        <c:lblAlgn val="ctr"/>
        <c:lblOffset val="100"/>
        <c:noMultiLvlLbl val="0"/>
      </c:catAx>
      <c:valAx>
        <c:axId val="23012421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230123832"/>
        <c:crosses val="autoZero"/>
        <c:crossBetween val="between"/>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BCD60936-6B2E-1E44-8704-53102FF02FA8}" type="datetimeFigureOut">
              <a:rPr lang="fr-FR" smtClean="0"/>
              <a:t>03/11/2016</a:t>
            </a:fld>
            <a:endParaRPr lang="fr-FR"/>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8206D490-5E1A-B746-A0E7-B6B62E9AB6F4}" type="slidenum">
              <a:rPr lang="fr-FR" smtClean="0"/>
              <a:t>‹N°›</a:t>
            </a:fld>
            <a:endParaRPr lang="fr-FR"/>
          </a:p>
        </p:txBody>
      </p:sp>
    </p:spTree>
    <p:extLst>
      <p:ext uri="{BB962C8B-B14F-4D97-AF65-F5344CB8AC3E}">
        <p14:creationId xmlns:p14="http://schemas.microsoft.com/office/powerpoint/2010/main" val="11573437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BADD140-6AD3-4DC4-9C7F-537B24F7B04C}" type="datetimeFigureOut">
              <a:rPr lang="fr-FR" smtClean="0"/>
              <a:t>03/11/2016</a:t>
            </a:fld>
            <a:endParaRPr lang="fr-FR"/>
          </a:p>
        </p:txBody>
      </p:sp>
      <p:sp>
        <p:nvSpPr>
          <p:cNvPr id="4" name="Espace réservé de l'image des diapositives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41DF6A78-6867-476F-AC54-2776FA296D00}" type="slidenum">
              <a:rPr lang="fr-FR" smtClean="0"/>
              <a:t>‹N°›</a:t>
            </a:fld>
            <a:endParaRPr lang="fr-FR"/>
          </a:p>
        </p:txBody>
      </p:sp>
    </p:spTree>
    <p:extLst>
      <p:ext uri="{BB962C8B-B14F-4D97-AF65-F5344CB8AC3E}">
        <p14:creationId xmlns:p14="http://schemas.microsoft.com/office/powerpoint/2010/main" val="632179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1DF6A78-6867-476F-AC54-2776FA296D00}" type="slidenum">
              <a:rPr lang="fr-FR" smtClean="0"/>
              <a:t>1</a:t>
            </a:fld>
            <a:endParaRPr lang="fr-FR"/>
          </a:p>
        </p:txBody>
      </p:sp>
    </p:spTree>
    <p:extLst>
      <p:ext uri="{BB962C8B-B14F-4D97-AF65-F5344CB8AC3E}">
        <p14:creationId xmlns:p14="http://schemas.microsoft.com/office/powerpoint/2010/main" val="1671455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41DF6A78-6867-476F-AC54-2776FA296D00}" type="slidenum">
              <a:rPr lang="fr-FR" smtClean="0"/>
              <a:t>3</a:t>
            </a:fld>
            <a:endParaRPr lang="fr-FR"/>
          </a:p>
        </p:txBody>
      </p:sp>
    </p:spTree>
    <p:extLst>
      <p:ext uri="{BB962C8B-B14F-4D97-AF65-F5344CB8AC3E}">
        <p14:creationId xmlns:p14="http://schemas.microsoft.com/office/powerpoint/2010/main" val="2735362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A2A5366-6EF0-42E0-962A-35FB7A3E72DB}" type="datetime1">
              <a:rPr lang="fr-FR" smtClean="0"/>
              <a:t>03/11/2016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92216E8-5506-4949-80E2-174BB67E4E62}" type="slidenum">
              <a:rPr lang="fr-FR" smtClean="0"/>
              <a:t>‹N°›</a:t>
            </a:fld>
            <a:endParaRPr lang="fr-FR"/>
          </a:p>
        </p:txBody>
      </p:sp>
    </p:spTree>
    <p:extLst>
      <p:ext uri="{BB962C8B-B14F-4D97-AF65-F5344CB8AC3E}">
        <p14:creationId xmlns:p14="http://schemas.microsoft.com/office/powerpoint/2010/main" val="2408886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6FB150B-9EC8-412F-9E70-4CE42EF0CD3D}" type="datetime1">
              <a:rPr lang="fr-FR" smtClean="0"/>
              <a:t>03/11/2016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92216E8-5506-4949-80E2-174BB67E4E62}" type="slidenum">
              <a:rPr lang="fr-FR" smtClean="0"/>
              <a:t>‹N°›</a:t>
            </a:fld>
            <a:endParaRPr lang="fr-FR"/>
          </a:p>
        </p:txBody>
      </p:sp>
    </p:spTree>
    <p:extLst>
      <p:ext uri="{BB962C8B-B14F-4D97-AF65-F5344CB8AC3E}">
        <p14:creationId xmlns:p14="http://schemas.microsoft.com/office/powerpoint/2010/main" val="2169377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a:prstGeom prst="rect">
            <a:avLst/>
          </a:prstGeo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27AC926-1200-4764-9A4F-51E86811B880}" type="datetime1">
              <a:rPr lang="fr-FR" smtClean="0"/>
              <a:t>03/11/2016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92216E8-5506-4949-80E2-174BB67E4E62}" type="slidenum">
              <a:rPr lang="fr-FR" smtClean="0"/>
              <a:t>‹N°›</a:t>
            </a:fld>
            <a:endParaRPr lang="fr-FR"/>
          </a:p>
        </p:txBody>
      </p:sp>
    </p:spTree>
    <p:extLst>
      <p:ext uri="{BB962C8B-B14F-4D97-AF65-F5344CB8AC3E}">
        <p14:creationId xmlns:p14="http://schemas.microsoft.com/office/powerpoint/2010/main" val="2269796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et modifiez le titre</a:t>
            </a:r>
            <a:endParaRPr lang="fr-FR"/>
          </a:p>
        </p:txBody>
      </p:sp>
      <p:sp>
        <p:nvSpPr>
          <p:cNvPr id="3" name="Espace réservé du contenu 2"/>
          <p:cNvSpPr>
            <a:spLocks noGrp="1"/>
          </p:cNvSpPr>
          <p:nvPr>
            <p:ph idx="1"/>
          </p:nvPr>
        </p:nvSpPr>
        <p:spPr>
          <a:xfrm>
            <a:off x="457200" y="1600200"/>
            <a:ext cx="8229600" cy="4525963"/>
          </a:xfrm>
          <a:prstGeom prst="rect">
            <a:avLst/>
          </a:prstGeo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E1246CF-D16B-412D-8DE6-24C0A6E170CD}" type="datetime1">
              <a:rPr lang="fr-FR" smtClean="0"/>
              <a:t>03/11/2016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92216E8-5506-4949-80E2-174BB67E4E62}" type="slidenum">
              <a:rPr lang="fr-FR" smtClean="0"/>
              <a:t>‹N°›</a:t>
            </a:fld>
            <a:endParaRPr lang="fr-FR"/>
          </a:p>
        </p:txBody>
      </p:sp>
    </p:spTree>
    <p:extLst>
      <p:ext uri="{BB962C8B-B14F-4D97-AF65-F5344CB8AC3E}">
        <p14:creationId xmlns:p14="http://schemas.microsoft.com/office/powerpoint/2010/main" val="754871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80F46F-BEF6-4397-941E-EB280461ECA8}" type="datetime1">
              <a:rPr lang="fr-FR" smtClean="0"/>
              <a:t>03/11/2016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92216E8-5506-4949-80E2-174BB67E4E62}" type="slidenum">
              <a:rPr lang="fr-FR" smtClean="0"/>
              <a:t>‹N°›</a:t>
            </a:fld>
            <a:endParaRPr lang="fr-FR"/>
          </a:p>
        </p:txBody>
      </p:sp>
    </p:spTree>
    <p:extLst>
      <p:ext uri="{BB962C8B-B14F-4D97-AF65-F5344CB8AC3E}">
        <p14:creationId xmlns:p14="http://schemas.microsoft.com/office/powerpoint/2010/main" val="480842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E62C19A-FDFD-4EAE-ACB3-87DF05838BEB}" type="datetime1">
              <a:rPr lang="fr-FR" smtClean="0"/>
              <a:t>03/11/2016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92216E8-5506-4949-80E2-174BB67E4E62}" type="slidenum">
              <a:rPr lang="fr-FR" smtClean="0"/>
              <a:t>‹N°›</a:t>
            </a:fld>
            <a:endParaRPr lang="fr-FR"/>
          </a:p>
        </p:txBody>
      </p:sp>
    </p:spTree>
    <p:extLst>
      <p:ext uri="{BB962C8B-B14F-4D97-AF65-F5344CB8AC3E}">
        <p14:creationId xmlns:p14="http://schemas.microsoft.com/office/powerpoint/2010/main" val="2013458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5C3A3B9-BCFD-4B13-B7F2-A2B04CB78079}" type="datetime1">
              <a:rPr lang="fr-FR" smtClean="0"/>
              <a:t>03/11/2016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92216E8-5506-4949-80E2-174BB67E4E62}" type="slidenum">
              <a:rPr lang="fr-FR" smtClean="0"/>
              <a:t>‹N°›</a:t>
            </a:fld>
            <a:endParaRPr lang="fr-FR"/>
          </a:p>
        </p:txBody>
      </p:sp>
    </p:spTree>
    <p:extLst>
      <p:ext uri="{BB962C8B-B14F-4D97-AF65-F5344CB8AC3E}">
        <p14:creationId xmlns:p14="http://schemas.microsoft.com/office/powerpoint/2010/main" val="331760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99999477-B285-48CA-9FED-18F990890AE5}" type="datetime1">
              <a:rPr lang="fr-FR" smtClean="0"/>
              <a:t>03/11/2016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92216E8-5506-4949-80E2-174BB67E4E62}" type="slidenum">
              <a:rPr lang="fr-FR" smtClean="0"/>
              <a:t>‹N°›</a:t>
            </a:fld>
            <a:endParaRPr lang="fr-FR"/>
          </a:p>
        </p:txBody>
      </p:sp>
    </p:spTree>
    <p:extLst>
      <p:ext uri="{BB962C8B-B14F-4D97-AF65-F5344CB8AC3E}">
        <p14:creationId xmlns:p14="http://schemas.microsoft.com/office/powerpoint/2010/main" val="1877076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F203047-1F4B-4390-8699-40C4C1C3C078}" type="datetime1">
              <a:rPr lang="fr-FR" smtClean="0"/>
              <a:t>03/11/2016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92216E8-5506-4949-80E2-174BB67E4E62}" type="slidenum">
              <a:rPr lang="fr-FR" smtClean="0"/>
              <a:t>‹N°›</a:t>
            </a:fld>
            <a:endParaRPr lang="fr-FR"/>
          </a:p>
        </p:txBody>
      </p:sp>
    </p:spTree>
    <p:extLst>
      <p:ext uri="{BB962C8B-B14F-4D97-AF65-F5344CB8AC3E}">
        <p14:creationId xmlns:p14="http://schemas.microsoft.com/office/powerpoint/2010/main" val="810818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821C1D7-6E60-4E83-A2F7-70C18EF51E38}" type="datetime1">
              <a:rPr lang="fr-FR" smtClean="0"/>
              <a:t>03/11/2016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92216E8-5506-4949-80E2-174BB67E4E62}" type="slidenum">
              <a:rPr lang="fr-FR" smtClean="0"/>
              <a:t>‹N°›</a:t>
            </a:fld>
            <a:endParaRPr lang="fr-FR"/>
          </a:p>
        </p:txBody>
      </p:sp>
    </p:spTree>
    <p:extLst>
      <p:ext uri="{BB962C8B-B14F-4D97-AF65-F5344CB8AC3E}">
        <p14:creationId xmlns:p14="http://schemas.microsoft.com/office/powerpoint/2010/main" val="1996858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2C1C54C-80E8-44D3-A40D-5C7E060A6717}" type="datetime1">
              <a:rPr lang="fr-FR" smtClean="0"/>
              <a:t>03/11/2016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92216E8-5506-4949-80E2-174BB67E4E62}" type="slidenum">
              <a:rPr lang="fr-FR" smtClean="0"/>
              <a:t>‹N°›</a:t>
            </a:fld>
            <a:endParaRPr lang="fr-FR"/>
          </a:p>
        </p:txBody>
      </p:sp>
    </p:spTree>
    <p:extLst>
      <p:ext uri="{BB962C8B-B14F-4D97-AF65-F5344CB8AC3E}">
        <p14:creationId xmlns:p14="http://schemas.microsoft.com/office/powerpoint/2010/main" val="3172276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C9BCB2-87DF-440F-BEBE-BBADF267DA4D}" type="datetime1">
              <a:rPr lang="fr-FR" smtClean="0"/>
              <a:t>03/11/2016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2216E8-5506-4949-80E2-174BB67E4E62}" type="slidenum">
              <a:rPr lang="fr-FR" smtClean="0"/>
              <a:t>‹N°›</a:t>
            </a:fld>
            <a:endParaRPr lang="fr-FR"/>
          </a:p>
        </p:txBody>
      </p:sp>
      <p:pic>
        <p:nvPicPr>
          <p:cNvPr id="7" name="Image 6" descr="masque_10.psd"/>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442905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v.kraft@tredi.groupe-seche.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eloise.vancomrebeke@region-alsace.eu" TargetMode="External"/><Relationship Id="rId2" Type="http://schemas.openxmlformats.org/officeDocument/2006/relationships/hyperlink" Target="mailto:yves.fritsch@region-alsace.eu"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masque_08.psd"/>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3"/>
          <p:cNvSpPr/>
          <p:nvPr/>
        </p:nvSpPr>
        <p:spPr>
          <a:xfrm>
            <a:off x="215106" y="2272824"/>
            <a:ext cx="8713787" cy="3416320"/>
          </a:xfrm>
          <a:prstGeom prst="rect">
            <a:avLst/>
          </a:prstGeom>
        </p:spPr>
        <p:txBody>
          <a:bodyPr>
            <a:spAutoFit/>
          </a:bodyPr>
          <a:lstStyle/>
          <a:p>
            <a:pPr algn="ctr">
              <a:spcBef>
                <a:spcPct val="50000"/>
              </a:spcBef>
              <a:defRPr/>
            </a:pPr>
            <a:r>
              <a:rPr lang="fr-FR" sz="3600" dirty="0" smtClean="0">
                <a:solidFill>
                  <a:srgbClr val="2D2E2D"/>
                </a:solidFill>
                <a:latin typeface="Arial Black" pitchFamily="34" charset="0"/>
              </a:rPr>
              <a:t>Gestion des déchets dangereux    dans les E.P.L.E et CFA</a:t>
            </a:r>
          </a:p>
          <a:p>
            <a:pPr algn="ctr">
              <a:spcBef>
                <a:spcPct val="50000"/>
              </a:spcBef>
              <a:defRPr/>
            </a:pPr>
            <a:endParaRPr lang="fr-FR" sz="3200" dirty="0" smtClean="0">
              <a:solidFill>
                <a:srgbClr val="2D2E2D"/>
              </a:solidFill>
              <a:latin typeface="Arial Black" pitchFamily="34" charset="0"/>
            </a:endParaRPr>
          </a:p>
          <a:p>
            <a:pPr algn="ctr">
              <a:spcBef>
                <a:spcPct val="50000"/>
              </a:spcBef>
              <a:defRPr/>
            </a:pPr>
            <a:endParaRPr lang="fr-FR" sz="3200" dirty="0" smtClean="0">
              <a:solidFill>
                <a:srgbClr val="2D2E2D"/>
              </a:solidFill>
              <a:latin typeface="Arial Black" pitchFamily="34" charset="0"/>
            </a:endParaRPr>
          </a:p>
          <a:p>
            <a:pPr algn="ctr">
              <a:spcBef>
                <a:spcPct val="50000"/>
              </a:spcBef>
              <a:defRPr/>
            </a:pPr>
            <a:r>
              <a:rPr lang="fr-FR" sz="3000" b="1" dirty="0" smtClean="0">
                <a:solidFill>
                  <a:srgbClr val="2D2E2D"/>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Formation Novembre 2016</a:t>
            </a:r>
            <a:endParaRPr lang="fr-FR" sz="3000" b="1" dirty="0">
              <a:solidFill>
                <a:srgbClr val="2D2E2D"/>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5" name="Picture 12"/>
          <p:cNvPicPr>
            <a:picLocks noChangeAspect="1" noChangeArrowheads="1"/>
          </p:cNvPicPr>
          <p:nvPr/>
        </p:nvPicPr>
        <p:blipFill>
          <a:blip r:embed="rId4" cstate="print"/>
          <a:srcRect/>
          <a:stretch>
            <a:fillRect/>
          </a:stretch>
        </p:blipFill>
        <p:spPr bwMode="auto">
          <a:xfrm>
            <a:off x="3030538" y="3810000"/>
            <a:ext cx="3362325" cy="762000"/>
          </a:xfrm>
          <a:prstGeom prst="rect">
            <a:avLst/>
          </a:prstGeom>
          <a:noFill/>
          <a:ln w="9525">
            <a:noFill/>
            <a:miter lim="800000"/>
            <a:headEnd/>
            <a:tailEnd/>
          </a:ln>
        </p:spPr>
      </p:pic>
      <p:sp>
        <p:nvSpPr>
          <p:cNvPr id="2" name="Espace réservé du numéro de diapositive 1"/>
          <p:cNvSpPr>
            <a:spLocks noGrp="1"/>
          </p:cNvSpPr>
          <p:nvPr>
            <p:ph type="sldNum" sz="quarter" idx="12"/>
          </p:nvPr>
        </p:nvSpPr>
        <p:spPr/>
        <p:txBody>
          <a:bodyPr/>
          <a:lstStyle/>
          <a:p>
            <a:fld id="{992216E8-5506-4949-80E2-174BB67E4E62}" type="slidenum">
              <a:rPr lang="fr-FR" smtClean="0"/>
              <a:t>1</a:t>
            </a:fld>
            <a:endParaRPr lang="fr-FR"/>
          </a:p>
        </p:txBody>
      </p:sp>
    </p:spTree>
    <p:extLst>
      <p:ext uri="{BB962C8B-B14F-4D97-AF65-F5344CB8AC3E}">
        <p14:creationId xmlns:p14="http://schemas.microsoft.com/office/powerpoint/2010/main" val="15621974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35"/>
          <p:cNvSpPr txBox="1">
            <a:spLocks noChangeArrowheads="1"/>
          </p:cNvSpPr>
          <p:nvPr/>
        </p:nvSpPr>
        <p:spPr bwMode="auto">
          <a:xfrm>
            <a:off x="400051" y="420688"/>
            <a:ext cx="8412480" cy="6740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defRPr/>
            </a:pPr>
            <a:r>
              <a:rPr lang="fr-FR" sz="3600" dirty="0" smtClean="0">
                <a:latin typeface="Arial Black" pitchFamily="34" charset="0"/>
              </a:rPr>
              <a:t>Quelques conseils pour faciliter la collecte et assurer la sécurité</a:t>
            </a:r>
            <a:endParaRPr lang="fr-FR" sz="2800" dirty="0" smtClean="0">
              <a:latin typeface="Arial Black" pitchFamily="34" charset="0"/>
            </a:endParaRPr>
          </a:p>
          <a:p>
            <a:pPr marL="457200" indent="-457200" algn="ctr">
              <a:spcBef>
                <a:spcPct val="50000"/>
              </a:spcBef>
              <a:buFont typeface="Arial" panose="020B0604020202020204" pitchFamily="34" charset="0"/>
              <a:buChar char="•"/>
              <a:defRPr/>
            </a:pPr>
            <a:endParaRPr lang="fr-FR"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742950" indent="-742950">
              <a:spcBef>
                <a:spcPct val="50000"/>
              </a:spcBef>
              <a:buFont typeface="Arial" panose="020B0604020202020204" pitchFamily="34" charset="0"/>
              <a:buChar char="•"/>
              <a:defRPr/>
            </a:pPr>
            <a:r>
              <a:rPr lang="fr-FR"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Conserver les produits dangereux dans leur emballage d’origine</a:t>
            </a:r>
            <a:endParaRPr lang="fr-FR"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742950" indent="-742950">
              <a:spcBef>
                <a:spcPct val="50000"/>
              </a:spcBef>
              <a:buFont typeface="Arial" panose="020B0604020202020204" pitchFamily="34" charset="0"/>
              <a:buChar char="•"/>
              <a:defRPr/>
            </a:pPr>
            <a:r>
              <a:rPr lang="fr-FR"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Assurer la continuité de l’étiquetage des contenants</a:t>
            </a:r>
            <a:endParaRPr lang="fr-FR"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742950" indent="-742950">
              <a:spcBef>
                <a:spcPct val="50000"/>
              </a:spcBef>
              <a:buFont typeface="Arial" panose="020B0604020202020204" pitchFamily="34" charset="0"/>
              <a:buChar char="•"/>
              <a:defRPr/>
            </a:pPr>
            <a:r>
              <a:rPr lang="fr-FR"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Ne pas mélanger des produits susceptibles de réagir ensemble</a:t>
            </a:r>
          </a:p>
          <a:p>
            <a:pPr marL="742950" indent="-742950">
              <a:spcBef>
                <a:spcPct val="50000"/>
              </a:spcBef>
              <a:buFont typeface="Arial" panose="020B0604020202020204" pitchFamily="34" charset="0"/>
              <a:buChar char="•"/>
              <a:defRPr/>
            </a:pPr>
            <a:r>
              <a:rPr lang="fr-FR"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Prévoir un lieu unique dédié au stockage</a:t>
            </a:r>
          </a:p>
          <a:p>
            <a:pPr marL="742950" indent="-742950">
              <a:spcBef>
                <a:spcPct val="50000"/>
              </a:spcBef>
              <a:buFont typeface="Arial" panose="020B0604020202020204" pitchFamily="34" charset="0"/>
              <a:buChar char="•"/>
              <a:defRPr/>
            </a:pPr>
            <a:r>
              <a:rPr lang="fr-FR" dirty="0" smtClean="0">
                <a:latin typeface="Arial" panose="020B0604020202020204" pitchFamily="34" charset="0"/>
                <a:cs typeface="Arial" panose="020B0604020202020204" pitchFamily="34" charset="0"/>
              </a:rPr>
              <a:t>Ne pas conserver les produits obsolètes</a:t>
            </a:r>
          </a:p>
          <a:p>
            <a:pPr marL="742950" indent="-742950">
              <a:spcBef>
                <a:spcPct val="50000"/>
              </a:spcBef>
              <a:buFont typeface="Arial" panose="020B0604020202020204" pitchFamily="34" charset="0"/>
              <a:buChar char="•"/>
              <a:defRPr/>
            </a:pPr>
            <a:r>
              <a:rPr lang="fr-FR" dirty="0" smtClean="0">
                <a:latin typeface="Arial" panose="020B0604020202020204" pitchFamily="34" charset="0"/>
                <a:cs typeface="Arial" panose="020B0604020202020204" pitchFamily="34" charset="0"/>
              </a:rPr>
              <a:t>Organiser des collectes régulières </a:t>
            </a:r>
          </a:p>
          <a:p>
            <a:pPr algn="ctr">
              <a:spcBef>
                <a:spcPct val="50000"/>
              </a:spcBef>
              <a:defRPr/>
            </a:pPr>
            <a:endParaRPr lang="fr-FR" sz="3600" dirty="0">
              <a:latin typeface="Arial Black" pitchFamily="34" charset="0"/>
            </a:endParaRPr>
          </a:p>
        </p:txBody>
      </p:sp>
      <p:sp>
        <p:nvSpPr>
          <p:cNvPr id="3" name="Espace réservé du numéro de diapositive 2"/>
          <p:cNvSpPr>
            <a:spLocks noGrp="1"/>
          </p:cNvSpPr>
          <p:nvPr>
            <p:ph type="sldNum" sz="quarter" idx="12"/>
          </p:nvPr>
        </p:nvSpPr>
        <p:spPr/>
        <p:txBody>
          <a:bodyPr/>
          <a:lstStyle/>
          <a:p>
            <a:fld id="{992216E8-5506-4949-80E2-174BB67E4E62}" type="slidenum">
              <a:rPr lang="fr-FR" smtClean="0"/>
              <a:t>10</a:t>
            </a:fld>
            <a:endParaRPr lang="fr-FR"/>
          </a:p>
        </p:txBody>
      </p:sp>
    </p:spTree>
    <p:extLst>
      <p:ext uri="{BB962C8B-B14F-4D97-AF65-F5344CB8AC3E}">
        <p14:creationId xmlns:p14="http://schemas.microsoft.com/office/powerpoint/2010/main" val="40752630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35"/>
          <p:cNvSpPr txBox="1">
            <a:spLocks noChangeArrowheads="1"/>
          </p:cNvSpPr>
          <p:nvPr/>
        </p:nvSpPr>
        <p:spPr bwMode="auto">
          <a:xfrm>
            <a:off x="377190" y="251460"/>
            <a:ext cx="8435340" cy="840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defRPr/>
            </a:pPr>
            <a:r>
              <a:rPr lang="fr-FR" sz="3600" dirty="0" smtClean="0">
                <a:latin typeface="Arial Black" pitchFamily="34" charset="0"/>
              </a:rPr>
              <a:t>Bilan de la collecte    </a:t>
            </a:r>
            <a:endParaRPr lang="fr-FR" sz="2800" dirty="0" smtClean="0">
              <a:latin typeface="Arial Black" pitchFamily="34" charset="0"/>
            </a:endParaRPr>
          </a:p>
          <a:p>
            <a:pPr marL="742950" indent="-742950">
              <a:lnSpc>
                <a:spcPct val="250000"/>
              </a:lnSpc>
              <a:spcBef>
                <a:spcPct val="50000"/>
              </a:spcBef>
              <a:buFont typeface="Arial" panose="020B0604020202020204" pitchFamily="34" charset="0"/>
              <a:buChar char="•"/>
              <a:defRPr/>
            </a:pPr>
            <a:r>
              <a:rPr lang="fr-FR"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En </a:t>
            </a:r>
            <a:r>
              <a:rPr lang="fr-FR"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2004 : 27 tonnes sur 34 sites</a:t>
            </a:r>
          </a:p>
          <a:p>
            <a:pPr marL="742950" indent="-742950">
              <a:spcBef>
                <a:spcPct val="50000"/>
              </a:spcBef>
              <a:buFont typeface="Arial" panose="020B0604020202020204" pitchFamily="34" charset="0"/>
              <a:buChar char="•"/>
              <a:defRPr/>
            </a:pPr>
            <a:r>
              <a:rPr lang="fr-FR"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En </a:t>
            </a:r>
            <a:r>
              <a:rPr lang="fr-FR"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2005 </a:t>
            </a:r>
            <a:r>
              <a:rPr lang="fr-FR"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fr-FR"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30 </a:t>
            </a:r>
            <a:r>
              <a:rPr lang="fr-FR"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tonnes sur </a:t>
            </a:r>
            <a:r>
              <a:rPr lang="fr-FR"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86 </a:t>
            </a:r>
            <a:r>
              <a:rPr lang="fr-FR"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sites</a:t>
            </a:r>
          </a:p>
          <a:p>
            <a:pPr marL="742950" indent="-742950">
              <a:spcBef>
                <a:spcPct val="50000"/>
              </a:spcBef>
              <a:buFont typeface="Arial" panose="020B0604020202020204" pitchFamily="34" charset="0"/>
              <a:buChar char="•"/>
              <a:defRPr/>
            </a:pPr>
            <a:r>
              <a:rPr lang="fr-FR"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En </a:t>
            </a:r>
            <a:r>
              <a:rPr lang="fr-FR"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2006 </a:t>
            </a:r>
            <a:r>
              <a:rPr lang="fr-FR"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fr-FR"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31,5 </a:t>
            </a:r>
            <a:r>
              <a:rPr lang="fr-FR"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tonnes sur </a:t>
            </a:r>
            <a:r>
              <a:rPr lang="fr-FR"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86 </a:t>
            </a:r>
            <a:r>
              <a:rPr lang="fr-FR"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sites</a:t>
            </a:r>
          </a:p>
          <a:p>
            <a:pPr marL="742950" indent="-742950">
              <a:spcBef>
                <a:spcPct val="50000"/>
              </a:spcBef>
              <a:buFont typeface="Arial" panose="020B0604020202020204" pitchFamily="34" charset="0"/>
              <a:buChar char="•"/>
              <a:defRPr/>
            </a:pPr>
            <a:r>
              <a:rPr lang="fr-FR"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En </a:t>
            </a:r>
            <a:r>
              <a:rPr lang="fr-FR"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2008 </a:t>
            </a:r>
            <a:r>
              <a:rPr lang="fr-FR"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fr-FR"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33,2 </a:t>
            </a:r>
            <a:r>
              <a:rPr lang="fr-FR"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tonnes sur </a:t>
            </a:r>
            <a:r>
              <a:rPr lang="fr-FR"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50 </a:t>
            </a:r>
            <a:r>
              <a:rPr lang="fr-FR"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sites</a:t>
            </a:r>
          </a:p>
          <a:p>
            <a:pPr marL="742950" indent="-742950">
              <a:spcBef>
                <a:spcPct val="50000"/>
              </a:spcBef>
              <a:buFont typeface="Arial" panose="020B0604020202020204" pitchFamily="34" charset="0"/>
              <a:buChar char="•"/>
              <a:defRPr/>
            </a:pPr>
            <a:r>
              <a:rPr lang="fr-FR"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En </a:t>
            </a:r>
            <a:r>
              <a:rPr lang="fr-FR"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2009 </a:t>
            </a:r>
            <a:r>
              <a:rPr lang="fr-FR"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fr-FR"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48,7 </a:t>
            </a:r>
            <a:r>
              <a:rPr lang="fr-FR"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tonnes sur </a:t>
            </a:r>
            <a:r>
              <a:rPr lang="fr-FR"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53 </a:t>
            </a:r>
            <a:r>
              <a:rPr lang="fr-FR"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sites</a:t>
            </a:r>
          </a:p>
          <a:p>
            <a:pPr marL="742950" indent="-742950">
              <a:spcBef>
                <a:spcPct val="50000"/>
              </a:spcBef>
              <a:buFont typeface="Arial" panose="020B0604020202020204" pitchFamily="34" charset="0"/>
              <a:buChar char="•"/>
              <a:defRPr/>
            </a:pPr>
            <a:r>
              <a:rPr lang="fr-FR"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En </a:t>
            </a:r>
            <a:r>
              <a:rPr lang="fr-FR"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2010 </a:t>
            </a:r>
            <a:r>
              <a:rPr lang="fr-FR"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fr-FR"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37,9 </a:t>
            </a:r>
            <a:r>
              <a:rPr lang="fr-FR"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tonnes sur </a:t>
            </a:r>
            <a:r>
              <a:rPr lang="fr-FR"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51 </a:t>
            </a:r>
            <a:r>
              <a:rPr lang="fr-FR"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sites</a:t>
            </a:r>
          </a:p>
          <a:p>
            <a:pPr marL="742950" indent="-742950">
              <a:spcBef>
                <a:spcPct val="50000"/>
              </a:spcBef>
              <a:buFont typeface="Arial" panose="020B0604020202020204" pitchFamily="34" charset="0"/>
              <a:buChar char="•"/>
              <a:defRPr/>
            </a:pPr>
            <a:r>
              <a:rPr lang="fr-FR"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En </a:t>
            </a:r>
            <a:r>
              <a:rPr lang="fr-FR"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2011 </a:t>
            </a:r>
            <a:r>
              <a:rPr lang="fr-FR"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fr-FR"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39,4 </a:t>
            </a:r>
            <a:r>
              <a:rPr lang="fr-FR"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tonnes sur </a:t>
            </a:r>
            <a:r>
              <a:rPr lang="fr-FR"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55 sites</a:t>
            </a:r>
            <a:endParaRPr lang="fr-FR"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742950" indent="-742950">
              <a:spcBef>
                <a:spcPct val="50000"/>
              </a:spcBef>
              <a:buFont typeface="Arial" panose="020B0604020202020204" pitchFamily="34" charset="0"/>
              <a:buChar char="•"/>
              <a:defRPr/>
            </a:pPr>
            <a:r>
              <a:rPr lang="fr-FR"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En </a:t>
            </a:r>
            <a:r>
              <a:rPr lang="fr-FR"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2012 </a:t>
            </a:r>
            <a:r>
              <a:rPr lang="fr-FR"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fr-FR"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43,8 </a:t>
            </a:r>
            <a:r>
              <a:rPr lang="fr-FR"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tonnes sur </a:t>
            </a:r>
            <a:r>
              <a:rPr lang="fr-FR"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69 </a:t>
            </a:r>
            <a:r>
              <a:rPr lang="fr-FR"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sites</a:t>
            </a:r>
          </a:p>
          <a:p>
            <a:pPr marL="742950" indent="-742950">
              <a:spcBef>
                <a:spcPct val="50000"/>
              </a:spcBef>
              <a:buFont typeface="Arial" panose="020B0604020202020204" pitchFamily="34" charset="0"/>
              <a:buChar char="•"/>
              <a:defRPr/>
            </a:pPr>
            <a:r>
              <a:rPr lang="fr-FR"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En </a:t>
            </a:r>
            <a:r>
              <a:rPr lang="fr-FR"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2013 </a:t>
            </a:r>
            <a:r>
              <a:rPr lang="fr-FR"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fr-FR"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38,5 </a:t>
            </a:r>
            <a:r>
              <a:rPr lang="fr-FR"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tonnes sur </a:t>
            </a:r>
            <a:r>
              <a:rPr lang="fr-FR"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66 </a:t>
            </a:r>
            <a:r>
              <a:rPr lang="fr-FR"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sites</a:t>
            </a:r>
          </a:p>
          <a:p>
            <a:pPr marL="742950" indent="-742950">
              <a:spcBef>
                <a:spcPct val="50000"/>
              </a:spcBef>
              <a:buFont typeface="Arial" panose="020B0604020202020204" pitchFamily="34" charset="0"/>
              <a:buChar char="•"/>
              <a:defRPr/>
            </a:pPr>
            <a:r>
              <a:rPr lang="fr-FR"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En </a:t>
            </a:r>
            <a:r>
              <a:rPr lang="fr-FR"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2014 </a:t>
            </a:r>
            <a:r>
              <a:rPr lang="fr-FR"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fr-FR"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41,3 </a:t>
            </a:r>
            <a:r>
              <a:rPr lang="fr-FR"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tonnes sur </a:t>
            </a:r>
            <a:r>
              <a:rPr lang="fr-FR"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77 sites</a:t>
            </a:r>
          </a:p>
          <a:p>
            <a:pPr marL="742950" indent="-742950">
              <a:spcBef>
                <a:spcPct val="50000"/>
              </a:spcBef>
              <a:buFont typeface="Arial" panose="020B0604020202020204" pitchFamily="34" charset="0"/>
              <a:buChar char="•"/>
              <a:defRPr/>
            </a:pPr>
            <a:r>
              <a:rPr lang="fr-FR"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En </a:t>
            </a:r>
            <a:r>
              <a:rPr lang="fr-FR"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2015 </a:t>
            </a:r>
            <a:r>
              <a:rPr lang="fr-FR"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fr-FR"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41,1 </a:t>
            </a:r>
            <a:r>
              <a:rPr lang="fr-FR"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tonnes sur </a:t>
            </a:r>
            <a:r>
              <a:rPr lang="fr-FR"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73 </a:t>
            </a:r>
            <a:r>
              <a:rPr lang="fr-FR"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sites</a:t>
            </a:r>
          </a:p>
          <a:p>
            <a:pPr marL="742950" indent="-742950">
              <a:spcBef>
                <a:spcPct val="50000"/>
              </a:spcBef>
              <a:buFont typeface="Arial" panose="020B0604020202020204" pitchFamily="34" charset="0"/>
              <a:buChar char="•"/>
              <a:defRPr/>
            </a:pPr>
            <a:endParaRPr lang="fr-FR" sz="2000" dirty="0" smtClean="0">
              <a:effectLst>
                <a:outerShdw blurRad="38100" dist="38100" dir="2700000" algn="tl">
                  <a:srgbClr val="000000">
                    <a:alpha val="43137"/>
                  </a:srgbClr>
                </a:outerShdw>
              </a:effectLst>
              <a:latin typeface="Arial Black" pitchFamily="34" charset="0"/>
            </a:endParaRPr>
          </a:p>
          <a:p>
            <a:pPr marL="742950" indent="-742950">
              <a:spcBef>
                <a:spcPct val="50000"/>
              </a:spcBef>
              <a:buFont typeface="Arial" panose="020B0604020202020204" pitchFamily="34" charset="0"/>
              <a:buChar char="•"/>
              <a:defRPr/>
            </a:pPr>
            <a:endParaRPr lang="fr-FR" sz="2000" dirty="0">
              <a:effectLst>
                <a:outerShdw blurRad="38100" dist="38100" dir="2700000" algn="tl">
                  <a:srgbClr val="000000">
                    <a:alpha val="43137"/>
                  </a:srgbClr>
                </a:outerShdw>
              </a:effectLst>
              <a:latin typeface="Arial Black" pitchFamily="34" charset="0"/>
            </a:endParaRPr>
          </a:p>
          <a:p>
            <a:pPr marL="742950" indent="-742950">
              <a:spcBef>
                <a:spcPct val="50000"/>
              </a:spcBef>
              <a:buFont typeface="Arial" panose="020B0604020202020204" pitchFamily="34" charset="0"/>
              <a:buChar char="•"/>
              <a:defRPr/>
            </a:pPr>
            <a:endParaRPr lang="fr-FR" sz="2000" dirty="0" smtClean="0">
              <a:latin typeface="Arial Black" pitchFamily="34" charset="0"/>
            </a:endParaRPr>
          </a:p>
          <a:p>
            <a:pPr algn="ctr">
              <a:spcBef>
                <a:spcPct val="50000"/>
              </a:spcBef>
              <a:defRPr/>
            </a:pPr>
            <a:endParaRPr lang="fr-FR" sz="3600" dirty="0">
              <a:latin typeface="Arial Black" pitchFamily="34" charset="0"/>
            </a:endParaRPr>
          </a:p>
        </p:txBody>
      </p:sp>
      <p:pic>
        <p:nvPicPr>
          <p:cNvPr id="4" name="Picture 7"/>
          <p:cNvPicPr>
            <a:picLocks noChangeAspect="1" noChangeArrowheads="1"/>
          </p:cNvPicPr>
          <p:nvPr/>
        </p:nvPicPr>
        <p:blipFill>
          <a:blip r:embed="rId2" cstate="print"/>
          <a:srcRect/>
          <a:stretch>
            <a:fillRect/>
          </a:stretch>
        </p:blipFill>
        <p:spPr bwMode="auto">
          <a:xfrm>
            <a:off x="5530850" y="114300"/>
            <a:ext cx="3362325" cy="762000"/>
          </a:xfrm>
          <a:prstGeom prst="rect">
            <a:avLst/>
          </a:prstGeom>
          <a:noFill/>
          <a:ln w="9525">
            <a:noFill/>
            <a:miter lim="800000"/>
            <a:headEnd/>
            <a:tailEnd/>
          </a:ln>
        </p:spPr>
      </p:pic>
      <p:sp>
        <p:nvSpPr>
          <p:cNvPr id="3" name="Espace réservé du numéro de diapositive 2"/>
          <p:cNvSpPr>
            <a:spLocks noGrp="1"/>
          </p:cNvSpPr>
          <p:nvPr>
            <p:ph type="sldNum" sz="quarter" idx="12"/>
          </p:nvPr>
        </p:nvSpPr>
        <p:spPr/>
        <p:txBody>
          <a:bodyPr/>
          <a:lstStyle/>
          <a:p>
            <a:fld id="{992216E8-5506-4949-80E2-174BB67E4E62}" type="slidenum">
              <a:rPr lang="fr-FR" smtClean="0"/>
              <a:t>11</a:t>
            </a:fld>
            <a:endParaRPr lang="fr-FR"/>
          </a:p>
        </p:txBody>
      </p:sp>
    </p:spTree>
    <p:extLst>
      <p:ext uri="{BB962C8B-B14F-4D97-AF65-F5344CB8AC3E}">
        <p14:creationId xmlns:p14="http://schemas.microsoft.com/office/powerpoint/2010/main" val="27514293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35"/>
          <p:cNvSpPr txBox="1">
            <a:spLocks noChangeArrowheads="1"/>
          </p:cNvSpPr>
          <p:nvPr/>
        </p:nvSpPr>
        <p:spPr bwMode="auto">
          <a:xfrm>
            <a:off x="400051" y="141744"/>
            <a:ext cx="841248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defRPr/>
            </a:pPr>
            <a:r>
              <a:rPr lang="fr-FR" sz="3600" dirty="0" smtClean="0">
                <a:latin typeface="Arial Black" pitchFamily="34" charset="0"/>
              </a:rPr>
              <a:t>Répartition des déchets collectés en 2015 </a:t>
            </a:r>
            <a:endParaRPr lang="fr-FR" sz="2800" dirty="0" smtClean="0">
              <a:latin typeface="Arial Black" pitchFamily="34" charset="0"/>
            </a:endParaRPr>
          </a:p>
          <a:p>
            <a:pPr marL="457200" indent="-457200" algn="ctr">
              <a:spcBef>
                <a:spcPct val="50000"/>
              </a:spcBef>
              <a:buFont typeface="Arial" panose="020B0604020202020204" pitchFamily="34" charset="0"/>
              <a:buChar char="•"/>
              <a:defRPr/>
            </a:pPr>
            <a:endParaRPr lang="fr-FR"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spcBef>
                <a:spcPct val="50000"/>
              </a:spcBef>
              <a:defRPr/>
            </a:pPr>
            <a:endParaRPr lang="fr-FR" sz="3600" dirty="0">
              <a:latin typeface="Arial Black" pitchFamily="34" charset="0"/>
            </a:endParaRPr>
          </a:p>
        </p:txBody>
      </p:sp>
      <p:graphicFrame>
        <p:nvGraphicFramePr>
          <p:cNvPr id="6" name="Tableau 5"/>
          <p:cNvGraphicFramePr>
            <a:graphicFrameLocks noGrp="1"/>
          </p:cNvGraphicFramePr>
          <p:nvPr>
            <p:extLst>
              <p:ext uri="{D42A27DB-BD31-4B8C-83A1-F6EECF244321}">
                <p14:modId xmlns:p14="http://schemas.microsoft.com/office/powerpoint/2010/main" val="659831441"/>
              </p:ext>
            </p:extLst>
          </p:nvPr>
        </p:nvGraphicFramePr>
        <p:xfrm>
          <a:off x="697230" y="1253490"/>
          <a:ext cx="6591300" cy="5193030"/>
        </p:xfrm>
        <a:graphic>
          <a:graphicData uri="http://schemas.openxmlformats.org/drawingml/2006/table">
            <a:tbl>
              <a:tblPr firstRow="1" bandRow="1">
                <a:tableStyleId>{5940675A-B579-460E-94D1-54222C63F5DA}</a:tableStyleId>
              </a:tblPr>
              <a:tblGrid>
                <a:gridCol w="4514850"/>
                <a:gridCol w="2076450"/>
              </a:tblGrid>
              <a:tr h="334108">
                <a:tc>
                  <a:txBody>
                    <a:bodyPr/>
                    <a:lstStyle/>
                    <a:p>
                      <a:pPr algn="ctr"/>
                      <a:r>
                        <a:rPr lang="fr-FR" sz="2000" dirty="0" smtClean="0">
                          <a:latin typeface="Arial" panose="020B0604020202020204" pitchFamily="34" charset="0"/>
                          <a:cs typeface="Arial" panose="020B0604020202020204" pitchFamily="34" charset="0"/>
                        </a:rPr>
                        <a:t>Type de déchet</a:t>
                      </a:r>
                      <a:endParaRPr lang="fr-FR" sz="2000" dirty="0">
                        <a:latin typeface="Arial" panose="020B0604020202020204" pitchFamily="34" charset="0"/>
                        <a:cs typeface="Arial" panose="020B0604020202020204" pitchFamily="34" charset="0"/>
                      </a:endParaRPr>
                    </a:p>
                  </a:txBody>
                  <a:tcPr>
                    <a:solidFill>
                      <a:schemeClr val="tx2">
                        <a:lumMod val="20000"/>
                        <a:lumOff val="80000"/>
                      </a:schemeClr>
                    </a:solidFill>
                  </a:tcPr>
                </a:tc>
                <a:tc>
                  <a:txBody>
                    <a:bodyPr/>
                    <a:lstStyle/>
                    <a:p>
                      <a:pPr algn="r"/>
                      <a:r>
                        <a:rPr lang="fr-FR" sz="2000" dirty="0" smtClean="0">
                          <a:latin typeface="Arial" panose="020B0604020202020204" pitchFamily="34" charset="0"/>
                          <a:cs typeface="Arial" panose="020B0604020202020204" pitchFamily="34" charset="0"/>
                        </a:rPr>
                        <a:t>Tonnage</a:t>
                      </a:r>
                      <a:endParaRPr lang="fr-FR" sz="2000" dirty="0">
                        <a:latin typeface="Arial" panose="020B0604020202020204" pitchFamily="34" charset="0"/>
                        <a:cs typeface="Arial" panose="020B0604020202020204" pitchFamily="34" charset="0"/>
                      </a:endParaRPr>
                    </a:p>
                  </a:txBody>
                  <a:tcPr>
                    <a:solidFill>
                      <a:schemeClr val="tx2">
                        <a:lumMod val="20000"/>
                        <a:lumOff val="80000"/>
                      </a:schemeClr>
                    </a:solidFill>
                  </a:tcPr>
                </a:tc>
              </a:tr>
              <a:tr h="334108">
                <a:tc>
                  <a:txBody>
                    <a:bodyPr/>
                    <a:lstStyle/>
                    <a:p>
                      <a:pPr algn="ctr"/>
                      <a:r>
                        <a:rPr lang="fr-FR" sz="2000" dirty="0" smtClean="0">
                          <a:latin typeface="Arial" panose="020B0604020202020204" pitchFamily="34" charset="0"/>
                          <a:cs typeface="Arial" panose="020B0604020202020204" pitchFamily="34" charset="0"/>
                        </a:rPr>
                        <a:t>Emballages souillés</a:t>
                      </a:r>
                      <a:endParaRPr lang="fr-FR" sz="2000" dirty="0">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pPr algn="r"/>
                      <a:r>
                        <a:rPr lang="fr-FR" sz="2000" dirty="0" smtClean="0">
                          <a:latin typeface="Arial" panose="020B0604020202020204" pitchFamily="34" charset="0"/>
                          <a:cs typeface="Arial" panose="020B0604020202020204" pitchFamily="34" charset="0"/>
                        </a:rPr>
                        <a:t>4,014</a:t>
                      </a:r>
                      <a:endParaRPr lang="fr-FR" sz="2000" dirty="0">
                        <a:latin typeface="Arial" panose="020B0604020202020204" pitchFamily="34" charset="0"/>
                        <a:cs typeface="Arial" panose="020B0604020202020204" pitchFamily="34" charset="0"/>
                      </a:endParaRPr>
                    </a:p>
                  </a:txBody>
                  <a:tcPr>
                    <a:solidFill>
                      <a:schemeClr val="accent3">
                        <a:lumMod val="40000"/>
                        <a:lumOff val="60000"/>
                      </a:schemeClr>
                    </a:solidFill>
                  </a:tcPr>
                </a:tc>
              </a:tr>
              <a:tr h="334108">
                <a:tc>
                  <a:txBody>
                    <a:bodyPr/>
                    <a:lstStyle/>
                    <a:p>
                      <a:r>
                        <a:rPr lang="fr-FR" sz="2000" dirty="0" smtClean="0">
                          <a:latin typeface="Arial" panose="020B0604020202020204" pitchFamily="34" charset="0"/>
                          <a:cs typeface="Arial" panose="020B0604020202020204" pitchFamily="34" charset="0"/>
                        </a:rPr>
                        <a:t>Réactifs et produits chimiques divers</a:t>
                      </a:r>
                      <a:endParaRPr lang="fr-FR" sz="2000" dirty="0">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pPr algn="r"/>
                      <a:r>
                        <a:rPr lang="fr-FR" sz="2000" dirty="0" smtClean="0">
                          <a:latin typeface="Arial" panose="020B0604020202020204" pitchFamily="34" charset="0"/>
                          <a:cs typeface="Arial" panose="020B0604020202020204" pitchFamily="34" charset="0"/>
                        </a:rPr>
                        <a:t>13,032</a:t>
                      </a:r>
                      <a:endParaRPr lang="fr-FR" sz="2000" dirty="0">
                        <a:latin typeface="Arial" panose="020B0604020202020204" pitchFamily="34" charset="0"/>
                        <a:cs typeface="Arial" panose="020B0604020202020204" pitchFamily="34" charset="0"/>
                      </a:endParaRPr>
                    </a:p>
                  </a:txBody>
                  <a:tcPr>
                    <a:solidFill>
                      <a:schemeClr val="accent3">
                        <a:lumMod val="40000"/>
                        <a:lumOff val="60000"/>
                      </a:schemeClr>
                    </a:solidFill>
                  </a:tcPr>
                </a:tc>
              </a:tr>
              <a:tr h="438150">
                <a:tc>
                  <a:txBody>
                    <a:bodyPr/>
                    <a:lstStyle/>
                    <a:p>
                      <a:pPr algn="ctr"/>
                      <a:r>
                        <a:rPr lang="fr-FR" sz="2000" dirty="0" smtClean="0">
                          <a:latin typeface="Arial" panose="020B0604020202020204" pitchFamily="34" charset="0"/>
                          <a:cs typeface="Arial" panose="020B0604020202020204" pitchFamily="34" charset="0"/>
                        </a:rPr>
                        <a:t>Acide/Base en bidon</a:t>
                      </a:r>
                      <a:endParaRPr lang="fr-FR" sz="2000" dirty="0">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pPr algn="r"/>
                      <a:r>
                        <a:rPr lang="fr-FR" sz="2000" dirty="0" smtClean="0">
                          <a:latin typeface="Arial" panose="020B0604020202020204" pitchFamily="34" charset="0"/>
                          <a:cs typeface="Arial" panose="020B0604020202020204" pitchFamily="34" charset="0"/>
                        </a:rPr>
                        <a:t>5,174</a:t>
                      </a:r>
                      <a:endParaRPr lang="fr-FR" sz="2000" dirty="0">
                        <a:latin typeface="Arial" panose="020B0604020202020204" pitchFamily="34" charset="0"/>
                        <a:cs typeface="Arial" panose="020B0604020202020204" pitchFamily="34" charset="0"/>
                      </a:endParaRPr>
                    </a:p>
                  </a:txBody>
                  <a:tcPr>
                    <a:solidFill>
                      <a:schemeClr val="accent3">
                        <a:lumMod val="40000"/>
                        <a:lumOff val="60000"/>
                      </a:schemeClr>
                    </a:solidFill>
                  </a:tcPr>
                </a:tc>
              </a:tr>
              <a:tr h="334108">
                <a:tc>
                  <a:txBody>
                    <a:bodyPr/>
                    <a:lstStyle/>
                    <a:p>
                      <a:pPr algn="ctr"/>
                      <a:r>
                        <a:rPr lang="fr-FR" sz="2000" dirty="0" smtClean="0">
                          <a:latin typeface="Arial" panose="020B0604020202020204" pitchFamily="34" charset="0"/>
                          <a:cs typeface="Arial" panose="020B0604020202020204" pitchFamily="34" charset="0"/>
                        </a:rPr>
                        <a:t>Halogénés en bidon</a:t>
                      </a:r>
                      <a:endParaRPr lang="fr-FR" sz="2000" dirty="0">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pPr algn="r"/>
                      <a:r>
                        <a:rPr lang="fr-FR" sz="2000" dirty="0" smtClean="0">
                          <a:latin typeface="Arial" panose="020B0604020202020204" pitchFamily="34" charset="0"/>
                          <a:cs typeface="Arial" panose="020B0604020202020204" pitchFamily="34" charset="0"/>
                        </a:rPr>
                        <a:t>2,256</a:t>
                      </a:r>
                      <a:endParaRPr lang="fr-FR" sz="2000" dirty="0">
                        <a:latin typeface="Arial" panose="020B0604020202020204" pitchFamily="34" charset="0"/>
                        <a:cs typeface="Arial" panose="020B0604020202020204" pitchFamily="34" charset="0"/>
                      </a:endParaRPr>
                    </a:p>
                  </a:txBody>
                  <a:tcPr>
                    <a:solidFill>
                      <a:schemeClr val="accent3">
                        <a:lumMod val="40000"/>
                        <a:lumOff val="60000"/>
                      </a:schemeClr>
                    </a:solidFill>
                  </a:tcPr>
                </a:tc>
              </a:tr>
              <a:tr h="334108">
                <a:tc>
                  <a:txBody>
                    <a:bodyPr/>
                    <a:lstStyle/>
                    <a:p>
                      <a:pPr algn="ctr"/>
                      <a:r>
                        <a:rPr lang="fr-FR" sz="2000" dirty="0" smtClean="0">
                          <a:latin typeface="Arial" panose="020B0604020202020204" pitchFamily="34" charset="0"/>
                          <a:cs typeface="Arial" panose="020B0604020202020204" pitchFamily="34" charset="0"/>
                        </a:rPr>
                        <a:t>Aqueux, solvants en bidon</a:t>
                      </a:r>
                      <a:endParaRPr lang="fr-FR" sz="2000" dirty="0">
                        <a:latin typeface="Arial" panose="020B0604020202020204" pitchFamily="34" charset="0"/>
                        <a:cs typeface="Arial" panose="020B0604020202020204" pitchFamily="34" charset="0"/>
                      </a:endParaRPr>
                    </a:p>
                  </a:txBody>
                  <a:tcPr/>
                </a:tc>
                <a:tc>
                  <a:txBody>
                    <a:bodyPr/>
                    <a:lstStyle/>
                    <a:p>
                      <a:pPr algn="r"/>
                      <a:r>
                        <a:rPr lang="fr-FR" sz="2000" dirty="0" smtClean="0">
                          <a:latin typeface="Arial" panose="020B0604020202020204" pitchFamily="34" charset="0"/>
                          <a:cs typeface="Arial" panose="020B0604020202020204" pitchFamily="34" charset="0"/>
                        </a:rPr>
                        <a:t>0,807</a:t>
                      </a:r>
                      <a:endParaRPr lang="fr-FR" sz="2000" dirty="0">
                        <a:latin typeface="Arial" panose="020B0604020202020204" pitchFamily="34" charset="0"/>
                        <a:cs typeface="Arial" panose="020B0604020202020204" pitchFamily="34" charset="0"/>
                      </a:endParaRPr>
                    </a:p>
                  </a:txBody>
                  <a:tcPr/>
                </a:tc>
              </a:tr>
              <a:tr h="334108">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sz="2000" dirty="0" smtClean="0">
                          <a:latin typeface="Arial" panose="020B0604020202020204" pitchFamily="34" charset="0"/>
                          <a:cs typeface="Arial" panose="020B0604020202020204" pitchFamily="34" charset="0"/>
                        </a:rPr>
                        <a:t>Acide/Base en fût</a:t>
                      </a:r>
                      <a:endParaRPr lang="fr-FR" sz="2000" dirty="0">
                        <a:latin typeface="Arial" panose="020B0604020202020204" pitchFamily="34" charset="0"/>
                        <a:cs typeface="Arial" panose="020B0604020202020204" pitchFamily="34" charset="0"/>
                      </a:endParaRPr>
                    </a:p>
                  </a:txBody>
                  <a:tcPr/>
                </a:tc>
                <a:tc>
                  <a:txBody>
                    <a:bodyPr/>
                    <a:lstStyle/>
                    <a:p>
                      <a:pPr algn="r"/>
                      <a:r>
                        <a:rPr lang="fr-FR" sz="2000" dirty="0" smtClean="0">
                          <a:latin typeface="Arial" panose="020B0604020202020204" pitchFamily="34" charset="0"/>
                          <a:cs typeface="Arial" panose="020B0604020202020204" pitchFamily="34" charset="0"/>
                        </a:rPr>
                        <a:t>0,300</a:t>
                      </a:r>
                      <a:endParaRPr lang="fr-FR" sz="2000" dirty="0">
                        <a:latin typeface="Arial" panose="020B0604020202020204" pitchFamily="34" charset="0"/>
                        <a:cs typeface="Arial" panose="020B0604020202020204" pitchFamily="34" charset="0"/>
                      </a:endParaRPr>
                    </a:p>
                  </a:txBody>
                  <a:tcPr/>
                </a:tc>
              </a:tr>
              <a:tr h="334108">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sz="2000" dirty="0" smtClean="0">
                          <a:latin typeface="Arial" panose="020B0604020202020204" pitchFamily="34" charset="0"/>
                          <a:cs typeface="Arial" panose="020B0604020202020204" pitchFamily="34" charset="0"/>
                        </a:rPr>
                        <a:t>Halogénés en fût</a:t>
                      </a:r>
                      <a:endParaRPr lang="fr-FR" sz="2000" dirty="0">
                        <a:latin typeface="Arial" panose="020B0604020202020204" pitchFamily="34" charset="0"/>
                        <a:cs typeface="Arial" panose="020B0604020202020204" pitchFamily="34" charset="0"/>
                      </a:endParaRPr>
                    </a:p>
                  </a:txBody>
                  <a:tcPr/>
                </a:tc>
                <a:tc>
                  <a:txBody>
                    <a:bodyPr/>
                    <a:lstStyle/>
                    <a:p>
                      <a:pPr algn="r"/>
                      <a:r>
                        <a:rPr lang="fr-FR" sz="2000" dirty="0" smtClean="0">
                          <a:latin typeface="Arial" panose="020B0604020202020204" pitchFamily="34" charset="0"/>
                          <a:cs typeface="Arial" panose="020B0604020202020204" pitchFamily="34" charset="0"/>
                        </a:rPr>
                        <a:t>0,000</a:t>
                      </a:r>
                      <a:endParaRPr lang="fr-FR" sz="2000" dirty="0">
                        <a:latin typeface="Arial" panose="020B0604020202020204" pitchFamily="34" charset="0"/>
                        <a:cs typeface="Arial" panose="020B0604020202020204" pitchFamily="34" charset="0"/>
                      </a:endParaRPr>
                    </a:p>
                  </a:txBody>
                  <a:tcPr/>
                </a:tc>
              </a:tr>
              <a:tr h="334108">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r-FR" sz="2000" dirty="0" smtClean="0">
                          <a:latin typeface="Arial" panose="020B0604020202020204" pitchFamily="34" charset="0"/>
                          <a:cs typeface="Arial" panose="020B0604020202020204" pitchFamily="34" charset="0"/>
                        </a:rPr>
                        <a:t>Aqueux, solvants en fût </a:t>
                      </a:r>
                      <a:endParaRPr lang="fr-FR" sz="2000" dirty="0">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pPr algn="r"/>
                      <a:r>
                        <a:rPr lang="fr-FR" sz="2000" dirty="0" smtClean="0">
                          <a:latin typeface="Arial" panose="020B0604020202020204" pitchFamily="34" charset="0"/>
                          <a:cs typeface="Arial" panose="020B0604020202020204" pitchFamily="34" charset="0"/>
                        </a:rPr>
                        <a:t>9,643</a:t>
                      </a:r>
                      <a:endParaRPr lang="fr-FR" sz="2000" dirty="0">
                        <a:latin typeface="Arial" panose="020B0604020202020204" pitchFamily="34" charset="0"/>
                        <a:cs typeface="Arial" panose="020B0604020202020204" pitchFamily="34" charset="0"/>
                      </a:endParaRPr>
                    </a:p>
                  </a:txBody>
                  <a:tcPr>
                    <a:solidFill>
                      <a:schemeClr val="accent3">
                        <a:lumMod val="40000"/>
                        <a:lumOff val="60000"/>
                      </a:schemeClr>
                    </a:solidFill>
                  </a:tcPr>
                </a:tc>
              </a:tr>
              <a:tr h="334108">
                <a:tc>
                  <a:txBody>
                    <a:bodyPr/>
                    <a:lstStyle/>
                    <a:p>
                      <a:pPr algn="ctr"/>
                      <a:r>
                        <a:rPr lang="fr-FR" sz="2000" dirty="0" smtClean="0">
                          <a:latin typeface="Arial" panose="020B0604020202020204" pitchFamily="34" charset="0"/>
                          <a:cs typeface="Arial" panose="020B0604020202020204" pitchFamily="34" charset="0"/>
                        </a:rPr>
                        <a:t>Aérosols</a:t>
                      </a:r>
                      <a:endParaRPr lang="fr-FR" sz="2000" dirty="0">
                        <a:latin typeface="Arial" panose="020B0604020202020204" pitchFamily="34" charset="0"/>
                        <a:cs typeface="Arial" panose="020B0604020202020204" pitchFamily="34" charset="0"/>
                      </a:endParaRPr>
                    </a:p>
                  </a:txBody>
                  <a:tcPr/>
                </a:tc>
                <a:tc>
                  <a:txBody>
                    <a:bodyPr/>
                    <a:lstStyle/>
                    <a:p>
                      <a:pPr algn="r"/>
                      <a:r>
                        <a:rPr lang="fr-FR" sz="2000" dirty="0" smtClean="0">
                          <a:latin typeface="Arial" panose="020B0604020202020204" pitchFamily="34" charset="0"/>
                          <a:cs typeface="Arial" panose="020B0604020202020204" pitchFamily="34" charset="0"/>
                        </a:rPr>
                        <a:t>0,025</a:t>
                      </a:r>
                      <a:endParaRPr lang="fr-FR" sz="2000" dirty="0">
                        <a:latin typeface="Arial" panose="020B0604020202020204" pitchFamily="34" charset="0"/>
                        <a:cs typeface="Arial" panose="020B0604020202020204" pitchFamily="34" charset="0"/>
                      </a:endParaRPr>
                    </a:p>
                  </a:txBody>
                  <a:tcPr/>
                </a:tc>
              </a:tr>
              <a:tr h="334108">
                <a:tc>
                  <a:txBody>
                    <a:bodyPr/>
                    <a:lstStyle/>
                    <a:p>
                      <a:pPr algn="ctr"/>
                      <a:r>
                        <a:rPr lang="fr-FR" sz="2000" dirty="0" smtClean="0">
                          <a:latin typeface="Arial" panose="020B0604020202020204" pitchFamily="34" charset="0"/>
                          <a:cs typeface="Arial" panose="020B0604020202020204" pitchFamily="34" charset="0"/>
                        </a:rPr>
                        <a:t>Batteries</a:t>
                      </a:r>
                      <a:endParaRPr lang="fr-FR" sz="2000" dirty="0">
                        <a:latin typeface="Arial" panose="020B0604020202020204" pitchFamily="34" charset="0"/>
                        <a:cs typeface="Arial" panose="020B0604020202020204" pitchFamily="34" charset="0"/>
                      </a:endParaRPr>
                    </a:p>
                  </a:txBody>
                  <a:tcPr/>
                </a:tc>
                <a:tc>
                  <a:txBody>
                    <a:bodyPr/>
                    <a:lstStyle/>
                    <a:p>
                      <a:pPr algn="r"/>
                      <a:r>
                        <a:rPr lang="fr-FR" sz="2000" dirty="0" smtClean="0">
                          <a:latin typeface="Arial" panose="020B0604020202020204" pitchFamily="34" charset="0"/>
                          <a:cs typeface="Arial" panose="020B0604020202020204" pitchFamily="34" charset="0"/>
                        </a:rPr>
                        <a:t>0,284</a:t>
                      </a:r>
                      <a:endParaRPr lang="fr-FR" sz="2000" dirty="0">
                        <a:latin typeface="Arial" panose="020B0604020202020204" pitchFamily="34" charset="0"/>
                        <a:cs typeface="Arial" panose="020B0604020202020204" pitchFamily="34" charset="0"/>
                      </a:endParaRPr>
                    </a:p>
                  </a:txBody>
                  <a:tcPr/>
                </a:tc>
              </a:tr>
              <a:tr h="334108">
                <a:tc>
                  <a:txBody>
                    <a:bodyPr/>
                    <a:lstStyle/>
                    <a:p>
                      <a:pPr algn="ctr"/>
                      <a:r>
                        <a:rPr lang="fr-FR" sz="2000" dirty="0" smtClean="0">
                          <a:latin typeface="Arial" panose="020B0604020202020204" pitchFamily="34" charset="0"/>
                          <a:cs typeface="Arial" panose="020B0604020202020204" pitchFamily="34" charset="0"/>
                        </a:rPr>
                        <a:t>Lampes et tubes néons</a:t>
                      </a:r>
                      <a:endParaRPr lang="fr-FR" sz="2000" dirty="0">
                        <a:latin typeface="Arial" panose="020B0604020202020204" pitchFamily="34" charset="0"/>
                        <a:cs typeface="Arial" panose="020B0604020202020204" pitchFamily="34" charset="0"/>
                      </a:endParaRPr>
                    </a:p>
                  </a:txBody>
                  <a:tcPr/>
                </a:tc>
                <a:tc>
                  <a:txBody>
                    <a:bodyPr/>
                    <a:lstStyle/>
                    <a:p>
                      <a:pPr algn="r"/>
                      <a:r>
                        <a:rPr lang="fr-FR" sz="2000" dirty="0" smtClean="0">
                          <a:latin typeface="Arial" panose="020B0604020202020204" pitchFamily="34" charset="0"/>
                          <a:cs typeface="Arial" panose="020B0604020202020204" pitchFamily="34" charset="0"/>
                        </a:rPr>
                        <a:t>0,840</a:t>
                      </a:r>
                      <a:endParaRPr lang="fr-FR" sz="2000" dirty="0">
                        <a:latin typeface="Arial" panose="020B0604020202020204" pitchFamily="34" charset="0"/>
                        <a:cs typeface="Arial" panose="020B0604020202020204" pitchFamily="34" charset="0"/>
                      </a:endParaRPr>
                    </a:p>
                  </a:txBody>
                  <a:tcPr/>
                </a:tc>
              </a:tr>
              <a:tr h="334108">
                <a:tc>
                  <a:txBody>
                    <a:bodyPr/>
                    <a:lstStyle/>
                    <a:p>
                      <a:pPr algn="ctr"/>
                      <a:r>
                        <a:rPr lang="fr-FR" sz="2000" dirty="0" smtClean="0">
                          <a:latin typeface="Arial" panose="020B0604020202020204" pitchFamily="34" charset="0"/>
                          <a:cs typeface="Arial" panose="020B0604020202020204" pitchFamily="34" charset="0"/>
                        </a:rPr>
                        <a:t>TOTAL</a:t>
                      </a:r>
                      <a:endParaRPr lang="fr-FR" sz="2000" dirty="0">
                        <a:latin typeface="Arial" panose="020B0604020202020204" pitchFamily="34" charset="0"/>
                        <a:cs typeface="Arial" panose="020B0604020202020204" pitchFamily="34" charset="0"/>
                      </a:endParaRPr>
                    </a:p>
                  </a:txBody>
                  <a:tcPr/>
                </a:tc>
                <a:tc>
                  <a:txBody>
                    <a:bodyPr/>
                    <a:lstStyle/>
                    <a:p>
                      <a:pPr algn="r"/>
                      <a:r>
                        <a:rPr lang="fr-FR" sz="2000" dirty="0" smtClean="0">
                          <a:latin typeface="Arial" panose="020B0604020202020204" pitchFamily="34" charset="0"/>
                          <a:cs typeface="Arial" panose="020B0604020202020204" pitchFamily="34" charset="0"/>
                        </a:rPr>
                        <a:t>41,064</a:t>
                      </a:r>
                      <a:endParaRPr lang="fr-FR" sz="2000" dirty="0">
                        <a:latin typeface="Arial" panose="020B0604020202020204" pitchFamily="34" charset="0"/>
                        <a:cs typeface="Arial" panose="020B0604020202020204" pitchFamily="34" charset="0"/>
                      </a:endParaRPr>
                    </a:p>
                  </a:txBody>
                  <a:tcPr/>
                </a:tc>
              </a:tr>
            </a:tbl>
          </a:graphicData>
        </a:graphic>
      </p:graphicFrame>
      <p:sp>
        <p:nvSpPr>
          <p:cNvPr id="3" name="Espace réservé du numéro de diapositive 2"/>
          <p:cNvSpPr>
            <a:spLocks noGrp="1"/>
          </p:cNvSpPr>
          <p:nvPr>
            <p:ph type="sldNum" sz="quarter" idx="12"/>
          </p:nvPr>
        </p:nvSpPr>
        <p:spPr/>
        <p:txBody>
          <a:bodyPr/>
          <a:lstStyle/>
          <a:p>
            <a:fld id="{992216E8-5506-4949-80E2-174BB67E4E62}" type="slidenum">
              <a:rPr lang="fr-FR" smtClean="0"/>
              <a:t>12</a:t>
            </a:fld>
            <a:endParaRPr lang="fr-FR"/>
          </a:p>
        </p:txBody>
      </p:sp>
    </p:spTree>
    <p:extLst>
      <p:ext uri="{BB962C8B-B14F-4D97-AF65-F5344CB8AC3E}">
        <p14:creationId xmlns:p14="http://schemas.microsoft.com/office/powerpoint/2010/main" val="6523250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245552"/>
          </a:xfrm>
        </p:spPr>
        <p:txBody>
          <a:bodyPr/>
          <a:lstStyle/>
          <a:p>
            <a:r>
              <a:rPr lang="fr-FR" dirty="0" smtClean="0">
                <a:latin typeface="Arial Black" pitchFamily="34" charset="0"/>
              </a:rPr>
              <a:t>Evolution des tonnages</a:t>
            </a:r>
            <a:br>
              <a:rPr lang="fr-FR" dirty="0" smtClean="0">
                <a:latin typeface="Arial Black" pitchFamily="34" charset="0"/>
              </a:rPr>
            </a:br>
            <a:r>
              <a:rPr lang="fr-FR" sz="3600" dirty="0" smtClean="0">
                <a:latin typeface="Arial Black" pitchFamily="34" charset="0"/>
              </a:rPr>
              <a:t>collectés par typologie </a:t>
            </a:r>
            <a:r>
              <a:rPr lang="fr-FR" sz="3600" dirty="0">
                <a:latin typeface="Arial Black" pitchFamily="34" charset="0"/>
              </a:rPr>
              <a:t/>
            </a:r>
            <a:br>
              <a:rPr lang="fr-FR" sz="3600" dirty="0">
                <a:latin typeface="Arial Black" pitchFamily="34" charset="0"/>
              </a:rPr>
            </a:br>
            <a:endParaRPr lang="fr-FR" dirty="0"/>
          </a:p>
        </p:txBody>
      </p:sp>
      <p:graphicFrame>
        <p:nvGraphicFramePr>
          <p:cNvPr id="8" name="Graphique 7"/>
          <p:cNvGraphicFramePr>
            <a:graphicFrameLocks/>
          </p:cNvGraphicFramePr>
          <p:nvPr>
            <p:extLst>
              <p:ext uri="{D42A27DB-BD31-4B8C-83A1-F6EECF244321}">
                <p14:modId xmlns:p14="http://schemas.microsoft.com/office/powerpoint/2010/main" val="3073137478"/>
              </p:ext>
            </p:extLst>
          </p:nvPr>
        </p:nvGraphicFramePr>
        <p:xfrm>
          <a:off x="285750" y="1520190"/>
          <a:ext cx="8732520" cy="4869180"/>
        </p:xfrm>
        <a:graphic>
          <a:graphicData uri="http://schemas.openxmlformats.org/drawingml/2006/chart">
            <c:chart xmlns:c="http://schemas.openxmlformats.org/drawingml/2006/chart" xmlns:r="http://schemas.openxmlformats.org/officeDocument/2006/relationships" r:id="rId2"/>
          </a:graphicData>
        </a:graphic>
      </p:graphicFrame>
      <p:sp>
        <p:nvSpPr>
          <p:cNvPr id="3" name="Espace réservé du numéro de diapositive 2"/>
          <p:cNvSpPr>
            <a:spLocks noGrp="1"/>
          </p:cNvSpPr>
          <p:nvPr>
            <p:ph type="sldNum" sz="quarter" idx="12"/>
          </p:nvPr>
        </p:nvSpPr>
        <p:spPr/>
        <p:txBody>
          <a:bodyPr/>
          <a:lstStyle/>
          <a:p>
            <a:fld id="{992216E8-5506-4949-80E2-174BB67E4E62}" type="slidenum">
              <a:rPr lang="fr-FR" smtClean="0"/>
              <a:t>13</a:t>
            </a:fld>
            <a:endParaRPr lang="fr-FR"/>
          </a:p>
        </p:txBody>
      </p:sp>
    </p:spTree>
    <p:extLst>
      <p:ext uri="{BB962C8B-B14F-4D97-AF65-F5344CB8AC3E}">
        <p14:creationId xmlns:p14="http://schemas.microsoft.com/office/powerpoint/2010/main" val="1400385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245552"/>
          </a:xfrm>
        </p:spPr>
        <p:txBody>
          <a:bodyPr/>
          <a:lstStyle/>
          <a:p>
            <a:r>
              <a:rPr lang="fr-FR" sz="4000" b="1" dirty="0">
                <a:latin typeface="Arial Black" panose="020B0A04020102020204" pitchFamily="34" charset="0"/>
              </a:rPr>
              <a:t>Principaux producteurs en </a:t>
            </a:r>
            <a:r>
              <a:rPr lang="fr-FR" sz="4000" b="1" dirty="0" smtClean="0">
                <a:latin typeface="Arial Black" panose="020B0A04020102020204" pitchFamily="34" charset="0"/>
              </a:rPr>
              <a:t>2015</a:t>
            </a:r>
            <a:endParaRPr lang="fr-FR" sz="4000" dirty="0">
              <a:latin typeface="Arial Black" panose="020B0A04020102020204" pitchFamily="34" charset="0"/>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941993514"/>
              </p:ext>
            </p:extLst>
          </p:nvPr>
        </p:nvGraphicFramePr>
        <p:xfrm>
          <a:off x="457200" y="1600200"/>
          <a:ext cx="8229600" cy="4226560"/>
        </p:xfrm>
        <a:graphic>
          <a:graphicData uri="http://schemas.openxmlformats.org/drawingml/2006/table">
            <a:tbl>
              <a:tblPr firstRow="1" bandRow="1">
                <a:tableStyleId>{5940675A-B579-460E-94D1-54222C63F5DA}</a:tableStyleId>
              </a:tblPr>
              <a:tblGrid>
                <a:gridCol w="2217420"/>
                <a:gridCol w="1200150"/>
                <a:gridCol w="2308860"/>
                <a:gridCol w="1531620"/>
                <a:gridCol w="971550"/>
              </a:tblGrid>
              <a:tr h="370840">
                <a:tc>
                  <a:txBody>
                    <a:bodyPr/>
                    <a:lstStyle/>
                    <a:p>
                      <a:r>
                        <a:rPr lang="fr-FR" sz="1600" dirty="0" smtClean="0">
                          <a:latin typeface="Arial" panose="020B0604020202020204" pitchFamily="34" charset="0"/>
                          <a:cs typeface="Arial" panose="020B0604020202020204" pitchFamily="34" charset="0"/>
                        </a:rPr>
                        <a:t>Etablissement</a:t>
                      </a:r>
                      <a:endParaRPr lang="fr-FR" sz="1600" dirty="0">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r>
                        <a:rPr lang="fr-FR" sz="1600" dirty="0" smtClean="0">
                          <a:latin typeface="Arial" panose="020B0604020202020204" pitchFamily="34" charset="0"/>
                          <a:cs typeface="Arial" panose="020B0604020202020204" pitchFamily="34" charset="0"/>
                        </a:rPr>
                        <a:t>Ville</a:t>
                      </a:r>
                      <a:endParaRPr lang="fr-FR" sz="1600" dirty="0">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r>
                        <a:rPr lang="fr-FR" sz="1600" dirty="0" smtClean="0">
                          <a:latin typeface="Arial" panose="020B0604020202020204" pitchFamily="34" charset="0"/>
                          <a:cs typeface="Arial" panose="020B0604020202020204" pitchFamily="34" charset="0"/>
                        </a:rPr>
                        <a:t>Formation</a:t>
                      </a:r>
                      <a:endParaRPr lang="fr-FR" sz="1600" dirty="0">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r>
                        <a:rPr lang="fr-FR" sz="1600" dirty="0" smtClean="0">
                          <a:latin typeface="Arial" panose="020B0604020202020204" pitchFamily="34" charset="0"/>
                          <a:cs typeface="Arial" panose="020B0604020202020204" pitchFamily="34" charset="0"/>
                        </a:rPr>
                        <a:t>Nbres d’élèves</a:t>
                      </a:r>
                      <a:endParaRPr lang="fr-FR" sz="1600" dirty="0">
                        <a:latin typeface="Arial" panose="020B0604020202020204" pitchFamily="34" charset="0"/>
                        <a:cs typeface="Arial" panose="020B0604020202020204" pitchFamily="34" charset="0"/>
                      </a:endParaRPr>
                    </a:p>
                  </a:txBody>
                  <a:tcPr>
                    <a:solidFill>
                      <a:schemeClr val="accent3">
                        <a:lumMod val="40000"/>
                        <a:lumOff val="60000"/>
                      </a:schemeClr>
                    </a:solidFill>
                  </a:tcPr>
                </a:tc>
                <a:tc>
                  <a:txBody>
                    <a:bodyPr/>
                    <a:lstStyle/>
                    <a:p>
                      <a:r>
                        <a:rPr lang="fr-FR" sz="1600" dirty="0" smtClean="0">
                          <a:latin typeface="Arial" panose="020B0604020202020204" pitchFamily="34" charset="0"/>
                          <a:cs typeface="Arial" panose="020B0604020202020204" pitchFamily="34" charset="0"/>
                        </a:rPr>
                        <a:t>Tonnage</a:t>
                      </a:r>
                      <a:endParaRPr lang="fr-FR" sz="1600" dirty="0">
                        <a:latin typeface="Arial" panose="020B0604020202020204" pitchFamily="34" charset="0"/>
                        <a:cs typeface="Arial" panose="020B0604020202020204" pitchFamily="34" charset="0"/>
                      </a:endParaRPr>
                    </a:p>
                  </a:txBody>
                  <a:tcPr>
                    <a:solidFill>
                      <a:schemeClr val="accent3">
                        <a:lumMod val="40000"/>
                        <a:lumOff val="60000"/>
                      </a:schemeClr>
                    </a:solidFill>
                  </a:tcPr>
                </a:tc>
              </a:tr>
              <a:tr h="370840">
                <a:tc>
                  <a:txBody>
                    <a:bodyPr/>
                    <a:lstStyle/>
                    <a:p>
                      <a:r>
                        <a:rPr lang="fr-FR" sz="1400" dirty="0" smtClean="0">
                          <a:latin typeface="Arial" panose="020B0604020202020204" pitchFamily="34" charset="0"/>
                          <a:cs typeface="Arial" panose="020B0604020202020204" pitchFamily="34" charset="0"/>
                        </a:rPr>
                        <a:t>Laurent de LAVOISIER </a:t>
                      </a:r>
                      <a:endParaRPr lang="fr-FR" sz="1400" dirty="0">
                        <a:latin typeface="Arial" panose="020B0604020202020204" pitchFamily="34" charset="0"/>
                        <a:cs typeface="Arial" panose="020B0604020202020204" pitchFamily="34" charset="0"/>
                      </a:endParaRPr>
                    </a:p>
                  </a:txBody>
                  <a:tcPr/>
                </a:tc>
                <a:tc>
                  <a:txBody>
                    <a:bodyPr/>
                    <a:lstStyle/>
                    <a:p>
                      <a:r>
                        <a:rPr lang="fr-FR" sz="1400" dirty="0" smtClean="0">
                          <a:latin typeface="Arial" panose="020B0604020202020204" pitchFamily="34" charset="0"/>
                          <a:cs typeface="Arial" panose="020B0604020202020204" pitchFamily="34" charset="0"/>
                        </a:rPr>
                        <a:t>Mulhouse</a:t>
                      </a:r>
                      <a:endParaRPr lang="fr-FR" sz="1400" dirty="0">
                        <a:latin typeface="Arial" panose="020B0604020202020204" pitchFamily="34" charset="0"/>
                        <a:cs typeface="Arial" panose="020B0604020202020204" pitchFamily="34" charset="0"/>
                      </a:endParaRPr>
                    </a:p>
                  </a:txBody>
                  <a:tcPr/>
                </a:tc>
                <a:tc>
                  <a:txBody>
                    <a:bodyPr/>
                    <a:lstStyle/>
                    <a:p>
                      <a:r>
                        <a:rPr lang="fr-FR" sz="1400" dirty="0" smtClean="0">
                          <a:latin typeface="Arial" panose="020B0604020202020204" pitchFamily="34" charset="0"/>
                          <a:cs typeface="Arial" panose="020B0604020202020204" pitchFamily="34" charset="0"/>
                        </a:rPr>
                        <a:t>Chimie</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smtClean="0">
                          <a:latin typeface="Arial" panose="020B0604020202020204" pitchFamily="34" charset="0"/>
                          <a:cs typeface="Arial" panose="020B0604020202020204" pitchFamily="34" charset="0"/>
                        </a:rPr>
                        <a:t>1017</a:t>
                      </a:r>
                      <a:endParaRPr lang="fr-FR" sz="1400" dirty="0">
                        <a:latin typeface="Arial" panose="020B0604020202020204" pitchFamily="34" charset="0"/>
                        <a:cs typeface="Arial" panose="020B0604020202020204" pitchFamily="34" charset="0"/>
                      </a:endParaRPr>
                    </a:p>
                  </a:txBody>
                  <a:tcPr/>
                </a:tc>
                <a:tc>
                  <a:txBody>
                    <a:bodyPr/>
                    <a:lstStyle/>
                    <a:p>
                      <a:pPr algn="r"/>
                      <a:r>
                        <a:rPr lang="fr-FR" sz="1400" dirty="0" smtClean="0">
                          <a:latin typeface="Arial" panose="020B0604020202020204" pitchFamily="34" charset="0"/>
                          <a:cs typeface="Arial" panose="020B0604020202020204" pitchFamily="34" charset="0"/>
                        </a:rPr>
                        <a:t>3,710</a:t>
                      </a:r>
                      <a:endParaRPr lang="fr-FR" sz="1400" dirty="0">
                        <a:latin typeface="Arial" panose="020B0604020202020204" pitchFamily="34" charset="0"/>
                        <a:cs typeface="Arial" panose="020B0604020202020204" pitchFamily="34" charset="0"/>
                      </a:endParaRPr>
                    </a:p>
                  </a:txBody>
                  <a:tcPr/>
                </a:tc>
              </a:tr>
              <a:tr h="370840">
                <a:tc>
                  <a:txBody>
                    <a:bodyPr/>
                    <a:lstStyle/>
                    <a:p>
                      <a:r>
                        <a:rPr lang="fr-FR" sz="1400" dirty="0" smtClean="0">
                          <a:latin typeface="Arial" panose="020B0604020202020204" pitchFamily="34" charset="0"/>
                          <a:cs typeface="Arial" panose="020B0604020202020204" pitchFamily="34" charset="0"/>
                        </a:rPr>
                        <a:t>Jean ROSTAND</a:t>
                      </a:r>
                      <a:endParaRPr lang="fr-FR" sz="1400" dirty="0">
                        <a:latin typeface="Arial" panose="020B0604020202020204" pitchFamily="34" charset="0"/>
                        <a:cs typeface="Arial" panose="020B0604020202020204" pitchFamily="34" charset="0"/>
                      </a:endParaRPr>
                    </a:p>
                  </a:txBody>
                  <a:tcPr/>
                </a:tc>
                <a:tc>
                  <a:txBody>
                    <a:bodyPr/>
                    <a:lstStyle/>
                    <a:p>
                      <a:r>
                        <a:rPr lang="fr-FR" sz="1400" dirty="0" smtClean="0">
                          <a:latin typeface="Arial" panose="020B0604020202020204" pitchFamily="34" charset="0"/>
                          <a:cs typeface="Arial" panose="020B0604020202020204" pitchFamily="34" charset="0"/>
                        </a:rPr>
                        <a:t>Strasbourg</a:t>
                      </a:r>
                      <a:endParaRPr lang="fr-FR" sz="1400" dirty="0">
                        <a:latin typeface="Arial" panose="020B0604020202020204" pitchFamily="34" charset="0"/>
                        <a:cs typeface="Arial" panose="020B060402020202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400" dirty="0" smtClean="0">
                          <a:latin typeface="Arial" panose="020B0604020202020204" pitchFamily="34" charset="0"/>
                          <a:cs typeface="Arial" panose="020B0604020202020204" pitchFamily="34" charset="0"/>
                        </a:rPr>
                        <a:t>Chimie / Biochimie</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smtClean="0">
                          <a:latin typeface="Arial" panose="020B0604020202020204" pitchFamily="34" charset="0"/>
                          <a:cs typeface="Arial" panose="020B0604020202020204" pitchFamily="34" charset="0"/>
                        </a:rPr>
                        <a:t>1945</a:t>
                      </a:r>
                      <a:endParaRPr lang="fr-FR" sz="1400" dirty="0">
                        <a:latin typeface="Arial" panose="020B0604020202020204" pitchFamily="34" charset="0"/>
                        <a:cs typeface="Arial" panose="020B0604020202020204" pitchFamily="34" charset="0"/>
                      </a:endParaRPr>
                    </a:p>
                  </a:txBody>
                  <a:tcPr/>
                </a:tc>
                <a:tc>
                  <a:txBody>
                    <a:bodyPr/>
                    <a:lstStyle/>
                    <a:p>
                      <a:pPr algn="r"/>
                      <a:r>
                        <a:rPr lang="fr-FR" sz="1400" dirty="0" smtClean="0">
                          <a:latin typeface="Arial" panose="020B0604020202020204" pitchFamily="34" charset="0"/>
                          <a:cs typeface="Arial" panose="020B0604020202020204" pitchFamily="34" charset="0"/>
                        </a:rPr>
                        <a:t>3,422</a:t>
                      </a:r>
                      <a:endParaRPr lang="fr-FR" sz="1400" dirty="0">
                        <a:latin typeface="Arial" panose="020B0604020202020204" pitchFamily="34" charset="0"/>
                        <a:cs typeface="Arial" panose="020B0604020202020204" pitchFamily="34" charset="0"/>
                      </a:endParaRPr>
                    </a:p>
                  </a:txBody>
                  <a:tcPr/>
                </a:tc>
              </a:tr>
              <a:tr h="370840">
                <a:tc>
                  <a:txBody>
                    <a:bodyPr/>
                    <a:lstStyle/>
                    <a:p>
                      <a:r>
                        <a:rPr lang="fr-FR" sz="1400" dirty="0" smtClean="0">
                          <a:latin typeface="Arial" panose="020B0604020202020204" pitchFamily="34" charset="0"/>
                          <a:cs typeface="Arial" panose="020B0604020202020204" pitchFamily="34" charset="0"/>
                        </a:rPr>
                        <a:t>Blaise PASCAL</a:t>
                      </a:r>
                      <a:endParaRPr lang="fr-FR" sz="1400" dirty="0">
                        <a:latin typeface="Arial" panose="020B0604020202020204" pitchFamily="34" charset="0"/>
                        <a:cs typeface="Arial" panose="020B0604020202020204" pitchFamily="34" charset="0"/>
                      </a:endParaRPr>
                    </a:p>
                  </a:txBody>
                  <a:tcPr/>
                </a:tc>
                <a:tc>
                  <a:txBody>
                    <a:bodyPr/>
                    <a:lstStyle/>
                    <a:p>
                      <a:r>
                        <a:rPr lang="fr-FR" sz="1400" dirty="0" smtClean="0">
                          <a:latin typeface="Arial" panose="020B0604020202020204" pitchFamily="34" charset="0"/>
                          <a:cs typeface="Arial" panose="020B0604020202020204" pitchFamily="34" charset="0"/>
                        </a:rPr>
                        <a:t>Colmar</a:t>
                      </a:r>
                      <a:endParaRPr lang="fr-FR" sz="1400" dirty="0">
                        <a:latin typeface="Arial" panose="020B0604020202020204" pitchFamily="34" charset="0"/>
                        <a:cs typeface="Arial" panose="020B060402020202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400" dirty="0" smtClean="0">
                          <a:latin typeface="Arial" panose="020B0604020202020204" pitchFamily="34" charset="0"/>
                          <a:cs typeface="Arial" panose="020B0604020202020204" pitchFamily="34" charset="0"/>
                        </a:rPr>
                        <a:t>Industrie/Chaudronnerie</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smtClean="0">
                          <a:latin typeface="Arial" panose="020B0604020202020204" pitchFamily="34" charset="0"/>
                          <a:cs typeface="Arial" panose="020B0604020202020204" pitchFamily="34" charset="0"/>
                        </a:rPr>
                        <a:t>1664</a:t>
                      </a:r>
                      <a:endParaRPr lang="fr-FR" sz="1400" dirty="0">
                        <a:latin typeface="Arial" panose="020B0604020202020204" pitchFamily="34" charset="0"/>
                        <a:cs typeface="Arial" panose="020B0604020202020204" pitchFamily="34" charset="0"/>
                      </a:endParaRPr>
                    </a:p>
                  </a:txBody>
                  <a:tcPr/>
                </a:tc>
                <a:tc>
                  <a:txBody>
                    <a:bodyPr/>
                    <a:lstStyle/>
                    <a:p>
                      <a:pPr algn="r"/>
                      <a:r>
                        <a:rPr lang="fr-FR" sz="1400" dirty="0" smtClean="0">
                          <a:latin typeface="Arial" panose="020B0604020202020204" pitchFamily="34" charset="0"/>
                          <a:cs typeface="Arial" panose="020B0604020202020204" pitchFamily="34" charset="0"/>
                        </a:rPr>
                        <a:t>2,537</a:t>
                      </a:r>
                      <a:endParaRPr lang="fr-FR" sz="1400" dirty="0">
                        <a:latin typeface="Arial" panose="020B0604020202020204" pitchFamily="34" charset="0"/>
                        <a:cs typeface="Arial" panose="020B0604020202020204" pitchFamily="34" charset="0"/>
                      </a:endParaRPr>
                    </a:p>
                  </a:txBody>
                  <a:tcPr/>
                </a:tc>
              </a:tr>
              <a:tr h="370840">
                <a:tc>
                  <a:txBody>
                    <a:bodyPr/>
                    <a:lstStyle/>
                    <a:p>
                      <a:r>
                        <a:rPr lang="fr-FR" sz="1400" dirty="0" smtClean="0">
                          <a:latin typeface="Arial" panose="020B0604020202020204" pitchFamily="34" charset="0"/>
                          <a:cs typeface="Arial" panose="020B0604020202020204" pitchFamily="34" charset="0"/>
                        </a:rPr>
                        <a:t>Alphonse HEINRICH</a:t>
                      </a:r>
                      <a:endParaRPr lang="fr-FR" sz="1400" dirty="0">
                        <a:latin typeface="Arial" panose="020B0604020202020204" pitchFamily="34" charset="0"/>
                        <a:cs typeface="Arial" panose="020B0604020202020204" pitchFamily="34" charset="0"/>
                      </a:endParaRPr>
                    </a:p>
                  </a:txBody>
                  <a:tcPr/>
                </a:tc>
                <a:tc>
                  <a:txBody>
                    <a:bodyPr/>
                    <a:lstStyle/>
                    <a:p>
                      <a:r>
                        <a:rPr lang="fr-FR" sz="1400" dirty="0" smtClean="0">
                          <a:latin typeface="Arial" panose="020B0604020202020204" pitchFamily="34" charset="0"/>
                          <a:cs typeface="Arial" panose="020B0604020202020204" pitchFamily="34" charset="0"/>
                        </a:rPr>
                        <a:t>Haguenau</a:t>
                      </a:r>
                      <a:endParaRPr lang="fr-FR" sz="1400" dirty="0">
                        <a:latin typeface="Arial" panose="020B0604020202020204" pitchFamily="34" charset="0"/>
                        <a:cs typeface="Arial" panose="020B0604020202020204" pitchFamily="34" charset="0"/>
                      </a:endParaRPr>
                    </a:p>
                  </a:txBody>
                  <a:tcPr/>
                </a:tc>
                <a:tc>
                  <a:txBody>
                    <a:bodyPr/>
                    <a:lstStyle/>
                    <a:p>
                      <a:r>
                        <a:rPr lang="fr-FR" sz="1400" dirty="0" smtClean="0">
                          <a:latin typeface="Arial" panose="020B0604020202020204" pitchFamily="34" charset="0"/>
                          <a:cs typeface="Arial" panose="020B0604020202020204" pitchFamily="34" charset="0"/>
                        </a:rPr>
                        <a:t>Mécanique/Industrie</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smtClean="0">
                          <a:latin typeface="Arial" panose="020B0604020202020204" pitchFamily="34" charset="0"/>
                          <a:cs typeface="Arial" panose="020B0604020202020204" pitchFamily="34" charset="0"/>
                        </a:rPr>
                        <a:t>1183</a:t>
                      </a:r>
                      <a:endParaRPr lang="fr-FR" sz="1400" dirty="0">
                        <a:latin typeface="Arial" panose="020B0604020202020204" pitchFamily="34" charset="0"/>
                        <a:cs typeface="Arial" panose="020B0604020202020204" pitchFamily="34" charset="0"/>
                      </a:endParaRPr>
                    </a:p>
                  </a:txBody>
                  <a:tcPr/>
                </a:tc>
                <a:tc>
                  <a:txBody>
                    <a:bodyPr/>
                    <a:lstStyle/>
                    <a:p>
                      <a:pPr algn="r"/>
                      <a:r>
                        <a:rPr lang="fr-FR" sz="1400" dirty="0" smtClean="0">
                          <a:latin typeface="Arial" panose="020B0604020202020204" pitchFamily="34" charset="0"/>
                          <a:cs typeface="Arial" panose="020B0604020202020204" pitchFamily="34" charset="0"/>
                        </a:rPr>
                        <a:t>2,363</a:t>
                      </a:r>
                      <a:endParaRPr lang="fr-FR" sz="1400" dirty="0">
                        <a:latin typeface="Arial" panose="020B0604020202020204" pitchFamily="34" charset="0"/>
                        <a:cs typeface="Arial" panose="020B0604020202020204" pitchFamily="34" charset="0"/>
                      </a:endParaRPr>
                    </a:p>
                  </a:txBody>
                  <a:tcPr/>
                </a:tc>
              </a:tr>
              <a:tr h="370840">
                <a:tc>
                  <a:txBody>
                    <a:bodyPr/>
                    <a:lstStyle/>
                    <a:p>
                      <a:r>
                        <a:rPr lang="fr-FR" sz="1400" dirty="0" smtClean="0">
                          <a:latin typeface="Arial" panose="020B0604020202020204" pitchFamily="34" charset="0"/>
                          <a:cs typeface="Arial" panose="020B0604020202020204" pitchFamily="34" charset="0"/>
                        </a:rPr>
                        <a:t>Louis COUFFIGNAL</a:t>
                      </a:r>
                      <a:endParaRPr lang="fr-FR" sz="1400" dirty="0">
                        <a:latin typeface="Arial" panose="020B0604020202020204" pitchFamily="34" charset="0"/>
                        <a:cs typeface="Arial" panose="020B060402020202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400" dirty="0" smtClean="0">
                          <a:latin typeface="Arial" panose="020B0604020202020204" pitchFamily="34" charset="0"/>
                          <a:cs typeface="Arial" panose="020B0604020202020204" pitchFamily="34" charset="0"/>
                        </a:rPr>
                        <a:t>Strasbourg</a:t>
                      </a:r>
                      <a:endParaRPr lang="fr-FR" sz="1400" dirty="0">
                        <a:latin typeface="Arial" panose="020B0604020202020204" pitchFamily="34" charset="0"/>
                        <a:cs typeface="Arial" panose="020B060402020202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400" dirty="0" smtClean="0">
                          <a:latin typeface="Arial" panose="020B0604020202020204" pitchFamily="34" charset="0"/>
                          <a:cs typeface="Arial" panose="020B0604020202020204" pitchFamily="34" charset="0"/>
                        </a:rPr>
                        <a:t>Mécanique/Industrie/Bois</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smtClean="0">
                          <a:latin typeface="Arial" panose="020B0604020202020204" pitchFamily="34" charset="0"/>
                          <a:cs typeface="Arial" panose="020B0604020202020204" pitchFamily="34" charset="0"/>
                        </a:rPr>
                        <a:t>1328</a:t>
                      </a:r>
                      <a:endParaRPr lang="fr-FR" sz="1400" dirty="0">
                        <a:latin typeface="Arial" panose="020B0604020202020204" pitchFamily="34" charset="0"/>
                        <a:cs typeface="Arial" panose="020B0604020202020204" pitchFamily="34" charset="0"/>
                      </a:endParaRPr>
                    </a:p>
                  </a:txBody>
                  <a:tcPr/>
                </a:tc>
                <a:tc>
                  <a:txBody>
                    <a:bodyPr/>
                    <a:lstStyle/>
                    <a:p>
                      <a:pPr algn="r"/>
                      <a:r>
                        <a:rPr lang="fr-FR" sz="1400" dirty="0" smtClean="0">
                          <a:latin typeface="Arial" panose="020B0604020202020204" pitchFamily="34" charset="0"/>
                          <a:cs typeface="Arial" panose="020B0604020202020204" pitchFamily="34" charset="0"/>
                        </a:rPr>
                        <a:t>2,205</a:t>
                      </a:r>
                      <a:endParaRPr lang="fr-FR" sz="1400" dirty="0">
                        <a:latin typeface="Arial" panose="020B0604020202020204" pitchFamily="34" charset="0"/>
                        <a:cs typeface="Arial" panose="020B0604020202020204" pitchFamily="34" charset="0"/>
                      </a:endParaRPr>
                    </a:p>
                  </a:txBody>
                  <a:tcPr/>
                </a:tc>
              </a:tr>
              <a:tr h="370840">
                <a:tc>
                  <a:txBody>
                    <a:bodyPr/>
                    <a:lstStyle/>
                    <a:p>
                      <a:r>
                        <a:rPr lang="fr-FR" sz="1400" dirty="0" smtClean="0">
                          <a:latin typeface="Arial" panose="020B0604020202020204" pitchFamily="34" charset="0"/>
                          <a:cs typeface="Arial" panose="020B0604020202020204" pitchFamily="34" charset="0"/>
                        </a:rPr>
                        <a:t>Louis MARCHAL</a:t>
                      </a:r>
                      <a:endParaRPr lang="fr-FR" sz="1400" dirty="0">
                        <a:latin typeface="Arial" panose="020B0604020202020204" pitchFamily="34" charset="0"/>
                        <a:cs typeface="Arial" panose="020B0604020202020204" pitchFamily="34" charset="0"/>
                      </a:endParaRPr>
                    </a:p>
                  </a:txBody>
                  <a:tcPr/>
                </a:tc>
                <a:tc>
                  <a:txBody>
                    <a:bodyPr/>
                    <a:lstStyle/>
                    <a:p>
                      <a:r>
                        <a:rPr lang="fr-FR" sz="1400" dirty="0" smtClean="0">
                          <a:latin typeface="Arial" panose="020B0604020202020204" pitchFamily="34" charset="0"/>
                          <a:cs typeface="Arial" panose="020B0604020202020204" pitchFamily="34" charset="0"/>
                        </a:rPr>
                        <a:t>Molsheim</a:t>
                      </a:r>
                      <a:endParaRPr lang="fr-FR" sz="1400" dirty="0">
                        <a:latin typeface="Arial" panose="020B0604020202020204" pitchFamily="34" charset="0"/>
                        <a:cs typeface="Arial" panose="020B060402020202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400" dirty="0" smtClean="0">
                          <a:latin typeface="Arial" panose="020B0604020202020204" pitchFamily="34" charset="0"/>
                          <a:cs typeface="Arial" panose="020B0604020202020204" pitchFamily="34" charset="0"/>
                        </a:rPr>
                        <a:t>Electronique/Industrie/</a:t>
                      </a:r>
                    </a:p>
                    <a:p>
                      <a:pPr marL="0" marR="0" indent="0" algn="l" defTabSz="457200" rtl="0" eaLnBrk="1" fontAlgn="auto" latinLnBrk="0" hangingPunct="1">
                        <a:lnSpc>
                          <a:spcPct val="100000"/>
                        </a:lnSpc>
                        <a:spcBef>
                          <a:spcPts val="0"/>
                        </a:spcBef>
                        <a:spcAft>
                          <a:spcPts val="0"/>
                        </a:spcAft>
                        <a:buClrTx/>
                        <a:buSzTx/>
                        <a:buFontTx/>
                        <a:buNone/>
                        <a:tabLst/>
                        <a:defRPr/>
                      </a:pPr>
                      <a:r>
                        <a:rPr lang="fr-FR" sz="1400" dirty="0" smtClean="0">
                          <a:latin typeface="Arial" panose="020B0604020202020204" pitchFamily="34" charset="0"/>
                          <a:cs typeface="Arial" panose="020B0604020202020204" pitchFamily="34" charset="0"/>
                        </a:rPr>
                        <a:t>Chaudronnerie</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smtClean="0">
                          <a:latin typeface="Arial" panose="020B0604020202020204" pitchFamily="34" charset="0"/>
                          <a:cs typeface="Arial" panose="020B0604020202020204" pitchFamily="34" charset="0"/>
                        </a:rPr>
                        <a:t>671</a:t>
                      </a:r>
                      <a:endParaRPr lang="fr-FR" sz="1400" dirty="0">
                        <a:latin typeface="Arial" panose="020B0604020202020204" pitchFamily="34" charset="0"/>
                        <a:cs typeface="Arial" panose="020B0604020202020204" pitchFamily="34" charset="0"/>
                      </a:endParaRPr>
                    </a:p>
                  </a:txBody>
                  <a:tcPr/>
                </a:tc>
                <a:tc>
                  <a:txBody>
                    <a:bodyPr/>
                    <a:lstStyle/>
                    <a:p>
                      <a:pPr algn="r"/>
                      <a:r>
                        <a:rPr lang="fr-FR" sz="1400" dirty="0" smtClean="0">
                          <a:latin typeface="Arial" panose="020B0604020202020204" pitchFamily="34" charset="0"/>
                          <a:cs typeface="Arial" panose="020B0604020202020204" pitchFamily="34" charset="0"/>
                        </a:rPr>
                        <a:t>2,017</a:t>
                      </a:r>
                      <a:endParaRPr lang="fr-FR" sz="1400" dirty="0">
                        <a:latin typeface="Arial" panose="020B0604020202020204" pitchFamily="34" charset="0"/>
                        <a:cs typeface="Arial" panose="020B0604020202020204" pitchFamily="34" charset="0"/>
                      </a:endParaRPr>
                    </a:p>
                  </a:txBody>
                  <a:tcPr/>
                </a:tc>
              </a:tr>
              <a:tr h="370840">
                <a:tc>
                  <a:txBody>
                    <a:bodyPr/>
                    <a:lstStyle/>
                    <a:p>
                      <a:r>
                        <a:rPr lang="fr-FR" sz="1400" dirty="0" smtClean="0">
                          <a:latin typeface="Arial" panose="020B0604020202020204" pitchFamily="34" charset="0"/>
                          <a:cs typeface="Arial" panose="020B0604020202020204" pitchFamily="34" charset="0"/>
                        </a:rPr>
                        <a:t>Théodore DECK</a:t>
                      </a:r>
                      <a:endParaRPr lang="fr-FR" sz="1400" dirty="0">
                        <a:latin typeface="Arial" panose="020B0604020202020204" pitchFamily="34" charset="0"/>
                        <a:cs typeface="Arial" panose="020B0604020202020204" pitchFamily="34" charset="0"/>
                      </a:endParaRPr>
                    </a:p>
                  </a:txBody>
                  <a:tcPr/>
                </a:tc>
                <a:tc>
                  <a:txBody>
                    <a:bodyPr/>
                    <a:lstStyle/>
                    <a:p>
                      <a:r>
                        <a:rPr lang="fr-FR" sz="1400" dirty="0" smtClean="0">
                          <a:latin typeface="Arial" panose="020B0604020202020204" pitchFamily="34" charset="0"/>
                          <a:cs typeface="Arial" panose="020B0604020202020204" pitchFamily="34" charset="0"/>
                        </a:rPr>
                        <a:t>Guebwiller</a:t>
                      </a:r>
                      <a:endParaRPr lang="fr-FR" sz="1400" dirty="0">
                        <a:latin typeface="Arial" panose="020B0604020202020204" pitchFamily="34" charset="0"/>
                        <a:cs typeface="Arial" panose="020B060402020202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400" dirty="0" smtClean="0">
                          <a:latin typeface="Arial" panose="020B0604020202020204" pitchFamily="34" charset="0"/>
                          <a:cs typeface="Arial" panose="020B0604020202020204" pitchFamily="34" charset="0"/>
                        </a:rPr>
                        <a:t>Electronique/Maintenance</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smtClean="0">
                          <a:latin typeface="Arial" panose="020B0604020202020204" pitchFamily="34" charset="0"/>
                          <a:cs typeface="Arial" panose="020B0604020202020204" pitchFamily="34" charset="0"/>
                        </a:rPr>
                        <a:t>1056</a:t>
                      </a:r>
                      <a:endParaRPr lang="fr-FR" sz="1400" dirty="0">
                        <a:latin typeface="Arial" panose="020B0604020202020204" pitchFamily="34" charset="0"/>
                        <a:cs typeface="Arial" panose="020B0604020202020204" pitchFamily="34" charset="0"/>
                      </a:endParaRPr>
                    </a:p>
                  </a:txBody>
                  <a:tcPr/>
                </a:tc>
                <a:tc>
                  <a:txBody>
                    <a:bodyPr/>
                    <a:lstStyle/>
                    <a:p>
                      <a:pPr algn="r"/>
                      <a:r>
                        <a:rPr lang="fr-FR" sz="1400" dirty="0" smtClean="0">
                          <a:latin typeface="Arial" panose="020B0604020202020204" pitchFamily="34" charset="0"/>
                          <a:cs typeface="Arial" panose="020B0604020202020204" pitchFamily="34" charset="0"/>
                        </a:rPr>
                        <a:t>1,526</a:t>
                      </a:r>
                      <a:endParaRPr lang="fr-FR" sz="1400" dirty="0">
                        <a:latin typeface="Arial" panose="020B0604020202020204" pitchFamily="34" charset="0"/>
                        <a:cs typeface="Arial" panose="020B0604020202020204" pitchFamily="34" charset="0"/>
                      </a:endParaRPr>
                    </a:p>
                  </a:txBody>
                  <a:tcPr/>
                </a:tc>
              </a:tr>
              <a:tr h="370840">
                <a:tc>
                  <a:txBody>
                    <a:bodyPr/>
                    <a:lstStyle/>
                    <a:p>
                      <a:r>
                        <a:rPr lang="fr-FR" sz="1400" dirty="0" smtClean="0">
                          <a:latin typeface="Arial" panose="020B0604020202020204" pitchFamily="34" charset="0"/>
                          <a:cs typeface="Arial" panose="020B0604020202020204" pitchFamily="34" charset="0"/>
                        </a:rPr>
                        <a:t>Jean-Baptiste KLEBER</a:t>
                      </a:r>
                      <a:endParaRPr lang="fr-FR" sz="1400" dirty="0">
                        <a:latin typeface="Arial" panose="020B0604020202020204" pitchFamily="34" charset="0"/>
                        <a:cs typeface="Arial" panose="020B060402020202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400" dirty="0" smtClean="0">
                          <a:latin typeface="Arial" panose="020B0604020202020204" pitchFamily="34" charset="0"/>
                          <a:cs typeface="Arial" panose="020B0604020202020204" pitchFamily="34" charset="0"/>
                        </a:rPr>
                        <a:t>Strasbourg</a:t>
                      </a:r>
                      <a:endParaRPr lang="fr-FR" sz="1400" dirty="0">
                        <a:latin typeface="Arial" panose="020B0604020202020204" pitchFamily="34" charset="0"/>
                        <a:cs typeface="Arial" panose="020B060402020202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400" dirty="0" smtClean="0">
                          <a:latin typeface="Arial" panose="020B0604020202020204" pitchFamily="34" charset="0"/>
                          <a:cs typeface="Arial" panose="020B0604020202020204" pitchFamily="34" charset="0"/>
                        </a:rPr>
                        <a:t>Sciences</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smtClean="0">
                          <a:latin typeface="Arial" panose="020B0604020202020204" pitchFamily="34" charset="0"/>
                          <a:cs typeface="Arial" panose="020B0604020202020204" pitchFamily="34" charset="0"/>
                        </a:rPr>
                        <a:t>2100</a:t>
                      </a:r>
                      <a:endParaRPr lang="fr-FR" sz="1400" dirty="0">
                        <a:latin typeface="Arial" panose="020B0604020202020204" pitchFamily="34" charset="0"/>
                        <a:cs typeface="Arial" panose="020B0604020202020204" pitchFamily="34" charset="0"/>
                      </a:endParaRPr>
                    </a:p>
                  </a:txBody>
                  <a:tcPr/>
                </a:tc>
                <a:tc>
                  <a:txBody>
                    <a:bodyPr/>
                    <a:lstStyle/>
                    <a:p>
                      <a:pPr algn="r"/>
                      <a:r>
                        <a:rPr lang="fr-FR" sz="1400" dirty="0" smtClean="0">
                          <a:latin typeface="Arial" panose="020B0604020202020204" pitchFamily="34" charset="0"/>
                          <a:cs typeface="Arial" panose="020B0604020202020204" pitchFamily="34" charset="0"/>
                        </a:rPr>
                        <a:t>1,241</a:t>
                      </a:r>
                      <a:endParaRPr lang="fr-FR" sz="1400" dirty="0">
                        <a:latin typeface="Arial" panose="020B0604020202020204" pitchFamily="34" charset="0"/>
                        <a:cs typeface="Arial" panose="020B0604020202020204" pitchFamily="34" charset="0"/>
                      </a:endParaRPr>
                    </a:p>
                  </a:txBody>
                  <a:tcPr/>
                </a:tc>
              </a:tr>
              <a:tr h="370840">
                <a:tc>
                  <a:txBody>
                    <a:bodyPr/>
                    <a:lstStyle/>
                    <a:p>
                      <a:r>
                        <a:rPr lang="fr-FR" sz="1400" dirty="0" smtClean="0">
                          <a:latin typeface="Arial" panose="020B0604020202020204" pitchFamily="34" charset="0"/>
                          <a:cs typeface="Arial" panose="020B0604020202020204" pitchFamily="34" charset="0"/>
                        </a:rPr>
                        <a:t>Paul Emile VICTOR</a:t>
                      </a:r>
                      <a:endParaRPr lang="fr-FR" sz="1400" dirty="0">
                        <a:latin typeface="Arial" panose="020B0604020202020204" pitchFamily="34" charset="0"/>
                        <a:cs typeface="Arial" panose="020B0604020202020204" pitchFamily="34" charset="0"/>
                      </a:endParaRPr>
                    </a:p>
                  </a:txBody>
                  <a:tcPr/>
                </a:tc>
                <a:tc>
                  <a:txBody>
                    <a:bodyPr/>
                    <a:lstStyle/>
                    <a:p>
                      <a:r>
                        <a:rPr lang="fr-FR" sz="1400" dirty="0" smtClean="0">
                          <a:latin typeface="Arial" panose="020B0604020202020204" pitchFamily="34" charset="0"/>
                          <a:cs typeface="Arial" panose="020B0604020202020204" pitchFamily="34" charset="0"/>
                        </a:rPr>
                        <a:t>Obernai</a:t>
                      </a:r>
                      <a:endParaRPr lang="fr-FR" sz="1400" dirty="0">
                        <a:latin typeface="Arial" panose="020B0604020202020204" pitchFamily="34" charset="0"/>
                        <a:cs typeface="Arial" panose="020B060402020202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400" dirty="0" smtClean="0">
                          <a:latin typeface="Arial" panose="020B0604020202020204" pitchFamily="34" charset="0"/>
                          <a:cs typeface="Arial" panose="020B0604020202020204" pitchFamily="34" charset="0"/>
                        </a:rPr>
                        <a:t>Industrie/Bois/Eau</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smtClean="0">
                          <a:latin typeface="Arial" panose="020B0604020202020204" pitchFamily="34" charset="0"/>
                          <a:cs typeface="Arial" panose="020B0604020202020204" pitchFamily="34" charset="0"/>
                        </a:rPr>
                        <a:t>556</a:t>
                      </a:r>
                      <a:endParaRPr lang="fr-FR" sz="1400" dirty="0">
                        <a:latin typeface="Arial" panose="020B0604020202020204" pitchFamily="34" charset="0"/>
                        <a:cs typeface="Arial" panose="020B0604020202020204" pitchFamily="34" charset="0"/>
                      </a:endParaRPr>
                    </a:p>
                  </a:txBody>
                  <a:tcPr/>
                </a:tc>
                <a:tc>
                  <a:txBody>
                    <a:bodyPr/>
                    <a:lstStyle/>
                    <a:p>
                      <a:pPr algn="r"/>
                      <a:r>
                        <a:rPr lang="fr-FR" sz="1400" dirty="0" smtClean="0">
                          <a:latin typeface="Arial" panose="020B0604020202020204" pitchFamily="34" charset="0"/>
                          <a:cs typeface="Arial" panose="020B0604020202020204" pitchFamily="34" charset="0"/>
                        </a:rPr>
                        <a:t>1,084</a:t>
                      </a:r>
                      <a:endParaRPr lang="fr-FR" sz="1400" dirty="0">
                        <a:latin typeface="Arial" panose="020B0604020202020204" pitchFamily="34" charset="0"/>
                        <a:cs typeface="Arial" panose="020B0604020202020204" pitchFamily="34" charset="0"/>
                      </a:endParaRPr>
                    </a:p>
                  </a:txBody>
                  <a:tcPr/>
                </a:tc>
              </a:tr>
              <a:tr h="370840">
                <a:tc>
                  <a:txBody>
                    <a:bodyPr/>
                    <a:lstStyle/>
                    <a:p>
                      <a:r>
                        <a:rPr lang="fr-FR" sz="1400" dirty="0" smtClean="0">
                          <a:latin typeface="Arial" panose="020B0604020202020204" pitchFamily="34" charset="0"/>
                          <a:cs typeface="Arial" panose="020B0604020202020204" pitchFamily="34" charset="0"/>
                        </a:rPr>
                        <a:t>Fustel De COULANGES</a:t>
                      </a:r>
                      <a:endParaRPr lang="fr-FR" sz="1400" dirty="0">
                        <a:latin typeface="Arial" panose="020B0604020202020204" pitchFamily="34" charset="0"/>
                        <a:cs typeface="Arial" panose="020B060402020202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400" dirty="0" smtClean="0">
                          <a:latin typeface="Arial" panose="020B0604020202020204" pitchFamily="34" charset="0"/>
                          <a:cs typeface="Arial" panose="020B0604020202020204" pitchFamily="34" charset="0"/>
                        </a:rPr>
                        <a:t>Strasbourg</a:t>
                      </a:r>
                      <a:endParaRPr lang="fr-FR" sz="1400" dirty="0">
                        <a:latin typeface="Arial" panose="020B0604020202020204" pitchFamily="34" charset="0"/>
                        <a:cs typeface="Arial" panose="020B060402020202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400" dirty="0" smtClean="0">
                          <a:latin typeface="Arial" panose="020B0604020202020204" pitchFamily="34" charset="0"/>
                          <a:cs typeface="Arial" panose="020B0604020202020204" pitchFamily="34" charset="0"/>
                        </a:rPr>
                        <a:t>Sciences</a:t>
                      </a:r>
                      <a:endParaRPr lang="fr-FR" sz="1400" dirty="0">
                        <a:latin typeface="Arial" panose="020B0604020202020204" pitchFamily="34" charset="0"/>
                        <a:cs typeface="Arial" panose="020B0604020202020204" pitchFamily="34" charset="0"/>
                      </a:endParaRPr>
                    </a:p>
                  </a:txBody>
                  <a:tcPr/>
                </a:tc>
                <a:tc>
                  <a:txBody>
                    <a:bodyPr/>
                    <a:lstStyle/>
                    <a:p>
                      <a:pPr algn="ctr"/>
                      <a:r>
                        <a:rPr lang="fr-FR" sz="1400" dirty="0" smtClean="0">
                          <a:latin typeface="Arial" panose="020B0604020202020204" pitchFamily="34" charset="0"/>
                          <a:cs typeface="Arial" panose="020B0604020202020204" pitchFamily="34" charset="0"/>
                        </a:rPr>
                        <a:t>501</a:t>
                      </a:r>
                      <a:endParaRPr lang="fr-FR" sz="1400" dirty="0">
                        <a:latin typeface="Arial" panose="020B0604020202020204" pitchFamily="34" charset="0"/>
                        <a:cs typeface="Arial" panose="020B0604020202020204" pitchFamily="34" charset="0"/>
                      </a:endParaRPr>
                    </a:p>
                  </a:txBody>
                  <a:tcPr/>
                </a:tc>
                <a:tc>
                  <a:txBody>
                    <a:bodyPr/>
                    <a:lstStyle/>
                    <a:p>
                      <a:pPr algn="r"/>
                      <a:r>
                        <a:rPr lang="fr-FR" sz="1400" dirty="0" smtClean="0">
                          <a:latin typeface="Arial" panose="020B0604020202020204" pitchFamily="34" charset="0"/>
                          <a:cs typeface="Arial" panose="020B0604020202020204" pitchFamily="34" charset="0"/>
                        </a:rPr>
                        <a:t>0,921</a:t>
                      </a:r>
                      <a:endParaRPr lang="fr-FR" sz="1400" dirty="0">
                        <a:latin typeface="Arial" panose="020B0604020202020204" pitchFamily="34" charset="0"/>
                        <a:cs typeface="Arial" panose="020B0604020202020204" pitchFamily="34" charset="0"/>
                      </a:endParaRPr>
                    </a:p>
                  </a:txBody>
                  <a:tcPr/>
                </a:tc>
              </a:tr>
            </a:tbl>
          </a:graphicData>
        </a:graphic>
      </p:graphicFrame>
      <p:sp>
        <p:nvSpPr>
          <p:cNvPr id="3" name="Espace réservé du numéro de diapositive 2"/>
          <p:cNvSpPr>
            <a:spLocks noGrp="1"/>
          </p:cNvSpPr>
          <p:nvPr>
            <p:ph type="sldNum" sz="quarter" idx="12"/>
          </p:nvPr>
        </p:nvSpPr>
        <p:spPr/>
        <p:txBody>
          <a:bodyPr/>
          <a:lstStyle/>
          <a:p>
            <a:fld id="{992216E8-5506-4949-80E2-174BB67E4E62}" type="slidenum">
              <a:rPr lang="fr-FR" smtClean="0"/>
              <a:t>14</a:t>
            </a:fld>
            <a:endParaRPr lang="fr-FR"/>
          </a:p>
        </p:txBody>
      </p:sp>
    </p:spTree>
    <p:extLst>
      <p:ext uri="{BB962C8B-B14F-4D97-AF65-F5344CB8AC3E}">
        <p14:creationId xmlns:p14="http://schemas.microsoft.com/office/powerpoint/2010/main" val="34317229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latin typeface="Arial Black" pitchFamily="34" charset="0"/>
              </a:rPr>
              <a:t>Evolution des </a:t>
            </a:r>
            <a:r>
              <a:rPr lang="fr-FR" dirty="0" smtClean="0">
                <a:latin typeface="Arial Black" pitchFamily="34" charset="0"/>
              </a:rPr>
              <a:t>principaux producteurs</a:t>
            </a:r>
            <a:endParaRPr lang="fr-FR" dirty="0"/>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117480205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3" name="Espace réservé du numéro de diapositive 2"/>
          <p:cNvSpPr>
            <a:spLocks noGrp="1"/>
          </p:cNvSpPr>
          <p:nvPr>
            <p:ph type="sldNum" sz="quarter" idx="12"/>
          </p:nvPr>
        </p:nvSpPr>
        <p:spPr/>
        <p:txBody>
          <a:bodyPr/>
          <a:lstStyle/>
          <a:p>
            <a:fld id="{992216E8-5506-4949-80E2-174BB67E4E62}" type="slidenum">
              <a:rPr lang="fr-FR" smtClean="0"/>
              <a:t>15</a:t>
            </a:fld>
            <a:endParaRPr lang="fr-FR"/>
          </a:p>
        </p:txBody>
      </p:sp>
    </p:spTree>
    <p:extLst>
      <p:ext uri="{BB962C8B-B14F-4D97-AF65-F5344CB8AC3E}">
        <p14:creationId xmlns:p14="http://schemas.microsoft.com/office/powerpoint/2010/main" val="40538434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atin typeface="Arial Black" panose="020B0A04020102020204" pitchFamily="34" charset="0"/>
              </a:rPr>
              <a:t>Coût </a:t>
            </a:r>
            <a:r>
              <a:rPr lang="fr-FR" b="1" dirty="0">
                <a:latin typeface="Arial Black" panose="020B0A04020102020204" pitchFamily="34" charset="0"/>
              </a:rPr>
              <a:t>de l’élimination</a:t>
            </a:r>
            <a:br>
              <a:rPr lang="fr-FR" b="1" dirty="0">
                <a:latin typeface="Arial Black" panose="020B0A04020102020204" pitchFamily="34" charset="0"/>
              </a:rPr>
            </a:br>
            <a:r>
              <a:rPr lang="fr-FR" sz="3600" b="1" dirty="0" smtClean="0">
                <a:latin typeface="Arial Black" panose="020B0A04020102020204" pitchFamily="34" charset="0"/>
              </a:rPr>
              <a:t>Ancien</a:t>
            </a:r>
            <a:r>
              <a:rPr lang="fr-FR" b="1" dirty="0" smtClean="0">
                <a:latin typeface="Arial Black" panose="020B0A04020102020204" pitchFamily="34" charset="0"/>
              </a:rPr>
              <a:t> </a:t>
            </a:r>
            <a:r>
              <a:rPr lang="fr-FR" sz="3600" b="1" dirty="0" smtClean="0">
                <a:latin typeface="Arial Black" panose="020B0A04020102020204" pitchFamily="34" charset="0"/>
              </a:rPr>
              <a:t>Marché </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447322935"/>
              </p:ext>
            </p:extLst>
          </p:nvPr>
        </p:nvGraphicFramePr>
        <p:xfrm>
          <a:off x="268472" y="1923697"/>
          <a:ext cx="8509768" cy="4179928"/>
        </p:xfrm>
        <a:graphic>
          <a:graphicData uri="http://schemas.openxmlformats.org/drawingml/2006/table">
            <a:tbl>
              <a:tblPr/>
              <a:tblGrid>
                <a:gridCol w="3632695"/>
                <a:gridCol w="1360133"/>
                <a:gridCol w="1135430"/>
                <a:gridCol w="1021377"/>
                <a:gridCol w="1360133"/>
              </a:tblGrid>
              <a:tr h="351924">
                <a:tc>
                  <a:txBody>
                    <a:bodyPr/>
                    <a:lstStyle/>
                    <a:p>
                      <a:pPr algn="ctr">
                        <a:spcAft>
                          <a:spcPts val="0"/>
                        </a:spcAft>
                      </a:pPr>
                      <a:r>
                        <a:rPr lang="fr-FR" sz="1100" b="1" dirty="0">
                          <a:effectLst/>
                          <a:latin typeface="Arial" panose="020B0604020202020204" pitchFamily="34" charset="0"/>
                          <a:ea typeface="Times New Roman" panose="02020603050405020304" pitchFamily="18" charset="0"/>
                          <a:cs typeface="Times New Roman" panose="02020603050405020304" pitchFamily="18" charset="0"/>
                        </a:rPr>
                        <a:t>Familles de déchets</a:t>
                      </a:r>
                      <a:endParaRPr lang="fr-FR" sz="1100" b="1"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100" b="1" dirty="0">
                          <a:effectLst/>
                          <a:latin typeface="Arial" panose="020B0604020202020204" pitchFamily="34" charset="0"/>
                          <a:ea typeface="Times New Roman" panose="02020603050405020304" pitchFamily="18" charset="0"/>
                          <a:cs typeface="Times New Roman" panose="02020603050405020304" pitchFamily="18" charset="0"/>
                        </a:rPr>
                        <a:t>Prix HT</a:t>
                      </a:r>
                      <a:endParaRPr lang="fr-FR" sz="1100" b="1" dirty="0">
                        <a:effectLst/>
                        <a:latin typeface="Times New Roman" panose="02020603050405020304" pitchFamily="18" charset="0"/>
                        <a:ea typeface="Times New Roman" panose="02020603050405020304" pitchFamily="18" charset="0"/>
                      </a:endParaRPr>
                    </a:p>
                    <a:p>
                      <a:pPr algn="ctr">
                        <a:spcAft>
                          <a:spcPts val="0"/>
                        </a:spcAft>
                      </a:pPr>
                      <a:r>
                        <a:rPr lang="fr-FR" sz="1100" b="1" dirty="0">
                          <a:effectLst/>
                          <a:latin typeface="Arial" panose="020B0604020202020204" pitchFamily="34" charset="0"/>
                          <a:ea typeface="Times New Roman" panose="02020603050405020304" pitchFamily="18" charset="0"/>
                          <a:cs typeface="Times New Roman" panose="02020603050405020304" pitchFamily="18" charset="0"/>
                        </a:rPr>
                        <a:t>€/t</a:t>
                      </a:r>
                      <a:endParaRPr lang="fr-FR" sz="1100" b="1"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100" b="1" dirty="0">
                          <a:effectLst/>
                          <a:latin typeface="Arial" panose="020B0604020202020204" pitchFamily="34" charset="0"/>
                          <a:ea typeface="Times New Roman" panose="02020603050405020304" pitchFamily="18" charset="0"/>
                          <a:cs typeface="Times New Roman" panose="02020603050405020304" pitchFamily="18" charset="0"/>
                        </a:rPr>
                        <a:t>TVA</a:t>
                      </a:r>
                      <a:endParaRPr lang="fr-FR" sz="1100" b="1" dirty="0">
                        <a:effectLst/>
                        <a:latin typeface="Times New Roman" panose="02020603050405020304" pitchFamily="18" charset="0"/>
                        <a:ea typeface="Times New Roman" panose="02020603050405020304" pitchFamily="18" charset="0"/>
                      </a:endParaRPr>
                    </a:p>
                    <a:p>
                      <a:pPr algn="ctr">
                        <a:spcAft>
                          <a:spcPts val="0"/>
                        </a:spcAft>
                      </a:pPr>
                      <a:r>
                        <a:rPr lang="fr-FR" sz="1100" b="1" dirty="0">
                          <a:effectLst/>
                          <a:latin typeface="Arial" panose="020B0604020202020204" pitchFamily="34" charset="0"/>
                          <a:ea typeface="Times New Roman" panose="02020603050405020304" pitchFamily="18" charset="0"/>
                          <a:cs typeface="Times New Roman" panose="02020603050405020304" pitchFamily="18" charset="0"/>
                        </a:rPr>
                        <a:t>€/t</a:t>
                      </a:r>
                      <a:endParaRPr lang="fr-FR" sz="1100" b="1"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100" b="1" dirty="0">
                          <a:effectLst/>
                          <a:latin typeface="Arial" panose="020B0604020202020204" pitchFamily="34" charset="0"/>
                          <a:ea typeface="Times New Roman" panose="02020603050405020304" pitchFamily="18" charset="0"/>
                          <a:cs typeface="Times New Roman" panose="02020603050405020304" pitchFamily="18" charset="0"/>
                        </a:rPr>
                        <a:t>TGAP (1)</a:t>
                      </a:r>
                      <a:endParaRPr lang="fr-FR" sz="1100" b="1"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100" b="1" dirty="0">
                          <a:effectLst/>
                          <a:latin typeface="Arial" panose="020B0604020202020204" pitchFamily="34" charset="0"/>
                          <a:ea typeface="Times New Roman" panose="02020603050405020304" pitchFamily="18" charset="0"/>
                          <a:cs typeface="Times New Roman" panose="02020603050405020304" pitchFamily="18" charset="0"/>
                        </a:rPr>
                        <a:t>Prix TTC</a:t>
                      </a:r>
                      <a:endParaRPr lang="fr-FR" sz="1100" b="1" dirty="0">
                        <a:effectLst/>
                        <a:latin typeface="Times New Roman" panose="02020603050405020304" pitchFamily="18" charset="0"/>
                        <a:ea typeface="Times New Roman" panose="02020603050405020304" pitchFamily="18" charset="0"/>
                      </a:endParaRPr>
                    </a:p>
                    <a:p>
                      <a:pPr algn="ctr">
                        <a:spcAft>
                          <a:spcPts val="0"/>
                        </a:spcAft>
                      </a:pPr>
                      <a:r>
                        <a:rPr lang="fr-FR" sz="1100" b="1" dirty="0">
                          <a:effectLst/>
                          <a:latin typeface="Arial" panose="020B0604020202020204" pitchFamily="34" charset="0"/>
                          <a:ea typeface="Times New Roman" panose="02020603050405020304" pitchFamily="18" charset="0"/>
                          <a:cs typeface="Times New Roman" panose="02020603050405020304" pitchFamily="18" charset="0"/>
                        </a:rPr>
                        <a:t>€/t</a:t>
                      </a:r>
                      <a:endParaRPr lang="fr-FR" sz="1100" b="1"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279">
                <a:tc>
                  <a:txBody>
                    <a:bodyPr/>
                    <a:lstStyle/>
                    <a:p>
                      <a:pPr algn="ctr" hangingPunct="0">
                        <a:lnSpc>
                          <a:spcPct val="150000"/>
                        </a:lnSpc>
                        <a:spcAft>
                          <a:spcPts val="0"/>
                        </a:spcAft>
                      </a:pPr>
                      <a:r>
                        <a:rPr lang="fr-FR" sz="1000" dirty="0">
                          <a:effectLst/>
                          <a:latin typeface="Arial" panose="020B0604020202020204" pitchFamily="34" charset="0"/>
                          <a:ea typeface="Times New Roman" panose="02020603050405020304" pitchFamily="18" charset="0"/>
                        </a:rPr>
                        <a:t>Déchets d'emballages souillés</a:t>
                      </a: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smtClean="0">
                          <a:effectLst/>
                          <a:latin typeface="Arial" panose="020B0604020202020204" pitchFamily="34" charset="0"/>
                          <a:ea typeface="Times New Roman" panose="02020603050405020304" pitchFamily="18" charset="0"/>
                        </a:rPr>
                        <a:t>1050.00</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smtClean="0">
                          <a:effectLst/>
                          <a:latin typeface="Arial" panose="020B0604020202020204" pitchFamily="34" charset="0"/>
                          <a:ea typeface="Times New Roman" panose="02020603050405020304" pitchFamily="18" charset="0"/>
                        </a:rPr>
                        <a:t>205.80</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smtClean="0">
                          <a:effectLst/>
                          <a:latin typeface="Arial" panose="020B0604020202020204" pitchFamily="34" charset="0"/>
                          <a:ea typeface="Times New Roman" panose="02020603050405020304" pitchFamily="18" charset="0"/>
                        </a:rPr>
                        <a:t>10.52</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a:effectLst/>
                          <a:latin typeface="Arial" panose="020B0604020202020204" pitchFamily="34" charset="0"/>
                          <a:ea typeface="Times New Roman" panose="02020603050405020304" pitchFamily="18" charset="0"/>
                        </a:rPr>
                        <a:t>1 </a:t>
                      </a:r>
                      <a:r>
                        <a:rPr lang="fr-FR" sz="1000" dirty="0" smtClean="0">
                          <a:effectLst/>
                          <a:latin typeface="Arial" panose="020B0604020202020204" pitchFamily="34" charset="0"/>
                          <a:ea typeface="Times New Roman" panose="02020603050405020304" pitchFamily="18" charset="0"/>
                        </a:rPr>
                        <a:t>266.32</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1935">
                <a:tc>
                  <a:txBody>
                    <a:bodyPr/>
                    <a:lstStyle/>
                    <a:p>
                      <a:pPr algn="ctr" hangingPunct="0">
                        <a:lnSpc>
                          <a:spcPct val="150000"/>
                        </a:lnSpc>
                        <a:spcAft>
                          <a:spcPts val="0"/>
                        </a:spcAft>
                      </a:pPr>
                      <a:r>
                        <a:rPr lang="fr-FR" sz="1000">
                          <a:effectLst/>
                          <a:latin typeface="Arial" panose="020B0604020202020204" pitchFamily="34" charset="0"/>
                          <a:ea typeface="Times New Roman" panose="02020603050405020304" pitchFamily="18" charset="0"/>
                        </a:rPr>
                        <a:t>Réactifs et produits chimiques divers</a:t>
                      </a: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477520" algn="l"/>
                        </a:tabLst>
                      </a:pPr>
                      <a:r>
                        <a:rPr lang="fr-FR" sz="1000" dirty="0" smtClean="0">
                          <a:effectLst/>
                          <a:latin typeface="Arial" panose="020B0604020202020204" pitchFamily="34" charset="0"/>
                          <a:ea typeface="Times New Roman" panose="02020603050405020304" pitchFamily="18" charset="0"/>
                        </a:rPr>
                        <a:t>3900.00</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smtClean="0">
                          <a:effectLst/>
                          <a:latin typeface="Arial" panose="020B0604020202020204" pitchFamily="34" charset="0"/>
                          <a:ea typeface="Times New Roman" panose="02020603050405020304" pitchFamily="18" charset="0"/>
                        </a:rPr>
                        <a:t>764.40</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smtClean="0">
                          <a:effectLst/>
                          <a:latin typeface="Arial" panose="020B0604020202020204" pitchFamily="34" charset="0"/>
                          <a:ea typeface="Times New Roman" panose="02020603050405020304" pitchFamily="18" charset="0"/>
                        </a:rPr>
                        <a:t>10.52</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smtClean="0">
                          <a:effectLst/>
                          <a:latin typeface="Arial" panose="020B0604020202020204" pitchFamily="34" charset="0"/>
                          <a:ea typeface="Times New Roman" panose="02020603050405020304" pitchFamily="18" charset="0"/>
                        </a:rPr>
                        <a:t>4674.92</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279">
                <a:tc>
                  <a:txBody>
                    <a:bodyPr/>
                    <a:lstStyle/>
                    <a:p>
                      <a:pPr algn="ctr" hangingPunct="0">
                        <a:lnSpc>
                          <a:spcPct val="150000"/>
                        </a:lnSpc>
                        <a:spcAft>
                          <a:spcPts val="0"/>
                        </a:spcAft>
                      </a:pPr>
                      <a:r>
                        <a:rPr lang="fr-FR" sz="1000" dirty="0" smtClean="0">
                          <a:effectLst/>
                          <a:latin typeface="Arial" panose="020B0604020202020204" pitchFamily="34" charset="0"/>
                          <a:ea typeface="Times New Roman" panose="02020603050405020304" pitchFamily="18" charset="0"/>
                        </a:rPr>
                        <a:t>Acides- bases </a:t>
                      </a:r>
                      <a:r>
                        <a:rPr lang="fr-FR" sz="1000" dirty="0">
                          <a:effectLst/>
                          <a:latin typeface="Arial" panose="020B0604020202020204" pitchFamily="34" charset="0"/>
                          <a:ea typeface="Times New Roman" panose="02020603050405020304" pitchFamily="18" charset="0"/>
                        </a:rPr>
                        <a:t>en bidons</a:t>
                      </a: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smtClean="0">
                          <a:effectLst/>
                          <a:latin typeface="Arial" panose="020B0604020202020204" pitchFamily="34" charset="0"/>
                          <a:ea typeface="Times New Roman" panose="02020603050405020304" pitchFamily="18" charset="0"/>
                        </a:rPr>
                        <a:t>2400.00</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smtClean="0">
                          <a:effectLst/>
                          <a:latin typeface="Arial" panose="020B0604020202020204" pitchFamily="34" charset="0"/>
                          <a:ea typeface="Times New Roman" panose="02020603050405020304" pitchFamily="18" charset="0"/>
                        </a:rPr>
                        <a:t>470.40</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smtClean="0">
                          <a:effectLst/>
                          <a:latin typeface="Arial" panose="020B0604020202020204" pitchFamily="34" charset="0"/>
                          <a:ea typeface="Times New Roman" panose="02020603050405020304" pitchFamily="18" charset="0"/>
                        </a:rPr>
                        <a:t>10.52</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smtClean="0">
                          <a:effectLst/>
                          <a:latin typeface="Arial" panose="020B0604020202020204" pitchFamily="34" charset="0"/>
                          <a:ea typeface="Times New Roman" panose="02020603050405020304" pitchFamily="18" charset="0"/>
                        </a:rPr>
                        <a:t>2880.92</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279">
                <a:tc>
                  <a:txBody>
                    <a:bodyPr/>
                    <a:lstStyle/>
                    <a:p>
                      <a:pPr algn="ctr" hangingPunct="0">
                        <a:lnSpc>
                          <a:spcPct val="150000"/>
                        </a:lnSpc>
                        <a:spcAft>
                          <a:spcPts val="0"/>
                        </a:spcAft>
                      </a:pPr>
                      <a:r>
                        <a:rPr lang="fr-FR" sz="1000" dirty="0" smtClean="0">
                          <a:effectLst/>
                          <a:latin typeface="Arial" panose="020B0604020202020204" pitchFamily="34" charset="0"/>
                          <a:ea typeface="Times New Roman" panose="02020603050405020304" pitchFamily="18" charset="0"/>
                        </a:rPr>
                        <a:t>Halogénés </a:t>
                      </a:r>
                      <a:r>
                        <a:rPr lang="fr-FR" sz="1000" dirty="0">
                          <a:effectLst/>
                          <a:latin typeface="Arial" panose="020B0604020202020204" pitchFamily="34" charset="0"/>
                          <a:ea typeface="Times New Roman" panose="02020603050405020304" pitchFamily="18" charset="0"/>
                        </a:rPr>
                        <a:t>en bidons</a:t>
                      </a: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smtClean="0">
                          <a:effectLst/>
                          <a:latin typeface="Arial" panose="020B0604020202020204" pitchFamily="34" charset="0"/>
                          <a:ea typeface="Times New Roman" panose="02020603050405020304" pitchFamily="18" charset="0"/>
                        </a:rPr>
                        <a:t>1700.00</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smtClean="0">
                          <a:effectLst/>
                          <a:latin typeface="Arial" panose="020B0604020202020204" pitchFamily="34" charset="0"/>
                          <a:ea typeface="Times New Roman" panose="02020603050405020304" pitchFamily="18" charset="0"/>
                        </a:rPr>
                        <a:t>333.20</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smtClean="0">
                          <a:effectLst/>
                          <a:latin typeface="Arial" panose="020B0604020202020204" pitchFamily="34" charset="0"/>
                          <a:ea typeface="Times New Roman" panose="02020603050405020304" pitchFamily="18" charset="0"/>
                        </a:rPr>
                        <a:t>10.52</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smtClean="0">
                          <a:effectLst/>
                          <a:latin typeface="Arial" panose="020B0604020202020204" pitchFamily="34" charset="0"/>
                          <a:ea typeface="Times New Roman" panose="02020603050405020304" pitchFamily="18" charset="0"/>
                        </a:rPr>
                        <a:t>2043.72</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279">
                <a:tc>
                  <a:txBody>
                    <a:bodyPr/>
                    <a:lstStyle/>
                    <a:p>
                      <a:pPr algn="ctr" hangingPunct="0">
                        <a:lnSpc>
                          <a:spcPct val="150000"/>
                        </a:lnSpc>
                        <a:spcAft>
                          <a:spcPts val="0"/>
                        </a:spcAft>
                      </a:pPr>
                      <a:r>
                        <a:rPr lang="fr-FR" sz="1000" dirty="0" smtClean="0">
                          <a:effectLst/>
                          <a:latin typeface="Arial" panose="020B0604020202020204" pitchFamily="34" charset="0"/>
                          <a:ea typeface="Times New Roman" panose="02020603050405020304" pitchFamily="18" charset="0"/>
                        </a:rPr>
                        <a:t>Aqueux solvants en </a:t>
                      </a:r>
                      <a:r>
                        <a:rPr lang="fr-FR" sz="1000" dirty="0">
                          <a:effectLst/>
                          <a:latin typeface="Arial" panose="020B0604020202020204" pitchFamily="34" charset="0"/>
                          <a:ea typeface="Times New Roman" panose="02020603050405020304" pitchFamily="18" charset="0"/>
                        </a:rPr>
                        <a:t>bidons</a:t>
                      </a: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smtClean="0">
                          <a:effectLst/>
                          <a:latin typeface="Arial" panose="020B0604020202020204" pitchFamily="34" charset="0"/>
                          <a:ea typeface="Times New Roman" panose="02020603050405020304" pitchFamily="18" charset="0"/>
                        </a:rPr>
                        <a:t>1450.00</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smtClean="0">
                          <a:effectLst/>
                          <a:latin typeface="Arial" panose="020B0604020202020204" pitchFamily="34" charset="0"/>
                          <a:ea typeface="Times New Roman" panose="02020603050405020304" pitchFamily="18" charset="0"/>
                        </a:rPr>
                        <a:t>284.20</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smtClean="0">
                          <a:effectLst/>
                          <a:latin typeface="Arial" panose="020B0604020202020204" pitchFamily="34" charset="0"/>
                          <a:ea typeface="Times New Roman" panose="02020603050405020304" pitchFamily="18" charset="0"/>
                        </a:rPr>
                        <a:t>10.52</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smtClean="0">
                          <a:effectLst/>
                          <a:latin typeface="Arial" panose="020B0604020202020204" pitchFamily="34" charset="0"/>
                          <a:ea typeface="Times New Roman" panose="02020603050405020304" pitchFamily="18" charset="0"/>
                        </a:rPr>
                        <a:t>1744.72</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279">
                <a:tc>
                  <a:txBody>
                    <a:bodyPr/>
                    <a:lstStyle/>
                    <a:p>
                      <a:pPr algn="ctr" hangingPunct="0">
                        <a:lnSpc>
                          <a:spcPct val="150000"/>
                        </a:lnSpc>
                        <a:spcAft>
                          <a:spcPts val="0"/>
                        </a:spcAft>
                      </a:pPr>
                      <a:r>
                        <a:rPr lang="fr-FR" sz="1000" dirty="0" smtClean="0">
                          <a:effectLst/>
                          <a:latin typeface="Arial" panose="020B0604020202020204" pitchFamily="34" charset="0"/>
                          <a:ea typeface="Times New Roman" panose="02020603050405020304" pitchFamily="18" charset="0"/>
                        </a:rPr>
                        <a:t>Acides- bases </a:t>
                      </a:r>
                      <a:r>
                        <a:rPr lang="fr-FR" sz="1000" dirty="0">
                          <a:effectLst/>
                          <a:latin typeface="Arial" panose="020B0604020202020204" pitchFamily="34" charset="0"/>
                          <a:ea typeface="Times New Roman" panose="02020603050405020304" pitchFamily="18" charset="0"/>
                        </a:rPr>
                        <a:t>en fûts</a:t>
                      </a: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smtClean="0">
                          <a:effectLst/>
                          <a:latin typeface="Arial" panose="020B0604020202020204" pitchFamily="34" charset="0"/>
                          <a:ea typeface="Times New Roman" panose="02020603050405020304" pitchFamily="18" charset="0"/>
                        </a:rPr>
                        <a:t>850.00</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smtClean="0">
                          <a:effectLst/>
                          <a:latin typeface="Arial" panose="020B0604020202020204" pitchFamily="34" charset="0"/>
                          <a:ea typeface="Times New Roman" panose="02020603050405020304" pitchFamily="18" charset="0"/>
                        </a:rPr>
                        <a:t>166.60</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smtClean="0">
                          <a:effectLst/>
                          <a:latin typeface="Arial" panose="020B0604020202020204" pitchFamily="34" charset="0"/>
                          <a:ea typeface="Times New Roman" panose="02020603050405020304" pitchFamily="18" charset="0"/>
                        </a:rPr>
                        <a:t>10.52</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smtClean="0">
                          <a:effectLst/>
                          <a:latin typeface="Arial" panose="020B0604020202020204" pitchFamily="34" charset="0"/>
                          <a:ea typeface="Times New Roman" panose="02020603050405020304" pitchFamily="18" charset="0"/>
                        </a:rPr>
                        <a:t>1027.12</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279">
                <a:tc>
                  <a:txBody>
                    <a:bodyPr/>
                    <a:lstStyle/>
                    <a:p>
                      <a:pPr algn="ctr" hangingPunct="0">
                        <a:lnSpc>
                          <a:spcPct val="150000"/>
                        </a:lnSpc>
                        <a:spcAft>
                          <a:spcPts val="0"/>
                        </a:spcAft>
                      </a:pPr>
                      <a:r>
                        <a:rPr lang="fr-FR" sz="1000" dirty="0" smtClean="0">
                          <a:effectLst/>
                          <a:latin typeface="Arial" panose="020B0604020202020204" pitchFamily="34" charset="0"/>
                          <a:ea typeface="Times New Roman" panose="02020603050405020304" pitchFamily="18" charset="0"/>
                        </a:rPr>
                        <a:t>Halogénés </a:t>
                      </a:r>
                      <a:r>
                        <a:rPr lang="fr-FR" sz="1000" dirty="0">
                          <a:effectLst/>
                          <a:latin typeface="Arial" panose="020B0604020202020204" pitchFamily="34" charset="0"/>
                          <a:ea typeface="Times New Roman" panose="02020603050405020304" pitchFamily="18" charset="0"/>
                        </a:rPr>
                        <a:t>en fûts</a:t>
                      </a: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smtClean="0">
                          <a:effectLst/>
                          <a:latin typeface="Arial" panose="020B0604020202020204" pitchFamily="34" charset="0"/>
                          <a:ea typeface="Times New Roman" panose="02020603050405020304" pitchFamily="18" charset="0"/>
                        </a:rPr>
                        <a:t>1400.00</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smtClean="0">
                          <a:effectLst/>
                          <a:latin typeface="Arial" panose="020B0604020202020204" pitchFamily="34" charset="0"/>
                          <a:ea typeface="Times New Roman" panose="02020603050405020304" pitchFamily="18" charset="0"/>
                        </a:rPr>
                        <a:t>274.40</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smtClean="0">
                          <a:effectLst/>
                          <a:latin typeface="Arial" panose="020B0604020202020204" pitchFamily="34" charset="0"/>
                          <a:ea typeface="Times New Roman" panose="02020603050405020304" pitchFamily="18" charset="0"/>
                        </a:rPr>
                        <a:t>10.52</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smtClean="0">
                          <a:effectLst/>
                          <a:latin typeface="Arial" panose="020B0604020202020204" pitchFamily="34" charset="0"/>
                          <a:ea typeface="Times New Roman" panose="02020603050405020304" pitchFamily="18" charset="0"/>
                        </a:rPr>
                        <a:t>1684.92</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279">
                <a:tc>
                  <a:txBody>
                    <a:bodyPr/>
                    <a:lstStyle/>
                    <a:p>
                      <a:pPr algn="ctr" hangingPunct="0">
                        <a:lnSpc>
                          <a:spcPct val="150000"/>
                        </a:lnSpc>
                        <a:spcAft>
                          <a:spcPts val="0"/>
                        </a:spcAft>
                      </a:pPr>
                      <a:r>
                        <a:rPr lang="fr-FR" sz="1000" dirty="0" smtClean="0">
                          <a:effectLst/>
                          <a:latin typeface="Arial" panose="020B0604020202020204" pitchFamily="34" charset="0"/>
                          <a:ea typeface="Times New Roman" panose="02020603050405020304" pitchFamily="18" charset="0"/>
                        </a:rPr>
                        <a:t>Aqueux solvants </a:t>
                      </a:r>
                      <a:r>
                        <a:rPr lang="fr-FR" sz="1000" dirty="0">
                          <a:effectLst/>
                          <a:latin typeface="Arial" panose="020B0604020202020204" pitchFamily="34" charset="0"/>
                          <a:ea typeface="Times New Roman" panose="02020603050405020304" pitchFamily="18" charset="0"/>
                        </a:rPr>
                        <a:t>en fûts</a:t>
                      </a: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smtClean="0">
                          <a:effectLst/>
                          <a:latin typeface="Arial" panose="020B0604020202020204" pitchFamily="34" charset="0"/>
                          <a:ea typeface="Times New Roman" panose="02020603050405020304" pitchFamily="18" charset="0"/>
                        </a:rPr>
                        <a:t>550.00</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smtClean="0">
                          <a:effectLst/>
                          <a:latin typeface="Arial" panose="020B0604020202020204" pitchFamily="34" charset="0"/>
                          <a:ea typeface="Times New Roman" panose="02020603050405020304" pitchFamily="18" charset="0"/>
                        </a:rPr>
                        <a:t>107.80</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smtClean="0">
                          <a:effectLst/>
                          <a:latin typeface="Arial" panose="020B0604020202020204" pitchFamily="34" charset="0"/>
                          <a:ea typeface="Times New Roman" panose="02020603050405020304" pitchFamily="18" charset="0"/>
                        </a:rPr>
                        <a:t>10.52</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smtClean="0">
                          <a:effectLst/>
                          <a:latin typeface="Arial" panose="020B0604020202020204" pitchFamily="34" charset="0"/>
                          <a:ea typeface="Times New Roman" panose="02020603050405020304" pitchFamily="18" charset="0"/>
                        </a:rPr>
                        <a:t>668.32</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279">
                <a:tc>
                  <a:txBody>
                    <a:bodyPr/>
                    <a:lstStyle/>
                    <a:p>
                      <a:pPr marL="0" marR="0" indent="0" algn="ctr" defTabSz="457200" rtl="0" eaLnBrk="1" fontAlgn="auto" latinLnBrk="0" hangingPunct="0">
                        <a:lnSpc>
                          <a:spcPct val="150000"/>
                        </a:lnSpc>
                        <a:spcBef>
                          <a:spcPts val="0"/>
                        </a:spcBef>
                        <a:spcAft>
                          <a:spcPts val="0"/>
                        </a:spcAft>
                        <a:buClrTx/>
                        <a:buSzTx/>
                        <a:buFontTx/>
                        <a:buNone/>
                        <a:tabLst/>
                        <a:defRPr/>
                      </a:pPr>
                      <a:r>
                        <a:rPr lang="fr-FR" sz="1000" dirty="0" smtClean="0">
                          <a:effectLst/>
                          <a:latin typeface="Arial" panose="020B0604020202020204" pitchFamily="34" charset="0"/>
                          <a:ea typeface="Times New Roman" panose="02020603050405020304" pitchFamily="18" charset="0"/>
                        </a:rPr>
                        <a:t>Aérosols</a:t>
                      </a:r>
                      <a:endParaRPr lang="fr-FR" sz="1000" dirty="0">
                        <a:effectLst/>
                        <a:latin typeface="Arial" panose="020B0604020202020204" pitchFamily="34"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smtClean="0">
                          <a:effectLst/>
                          <a:latin typeface="Arial" panose="020B0604020202020204" pitchFamily="34" charset="0"/>
                          <a:ea typeface="Times New Roman" panose="02020603050405020304" pitchFamily="18" charset="0"/>
                        </a:rPr>
                        <a:t>2000.00</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smtClean="0">
                          <a:effectLst/>
                          <a:latin typeface="Arial" panose="020B0604020202020204" pitchFamily="34" charset="0"/>
                          <a:ea typeface="Times New Roman" panose="02020603050405020304" pitchFamily="18" charset="0"/>
                        </a:rPr>
                        <a:t>392.00</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smtClean="0">
                          <a:effectLst/>
                          <a:latin typeface="Arial" panose="020B0604020202020204" pitchFamily="34" charset="0"/>
                          <a:ea typeface="Times New Roman" panose="02020603050405020304" pitchFamily="18" charset="0"/>
                        </a:rPr>
                        <a:t>10.52</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smtClean="0">
                          <a:effectLst/>
                          <a:latin typeface="Arial" panose="020B0604020202020204" pitchFamily="34" charset="0"/>
                          <a:ea typeface="Times New Roman" panose="02020603050405020304" pitchFamily="18" charset="0"/>
                        </a:rPr>
                        <a:t>2402.52</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279">
                <a:tc>
                  <a:txBody>
                    <a:bodyPr/>
                    <a:lstStyle/>
                    <a:p>
                      <a:pPr algn="ctr" hangingPunct="0">
                        <a:lnSpc>
                          <a:spcPct val="150000"/>
                        </a:lnSpc>
                        <a:spcAft>
                          <a:spcPts val="0"/>
                        </a:spcAft>
                      </a:pPr>
                      <a:r>
                        <a:rPr lang="fr-FR" sz="1000" dirty="0">
                          <a:effectLst/>
                          <a:latin typeface="Arial" panose="020B0604020202020204" pitchFamily="34" charset="0"/>
                          <a:ea typeface="Times New Roman" panose="02020603050405020304" pitchFamily="18" charset="0"/>
                        </a:rPr>
                        <a:t>Batteries</a:t>
                      </a: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smtClean="0">
                          <a:effectLst/>
                          <a:latin typeface="Arial" panose="020B0604020202020204" pitchFamily="34" charset="0"/>
                          <a:ea typeface="Times New Roman" panose="02020603050405020304" pitchFamily="18" charset="0"/>
                        </a:rPr>
                        <a:t>400.00</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smtClean="0">
                          <a:effectLst/>
                          <a:latin typeface="Arial" panose="020B0604020202020204" pitchFamily="34" charset="0"/>
                          <a:ea typeface="Times New Roman" panose="02020603050405020304" pitchFamily="18" charset="0"/>
                        </a:rPr>
                        <a:t>78.40</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smtClean="0">
                          <a:effectLst/>
                          <a:latin typeface="Arial" panose="020B0604020202020204" pitchFamily="34" charset="0"/>
                          <a:ea typeface="Times New Roman" panose="02020603050405020304" pitchFamily="18" charset="0"/>
                        </a:rPr>
                        <a:t>10.52</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smtClean="0">
                          <a:effectLst/>
                          <a:latin typeface="Arial" panose="020B0604020202020204" pitchFamily="34" charset="0"/>
                          <a:ea typeface="Times New Roman" panose="02020603050405020304" pitchFamily="18" charset="0"/>
                        </a:rPr>
                        <a:t>488.92</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279">
                <a:tc>
                  <a:txBody>
                    <a:bodyPr/>
                    <a:lstStyle/>
                    <a:p>
                      <a:pPr algn="ctr" hangingPunct="0">
                        <a:lnSpc>
                          <a:spcPct val="150000"/>
                        </a:lnSpc>
                        <a:spcAft>
                          <a:spcPts val="0"/>
                        </a:spcAft>
                      </a:pPr>
                      <a:r>
                        <a:rPr lang="fr-FR" sz="1000" dirty="0">
                          <a:effectLst/>
                          <a:latin typeface="Arial" panose="020B0604020202020204" pitchFamily="34" charset="0"/>
                          <a:ea typeface="Times New Roman" panose="02020603050405020304" pitchFamily="18" charset="0"/>
                        </a:rPr>
                        <a:t>Lampes et tubes néons</a:t>
                      </a: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smtClean="0">
                          <a:effectLst/>
                          <a:latin typeface="Arial" panose="020B0604020202020204" pitchFamily="34" charset="0"/>
                          <a:ea typeface="Times New Roman" panose="02020603050405020304" pitchFamily="18" charset="0"/>
                        </a:rPr>
                        <a:t>500.00</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smtClean="0">
                          <a:effectLst/>
                          <a:latin typeface="Arial" panose="020B0604020202020204" pitchFamily="34" charset="0"/>
                          <a:ea typeface="Times New Roman" panose="02020603050405020304" pitchFamily="18" charset="0"/>
                        </a:rPr>
                        <a:t>98.00</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smtClean="0">
                          <a:effectLst/>
                          <a:latin typeface="Arial" panose="020B0604020202020204" pitchFamily="34" charset="0"/>
                          <a:ea typeface="Times New Roman" panose="02020603050405020304" pitchFamily="18" charset="0"/>
                        </a:rPr>
                        <a:t>10.52</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smtClean="0">
                          <a:effectLst/>
                          <a:latin typeface="Arial" panose="020B0604020202020204" pitchFamily="34" charset="0"/>
                          <a:ea typeface="Times New Roman" panose="02020603050405020304" pitchFamily="18" charset="0"/>
                        </a:rPr>
                        <a:t>608.52</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279">
                <a:tc>
                  <a:txBody>
                    <a:bodyPr/>
                    <a:lstStyle/>
                    <a:p>
                      <a:pPr algn="ctr" hangingPunct="0">
                        <a:lnSpc>
                          <a:spcPct val="150000"/>
                        </a:lnSpc>
                        <a:spcAft>
                          <a:spcPts val="0"/>
                        </a:spcAft>
                      </a:pPr>
                      <a:r>
                        <a:rPr lang="fr-FR" sz="1000" dirty="0" smtClean="0">
                          <a:effectLst/>
                          <a:latin typeface="Arial" panose="020B0604020202020204" pitchFamily="34" charset="0"/>
                          <a:ea typeface="Times New Roman" panose="02020603050405020304" pitchFamily="18" charset="0"/>
                        </a:rPr>
                        <a:t>Autres déchets dangereux</a:t>
                      </a:r>
                      <a:endParaRPr lang="fr-FR" sz="1000" dirty="0">
                        <a:effectLst/>
                        <a:latin typeface="Arial" panose="020B0604020202020204" pitchFamily="34"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smtClean="0">
                          <a:effectLst/>
                          <a:latin typeface="Arial" panose="020B0604020202020204" pitchFamily="34" charset="0"/>
                          <a:ea typeface="Times New Roman" panose="02020603050405020304" pitchFamily="18" charset="0"/>
                        </a:rPr>
                        <a:t>4100.00</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smtClean="0">
                          <a:effectLst/>
                          <a:latin typeface="Arial" panose="020B0604020202020204" pitchFamily="34" charset="0"/>
                          <a:ea typeface="Times New Roman" panose="02020603050405020304" pitchFamily="18" charset="0"/>
                        </a:rPr>
                        <a:t>803.60</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smtClean="0">
                          <a:effectLst/>
                          <a:latin typeface="Arial" panose="020B0604020202020204" pitchFamily="34" charset="0"/>
                          <a:ea typeface="Times New Roman" panose="02020603050405020304" pitchFamily="18" charset="0"/>
                        </a:rPr>
                        <a:t>10.52</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smtClean="0">
                          <a:effectLst/>
                          <a:latin typeface="Arial" panose="020B0604020202020204" pitchFamily="34" charset="0"/>
                          <a:ea typeface="Times New Roman" panose="02020603050405020304" pitchFamily="18" charset="0"/>
                        </a:rPr>
                        <a:t>4914.12</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Espace réservé du numéro de diapositive 2"/>
          <p:cNvSpPr>
            <a:spLocks noGrp="1"/>
          </p:cNvSpPr>
          <p:nvPr>
            <p:ph type="sldNum" sz="quarter" idx="12"/>
          </p:nvPr>
        </p:nvSpPr>
        <p:spPr/>
        <p:txBody>
          <a:bodyPr/>
          <a:lstStyle/>
          <a:p>
            <a:fld id="{992216E8-5506-4949-80E2-174BB67E4E62}" type="slidenum">
              <a:rPr lang="fr-FR" smtClean="0"/>
              <a:t>16</a:t>
            </a:fld>
            <a:endParaRPr lang="fr-FR"/>
          </a:p>
        </p:txBody>
      </p:sp>
    </p:spTree>
    <p:extLst>
      <p:ext uri="{BB962C8B-B14F-4D97-AF65-F5344CB8AC3E}">
        <p14:creationId xmlns:p14="http://schemas.microsoft.com/office/powerpoint/2010/main" val="13628717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atin typeface="Arial Black" panose="020B0A04020102020204" pitchFamily="34" charset="0"/>
              </a:rPr>
              <a:t>Coût de l’élimination</a:t>
            </a:r>
            <a:br>
              <a:rPr lang="fr-FR" b="1" dirty="0" smtClean="0">
                <a:latin typeface="Arial Black" panose="020B0A04020102020204" pitchFamily="34" charset="0"/>
              </a:rPr>
            </a:br>
            <a:r>
              <a:rPr lang="fr-FR" b="1" dirty="0" smtClean="0">
                <a:latin typeface="Arial Black" panose="020B0A04020102020204" pitchFamily="34" charset="0"/>
              </a:rPr>
              <a:t>« Nouveau </a:t>
            </a:r>
            <a:r>
              <a:rPr lang="fr-FR" sz="3600" b="1" dirty="0" smtClean="0">
                <a:latin typeface="Arial Black" panose="020B0A04020102020204" pitchFamily="34" charset="0"/>
              </a:rPr>
              <a:t>Marché 2016 »</a:t>
            </a:r>
            <a:endParaRPr lang="fr-FR" sz="3600" dirty="0"/>
          </a:p>
        </p:txBody>
      </p:sp>
      <p:graphicFrame>
        <p:nvGraphicFramePr>
          <p:cNvPr id="9" name="Espace réservé du contenu 8"/>
          <p:cNvGraphicFramePr>
            <a:graphicFrameLocks noGrp="1"/>
          </p:cNvGraphicFramePr>
          <p:nvPr>
            <p:ph idx="1"/>
            <p:extLst>
              <p:ext uri="{D42A27DB-BD31-4B8C-83A1-F6EECF244321}">
                <p14:modId xmlns:p14="http://schemas.microsoft.com/office/powerpoint/2010/main" val="1280311567"/>
              </p:ext>
            </p:extLst>
          </p:nvPr>
        </p:nvGraphicFramePr>
        <p:xfrm>
          <a:off x="685799" y="1580797"/>
          <a:ext cx="7635242" cy="4907280"/>
        </p:xfrm>
        <a:graphic>
          <a:graphicData uri="http://schemas.openxmlformats.org/drawingml/2006/table">
            <a:tbl>
              <a:tblPr/>
              <a:tblGrid>
                <a:gridCol w="3586277"/>
                <a:gridCol w="1129188"/>
                <a:gridCol w="942638"/>
                <a:gridCol w="847951"/>
                <a:gridCol w="1129188"/>
              </a:tblGrid>
              <a:tr h="231898">
                <a:tc>
                  <a:txBody>
                    <a:bodyPr/>
                    <a:lstStyle/>
                    <a:p>
                      <a:pPr algn="ctr">
                        <a:spcAft>
                          <a:spcPts val="0"/>
                        </a:spcAft>
                      </a:pPr>
                      <a:r>
                        <a:rPr lang="fr-FR" sz="1100" b="1" dirty="0">
                          <a:effectLst/>
                          <a:latin typeface="Arial" panose="020B0604020202020204" pitchFamily="34" charset="0"/>
                          <a:ea typeface="Times New Roman" panose="02020603050405020304" pitchFamily="18" charset="0"/>
                          <a:cs typeface="Times New Roman" panose="02020603050405020304" pitchFamily="18" charset="0"/>
                        </a:rPr>
                        <a:t>Familles de déchets</a:t>
                      </a:r>
                      <a:endParaRPr lang="fr-FR" sz="11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100" b="1" dirty="0">
                          <a:effectLst/>
                          <a:latin typeface="Arial" panose="020B0604020202020204" pitchFamily="34" charset="0"/>
                          <a:ea typeface="Times New Roman" panose="02020603050405020304" pitchFamily="18" charset="0"/>
                          <a:cs typeface="Times New Roman" panose="02020603050405020304" pitchFamily="18" charset="0"/>
                        </a:rPr>
                        <a:t>Prix HT</a:t>
                      </a:r>
                      <a:endParaRPr lang="fr-FR" sz="1100" dirty="0">
                        <a:effectLst/>
                        <a:latin typeface="Times New Roman" panose="02020603050405020304" pitchFamily="18" charset="0"/>
                        <a:ea typeface="Times New Roman" panose="02020603050405020304" pitchFamily="18" charset="0"/>
                      </a:endParaRPr>
                    </a:p>
                    <a:p>
                      <a:pPr algn="ctr">
                        <a:spcAft>
                          <a:spcPts val="0"/>
                        </a:spcAft>
                      </a:pPr>
                      <a:r>
                        <a:rPr lang="fr-FR" sz="1100" b="1" dirty="0">
                          <a:effectLst/>
                          <a:latin typeface="Arial" panose="020B0604020202020204" pitchFamily="34" charset="0"/>
                          <a:ea typeface="Times New Roman" panose="02020603050405020304" pitchFamily="18" charset="0"/>
                          <a:cs typeface="Times New Roman" panose="02020603050405020304" pitchFamily="18" charset="0"/>
                        </a:rPr>
                        <a:t>€/t</a:t>
                      </a:r>
                      <a:endParaRPr lang="fr-FR" sz="11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100" b="1" dirty="0">
                          <a:effectLst/>
                          <a:latin typeface="Arial" panose="020B0604020202020204" pitchFamily="34" charset="0"/>
                          <a:ea typeface="Times New Roman" panose="02020603050405020304" pitchFamily="18" charset="0"/>
                          <a:cs typeface="Times New Roman" panose="02020603050405020304" pitchFamily="18" charset="0"/>
                        </a:rPr>
                        <a:t>TVA</a:t>
                      </a:r>
                      <a:endParaRPr lang="fr-FR" sz="1100" dirty="0">
                        <a:effectLst/>
                        <a:latin typeface="Times New Roman" panose="02020603050405020304" pitchFamily="18" charset="0"/>
                        <a:ea typeface="Times New Roman" panose="02020603050405020304" pitchFamily="18" charset="0"/>
                      </a:endParaRPr>
                    </a:p>
                    <a:p>
                      <a:pPr algn="ctr">
                        <a:spcAft>
                          <a:spcPts val="0"/>
                        </a:spcAft>
                      </a:pPr>
                      <a:r>
                        <a:rPr lang="fr-FR" sz="1100" b="1" dirty="0">
                          <a:effectLst/>
                          <a:latin typeface="Arial" panose="020B0604020202020204" pitchFamily="34" charset="0"/>
                          <a:ea typeface="Times New Roman" panose="02020603050405020304" pitchFamily="18" charset="0"/>
                          <a:cs typeface="Times New Roman" panose="02020603050405020304" pitchFamily="18" charset="0"/>
                        </a:rPr>
                        <a:t>€/t</a:t>
                      </a:r>
                      <a:endParaRPr lang="fr-FR" sz="11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100" b="1" dirty="0">
                          <a:effectLst/>
                          <a:latin typeface="Arial" panose="020B0604020202020204" pitchFamily="34" charset="0"/>
                          <a:ea typeface="Times New Roman" panose="02020603050405020304" pitchFamily="18" charset="0"/>
                          <a:cs typeface="Times New Roman" panose="02020603050405020304" pitchFamily="18" charset="0"/>
                        </a:rPr>
                        <a:t>TGAP (1)</a:t>
                      </a:r>
                      <a:endParaRPr lang="fr-FR" sz="11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100" b="1" dirty="0">
                          <a:effectLst/>
                          <a:latin typeface="Arial" panose="020B0604020202020204" pitchFamily="34" charset="0"/>
                          <a:ea typeface="Times New Roman" panose="02020603050405020304" pitchFamily="18" charset="0"/>
                          <a:cs typeface="Times New Roman" panose="02020603050405020304" pitchFamily="18" charset="0"/>
                        </a:rPr>
                        <a:t>Prix TTC</a:t>
                      </a:r>
                      <a:endParaRPr lang="fr-FR" sz="1100" dirty="0">
                        <a:effectLst/>
                        <a:latin typeface="Times New Roman" panose="02020603050405020304" pitchFamily="18" charset="0"/>
                        <a:ea typeface="Times New Roman" panose="02020603050405020304" pitchFamily="18" charset="0"/>
                      </a:endParaRPr>
                    </a:p>
                    <a:p>
                      <a:pPr algn="ctr">
                        <a:spcAft>
                          <a:spcPts val="0"/>
                        </a:spcAft>
                      </a:pPr>
                      <a:r>
                        <a:rPr lang="fr-FR" sz="1100" b="1" dirty="0">
                          <a:effectLst/>
                          <a:latin typeface="Arial" panose="020B0604020202020204" pitchFamily="34" charset="0"/>
                          <a:ea typeface="Times New Roman" panose="02020603050405020304" pitchFamily="18" charset="0"/>
                          <a:cs typeface="Times New Roman" panose="02020603050405020304" pitchFamily="18" charset="0"/>
                        </a:rPr>
                        <a:t>€/t</a:t>
                      </a:r>
                      <a:endParaRPr lang="fr-FR" sz="11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992">
                <a:tc>
                  <a:txBody>
                    <a:bodyPr/>
                    <a:lstStyle/>
                    <a:p>
                      <a:pPr algn="ctr" hangingPunct="0">
                        <a:lnSpc>
                          <a:spcPct val="150000"/>
                        </a:lnSpc>
                        <a:spcAft>
                          <a:spcPts val="0"/>
                        </a:spcAft>
                      </a:pPr>
                      <a:r>
                        <a:rPr lang="fr-FR" sz="1000" dirty="0">
                          <a:effectLst/>
                          <a:latin typeface="Arial" panose="020B0604020202020204" pitchFamily="34" charset="0"/>
                          <a:ea typeface="Times New Roman" panose="02020603050405020304" pitchFamily="18" charset="0"/>
                        </a:rPr>
                        <a:t>Déchets d'emballages souillés</a:t>
                      </a: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a:effectLst/>
                          <a:latin typeface="Arial" panose="020B0604020202020204" pitchFamily="34" charset="0"/>
                          <a:ea typeface="Times New Roman" panose="02020603050405020304" pitchFamily="18" charset="0"/>
                        </a:rPr>
                        <a:t>872.00</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a:effectLst/>
                          <a:latin typeface="Arial" panose="020B0604020202020204" pitchFamily="34" charset="0"/>
                          <a:ea typeface="Times New Roman" panose="02020603050405020304" pitchFamily="18" charset="0"/>
                        </a:rPr>
                        <a:t>176.60</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a:effectLst/>
                          <a:latin typeface="Arial" panose="020B0604020202020204" pitchFamily="34" charset="0"/>
                          <a:ea typeface="Times New Roman" panose="02020603050405020304" pitchFamily="18" charset="0"/>
                        </a:rPr>
                        <a:t>11.02</a:t>
                      </a:r>
                      <a:endParaRPr lang="fr-FR" sz="100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a:effectLst/>
                          <a:latin typeface="Arial" panose="020B0604020202020204" pitchFamily="34" charset="0"/>
                          <a:ea typeface="Times New Roman" panose="02020603050405020304" pitchFamily="18" charset="0"/>
                        </a:rPr>
                        <a:t>1 059.62</a:t>
                      </a:r>
                      <a:endParaRPr lang="fr-FR" sz="100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417">
                <a:tc>
                  <a:txBody>
                    <a:bodyPr/>
                    <a:lstStyle/>
                    <a:p>
                      <a:pPr algn="ctr" hangingPunct="0">
                        <a:lnSpc>
                          <a:spcPct val="150000"/>
                        </a:lnSpc>
                        <a:spcAft>
                          <a:spcPts val="0"/>
                        </a:spcAft>
                      </a:pPr>
                      <a:r>
                        <a:rPr lang="fr-FR" sz="1000">
                          <a:effectLst/>
                          <a:latin typeface="Arial" panose="020B0604020202020204" pitchFamily="34" charset="0"/>
                          <a:ea typeface="Times New Roman" panose="02020603050405020304" pitchFamily="18" charset="0"/>
                        </a:rPr>
                        <a:t>Réactifs et produits chimiques divers</a:t>
                      </a: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477520" algn="l"/>
                        </a:tabLst>
                      </a:pPr>
                      <a:r>
                        <a:rPr lang="fr-FR" sz="1000" dirty="0">
                          <a:effectLst/>
                          <a:latin typeface="Arial" panose="020B0604020202020204" pitchFamily="34" charset="0"/>
                          <a:ea typeface="Times New Roman" panose="02020603050405020304" pitchFamily="18" charset="0"/>
                        </a:rPr>
                        <a:t>2 872.00</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a:effectLst/>
                          <a:latin typeface="Arial" panose="020B0604020202020204" pitchFamily="34" charset="0"/>
                          <a:ea typeface="Times New Roman" panose="02020603050405020304" pitchFamily="18" charset="0"/>
                        </a:rPr>
                        <a:t>576.60</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a:effectLst/>
                          <a:latin typeface="Arial" panose="020B0604020202020204" pitchFamily="34" charset="0"/>
                          <a:ea typeface="Times New Roman" panose="02020603050405020304" pitchFamily="18" charset="0"/>
                        </a:rPr>
                        <a:t>11.02</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a:effectLst/>
                          <a:latin typeface="Arial" panose="020B0604020202020204" pitchFamily="34" charset="0"/>
                          <a:ea typeface="Times New Roman" panose="02020603050405020304" pitchFamily="18" charset="0"/>
                        </a:rPr>
                        <a:t>3 459.62</a:t>
                      </a:r>
                      <a:endParaRPr lang="fr-FR" sz="100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992">
                <a:tc>
                  <a:txBody>
                    <a:bodyPr/>
                    <a:lstStyle/>
                    <a:p>
                      <a:pPr algn="ctr" hangingPunct="0">
                        <a:lnSpc>
                          <a:spcPct val="150000"/>
                        </a:lnSpc>
                        <a:spcAft>
                          <a:spcPts val="0"/>
                        </a:spcAft>
                      </a:pPr>
                      <a:r>
                        <a:rPr lang="fr-FR" sz="1000">
                          <a:effectLst/>
                          <a:latin typeface="Arial" panose="020B0604020202020204" pitchFamily="34" charset="0"/>
                          <a:ea typeface="Times New Roman" panose="02020603050405020304" pitchFamily="18" charset="0"/>
                        </a:rPr>
                        <a:t>Réactifs et produits chimiques solides</a:t>
                      </a: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a:effectLst/>
                          <a:latin typeface="Arial" panose="020B0604020202020204" pitchFamily="34" charset="0"/>
                          <a:ea typeface="Times New Roman" panose="02020603050405020304" pitchFamily="18" charset="0"/>
                        </a:rPr>
                        <a:t>2 872.00</a:t>
                      </a:r>
                      <a:endParaRPr lang="fr-FR" sz="100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a:effectLst/>
                          <a:latin typeface="Arial" panose="020B0604020202020204" pitchFamily="34" charset="0"/>
                          <a:ea typeface="Times New Roman" panose="02020603050405020304" pitchFamily="18" charset="0"/>
                        </a:rPr>
                        <a:t>576.60</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a:effectLst/>
                          <a:latin typeface="Arial" panose="020B0604020202020204" pitchFamily="34" charset="0"/>
                          <a:ea typeface="Times New Roman" panose="02020603050405020304" pitchFamily="18" charset="0"/>
                        </a:rPr>
                        <a:t>11.02</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a:effectLst/>
                          <a:latin typeface="Arial" panose="020B0604020202020204" pitchFamily="34" charset="0"/>
                          <a:ea typeface="Times New Roman" panose="02020603050405020304" pitchFamily="18" charset="0"/>
                        </a:rPr>
                        <a:t>3 459.62</a:t>
                      </a:r>
                      <a:endParaRPr lang="fr-FR" sz="100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992">
                <a:tc>
                  <a:txBody>
                    <a:bodyPr/>
                    <a:lstStyle/>
                    <a:p>
                      <a:pPr algn="ctr" hangingPunct="0">
                        <a:lnSpc>
                          <a:spcPct val="150000"/>
                        </a:lnSpc>
                        <a:spcAft>
                          <a:spcPts val="0"/>
                        </a:spcAft>
                      </a:pPr>
                      <a:r>
                        <a:rPr lang="fr-FR" sz="1000">
                          <a:effectLst/>
                          <a:latin typeface="Arial" panose="020B0604020202020204" pitchFamily="34" charset="0"/>
                          <a:ea typeface="Times New Roman" panose="02020603050405020304" pitchFamily="18" charset="0"/>
                        </a:rPr>
                        <a:t>Acides en bidons</a:t>
                      </a: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a:effectLst/>
                          <a:latin typeface="Arial" panose="020B0604020202020204" pitchFamily="34" charset="0"/>
                          <a:ea typeface="Times New Roman" panose="02020603050405020304" pitchFamily="18" charset="0"/>
                        </a:rPr>
                        <a:t>1 522.00</a:t>
                      </a:r>
                      <a:endParaRPr lang="fr-FR" sz="100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a:effectLst/>
                          <a:latin typeface="Arial" panose="020B0604020202020204" pitchFamily="34" charset="0"/>
                          <a:ea typeface="Times New Roman" panose="02020603050405020304" pitchFamily="18" charset="0"/>
                        </a:rPr>
                        <a:t>306.60</a:t>
                      </a:r>
                      <a:endParaRPr lang="fr-FR" sz="100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a:effectLst/>
                          <a:latin typeface="Arial" panose="020B0604020202020204" pitchFamily="34" charset="0"/>
                          <a:ea typeface="Times New Roman" panose="02020603050405020304" pitchFamily="18" charset="0"/>
                        </a:rPr>
                        <a:t>11.02</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a:effectLst/>
                          <a:latin typeface="Arial" panose="020B0604020202020204" pitchFamily="34" charset="0"/>
                          <a:ea typeface="Times New Roman" panose="02020603050405020304" pitchFamily="18" charset="0"/>
                        </a:rPr>
                        <a:t>1 839.62</a:t>
                      </a:r>
                      <a:endParaRPr lang="fr-FR" sz="100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992">
                <a:tc>
                  <a:txBody>
                    <a:bodyPr/>
                    <a:lstStyle/>
                    <a:p>
                      <a:pPr algn="ctr" hangingPunct="0">
                        <a:lnSpc>
                          <a:spcPct val="150000"/>
                        </a:lnSpc>
                        <a:spcAft>
                          <a:spcPts val="0"/>
                        </a:spcAft>
                      </a:pPr>
                      <a:r>
                        <a:rPr lang="fr-FR" sz="1000" dirty="0">
                          <a:effectLst/>
                          <a:latin typeface="Arial" panose="020B0604020202020204" pitchFamily="34" charset="0"/>
                          <a:ea typeface="Times New Roman" panose="02020603050405020304" pitchFamily="18" charset="0"/>
                        </a:rPr>
                        <a:t>Bases en bidons</a:t>
                      </a: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a:effectLst/>
                          <a:latin typeface="Arial" panose="020B0604020202020204" pitchFamily="34" charset="0"/>
                          <a:ea typeface="Times New Roman" panose="02020603050405020304" pitchFamily="18" charset="0"/>
                        </a:rPr>
                        <a:t>1 322.00</a:t>
                      </a:r>
                      <a:endParaRPr lang="fr-FR" sz="100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a:effectLst/>
                          <a:latin typeface="Arial" panose="020B0604020202020204" pitchFamily="34" charset="0"/>
                          <a:ea typeface="Times New Roman" panose="02020603050405020304" pitchFamily="18" charset="0"/>
                        </a:rPr>
                        <a:t>266.60</a:t>
                      </a:r>
                      <a:endParaRPr lang="fr-FR" sz="100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a:effectLst/>
                          <a:latin typeface="Arial" panose="020B0604020202020204" pitchFamily="34" charset="0"/>
                          <a:ea typeface="Times New Roman" panose="02020603050405020304" pitchFamily="18" charset="0"/>
                        </a:rPr>
                        <a:t>11.02</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a:effectLst/>
                          <a:latin typeface="Arial" panose="020B0604020202020204" pitchFamily="34" charset="0"/>
                          <a:ea typeface="Times New Roman" panose="02020603050405020304" pitchFamily="18" charset="0"/>
                        </a:rPr>
                        <a:t>1 599.62</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992">
                <a:tc>
                  <a:txBody>
                    <a:bodyPr/>
                    <a:lstStyle/>
                    <a:p>
                      <a:pPr algn="ctr" hangingPunct="0">
                        <a:lnSpc>
                          <a:spcPct val="150000"/>
                        </a:lnSpc>
                        <a:spcAft>
                          <a:spcPts val="0"/>
                        </a:spcAft>
                      </a:pPr>
                      <a:r>
                        <a:rPr lang="fr-FR" sz="1000" dirty="0">
                          <a:effectLst/>
                          <a:latin typeface="Arial" panose="020B0604020202020204" pitchFamily="34" charset="0"/>
                          <a:ea typeface="Times New Roman" panose="02020603050405020304" pitchFamily="18" charset="0"/>
                        </a:rPr>
                        <a:t>Solvants organiques en bidons</a:t>
                      </a: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a:effectLst/>
                          <a:latin typeface="Arial" panose="020B0604020202020204" pitchFamily="34" charset="0"/>
                          <a:ea typeface="Times New Roman" panose="02020603050405020304" pitchFamily="18" charset="0"/>
                        </a:rPr>
                        <a:t>1 372.00</a:t>
                      </a:r>
                      <a:endParaRPr lang="fr-FR" sz="100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a:effectLst/>
                          <a:latin typeface="Arial" panose="020B0604020202020204" pitchFamily="34" charset="0"/>
                          <a:ea typeface="Times New Roman" panose="02020603050405020304" pitchFamily="18" charset="0"/>
                        </a:rPr>
                        <a:t>276.60</a:t>
                      </a:r>
                      <a:endParaRPr lang="fr-FR" sz="100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a:effectLst/>
                          <a:latin typeface="Arial" panose="020B0604020202020204" pitchFamily="34" charset="0"/>
                          <a:ea typeface="Times New Roman" panose="02020603050405020304" pitchFamily="18" charset="0"/>
                        </a:rPr>
                        <a:t>11.02</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a:effectLst/>
                          <a:latin typeface="Arial" panose="020B0604020202020204" pitchFamily="34" charset="0"/>
                          <a:ea typeface="Times New Roman" panose="02020603050405020304" pitchFamily="18" charset="0"/>
                        </a:rPr>
                        <a:t>1 659.62</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992">
                <a:tc>
                  <a:txBody>
                    <a:bodyPr/>
                    <a:lstStyle/>
                    <a:p>
                      <a:pPr algn="ctr" hangingPunct="0">
                        <a:lnSpc>
                          <a:spcPct val="150000"/>
                        </a:lnSpc>
                        <a:spcAft>
                          <a:spcPts val="0"/>
                        </a:spcAft>
                      </a:pPr>
                      <a:r>
                        <a:rPr lang="fr-FR" sz="1000">
                          <a:effectLst/>
                          <a:latin typeface="Arial" panose="020B0604020202020204" pitchFamily="34" charset="0"/>
                          <a:ea typeface="Times New Roman" panose="02020603050405020304" pitchFamily="18" charset="0"/>
                        </a:rPr>
                        <a:t>Solvants aqueux en bidons</a:t>
                      </a: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a:effectLst/>
                          <a:latin typeface="Arial" panose="020B0604020202020204" pitchFamily="34" charset="0"/>
                          <a:ea typeface="Times New Roman" panose="02020603050405020304" pitchFamily="18" charset="0"/>
                        </a:rPr>
                        <a:t>1 072.00</a:t>
                      </a:r>
                      <a:endParaRPr lang="fr-FR" sz="100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a:effectLst/>
                          <a:latin typeface="Arial" panose="020B0604020202020204" pitchFamily="34" charset="0"/>
                          <a:ea typeface="Times New Roman" panose="02020603050405020304" pitchFamily="18" charset="0"/>
                        </a:rPr>
                        <a:t>216.60</a:t>
                      </a:r>
                      <a:endParaRPr lang="fr-FR" sz="100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a:effectLst/>
                          <a:latin typeface="Arial" panose="020B0604020202020204" pitchFamily="34" charset="0"/>
                          <a:ea typeface="Times New Roman" panose="02020603050405020304" pitchFamily="18" charset="0"/>
                        </a:rPr>
                        <a:t>11.02</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a:effectLst/>
                          <a:latin typeface="Arial" panose="020B0604020202020204" pitchFamily="34" charset="0"/>
                          <a:ea typeface="Times New Roman" panose="02020603050405020304" pitchFamily="18" charset="0"/>
                        </a:rPr>
                        <a:t>1 299.62</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992">
                <a:tc>
                  <a:txBody>
                    <a:bodyPr/>
                    <a:lstStyle/>
                    <a:p>
                      <a:pPr algn="ctr" hangingPunct="0">
                        <a:lnSpc>
                          <a:spcPct val="150000"/>
                        </a:lnSpc>
                        <a:spcAft>
                          <a:spcPts val="0"/>
                        </a:spcAft>
                      </a:pPr>
                      <a:r>
                        <a:rPr lang="fr-FR" sz="1000">
                          <a:effectLst/>
                          <a:latin typeface="Arial" panose="020B0604020202020204" pitchFamily="34" charset="0"/>
                          <a:ea typeface="Times New Roman" panose="02020603050405020304" pitchFamily="18" charset="0"/>
                        </a:rPr>
                        <a:t>Acides en fûts</a:t>
                      </a: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a:effectLst/>
                          <a:latin typeface="Arial" panose="020B0604020202020204" pitchFamily="34" charset="0"/>
                          <a:ea typeface="Times New Roman" panose="02020603050405020304" pitchFamily="18" charset="0"/>
                        </a:rPr>
                        <a:t>722.00</a:t>
                      </a:r>
                      <a:endParaRPr lang="fr-FR" sz="100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a:effectLst/>
                          <a:latin typeface="Arial" panose="020B0604020202020204" pitchFamily="34" charset="0"/>
                          <a:ea typeface="Times New Roman" panose="02020603050405020304" pitchFamily="18" charset="0"/>
                        </a:rPr>
                        <a:t>146.60</a:t>
                      </a:r>
                      <a:endParaRPr lang="fr-FR" sz="100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a:effectLst/>
                          <a:latin typeface="Arial" panose="020B0604020202020204" pitchFamily="34" charset="0"/>
                          <a:ea typeface="Times New Roman" panose="02020603050405020304" pitchFamily="18" charset="0"/>
                        </a:rPr>
                        <a:t>11.02</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a:effectLst/>
                          <a:latin typeface="Arial" panose="020B0604020202020204" pitchFamily="34" charset="0"/>
                          <a:ea typeface="Times New Roman" panose="02020603050405020304" pitchFamily="18" charset="0"/>
                        </a:rPr>
                        <a:t>879.62</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992">
                <a:tc>
                  <a:txBody>
                    <a:bodyPr/>
                    <a:lstStyle/>
                    <a:p>
                      <a:pPr algn="ctr" hangingPunct="0">
                        <a:lnSpc>
                          <a:spcPct val="150000"/>
                        </a:lnSpc>
                        <a:spcAft>
                          <a:spcPts val="0"/>
                        </a:spcAft>
                      </a:pPr>
                      <a:r>
                        <a:rPr lang="fr-FR" sz="1000">
                          <a:effectLst/>
                          <a:latin typeface="Arial" panose="020B0604020202020204" pitchFamily="34" charset="0"/>
                          <a:ea typeface="Times New Roman" panose="02020603050405020304" pitchFamily="18" charset="0"/>
                        </a:rPr>
                        <a:t>Bases en fûts</a:t>
                      </a: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a:effectLst/>
                          <a:latin typeface="Arial" panose="020B0604020202020204" pitchFamily="34" charset="0"/>
                          <a:ea typeface="Times New Roman" panose="02020603050405020304" pitchFamily="18" charset="0"/>
                        </a:rPr>
                        <a:t>672.00</a:t>
                      </a:r>
                      <a:endParaRPr lang="fr-FR" sz="100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a:effectLst/>
                          <a:latin typeface="Arial" panose="020B0604020202020204" pitchFamily="34" charset="0"/>
                          <a:ea typeface="Times New Roman" panose="02020603050405020304" pitchFamily="18" charset="0"/>
                        </a:rPr>
                        <a:t>136.60</a:t>
                      </a:r>
                      <a:endParaRPr lang="fr-FR" sz="100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a:effectLst/>
                          <a:latin typeface="Arial" panose="020B0604020202020204" pitchFamily="34" charset="0"/>
                          <a:ea typeface="Times New Roman" panose="02020603050405020304" pitchFamily="18" charset="0"/>
                        </a:rPr>
                        <a:t>11.02</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a:effectLst/>
                          <a:latin typeface="Arial" panose="020B0604020202020204" pitchFamily="34" charset="0"/>
                          <a:ea typeface="Times New Roman" panose="02020603050405020304" pitchFamily="18" charset="0"/>
                        </a:rPr>
                        <a:t>819.62</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992">
                <a:tc>
                  <a:txBody>
                    <a:bodyPr/>
                    <a:lstStyle/>
                    <a:p>
                      <a:pPr algn="ctr" hangingPunct="0">
                        <a:lnSpc>
                          <a:spcPct val="150000"/>
                        </a:lnSpc>
                        <a:spcAft>
                          <a:spcPts val="0"/>
                        </a:spcAft>
                      </a:pPr>
                      <a:r>
                        <a:rPr lang="fr-FR" sz="1000">
                          <a:effectLst/>
                          <a:latin typeface="Arial" panose="020B0604020202020204" pitchFamily="34" charset="0"/>
                          <a:ea typeface="Times New Roman" panose="02020603050405020304" pitchFamily="18" charset="0"/>
                        </a:rPr>
                        <a:t>Solvants organiques en fûts</a:t>
                      </a: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a:effectLst/>
                          <a:latin typeface="Arial" panose="020B0604020202020204" pitchFamily="34" charset="0"/>
                          <a:ea typeface="Times New Roman" panose="02020603050405020304" pitchFamily="18" charset="0"/>
                        </a:rPr>
                        <a:t>1 122.00</a:t>
                      </a:r>
                      <a:endParaRPr lang="fr-FR" sz="100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a:effectLst/>
                          <a:latin typeface="Arial" panose="020B0604020202020204" pitchFamily="34" charset="0"/>
                          <a:ea typeface="Times New Roman" panose="02020603050405020304" pitchFamily="18" charset="0"/>
                        </a:rPr>
                        <a:t>226.60</a:t>
                      </a:r>
                      <a:endParaRPr lang="fr-FR" sz="100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a:effectLst/>
                          <a:latin typeface="Arial" panose="020B0604020202020204" pitchFamily="34" charset="0"/>
                          <a:ea typeface="Times New Roman" panose="02020603050405020304" pitchFamily="18" charset="0"/>
                        </a:rPr>
                        <a:t>11.02</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a:effectLst/>
                          <a:latin typeface="Arial" panose="020B0604020202020204" pitchFamily="34" charset="0"/>
                          <a:ea typeface="Times New Roman" panose="02020603050405020304" pitchFamily="18" charset="0"/>
                        </a:rPr>
                        <a:t>1 359.62</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992">
                <a:tc>
                  <a:txBody>
                    <a:bodyPr/>
                    <a:lstStyle/>
                    <a:p>
                      <a:pPr algn="ctr" hangingPunct="0">
                        <a:lnSpc>
                          <a:spcPct val="150000"/>
                        </a:lnSpc>
                        <a:spcAft>
                          <a:spcPts val="0"/>
                        </a:spcAft>
                      </a:pPr>
                      <a:r>
                        <a:rPr lang="fr-FR" sz="1000">
                          <a:effectLst/>
                          <a:latin typeface="Arial" panose="020B0604020202020204" pitchFamily="34" charset="0"/>
                          <a:ea typeface="Times New Roman" panose="02020603050405020304" pitchFamily="18" charset="0"/>
                        </a:rPr>
                        <a:t>Solvants aqueux en fûts</a:t>
                      </a: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a:effectLst/>
                          <a:latin typeface="Arial" panose="020B0604020202020204" pitchFamily="34" charset="0"/>
                          <a:ea typeface="Times New Roman" panose="02020603050405020304" pitchFamily="18" charset="0"/>
                        </a:rPr>
                        <a:t>572.00</a:t>
                      </a:r>
                      <a:endParaRPr lang="fr-FR" sz="100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a:effectLst/>
                          <a:latin typeface="Arial" panose="020B0604020202020204" pitchFamily="34" charset="0"/>
                          <a:ea typeface="Times New Roman" panose="02020603050405020304" pitchFamily="18" charset="0"/>
                        </a:rPr>
                        <a:t>116.60</a:t>
                      </a:r>
                      <a:endParaRPr lang="fr-FR" sz="100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a:effectLst/>
                          <a:latin typeface="Arial" panose="020B0604020202020204" pitchFamily="34" charset="0"/>
                          <a:ea typeface="Times New Roman" panose="02020603050405020304" pitchFamily="18" charset="0"/>
                        </a:rPr>
                        <a:t>11.02</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a:effectLst/>
                          <a:latin typeface="Arial" panose="020B0604020202020204" pitchFamily="34" charset="0"/>
                          <a:ea typeface="Times New Roman" panose="02020603050405020304" pitchFamily="18" charset="0"/>
                        </a:rPr>
                        <a:t>699.62</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992">
                <a:tc>
                  <a:txBody>
                    <a:bodyPr/>
                    <a:lstStyle/>
                    <a:p>
                      <a:pPr algn="ctr" hangingPunct="0">
                        <a:lnSpc>
                          <a:spcPct val="150000"/>
                        </a:lnSpc>
                        <a:spcAft>
                          <a:spcPts val="0"/>
                        </a:spcAft>
                      </a:pPr>
                      <a:r>
                        <a:rPr lang="fr-FR" sz="1000">
                          <a:effectLst/>
                          <a:latin typeface="Arial" panose="020B0604020202020204" pitchFamily="34" charset="0"/>
                          <a:ea typeface="Times New Roman" panose="02020603050405020304" pitchFamily="18" charset="0"/>
                        </a:rPr>
                        <a:t>Métaux lourds en bidons</a:t>
                      </a: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a:effectLst/>
                          <a:latin typeface="Arial" panose="020B0604020202020204" pitchFamily="34" charset="0"/>
                          <a:ea typeface="Times New Roman" panose="02020603050405020304" pitchFamily="18" charset="0"/>
                        </a:rPr>
                        <a:t>2 872.00</a:t>
                      </a:r>
                      <a:endParaRPr lang="fr-FR" sz="100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a:effectLst/>
                          <a:latin typeface="Arial" panose="020B0604020202020204" pitchFamily="34" charset="0"/>
                          <a:ea typeface="Times New Roman" panose="02020603050405020304" pitchFamily="18" charset="0"/>
                        </a:rPr>
                        <a:t>576.60</a:t>
                      </a:r>
                      <a:endParaRPr lang="fr-FR" sz="100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a:effectLst/>
                          <a:latin typeface="Arial" panose="020B0604020202020204" pitchFamily="34" charset="0"/>
                          <a:ea typeface="Times New Roman" panose="02020603050405020304" pitchFamily="18" charset="0"/>
                        </a:rPr>
                        <a:t>21.98</a:t>
                      </a:r>
                      <a:endParaRPr lang="fr-FR" sz="100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a:effectLst/>
                          <a:latin typeface="Arial" panose="020B0604020202020204" pitchFamily="34" charset="0"/>
                          <a:ea typeface="Times New Roman" panose="02020603050405020304" pitchFamily="18" charset="0"/>
                        </a:rPr>
                        <a:t>3 459.62</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992">
                <a:tc>
                  <a:txBody>
                    <a:bodyPr/>
                    <a:lstStyle/>
                    <a:p>
                      <a:pPr algn="ctr" hangingPunct="0">
                        <a:lnSpc>
                          <a:spcPct val="150000"/>
                        </a:lnSpc>
                        <a:spcAft>
                          <a:spcPts val="0"/>
                        </a:spcAft>
                      </a:pPr>
                      <a:r>
                        <a:rPr lang="fr-FR" sz="1000">
                          <a:effectLst/>
                          <a:latin typeface="Arial" panose="020B0604020202020204" pitchFamily="34" charset="0"/>
                          <a:ea typeface="Times New Roman" panose="02020603050405020304" pitchFamily="18" charset="0"/>
                        </a:rPr>
                        <a:t>Autres métaux  en bidons</a:t>
                      </a: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a:effectLst/>
                          <a:latin typeface="Arial" panose="020B0604020202020204" pitchFamily="34" charset="0"/>
                          <a:ea typeface="Times New Roman" panose="02020603050405020304" pitchFamily="18" charset="0"/>
                        </a:rPr>
                        <a:t>1 522.00</a:t>
                      </a:r>
                      <a:endParaRPr lang="fr-FR" sz="100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a:effectLst/>
                          <a:latin typeface="Arial" panose="020B0604020202020204" pitchFamily="34" charset="0"/>
                          <a:ea typeface="Times New Roman" panose="02020603050405020304" pitchFamily="18" charset="0"/>
                        </a:rPr>
                        <a:t>306.60</a:t>
                      </a:r>
                      <a:endParaRPr lang="fr-FR" sz="100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a:effectLst/>
                          <a:latin typeface="Arial" panose="020B0604020202020204" pitchFamily="34" charset="0"/>
                          <a:ea typeface="Times New Roman" panose="02020603050405020304" pitchFamily="18" charset="0"/>
                        </a:rPr>
                        <a:t>11.02</a:t>
                      </a:r>
                      <a:endParaRPr lang="fr-FR" sz="100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a:effectLst/>
                          <a:latin typeface="Arial" panose="020B0604020202020204" pitchFamily="34" charset="0"/>
                          <a:ea typeface="Times New Roman" panose="02020603050405020304" pitchFamily="18" charset="0"/>
                        </a:rPr>
                        <a:t>1 839.62</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992">
                <a:tc>
                  <a:txBody>
                    <a:bodyPr/>
                    <a:lstStyle/>
                    <a:p>
                      <a:pPr algn="ctr" hangingPunct="0">
                        <a:lnSpc>
                          <a:spcPct val="150000"/>
                        </a:lnSpc>
                        <a:spcAft>
                          <a:spcPts val="0"/>
                        </a:spcAft>
                      </a:pPr>
                      <a:r>
                        <a:rPr lang="fr-FR" sz="1000">
                          <a:effectLst/>
                          <a:latin typeface="Arial" panose="020B0604020202020204" pitchFamily="34" charset="0"/>
                          <a:ea typeface="Times New Roman" panose="02020603050405020304" pitchFamily="18" charset="0"/>
                        </a:rPr>
                        <a:t>Produits organiques non halogéné (peintures)</a:t>
                      </a: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a:effectLst/>
                          <a:latin typeface="Arial" panose="020B0604020202020204" pitchFamily="34" charset="0"/>
                          <a:ea typeface="Times New Roman" panose="02020603050405020304" pitchFamily="18" charset="0"/>
                        </a:rPr>
                        <a:t>832.00</a:t>
                      </a:r>
                      <a:endParaRPr lang="fr-FR" sz="100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a:effectLst/>
                          <a:latin typeface="Arial" panose="020B0604020202020204" pitchFamily="34" charset="0"/>
                          <a:ea typeface="Times New Roman" panose="02020603050405020304" pitchFamily="18" charset="0"/>
                        </a:rPr>
                        <a:t>168.60</a:t>
                      </a:r>
                      <a:endParaRPr lang="fr-FR" sz="100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a:effectLst/>
                          <a:latin typeface="Arial" panose="020B0604020202020204" pitchFamily="34" charset="0"/>
                          <a:ea typeface="Times New Roman" panose="02020603050405020304" pitchFamily="18" charset="0"/>
                        </a:rPr>
                        <a:t>11.02</a:t>
                      </a:r>
                      <a:endParaRPr lang="fr-FR" sz="100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a:effectLst/>
                          <a:latin typeface="Arial" panose="020B0604020202020204" pitchFamily="34" charset="0"/>
                          <a:ea typeface="Times New Roman" panose="02020603050405020304" pitchFamily="18" charset="0"/>
                        </a:rPr>
                        <a:t>1 011.62</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992">
                <a:tc>
                  <a:txBody>
                    <a:bodyPr/>
                    <a:lstStyle/>
                    <a:p>
                      <a:pPr algn="ctr" hangingPunct="0">
                        <a:lnSpc>
                          <a:spcPct val="150000"/>
                        </a:lnSpc>
                        <a:spcAft>
                          <a:spcPts val="0"/>
                        </a:spcAft>
                      </a:pPr>
                      <a:r>
                        <a:rPr lang="fr-FR" sz="1000">
                          <a:effectLst/>
                          <a:latin typeface="Arial" panose="020B0604020202020204" pitchFamily="34" charset="0"/>
                          <a:ea typeface="Times New Roman" panose="02020603050405020304" pitchFamily="18" charset="0"/>
                        </a:rPr>
                        <a:t>Aérosols</a:t>
                      </a: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a:effectLst/>
                          <a:latin typeface="Arial" panose="020B0604020202020204" pitchFamily="34" charset="0"/>
                          <a:ea typeface="Times New Roman" panose="02020603050405020304" pitchFamily="18" charset="0"/>
                        </a:rPr>
                        <a:t>1 922.00</a:t>
                      </a:r>
                      <a:endParaRPr lang="fr-FR" sz="100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a:effectLst/>
                          <a:latin typeface="Arial" panose="020B0604020202020204" pitchFamily="34" charset="0"/>
                          <a:ea typeface="Times New Roman" panose="02020603050405020304" pitchFamily="18" charset="0"/>
                        </a:rPr>
                        <a:t>386.60</a:t>
                      </a:r>
                      <a:endParaRPr lang="fr-FR" sz="100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a:effectLst/>
                          <a:latin typeface="Arial" panose="020B0604020202020204" pitchFamily="34" charset="0"/>
                          <a:ea typeface="Times New Roman" panose="02020603050405020304" pitchFamily="18" charset="0"/>
                        </a:rPr>
                        <a:t>11.02</a:t>
                      </a:r>
                      <a:endParaRPr lang="fr-FR" sz="100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a:effectLst/>
                          <a:latin typeface="Arial" panose="020B0604020202020204" pitchFamily="34" charset="0"/>
                          <a:ea typeface="Times New Roman" panose="02020603050405020304" pitchFamily="18" charset="0"/>
                        </a:rPr>
                        <a:t>2 319.62</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992">
                <a:tc>
                  <a:txBody>
                    <a:bodyPr/>
                    <a:lstStyle/>
                    <a:p>
                      <a:pPr algn="ctr" hangingPunct="0">
                        <a:lnSpc>
                          <a:spcPct val="150000"/>
                        </a:lnSpc>
                        <a:spcAft>
                          <a:spcPts val="0"/>
                        </a:spcAft>
                      </a:pPr>
                      <a:r>
                        <a:rPr lang="fr-FR" sz="1000">
                          <a:effectLst/>
                          <a:latin typeface="Arial" panose="020B0604020202020204" pitchFamily="34" charset="0"/>
                          <a:ea typeface="Times New Roman" panose="02020603050405020304" pitchFamily="18" charset="0"/>
                        </a:rPr>
                        <a:t>Batteries</a:t>
                      </a: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a:effectLst/>
                          <a:latin typeface="Arial" panose="020B0604020202020204" pitchFamily="34" charset="0"/>
                          <a:ea typeface="Times New Roman" panose="02020603050405020304" pitchFamily="18" charset="0"/>
                        </a:rPr>
                        <a:t>372.00</a:t>
                      </a:r>
                      <a:endParaRPr lang="fr-FR" sz="100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a:effectLst/>
                          <a:latin typeface="Arial" panose="020B0604020202020204" pitchFamily="34" charset="0"/>
                          <a:ea typeface="Times New Roman" panose="02020603050405020304" pitchFamily="18" charset="0"/>
                        </a:rPr>
                        <a:t>76.60</a:t>
                      </a:r>
                      <a:endParaRPr lang="fr-FR" sz="100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a:effectLst/>
                          <a:latin typeface="Arial" panose="020B0604020202020204" pitchFamily="34" charset="0"/>
                          <a:ea typeface="Times New Roman" panose="02020603050405020304" pitchFamily="18" charset="0"/>
                        </a:rPr>
                        <a:t>11.02</a:t>
                      </a:r>
                      <a:endParaRPr lang="fr-FR" sz="100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a:effectLst/>
                          <a:latin typeface="Arial" panose="020B0604020202020204" pitchFamily="34" charset="0"/>
                          <a:ea typeface="Times New Roman" panose="02020603050405020304" pitchFamily="18" charset="0"/>
                        </a:rPr>
                        <a:t>459.62</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992">
                <a:tc>
                  <a:txBody>
                    <a:bodyPr/>
                    <a:lstStyle/>
                    <a:p>
                      <a:pPr algn="ctr" hangingPunct="0">
                        <a:lnSpc>
                          <a:spcPct val="150000"/>
                        </a:lnSpc>
                        <a:spcAft>
                          <a:spcPts val="0"/>
                        </a:spcAft>
                      </a:pPr>
                      <a:r>
                        <a:rPr lang="fr-FR" sz="1000">
                          <a:effectLst/>
                          <a:latin typeface="Arial" panose="020B0604020202020204" pitchFamily="34" charset="0"/>
                          <a:ea typeface="Times New Roman" panose="02020603050405020304" pitchFamily="18" charset="0"/>
                        </a:rPr>
                        <a:t>Lampes et tubes néons</a:t>
                      </a: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a:effectLst/>
                          <a:latin typeface="Arial" panose="020B0604020202020204" pitchFamily="34" charset="0"/>
                          <a:ea typeface="Times New Roman" panose="02020603050405020304" pitchFamily="18" charset="0"/>
                        </a:rPr>
                        <a:t>505.50</a:t>
                      </a:r>
                      <a:endParaRPr lang="fr-FR" sz="100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a:effectLst/>
                          <a:latin typeface="Arial" panose="020B0604020202020204" pitchFamily="34" charset="0"/>
                          <a:ea typeface="Times New Roman" panose="02020603050405020304" pitchFamily="18" charset="0"/>
                        </a:rPr>
                        <a:t>103.30</a:t>
                      </a:r>
                      <a:endParaRPr lang="fr-FR" sz="100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a:effectLst/>
                          <a:latin typeface="Arial" panose="020B0604020202020204" pitchFamily="34" charset="0"/>
                          <a:ea typeface="Times New Roman" panose="02020603050405020304" pitchFamily="18" charset="0"/>
                        </a:rPr>
                        <a:t>11.02</a:t>
                      </a:r>
                      <a:endParaRPr lang="fr-FR" sz="100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a:effectLst/>
                          <a:latin typeface="Arial" panose="020B0604020202020204" pitchFamily="34" charset="0"/>
                          <a:ea typeface="Times New Roman" panose="02020603050405020304" pitchFamily="18" charset="0"/>
                        </a:rPr>
                        <a:t>619.82</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1770">
                <a:tc>
                  <a:txBody>
                    <a:bodyPr/>
                    <a:lstStyle/>
                    <a:p>
                      <a:pPr algn="l" hangingPunct="0">
                        <a:lnSpc>
                          <a:spcPct val="150000"/>
                        </a:lnSpc>
                        <a:spcBef>
                          <a:spcPts val="300"/>
                        </a:spcBef>
                        <a:spcAft>
                          <a:spcPts val="0"/>
                        </a:spcAft>
                      </a:pPr>
                      <a:r>
                        <a:rPr lang="fr-FR" sz="1000">
                          <a:effectLst/>
                          <a:latin typeface="Arial" panose="020B0604020202020204" pitchFamily="34" charset="0"/>
                          <a:ea typeface="Times New Roman" panose="02020603050405020304" pitchFamily="18" charset="0"/>
                        </a:rPr>
                        <a:t>Mise en conformité ACIDE PICRIQUE</a:t>
                      </a:r>
                    </a:p>
                    <a:p>
                      <a:pPr algn="l" hangingPunct="0">
                        <a:lnSpc>
                          <a:spcPct val="150000"/>
                        </a:lnSpc>
                        <a:spcAft>
                          <a:spcPts val="300"/>
                        </a:spcAft>
                      </a:pPr>
                      <a:r>
                        <a:rPr lang="fr-FR" sz="1000">
                          <a:effectLst/>
                          <a:latin typeface="Arial" panose="020B0604020202020204" pitchFamily="34" charset="0"/>
                          <a:ea typeface="Times New Roman" panose="02020603050405020304" pitchFamily="18" charset="0"/>
                        </a:rPr>
                        <a:t>Coût par établissement dans le cadre d’une prestation réalisée sur 18 établissements </a:t>
                      </a: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a:effectLst/>
                          <a:latin typeface="Arial" panose="020B0604020202020204" pitchFamily="34" charset="0"/>
                          <a:ea typeface="Times New Roman" panose="02020603050405020304" pitchFamily="18" charset="0"/>
                        </a:rPr>
                        <a:t>1 315.55</a:t>
                      </a:r>
                      <a:endParaRPr lang="fr-FR" sz="100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a:effectLst/>
                          <a:latin typeface="Arial" panose="020B0604020202020204" pitchFamily="34" charset="0"/>
                          <a:ea typeface="Times New Roman" panose="02020603050405020304" pitchFamily="18" charset="0"/>
                        </a:rPr>
                        <a:t>263.11</a:t>
                      </a:r>
                      <a:endParaRPr lang="fr-FR" sz="100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a:effectLst/>
                          <a:latin typeface="Arial" panose="020B0604020202020204" pitchFamily="34" charset="0"/>
                          <a:ea typeface="Times New Roman" panose="02020603050405020304" pitchFamily="18" charset="0"/>
                        </a:rPr>
                        <a:t>0</a:t>
                      </a:r>
                      <a:endParaRPr lang="fr-FR" sz="100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fr-FR" sz="1000" dirty="0">
                          <a:effectLst/>
                          <a:latin typeface="Arial" panose="020B0604020202020204" pitchFamily="34" charset="0"/>
                          <a:ea typeface="Times New Roman" panose="02020603050405020304" pitchFamily="18" charset="0"/>
                        </a:rPr>
                        <a:t>1 578.66</a:t>
                      </a:r>
                      <a:endParaRPr lang="fr-FR" sz="1000" dirty="0">
                        <a:effectLst/>
                        <a:latin typeface="Times New Roman" panose="02020603050405020304" pitchFamily="18" charset="0"/>
                        <a:ea typeface="Times New Roman" panose="02020603050405020304" pitchFamily="18" charset="0"/>
                      </a:endParaRPr>
                    </a:p>
                  </a:txBody>
                  <a:tcPr marL="30744" marR="3074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Espace réservé du numéro de diapositive 2"/>
          <p:cNvSpPr>
            <a:spLocks noGrp="1"/>
          </p:cNvSpPr>
          <p:nvPr>
            <p:ph type="sldNum" sz="quarter" idx="12"/>
          </p:nvPr>
        </p:nvSpPr>
        <p:spPr/>
        <p:txBody>
          <a:bodyPr/>
          <a:lstStyle/>
          <a:p>
            <a:fld id="{992216E8-5506-4949-80E2-174BB67E4E62}" type="slidenum">
              <a:rPr lang="fr-FR" smtClean="0"/>
              <a:t>17</a:t>
            </a:fld>
            <a:endParaRPr lang="fr-FR"/>
          </a:p>
        </p:txBody>
      </p:sp>
    </p:spTree>
    <p:extLst>
      <p:ext uri="{BB962C8B-B14F-4D97-AF65-F5344CB8AC3E}">
        <p14:creationId xmlns:p14="http://schemas.microsoft.com/office/powerpoint/2010/main" val="24897759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latin typeface="Arial Black" panose="020B0A04020102020204" pitchFamily="34" charset="0"/>
              </a:rPr>
              <a:t>Coût de l’élimination</a:t>
            </a:r>
            <a:br>
              <a:rPr lang="fr-FR" b="1" dirty="0">
                <a:latin typeface="Arial Black" panose="020B0A04020102020204" pitchFamily="34" charset="0"/>
              </a:rPr>
            </a:br>
            <a:r>
              <a:rPr lang="fr-FR" sz="3600" b="1" dirty="0">
                <a:latin typeface="Arial Black" panose="020B0A04020102020204" pitchFamily="34" charset="0"/>
              </a:rPr>
              <a:t>Ancien</a:t>
            </a:r>
            <a:r>
              <a:rPr lang="fr-FR" b="1" dirty="0">
                <a:latin typeface="Arial Black" panose="020B0A04020102020204" pitchFamily="34" charset="0"/>
              </a:rPr>
              <a:t> </a:t>
            </a:r>
            <a:r>
              <a:rPr lang="fr-FR" sz="3600" b="1" dirty="0">
                <a:latin typeface="Arial Black" panose="020B0A04020102020204" pitchFamily="34" charset="0"/>
              </a:rPr>
              <a:t>Marché </a:t>
            </a:r>
            <a:endParaRPr lang="fr-FR" dirty="0"/>
          </a:p>
        </p:txBody>
      </p:sp>
      <p:sp>
        <p:nvSpPr>
          <p:cNvPr id="3" name="Espace réservé du contenu 2"/>
          <p:cNvSpPr>
            <a:spLocks noGrp="1"/>
          </p:cNvSpPr>
          <p:nvPr>
            <p:ph idx="1"/>
          </p:nvPr>
        </p:nvSpPr>
        <p:spPr>
          <a:xfrm>
            <a:off x="457200" y="2090854"/>
            <a:ext cx="8229600" cy="4525963"/>
          </a:xfrm>
        </p:spPr>
        <p:txBody>
          <a:bodyPr/>
          <a:lstStyle/>
          <a:p>
            <a:r>
              <a:rPr lang="fr-FR" dirty="0">
                <a:latin typeface="Arial" charset="0"/>
              </a:rPr>
              <a:t>Marché entre la Région et TREDI sur la période 2012 – 2015</a:t>
            </a:r>
          </a:p>
          <a:p>
            <a:endParaRPr lang="fr-FR" dirty="0">
              <a:latin typeface="Arial" charset="0"/>
            </a:endParaRPr>
          </a:p>
          <a:p>
            <a:r>
              <a:rPr lang="fr-FR" dirty="0">
                <a:latin typeface="Arial" charset="0"/>
              </a:rPr>
              <a:t>Coût global 2012 : 88707,34 € TTC</a:t>
            </a:r>
          </a:p>
          <a:p>
            <a:r>
              <a:rPr lang="fr-FR" dirty="0">
                <a:latin typeface="Arial" charset="0"/>
              </a:rPr>
              <a:t>Coût global </a:t>
            </a:r>
            <a:r>
              <a:rPr lang="fr-FR" dirty="0" smtClean="0">
                <a:latin typeface="Arial" charset="0"/>
              </a:rPr>
              <a:t>2013 </a:t>
            </a:r>
            <a:r>
              <a:rPr lang="fr-FR" dirty="0">
                <a:latin typeface="Arial" charset="0"/>
              </a:rPr>
              <a:t>: </a:t>
            </a:r>
            <a:r>
              <a:rPr lang="fr-FR" dirty="0" smtClean="0">
                <a:latin typeface="Arial" charset="0"/>
              </a:rPr>
              <a:t>82351,61 </a:t>
            </a:r>
            <a:r>
              <a:rPr lang="fr-FR" dirty="0">
                <a:latin typeface="Arial" charset="0"/>
              </a:rPr>
              <a:t>€ </a:t>
            </a:r>
            <a:r>
              <a:rPr lang="fr-FR" dirty="0" smtClean="0">
                <a:latin typeface="Arial" charset="0"/>
              </a:rPr>
              <a:t>TTC</a:t>
            </a:r>
          </a:p>
          <a:p>
            <a:r>
              <a:rPr lang="fr-FR" dirty="0">
                <a:latin typeface="Arial" charset="0"/>
              </a:rPr>
              <a:t>Coût global </a:t>
            </a:r>
            <a:r>
              <a:rPr lang="fr-FR" dirty="0" smtClean="0">
                <a:latin typeface="Arial" charset="0"/>
              </a:rPr>
              <a:t>2014 </a:t>
            </a:r>
            <a:r>
              <a:rPr lang="fr-FR" dirty="0">
                <a:latin typeface="Arial" charset="0"/>
              </a:rPr>
              <a:t>: </a:t>
            </a:r>
            <a:r>
              <a:rPr lang="fr-FR" dirty="0" smtClean="0">
                <a:latin typeface="Arial" charset="0"/>
              </a:rPr>
              <a:t>103853,12 </a:t>
            </a:r>
            <a:r>
              <a:rPr lang="fr-FR" dirty="0">
                <a:latin typeface="Arial" charset="0"/>
              </a:rPr>
              <a:t>€ TTC</a:t>
            </a:r>
          </a:p>
          <a:p>
            <a:r>
              <a:rPr lang="fr-FR" dirty="0">
                <a:latin typeface="Arial" charset="0"/>
              </a:rPr>
              <a:t>Coût global </a:t>
            </a:r>
            <a:r>
              <a:rPr lang="fr-FR" dirty="0" smtClean="0">
                <a:latin typeface="Arial" charset="0"/>
              </a:rPr>
              <a:t>2015 </a:t>
            </a:r>
            <a:r>
              <a:rPr lang="fr-FR" dirty="0">
                <a:latin typeface="Arial" charset="0"/>
              </a:rPr>
              <a:t>: </a:t>
            </a:r>
            <a:r>
              <a:rPr lang="fr-FR" dirty="0" smtClean="0">
                <a:latin typeface="Arial" charset="0"/>
              </a:rPr>
              <a:t>105382,99 </a:t>
            </a:r>
            <a:r>
              <a:rPr lang="fr-FR" dirty="0">
                <a:latin typeface="Arial" charset="0"/>
              </a:rPr>
              <a:t>€ TTC</a:t>
            </a:r>
          </a:p>
          <a:p>
            <a:endParaRPr lang="fr-FR" dirty="0">
              <a:latin typeface="Arial" charset="0"/>
            </a:endParaRPr>
          </a:p>
        </p:txBody>
      </p:sp>
      <p:sp>
        <p:nvSpPr>
          <p:cNvPr id="4" name="Espace réservé du numéro de diapositive 3"/>
          <p:cNvSpPr>
            <a:spLocks noGrp="1"/>
          </p:cNvSpPr>
          <p:nvPr>
            <p:ph type="sldNum" sz="quarter" idx="12"/>
          </p:nvPr>
        </p:nvSpPr>
        <p:spPr/>
        <p:txBody>
          <a:bodyPr/>
          <a:lstStyle/>
          <a:p>
            <a:fld id="{992216E8-5506-4949-80E2-174BB67E4E62}" type="slidenum">
              <a:rPr lang="fr-FR" smtClean="0"/>
              <a:t>18</a:t>
            </a:fld>
            <a:endParaRPr lang="fr-FR"/>
          </a:p>
        </p:txBody>
      </p:sp>
    </p:spTree>
    <p:extLst>
      <p:ext uri="{BB962C8B-B14F-4D97-AF65-F5344CB8AC3E}">
        <p14:creationId xmlns:p14="http://schemas.microsoft.com/office/powerpoint/2010/main" val="13997022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dirty="0">
                <a:latin typeface="Arial Black" pitchFamily="34" charset="0"/>
              </a:rPr>
              <a:t>Comment optimiser la gestion des déchets dangereux?</a:t>
            </a:r>
            <a:endParaRPr lang="fr-FR" sz="3600" dirty="0"/>
          </a:p>
        </p:txBody>
      </p:sp>
      <p:sp>
        <p:nvSpPr>
          <p:cNvPr id="3" name="Espace réservé du contenu 2"/>
          <p:cNvSpPr>
            <a:spLocks noGrp="1"/>
          </p:cNvSpPr>
          <p:nvPr>
            <p:ph idx="1"/>
          </p:nvPr>
        </p:nvSpPr>
        <p:spPr/>
        <p:txBody>
          <a:bodyPr/>
          <a:lstStyle/>
          <a:p>
            <a:pPr marL="400050" lvl="1" indent="0">
              <a:buNone/>
            </a:pPr>
            <a:r>
              <a:rPr lang="fr-FR" sz="2400" b="1" dirty="0">
                <a:latin typeface="Arial" charset="0"/>
                <a:cs typeface="Arial" charset="0"/>
              </a:rPr>
              <a:t>Définir une politique globale de gestion de l’ensemble des déchets au niveau de l’établissement, prenant en compte tous les </a:t>
            </a:r>
            <a:r>
              <a:rPr lang="fr-FR" sz="2400" b="1" dirty="0" smtClean="0">
                <a:latin typeface="Arial" charset="0"/>
                <a:cs typeface="Arial" charset="0"/>
              </a:rPr>
              <a:t>publics</a:t>
            </a:r>
          </a:p>
          <a:p>
            <a:pPr marL="0" indent="0">
              <a:buNone/>
            </a:pPr>
            <a:r>
              <a:rPr lang="fr-FR" sz="2800" dirty="0" smtClean="0">
                <a:latin typeface="Arial" charset="0"/>
                <a:cs typeface="Arial" charset="0"/>
              </a:rPr>
              <a:t> </a:t>
            </a:r>
            <a:endParaRPr lang="fr-FR" sz="2800" dirty="0">
              <a:latin typeface="Arial" charset="0"/>
              <a:cs typeface="Arial" charset="0"/>
            </a:endParaRPr>
          </a:p>
          <a:p>
            <a:pPr lvl="1"/>
            <a:r>
              <a:rPr lang="fr-FR" sz="2400" dirty="0">
                <a:latin typeface="Arial" charset="0"/>
                <a:cs typeface="Arial" charset="0"/>
              </a:rPr>
              <a:t>Sensibilisation des élèves au devenir des déchets</a:t>
            </a:r>
          </a:p>
          <a:p>
            <a:pPr lvl="1"/>
            <a:r>
              <a:rPr lang="fr-FR" sz="2400" dirty="0">
                <a:latin typeface="Arial" charset="0"/>
                <a:cs typeface="Arial" charset="0"/>
              </a:rPr>
              <a:t>Sensibilisation des enseignants à la réduction des déchets et au choix des réactifs</a:t>
            </a:r>
          </a:p>
          <a:p>
            <a:pPr lvl="1"/>
            <a:r>
              <a:rPr lang="fr-FR" sz="2400" dirty="0">
                <a:latin typeface="Arial" charset="0"/>
                <a:cs typeface="Arial" charset="0"/>
              </a:rPr>
              <a:t>Sensibilisation des préparateurs de laboratoire au stockage des produits et des déchets dangereux</a:t>
            </a:r>
          </a:p>
          <a:p>
            <a:endParaRPr lang="fr-FR" dirty="0"/>
          </a:p>
        </p:txBody>
      </p:sp>
      <p:sp>
        <p:nvSpPr>
          <p:cNvPr id="4" name="Espace réservé du numéro de diapositive 3"/>
          <p:cNvSpPr>
            <a:spLocks noGrp="1"/>
          </p:cNvSpPr>
          <p:nvPr>
            <p:ph type="sldNum" sz="quarter" idx="12"/>
          </p:nvPr>
        </p:nvSpPr>
        <p:spPr/>
        <p:txBody>
          <a:bodyPr/>
          <a:lstStyle/>
          <a:p>
            <a:fld id="{992216E8-5506-4949-80E2-174BB67E4E62}" type="slidenum">
              <a:rPr lang="fr-FR" smtClean="0"/>
              <a:t>19</a:t>
            </a:fld>
            <a:endParaRPr lang="fr-FR"/>
          </a:p>
        </p:txBody>
      </p:sp>
    </p:spTree>
    <p:extLst>
      <p:ext uri="{BB962C8B-B14F-4D97-AF65-F5344CB8AC3E}">
        <p14:creationId xmlns:p14="http://schemas.microsoft.com/office/powerpoint/2010/main" val="14882313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035"/>
          <p:cNvSpPr txBox="1">
            <a:spLocks noChangeArrowheads="1"/>
          </p:cNvSpPr>
          <p:nvPr/>
        </p:nvSpPr>
        <p:spPr bwMode="auto">
          <a:xfrm>
            <a:off x="274320" y="724535"/>
            <a:ext cx="8618855"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defRPr/>
            </a:pPr>
            <a:r>
              <a:rPr lang="fr-FR" sz="3600" dirty="0" smtClean="0">
                <a:latin typeface="Arial Black" pitchFamily="34" charset="0"/>
              </a:rPr>
              <a:t>Présentation</a:t>
            </a:r>
          </a:p>
          <a:p>
            <a:pPr algn="ctr">
              <a:spcBef>
                <a:spcPct val="50000"/>
              </a:spcBef>
              <a:defRPr/>
            </a:pPr>
            <a:endParaRPr lang="fr-FR"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742950" indent="-742950">
              <a:spcBef>
                <a:spcPct val="50000"/>
              </a:spcBef>
              <a:buFont typeface="+mj-lt"/>
              <a:buAutoNum type="arabicPeriod"/>
              <a:defRPr/>
            </a:pPr>
            <a:r>
              <a:rPr lang="fr-FR" sz="3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La filière de gestion des déchets dangereux   TRI &amp; Co</a:t>
            </a:r>
          </a:p>
          <a:p>
            <a:pPr marL="742950" indent="-742950">
              <a:spcBef>
                <a:spcPct val="50000"/>
              </a:spcBef>
              <a:buFont typeface="+mj-lt"/>
              <a:buAutoNum type="arabicPeriod"/>
              <a:defRPr/>
            </a:pPr>
            <a:r>
              <a:rPr lang="fr-FR" sz="3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Gisements collectés en 2015 </a:t>
            </a:r>
          </a:p>
          <a:p>
            <a:pPr marL="742950" indent="-742950">
              <a:spcBef>
                <a:spcPct val="50000"/>
              </a:spcBef>
              <a:buFont typeface="+mj-lt"/>
              <a:buAutoNum type="arabicPeriod"/>
              <a:defRPr/>
            </a:pPr>
            <a:r>
              <a:rPr lang="fr-FR" sz="3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Leviers de progrès</a:t>
            </a:r>
          </a:p>
          <a:p>
            <a:pPr marL="742950" indent="-742950">
              <a:spcBef>
                <a:spcPct val="50000"/>
              </a:spcBef>
              <a:buFont typeface="+mj-lt"/>
              <a:buAutoNum type="arabicPeriod"/>
              <a:defRPr/>
            </a:pPr>
            <a:r>
              <a:rPr lang="fr-FR" sz="3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Autres déchets dangereux</a:t>
            </a:r>
            <a:endParaRPr lang="fr-FR" sz="3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 name="Espace réservé du numéro de diapositive 1"/>
          <p:cNvSpPr>
            <a:spLocks noGrp="1"/>
          </p:cNvSpPr>
          <p:nvPr>
            <p:ph type="sldNum" sz="quarter" idx="12"/>
          </p:nvPr>
        </p:nvSpPr>
        <p:spPr/>
        <p:txBody>
          <a:bodyPr/>
          <a:lstStyle/>
          <a:p>
            <a:fld id="{992216E8-5506-4949-80E2-174BB67E4E62}" type="slidenum">
              <a:rPr lang="fr-FR" smtClean="0"/>
              <a:t>2</a:t>
            </a:fld>
            <a:endParaRPr lang="fr-FR"/>
          </a:p>
        </p:txBody>
      </p:sp>
    </p:spTree>
    <p:extLst>
      <p:ext uri="{BB962C8B-B14F-4D97-AF65-F5344CB8AC3E}">
        <p14:creationId xmlns:p14="http://schemas.microsoft.com/office/powerpoint/2010/main" val="198099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dirty="0">
                <a:latin typeface="Arial Black" pitchFamily="34" charset="0"/>
              </a:rPr>
              <a:t>Comment optimiser la gestion des déchets dangereux?</a:t>
            </a:r>
            <a:endParaRPr lang="fr-FR" sz="3600" dirty="0"/>
          </a:p>
        </p:txBody>
      </p:sp>
      <p:sp>
        <p:nvSpPr>
          <p:cNvPr id="3" name="Espace réservé du contenu 2"/>
          <p:cNvSpPr>
            <a:spLocks noGrp="1"/>
          </p:cNvSpPr>
          <p:nvPr>
            <p:ph idx="1"/>
          </p:nvPr>
        </p:nvSpPr>
        <p:spPr>
          <a:xfrm>
            <a:off x="457200" y="2046248"/>
            <a:ext cx="8229600" cy="4525963"/>
          </a:xfrm>
        </p:spPr>
        <p:txBody>
          <a:bodyPr/>
          <a:lstStyle/>
          <a:p>
            <a:r>
              <a:rPr lang="fr-FR" sz="2800" dirty="0">
                <a:latin typeface="Arial" charset="0"/>
              </a:rPr>
              <a:t>Inventorier les produits utilisés et stockés</a:t>
            </a:r>
          </a:p>
          <a:p>
            <a:endParaRPr lang="fr-FR" sz="2800" dirty="0">
              <a:latin typeface="Arial" charset="0"/>
            </a:endParaRPr>
          </a:p>
          <a:p>
            <a:r>
              <a:rPr lang="fr-FR" sz="2800" dirty="0">
                <a:latin typeface="Arial" charset="0"/>
              </a:rPr>
              <a:t>Optimiser les quantités utilisées à chaque TP</a:t>
            </a:r>
          </a:p>
          <a:p>
            <a:endParaRPr lang="fr-FR" sz="2800" dirty="0">
              <a:latin typeface="Arial" charset="0"/>
            </a:endParaRPr>
          </a:p>
          <a:p>
            <a:r>
              <a:rPr lang="fr-FR" sz="2800" dirty="0">
                <a:latin typeface="Arial" charset="0"/>
              </a:rPr>
              <a:t>Améliorer le stockage des produits dangereux et des déchets dangereux</a:t>
            </a:r>
          </a:p>
          <a:p>
            <a:endParaRPr lang="fr-FR" dirty="0"/>
          </a:p>
        </p:txBody>
      </p:sp>
      <p:sp>
        <p:nvSpPr>
          <p:cNvPr id="4" name="Espace réservé du numéro de diapositive 3"/>
          <p:cNvSpPr>
            <a:spLocks noGrp="1"/>
          </p:cNvSpPr>
          <p:nvPr>
            <p:ph type="sldNum" sz="quarter" idx="12"/>
          </p:nvPr>
        </p:nvSpPr>
        <p:spPr/>
        <p:txBody>
          <a:bodyPr/>
          <a:lstStyle/>
          <a:p>
            <a:fld id="{992216E8-5506-4949-80E2-174BB67E4E62}" type="slidenum">
              <a:rPr lang="fr-FR" smtClean="0"/>
              <a:t>20</a:t>
            </a:fld>
            <a:endParaRPr lang="fr-FR"/>
          </a:p>
        </p:txBody>
      </p:sp>
    </p:spTree>
    <p:extLst>
      <p:ext uri="{BB962C8B-B14F-4D97-AF65-F5344CB8AC3E}">
        <p14:creationId xmlns:p14="http://schemas.microsoft.com/office/powerpoint/2010/main" val="31337418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smtClean="0">
                <a:latin typeface="Arial Black" pitchFamily="34" charset="0"/>
              </a:rPr>
              <a:t>En résumé, pour bien gérer ses déchets dangereux, il est nécessaire de :</a:t>
            </a:r>
            <a:endParaRPr lang="fr-FR" sz="2800" dirty="0"/>
          </a:p>
        </p:txBody>
      </p:sp>
      <p:sp>
        <p:nvSpPr>
          <p:cNvPr id="3" name="Espace réservé du contenu 2"/>
          <p:cNvSpPr>
            <a:spLocks noGrp="1"/>
          </p:cNvSpPr>
          <p:nvPr>
            <p:ph idx="1"/>
          </p:nvPr>
        </p:nvSpPr>
        <p:spPr/>
        <p:txBody>
          <a:bodyPr/>
          <a:lstStyle/>
          <a:p>
            <a:pPr>
              <a:lnSpc>
                <a:spcPct val="85000"/>
              </a:lnSpc>
              <a:buFontTx/>
              <a:buAutoNum type="arabicPeriod"/>
            </a:pPr>
            <a:r>
              <a:rPr lang="fr-FR" sz="2000" dirty="0">
                <a:latin typeface="Arial" charset="0"/>
              </a:rPr>
              <a:t>Déterminez s’il est possible d’adapter le TP afin qu’il fasse intervenir des produits moins dangereux ou non dangereux.</a:t>
            </a:r>
          </a:p>
          <a:p>
            <a:pPr>
              <a:lnSpc>
                <a:spcPct val="85000"/>
              </a:lnSpc>
              <a:buFontTx/>
              <a:buAutoNum type="arabicPeriod"/>
            </a:pPr>
            <a:r>
              <a:rPr lang="fr-FR" sz="2000" dirty="0">
                <a:latin typeface="Arial" charset="0"/>
              </a:rPr>
              <a:t>Si l’utilisation de produits dangereux s’avère nécessaire, optimisez les quantités à utiliser.</a:t>
            </a:r>
          </a:p>
          <a:p>
            <a:pPr>
              <a:lnSpc>
                <a:spcPct val="85000"/>
              </a:lnSpc>
              <a:buFontTx/>
              <a:buAutoNum type="arabicPeriod"/>
            </a:pPr>
            <a:r>
              <a:rPr lang="fr-FR" sz="2000" dirty="0">
                <a:latin typeface="Arial" charset="0"/>
              </a:rPr>
              <a:t>Une fois le TP terminé, éliminez les résidus dans le bidon approprié (voir logigramme).</a:t>
            </a:r>
          </a:p>
          <a:p>
            <a:pPr>
              <a:lnSpc>
                <a:spcPct val="85000"/>
              </a:lnSpc>
              <a:buFontTx/>
              <a:buAutoNum type="arabicPeriod"/>
            </a:pPr>
            <a:r>
              <a:rPr lang="fr-FR" sz="2000" dirty="0">
                <a:latin typeface="Arial" charset="0"/>
              </a:rPr>
              <a:t>Stockez les bidons étiquetés sur un bac de rétention. De même, conservez les flacons de produits chimiques dans une armoire de stockage ventilée et équipée d’un bac de rétention. Le lieu de stockage des déchets dangereux doit être facilement accessible, aéré et sous abri.</a:t>
            </a:r>
          </a:p>
          <a:p>
            <a:pPr>
              <a:lnSpc>
                <a:spcPct val="85000"/>
              </a:lnSpc>
              <a:buFontTx/>
              <a:buAutoNum type="arabicPeriod"/>
            </a:pPr>
            <a:r>
              <a:rPr lang="fr-FR" sz="2000" dirty="0">
                <a:latin typeface="Arial" charset="0"/>
              </a:rPr>
              <a:t>Une fois une certaine quantité de déchets dangereux stockée, envoyez un ordre d’enlèvement à la société TREDI.</a:t>
            </a:r>
          </a:p>
          <a:p>
            <a:pPr>
              <a:lnSpc>
                <a:spcPct val="85000"/>
              </a:lnSpc>
              <a:buFontTx/>
              <a:buAutoNum type="arabicPeriod"/>
            </a:pPr>
            <a:r>
              <a:rPr lang="fr-FR" sz="2000" dirty="0" smtClean="0">
                <a:latin typeface="Arial" charset="0"/>
              </a:rPr>
              <a:t>Mail à </a:t>
            </a:r>
            <a:r>
              <a:rPr lang="fr-FR" sz="2000" dirty="0" smtClean="0">
                <a:latin typeface="Arial" charset="0"/>
                <a:hlinkClick r:id="rId2"/>
              </a:rPr>
              <a:t>v.kraft@tredi.groupe-seche.com</a:t>
            </a:r>
            <a:r>
              <a:rPr lang="fr-FR" sz="2000" dirty="0" smtClean="0">
                <a:latin typeface="Arial" charset="0"/>
              </a:rPr>
              <a:t> ou N</a:t>
            </a:r>
            <a:r>
              <a:rPr lang="fr-FR" sz="2000" dirty="0">
                <a:latin typeface="Arial" charset="0"/>
              </a:rPr>
              <a:t>° fax : 03.89.26.17.52</a:t>
            </a:r>
          </a:p>
          <a:p>
            <a:endParaRPr lang="fr-FR" dirty="0"/>
          </a:p>
        </p:txBody>
      </p:sp>
      <p:sp>
        <p:nvSpPr>
          <p:cNvPr id="4" name="Espace réservé du numéro de diapositive 3"/>
          <p:cNvSpPr>
            <a:spLocks noGrp="1"/>
          </p:cNvSpPr>
          <p:nvPr>
            <p:ph type="sldNum" sz="quarter" idx="12"/>
          </p:nvPr>
        </p:nvSpPr>
        <p:spPr/>
        <p:txBody>
          <a:bodyPr/>
          <a:lstStyle/>
          <a:p>
            <a:fld id="{992216E8-5506-4949-80E2-174BB67E4E62}" type="slidenum">
              <a:rPr lang="fr-FR" smtClean="0"/>
              <a:t>21</a:t>
            </a:fld>
            <a:endParaRPr lang="fr-FR"/>
          </a:p>
        </p:txBody>
      </p:sp>
    </p:spTree>
    <p:extLst>
      <p:ext uri="{BB962C8B-B14F-4D97-AF65-F5344CB8AC3E}">
        <p14:creationId xmlns:p14="http://schemas.microsoft.com/office/powerpoint/2010/main" val="34258941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Arial Black" pitchFamily="34" charset="0"/>
              </a:rPr>
              <a:t>DASRI</a:t>
            </a:r>
            <a:br>
              <a:rPr lang="fr-FR" dirty="0" smtClean="0">
                <a:latin typeface="Arial Black" pitchFamily="34" charset="0"/>
              </a:rPr>
            </a:br>
            <a:r>
              <a:rPr lang="fr-FR" sz="3600" dirty="0" smtClean="0">
                <a:latin typeface="Arial Black" pitchFamily="34" charset="0"/>
              </a:rPr>
              <a:t>Ancien Marché</a:t>
            </a:r>
            <a:endParaRPr lang="fr-FR" sz="3600" dirty="0"/>
          </a:p>
        </p:txBody>
      </p:sp>
      <p:sp>
        <p:nvSpPr>
          <p:cNvPr id="3" name="Espace réservé du contenu 2"/>
          <p:cNvSpPr>
            <a:spLocks noGrp="1"/>
          </p:cNvSpPr>
          <p:nvPr>
            <p:ph idx="1"/>
          </p:nvPr>
        </p:nvSpPr>
        <p:spPr>
          <a:xfrm>
            <a:off x="457200" y="1600200"/>
            <a:ext cx="8229600" cy="4778298"/>
          </a:xfrm>
        </p:spPr>
        <p:txBody>
          <a:bodyPr/>
          <a:lstStyle/>
          <a:p>
            <a:pPr marL="400050" lvl="1" indent="0">
              <a:buNone/>
            </a:pPr>
            <a:r>
              <a:rPr lang="fr-FR" b="1" dirty="0">
                <a:latin typeface="Arial" charset="0"/>
                <a:cs typeface="Arial" charset="0"/>
              </a:rPr>
              <a:t>Déchets d’Activité de Soins à Risque Infectieux (seringues, aiguilles, poches</a:t>
            </a:r>
            <a:r>
              <a:rPr lang="fr-FR" b="1" dirty="0" smtClean="0">
                <a:latin typeface="Arial" charset="0"/>
                <a:cs typeface="Arial" charset="0"/>
              </a:rPr>
              <a:t>…)</a:t>
            </a:r>
          </a:p>
          <a:p>
            <a:pPr marL="400050" lvl="1" indent="0">
              <a:buNone/>
            </a:pPr>
            <a:endParaRPr lang="fr-FR" sz="2800" dirty="0">
              <a:latin typeface="Arial" charset="0"/>
              <a:cs typeface="Arial" charset="0"/>
            </a:endParaRPr>
          </a:p>
          <a:p>
            <a:r>
              <a:rPr lang="fr-FR" sz="2400" dirty="0" smtClean="0">
                <a:latin typeface="Arial" charset="0"/>
                <a:cs typeface="Arial" charset="0"/>
              </a:rPr>
              <a:t>6 </a:t>
            </a:r>
            <a:r>
              <a:rPr lang="fr-FR" sz="2400" dirty="0">
                <a:latin typeface="Arial" charset="0"/>
                <a:cs typeface="Arial" charset="0"/>
              </a:rPr>
              <a:t>établissements concernés : Rostand, Lavoisier, Sonnenberg, Saint André, </a:t>
            </a:r>
            <a:r>
              <a:rPr lang="fr-FR" sz="2400" dirty="0" smtClean="0">
                <a:latin typeface="Arial" charset="0"/>
                <a:cs typeface="Arial" charset="0"/>
              </a:rPr>
              <a:t>Schuman et EPLEFPA Les Sillons de Haute Alsace</a:t>
            </a:r>
            <a:endParaRPr lang="fr-FR" sz="2400" dirty="0">
              <a:latin typeface="Arial" charset="0"/>
              <a:cs typeface="Arial" charset="0"/>
            </a:endParaRPr>
          </a:p>
          <a:p>
            <a:r>
              <a:rPr lang="fr-FR" sz="2400" dirty="0">
                <a:latin typeface="Arial" charset="0"/>
                <a:cs typeface="Arial" charset="0"/>
              </a:rPr>
              <a:t>Collecteur spécialisé : ZEICOL</a:t>
            </a:r>
          </a:p>
          <a:p>
            <a:r>
              <a:rPr lang="fr-FR" sz="2400" dirty="0">
                <a:latin typeface="Arial" charset="0"/>
                <a:cs typeface="Arial" charset="0"/>
              </a:rPr>
              <a:t>2012 : environ </a:t>
            </a:r>
            <a:r>
              <a:rPr lang="fr-FR" sz="2400" dirty="0" smtClean="0">
                <a:latin typeface="Arial" charset="0"/>
                <a:cs typeface="Arial" charset="0"/>
              </a:rPr>
              <a:t>15,5 </a:t>
            </a:r>
            <a:r>
              <a:rPr lang="fr-FR" sz="2400" dirty="0">
                <a:latin typeface="Arial" charset="0"/>
                <a:cs typeface="Arial" charset="0"/>
              </a:rPr>
              <a:t>tonnes, 9 400 </a:t>
            </a:r>
            <a:r>
              <a:rPr lang="fr-FR" sz="2400" dirty="0" smtClean="0">
                <a:latin typeface="Arial" charset="0"/>
                <a:cs typeface="Arial" charset="0"/>
              </a:rPr>
              <a:t>€</a:t>
            </a:r>
          </a:p>
          <a:p>
            <a:r>
              <a:rPr lang="fr-FR" sz="2400" dirty="0" smtClean="0">
                <a:latin typeface="Arial" charset="0"/>
                <a:cs typeface="Arial" charset="0"/>
              </a:rPr>
              <a:t>2013 </a:t>
            </a:r>
            <a:r>
              <a:rPr lang="fr-FR" sz="2400" dirty="0">
                <a:latin typeface="Arial" charset="0"/>
                <a:cs typeface="Arial" charset="0"/>
              </a:rPr>
              <a:t>: environ 15 tonnes, </a:t>
            </a:r>
            <a:r>
              <a:rPr lang="fr-FR" sz="2400" dirty="0" smtClean="0">
                <a:latin typeface="Arial" charset="0"/>
                <a:cs typeface="Arial" charset="0"/>
              </a:rPr>
              <a:t>9 100 </a:t>
            </a:r>
            <a:r>
              <a:rPr lang="fr-FR" sz="2400" dirty="0">
                <a:latin typeface="Arial" charset="0"/>
                <a:cs typeface="Arial" charset="0"/>
              </a:rPr>
              <a:t>€</a:t>
            </a:r>
          </a:p>
          <a:p>
            <a:r>
              <a:rPr lang="fr-FR" sz="2400" dirty="0" smtClean="0">
                <a:latin typeface="Arial" charset="0"/>
                <a:cs typeface="Arial" charset="0"/>
              </a:rPr>
              <a:t>2014 </a:t>
            </a:r>
            <a:r>
              <a:rPr lang="fr-FR" sz="2400" dirty="0">
                <a:latin typeface="Arial" charset="0"/>
                <a:cs typeface="Arial" charset="0"/>
              </a:rPr>
              <a:t>: environ </a:t>
            </a:r>
            <a:r>
              <a:rPr lang="fr-FR" sz="2400" dirty="0" smtClean="0">
                <a:latin typeface="Arial" charset="0"/>
                <a:cs typeface="Arial" charset="0"/>
              </a:rPr>
              <a:t>14,5 </a:t>
            </a:r>
            <a:r>
              <a:rPr lang="fr-FR" sz="2400" dirty="0">
                <a:latin typeface="Arial" charset="0"/>
                <a:cs typeface="Arial" charset="0"/>
              </a:rPr>
              <a:t>tonnes, </a:t>
            </a:r>
            <a:r>
              <a:rPr lang="fr-FR" sz="2400" dirty="0" smtClean="0">
                <a:latin typeface="Arial" charset="0"/>
                <a:cs typeface="Arial" charset="0"/>
              </a:rPr>
              <a:t>8 700 €</a:t>
            </a:r>
          </a:p>
          <a:p>
            <a:r>
              <a:rPr lang="fr-FR" sz="2400" dirty="0" smtClean="0">
                <a:latin typeface="Arial" charset="0"/>
                <a:cs typeface="Arial" charset="0"/>
              </a:rPr>
              <a:t>2015 </a:t>
            </a:r>
            <a:r>
              <a:rPr lang="fr-FR" sz="2400" dirty="0">
                <a:latin typeface="Arial" charset="0"/>
                <a:cs typeface="Arial" charset="0"/>
              </a:rPr>
              <a:t>: environ </a:t>
            </a:r>
            <a:r>
              <a:rPr lang="fr-FR" sz="2400" dirty="0" smtClean="0">
                <a:latin typeface="Arial" charset="0"/>
                <a:cs typeface="Arial" charset="0"/>
              </a:rPr>
              <a:t>16 </a:t>
            </a:r>
            <a:r>
              <a:rPr lang="fr-FR" sz="2400" dirty="0">
                <a:latin typeface="Arial" charset="0"/>
                <a:cs typeface="Arial" charset="0"/>
              </a:rPr>
              <a:t>tonnes, 9 </a:t>
            </a:r>
            <a:r>
              <a:rPr lang="fr-FR" sz="2400" dirty="0" smtClean="0">
                <a:latin typeface="Arial" charset="0"/>
                <a:cs typeface="Arial" charset="0"/>
              </a:rPr>
              <a:t>900 €</a:t>
            </a:r>
            <a:r>
              <a:rPr lang="fr-FR" sz="2800" dirty="0" smtClean="0">
                <a:latin typeface="Arial" charset="0"/>
                <a:cs typeface="Arial" charset="0"/>
              </a:rPr>
              <a:t> </a:t>
            </a:r>
            <a:endParaRPr lang="fr-FR" sz="2800" dirty="0">
              <a:latin typeface="Arial" charset="0"/>
              <a:cs typeface="Arial" charset="0"/>
            </a:endParaRPr>
          </a:p>
          <a:p>
            <a:endParaRPr lang="fr-FR" dirty="0"/>
          </a:p>
        </p:txBody>
      </p:sp>
      <p:sp>
        <p:nvSpPr>
          <p:cNvPr id="4" name="Espace réservé du numéro de diapositive 3"/>
          <p:cNvSpPr>
            <a:spLocks noGrp="1"/>
          </p:cNvSpPr>
          <p:nvPr>
            <p:ph type="sldNum" sz="quarter" idx="12"/>
          </p:nvPr>
        </p:nvSpPr>
        <p:spPr/>
        <p:txBody>
          <a:bodyPr/>
          <a:lstStyle/>
          <a:p>
            <a:fld id="{992216E8-5506-4949-80E2-174BB67E4E62}" type="slidenum">
              <a:rPr lang="fr-FR" smtClean="0"/>
              <a:t>22</a:t>
            </a:fld>
            <a:endParaRPr lang="fr-FR"/>
          </a:p>
        </p:txBody>
      </p:sp>
    </p:spTree>
    <p:extLst>
      <p:ext uri="{BB962C8B-B14F-4D97-AF65-F5344CB8AC3E}">
        <p14:creationId xmlns:p14="http://schemas.microsoft.com/office/powerpoint/2010/main" val="13992498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latin typeface="Arial Black" pitchFamily="34" charset="0"/>
              </a:rPr>
              <a:t>DASRI</a:t>
            </a:r>
            <a:br>
              <a:rPr lang="fr-FR" dirty="0">
                <a:latin typeface="Arial Black" pitchFamily="34" charset="0"/>
              </a:rPr>
            </a:br>
            <a:r>
              <a:rPr lang="fr-FR" sz="3600" b="1" dirty="0">
                <a:latin typeface="Arial Black" panose="020B0A04020102020204" pitchFamily="34" charset="0"/>
              </a:rPr>
              <a:t> </a:t>
            </a:r>
            <a:r>
              <a:rPr lang="fr-FR" sz="3600" b="1" dirty="0" smtClean="0">
                <a:latin typeface="Arial Black" panose="020B0A04020102020204" pitchFamily="34" charset="0"/>
              </a:rPr>
              <a:t>   </a:t>
            </a:r>
            <a:r>
              <a:rPr lang="fr-FR" sz="3600" b="1" dirty="0">
                <a:latin typeface="Arial Black" panose="020B0A04020102020204" pitchFamily="34" charset="0"/>
              </a:rPr>
              <a:t>« Nouveau Marché 2016 »</a:t>
            </a:r>
            <a:endParaRPr lang="fr-FR" sz="3600" dirty="0"/>
          </a:p>
        </p:txBody>
      </p:sp>
      <p:sp>
        <p:nvSpPr>
          <p:cNvPr id="3" name="Espace réservé du contenu 2"/>
          <p:cNvSpPr>
            <a:spLocks noGrp="1"/>
          </p:cNvSpPr>
          <p:nvPr>
            <p:ph idx="1"/>
          </p:nvPr>
        </p:nvSpPr>
        <p:spPr/>
        <p:txBody>
          <a:bodyPr/>
          <a:lstStyle/>
          <a:p>
            <a:pPr marL="400050" lvl="1" indent="0">
              <a:buNone/>
            </a:pPr>
            <a:r>
              <a:rPr lang="fr-FR" b="1" dirty="0">
                <a:latin typeface="Arial" charset="0"/>
                <a:cs typeface="Arial" charset="0"/>
              </a:rPr>
              <a:t>Déchets d’Activité de Soins à Risque Infectieux (seringues, aiguilles, poches…)</a:t>
            </a:r>
          </a:p>
          <a:p>
            <a:endParaRPr lang="fr-FR" dirty="0">
              <a:latin typeface="Arial" charset="0"/>
              <a:cs typeface="Arial" charset="0"/>
            </a:endParaRPr>
          </a:p>
          <a:p>
            <a:r>
              <a:rPr lang="fr-FR" sz="2400" dirty="0" smtClean="0">
                <a:latin typeface="Arial" charset="0"/>
                <a:cs typeface="Arial" charset="0"/>
              </a:rPr>
              <a:t>10 </a:t>
            </a:r>
            <a:r>
              <a:rPr lang="fr-FR" sz="2400" dirty="0">
                <a:latin typeface="Arial" charset="0"/>
                <a:cs typeface="Arial" charset="0"/>
              </a:rPr>
              <a:t>établissements concernés : Rostand, Lavoisier, Sonnenberg, Saint André, </a:t>
            </a:r>
            <a:r>
              <a:rPr lang="fr-FR" sz="2400" dirty="0" smtClean="0">
                <a:latin typeface="Arial" charset="0"/>
                <a:cs typeface="Arial" charset="0"/>
              </a:rPr>
              <a:t>Schuman, </a:t>
            </a:r>
            <a:r>
              <a:rPr lang="fr-FR" sz="2400" dirty="0">
                <a:latin typeface="Arial" charset="0"/>
                <a:cs typeface="Arial" charset="0"/>
              </a:rPr>
              <a:t>EPLEFPA Les Sillons de Haute </a:t>
            </a:r>
            <a:r>
              <a:rPr lang="fr-FR" sz="2400" dirty="0" smtClean="0">
                <a:latin typeface="Arial" charset="0"/>
                <a:cs typeface="Arial" charset="0"/>
              </a:rPr>
              <a:t>Alsace, Briand, Siegfried, Pascal et Zurcher</a:t>
            </a:r>
            <a:endParaRPr lang="fr-FR" sz="2400" dirty="0">
              <a:latin typeface="Arial" charset="0"/>
              <a:cs typeface="Arial" charset="0"/>
            </a:endParaRPr>
          </a:p>
          <a:p>
            <a:r>
              <a:rPr lang="fr-FR" sz="2400" dirty="0">
                <a:latin typeface="Arial" charset="0"/>
                <a:cs typeface="Arial" charset="0"/>
              </a:rPr>
              <a:t>Collecteur spécialisé : ZEICOL</a:t>
            </a:r>
          </a:p>
          <a:p>
            <a:r>
              <a:rPr lang="fr-FR" sz="2400" dirty="0" smtClean="0">
                <a:latin typeface="Arial" charset="0"/>
                <a:cs typeface="Arial" charset="0"/>
              </a:rPr>
              <a:t>2015 </a:t>
            </a:r>
            <a:r>
              <a:rPr lang="fr-FR" sz="2400" dirty="0">
                <a:latin typeface="Arial" charset="0"/>
                <a:cs typeface="Arial" charset="0"/>
              </a:rPr>
              <a:t>: environ </a:t>
            </a:r>
            <a:r>
              <a:rPr lang="fr-FR" sz="2400" dirty="0" smtClean="0">
                <a:latin typeface="Arial" charset="0"/>
                <a:cs typeface="Arial" charset="0"/>
              </a:rPr>
              <a:t>16 </a:t>
            </a:r>
            <a:r>
              <a:rPr lang="fr-FR" sz="2400" dirty="0">
                <a:latin typeface="Arial" charset="0"/>
                <a:cs typeface="Arial" charset="0"/>
              </a:rPr>
              <a:t>tonnes, 9 </a:t>
            </a:r>
            <a:r>
              <a:rPr lang="fr-FR" sz="2400" dirty="0" smtClean="0">
                <a:latin typeface="Arial" charset="0"/>
                <a:cs typeface="Arial" charset="0"/>
              </a:rPr>
              <a:t>900 </a:t>
            </a:r>
            <a:r>
              <a:rPr lang="fr-FR" sz="2400" dirty="0">
                <a:latin typeface="Arial" charset="0"/>
                <a:cs typeface="Arial" charset="0"/>
              </a:rPr>
              <a:t>€ </a:t>
            </a:r>
          </a:p>
          <a:p>
            <a:r>
              <a:rPr lang="fr-FR" sz="2400" dirty="0" smtClean="0">
                <a:latin typeface="Arial" charset="0"/>
                <a:cs typeface="Arial" charset="0"/>
              </a:rPr>
              <a:t>2016 </a:t>
            </a:r>
            <a:r>
              <a:rPr lang="fr-FR" sz="2400" dirty="0">
                <a:latin typeface="Arial" charset="0"/>
                <a:cs typeface="Arial" charset="0"/>
              </a:rPr>
              <a:t>: </a:t>
            </a:r>
            <a:r>
              <a:rPr lang="fr-FR" sz="2400" dirty="0" smtClean="0">
                <a:latin typeface="Arial" charset="0"/>
                <a:cs typeface="Arial" charset="0"/>
              </a:rPr>
              <a:t>en cours</a:t>
            </a:r>
            <a:endParaRPr lang="fr-FR" sz="2400" dirty="0">
              <a:latin typeface="Arial" charset="0"/>
              <a:cs typeface="Arial" charset="0"/>
            </a:endParaRPr>
          </a:p>
          <a:p>
            <a:endParaRPr lang="fr-FR" dirty="0">
              <a:latin typeface="Arial" charset="0"/>
              <a:cs typeface="Arial" charset="0"/>
            </a:endParaRPr>
          </a:p>
          <a:p>
            <a:endParaRPr lang="fr-FR" dirty="0"/>
          </a:p>
        </p:txBody>
      </p:sp>
      <p:sp>
        <p:nvSpPr>
          <p:cNvPr id="4" name="Espace réservé du numéro de diapositive 3"/>
          <p:cNvSpPr>
            <a:spLocks noGrp="1"/>
          </p:cNvSpPr>
          <p:nvPr>
            <p:ph type="sldNum" sz="quarter" idx="12"/>
          </p:nvPr>
        </p:nvSpPr>
        <p:spPr/>
        <p:txBody>
          <a:bodyPr/>
          <a:lstStyle/>
          <a:p>
            <a:fld id="{992216E8-5506-4949-80E2-174BB67E4E62}" type="slidenum">
              <a:rPr lang="fr-FR" smtClean="0"/>
              <a:t>23</a:t>
            </a:fld>
            <a:endParaRPr lang="fr-FR"/>
          </a:p>
        </p:txBody>
      </p:sp>
    </p:spTree>
    <p:extLst>
      <p:ext uri="{BB962C8B-B14F-4D97-AF65-F5344CB8AC3E}">
        <p14:creationId xmlns:p14="http://schemas.microsoft.com/office/powerpoint/2010/main" val="9284113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Arial Black" pitchFamily="34" charset="0"/>
              </a:rPr>
              <a:t>Déchets informatiques</a:t>
            </a:r>
            <a:endParaRPr lang="fr-FR" dirty="0"/>
          </a:p>
        </p:txBody>
      </p:sp>
      <p:sp>
        <p:nvSpPr>
          <p:cNvPr id="3" name="Espace réservé du contenu 2"/>
          <p:cNvSpPr>
            <a:spLocks noGrp="1"/>
          </p:cNvSpPr>
          <p:nvPr>
            <p:ph idx="1"/>
          </p:nvPr>
        </p:nvSpPr>
        <p:spPr/>
        <p:txBody>
          <a:bodyPr/>
          <a:lstStyle/>
          <a:p>
            <a:r>
              <a:rPr lang="fr-FR" sz="2800" dirty="0">
                <a:latin typeface="Arial" charset="0"/>
                <a:cs typeface="Arial" charset="0"/>
              </a:rPr>
              <a:t>Ordinateurs, imprimantes, scanners …</a:t>
            </a:r>
          </a:p>
          <a:p>
            <a:endParaRPr lang="fr-FR" sz="2800" dirty="0">
              <a:latin typeface="Arial" charset="0"/>
              <a:cs typeface="Arial" charset="0"/>
            </a:endParaRPr>
          </a:p>
          <a:p>
            <a:r>
              <a:rPr lang="fr-FR" sz="2800" dirty="0">
                <a:latin typeface="Arial" charset="0"/>
                <a:cs typeface="Arial" charset="0"/>
              </a:rPr>
              <a:t>Collecte à la charge des établissements</a:t>
            </a:r>
          </a:p>
          <a:p>
            <a:endParaRPr lang="fr-FR" sz="2800" dirty="0">
              <a:latin typeface="Arial" charset="0"/>
              <a:cs typeface="Arial" charset="0"/>
            </a:endParaRPr>
          </a:p>
          <a:p>
            <a:r>
              <a:rPr lang="fr-FR" sz="2800" dirty="0">
                <a:latin typeface="Arial" charset="0"/>
                <a:cs typeface="Arial" charset="0"/>
              </a:rPr>
              <a:t>Prestataires potentiels : </a:t>
            </a:r>
          </a:p>
          <a:p>
            <a:pPr lvl="1"/>
            <a:r>
              <a:rPr lang="fr-FR" dirty="0">
                <a:latin typeface="Arial" charset="0"/>
                <a:cs typeface="Arial" charset="0"/>
              </a:rPr>
              <a:t>ENVIE 2 E(Strasbourg et Mulhouse), Cernay environnement, TD3E(Colmar)</a:t>
            </a:r>
          </a:p>
          <a:p>
            <a:endParaRPr lang="fr-FR" dirty="0"/>
          </a:p>
        </p:txBody>
      </p:sp>
      <p:sp>
        <p:nvSpPr>
          <p:cNvPr id="4" name="Espace réservé du numéro de diapositive 3"/>
          <p:cNvSpPr>
            <a:spLocks noGrp="1"/>
          </p:cNvSpPr>
          <p:nvPr>
            <p:ph type="sldNum" sz="quarter" idx="12"/>
          </p:nvPr>
        </p:nvSpPr>
        <p:spPr/>
        <p:txBody>
          <a:bodyPr/>
          <a:lstStyle/>
          <a:p>
            <a:fld id="{992216E8-5506-4949-80E2-174BB67E4E62}" type="slidenum">
              <a:rPr lang="fr-FR" smtClean="0"/>
              <a:t>24</a:t>
            </a:fld>
            <a:endParaRPr lang="fr-FR"/>
          </a:p>
        </p:txBody>
      </p:sp>
    </p:spTree>
    <p:extLst>
      <p:ext uri="{BB962C8B-B14F-4D97-AF65-F5344CB8AC3E}">
        <p14:creationId xmlns:p14="http://schemas.microsoft.com/office/powerpoint/2010/main" val="11344749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Arial Black" pitchFamily="34" charset="0"/>
              </a:rPr>
              <a:t>Produits phytosanitaires</a:t>
            </a:r>
            <a:endParaRPr lang="fr-FR" dirty="0"/>
          </a:p>
        </p:txBody>
      </p:sp>
      <p:sp>
        <p:nvSpPr>
          <p:cNvPr id="3" name="Espace réservé du contenu 2"/>
          <p:cNvSpPr>
            <a:spLocks noGrp="1"/>
          </p:cNvSpPr>
          <p:nvPr>
            <p:ph idx="1"/>
          </p:nvPr>
        </p:nvSpPr>
        <p:spPr>
          <a:xfrm>
            <a:off x="457200" y="1760220"/>
            <a:ext cx="8229600" cy="4525963"/>
          </a:xfrm>
        </p:spPr>
        <p:txBody>
          <a:bodyPr/>
          <a:lstStyle/>
          <a:p>
            <a:r>
              <a:rPr lang="fr-FR" sz="2800" dirty="0">
                <a:latin typeface="Arial" charset="0"/>
                <a:cs typeface="Arial" charset="0"/>
              </a:rPr>
              <a:t>Obligation de formation des utilisateurs : </a:t>
            </a:r>
            <a:r>
              <a:rPr lang="fr-FR" sz="2800" dirty="0" smtClean="0">
                <a:latin typeface="Arial" charset="0"/>
                <a:cs typeface="Arial" charset="0"/>
              </a:rPr>
              <a:t>réalisée en 2014 </a:t>
            </a:r>
            <a:r>
              <a:rPr lang="fr-FR" sz="2800" dirty="0" err="1" smtClean="0">
                <a:latin typeface="Arial" charset="0"/>
                <a:cs typeface="Arial" charset="0"/>
              </a:rPr>
              <a:t>Certiphyto</a:t>
            </a:r>
            <a:r>
              <a:rPr lang="fr-FR" sz="2800" dirty="0">
                <a:latin typeface="Arial" charset="0"/>
                <a:cs typeface="Arial" charset="0"/>
              </a:rPr>
              <a:t>. </a:t>
            </a:r>
          </a:p>
          <a:p>
            <a:r>
              <a:rPr lang="fr-FR" sz="2800" dirty="0">
                <a:latin typeface="Arial" charset="0"/>
                <a:cs typeface="Arial" charset="0"/>
              </a:rPr>
              <a:t>Recensement des produits phytosanitaires dans les établissements </a:t>
            </a:r>
            <a:r>
              <a:rPr lang="fr-FR" sz="2800" dirty="0" smtClean="0">
                <a:latin typeface="Arial" charset="0"/>
                <a:cs typeface="Arial" charset="0"/>
              </a:rPr>
              <a:t>effectué</a:t>
            </a:r>
          </a:p>
          <a:p>
            <a:r>
              <a:rPr lang="fr-FR" sz="2800" dirty="0" smtClean="0">
                <a:latin typeface="Arial" charset="0"/>
                <a:cs typeface="Arial" charset="0"/>
              </a:rPr>
              <a:t>Convention </a:t>
            </a:r>
            <a:r>
              <a:rPr lang="fr-FR" sz="2800" dirty="0" smtClean="0">
                <a:latin typeface="Arial" charset="0"/>
                <a:cs typeface="Arial" charset="0"/>
              </a:rPr>
              <a:t>avec </a:t>
            </a:r>
            <a:r>
              <a:rPr lang="fr-FR" sz="2800" dirty="0" smtClean="0">
                <a:latin typeface="Arial" charset="0"/>
                <a:cs typeface="Arial" charset="0"/>
              </a:rPr>
              <a:t>la </a:t>
            </a:r>
            <a:r>
              <a:rPr lang="fr-FR" sz="2800" dirty="0" smtClean="0">
                <a:latin typeface="Arial" charset="0"/>
                <a:cs typeface="Arial" charset="0"/>
              </a:rPr>
              <a:t>Fredon et la Région Grand Est (DJL </a:t>
            </a:r>
            <a:r>
              <a:rPr lang="fr-FR" sz="2800" dirty="0" smtClean="0">
                <a:latin typeface="Arial" charset="0"/>
                <a:cs typeface="Arial" charset="0"/>
              </a:rPr>
              <a:t>et </a:t>
            </a:r>
            <a:r>
              <a:rPr lang="fr-FR" sz="2800" dirty="0" smtClean="0">
                <a:latin typeface="Arial" charset="0"/>
                <a:cs typeface="Arial" charset="0"/>
              </a:rPr>
              <a:t>DEA)</a:t>
            </a:r>
            <a:endParaRPr lang="fr-FR" sz="2800" dirty="0">
              <a:latin typeface="Arial" charset="0"/>
              <a:cs typeface="Arial" charset="0"/>
            </a:endParaRPr>
          </a:p>
          <a:p>
            <a:endParaRPr lang="fr-FR" sz="2800" dirty="0" smtClean="0">
              <a:latin typeface="Arial" charset="0"/>
              <a:cs typeface="Arial" charset="0"/>
            </a:endParaRPr>
          </a:p>
          <a:p>
            <a:endParaRPr lang="fr-FR" sz="2800" dirty="0">
              <a:latin typeface="Arial" charset="0"/>
              <a:cs typeface="Arial" charset="0"/>
            </a:endParaRPr>
          </a:p>
          <a:p>
            <a:endParaRPr lang="fr-FR" dirty="0"/>
          </a:p>
        </p:txBody>
      </p:sp>
      <p:sp>
        <p:nvSpPr>
          <p:cNvPr id="4" name="Espace réservé du numéro de diapositive 3"/>
          <p:cNvSpPr>
            <a:spLocks noGrp="1"/>
          </p:cNvSpPr>
          <p:nvPr>
            <p:ph type="sldNum" sz="quarter" idx="12"/>
          </p:nvPr>
        </p:nvSpPr>
        <p:spPr/>
        <p:txBody>
          <a:bodyPr/>
          <a:lstStyle/>
          <a:p>
            <a:fld id="{992216E8-5506-4949-80E2-174BB67E4E62}" type="slidenum">
              <a:rPr lang="fr-FR" smtClean="0"/>
              <a:t>25</a:t>
            </a:fld>
            <a:endParaRPr lang="fr-FR"/>
          </a:p>
        </p:txBody>
      </p:sp>
    </p:spTree>
    <p:extLst>
      <p:ext uri="{BB962C8B-B14F-4D97-AF65-F5344CB8AC3E}">
        <p14:creationId xmlns:p14="http://schemas.microsoft.com/office/powerpoint/2010/main" val="28712101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latin typeface="Arial Black" pitchFamily="34" charset="0"/>
              </a:rPr>
              <a:t>Produits </a:t>
            </a:r>
            <a:r>
              <a:rPr lang="fr-FR" dirty="0" smtClean="0">
                <a:latin typeface="Arial Black" pitchFamily="34" charset="0"/>
              </a:rPr>
              <a:t>d’entretien</a:t>
            </a:r>
            <a:endParaRPr lang="fr-FR" dirty="0"/>
          </a:p>
        </p:txBody>
      </p:sp>
      <p:sp>
        <p:nvSpPr>
          <p:cNvPr id="3" name="Espace réservé du contenu 2"/>
          <p:cNvSpPr>
            <a:spLocks noGrp="1"/>
          </p:cNvSpPr>
          <p:nvPr>
            <p:ph idx="1"/>
          </p:nvPr>
        </p:nvSpPr>
        <p:spPr>
          <a:xfrm>
            <a:off x="457200" y="1711713"/>
            <a:ext cx="8229600" cy="4525963"/>
          </a:xfrm>
        </p:spPr>
        <p:txBody>
          <a:bodyPr/>
          <a:lstStyle/>
          <a:p>
            <a:r>
              <a:rPr lang="fr-FR" dirty="0">
                <a:latin typeface="Arial" charset="0"/>
                <a:cs typeface="Arial" charset="0"/>
              </a:rPr>
              <a:t>Identification des bonnes pratiques réalisées</a:t>
            </a:r>
          </a:p>
          <a:p>
            <a:endParaRPr lang="fr-FR" dirty="0">
              <a:latin typeface="Arial" charset="0"/>
              <a:cs typeface="Arial" charset="0"/>
            </a:endParaRPr>
          </a:p>
          <a:p>
            <a:r>
              <a:rPr lang="fr-FR" dirty="0">
                <a:latin typeface="Arial" charset="0"/>
                <a:cs typeface="Arial" charset="0"/>
              </a:rPr>
              <a:t>Liste de produits éco-labellisés par type d’usage (sols, sanitaires…) à votre disposition</a:t>
            </a:r>
          </a:p>
          <a:p>
            <a:endParaRPr lang="fr-FR" dirty="0"/>
          </a:p>
        </p:txBody>
      </p:sp>
      <p:sp>
        <p:nvSpPr>
          <p:cNvPr id="4" name="Espace réservé du numéro de diapositive 3"/>
          <p:cNvSpPr>
            <a:spLocks noGrp="1"/>
          </p:cNvSpPr>
          <p:nvPr>
            <p:ph type="sldNum" sz="quarter" idx="12"/>
          </p:nvPr>
        </p:nvSpPr>
        <p:spPr/>
        <p:txBody>
          <a:bodyPr/>
          <a:lstStyle/>
          <a:p>
            <a:fld id="{992216E8-5506-4949-80E2-174BB67E4E62}" type="slidenum">
              <a:rPr lang="fr-FR" smtClean="0"/>
              <a:t>26</a:t>
            </a:fld>
            <a:endParaRPr lang="fr-FR"/>
          </a:p>
        </p:txBody>
      </p:sp>
    </p:spTree>
    <p:extLst>
      <p:ext uri="{BB962C8B-B14F-4D97-AF65-F5344CB8AC3E}">
        <p14:creationId xmlns:p14="http://schemas.microsoft.com/office/powerpoint/2010/main" val="6237430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Arial Black" pitchFamily="34" charset="0"/>
              </a:rPr>
              <a:t>Sources radioactives</a:t>
            </a:r>
            <a:endParaRPr lang="fr-FR" dirty="0"/>
          </a:p>
        </p:txBody>
      </p:sp>
      <p:sp>
        <p:nvSpPr>
          <p:cNvPr id="3" name="Espace réservé du contenu 2"/>
          <p:cNvSpPr>
            <a:spLocks noGrp="1"/>
          </p:cNvSpPr>
          <p:nvPr>
            <p:ph idx="1"/>
          </p:nvPr>
        </p:nvSpPr>
        <p:spPr/>
        <p:txBody>
          <a:bodyPr/>
          <a:lstStyle/>
          <a:p>
            <a:r>
              <a:rPr lang="fr-FR" dirty="0">
                <a:latin typeface="Arial" charset="0"/>
                <a:cs typeface="Arial" charset="0"/>
              </a:rPr>
              <a:t>1</a:t>
            </a:r>
            <a:r>
              <a:rPr lang="fr-FR" baseline="30000" dirty="0">
                <a:latin typeface="Arial" charset="0"/>
                <a:cs typeface="Arial" charset="0"/>
              </a:rPr>
              <a:t>er</a:t>
            </a:r>
            <a:r>
              <a:rPr lang="fr-FR" dirty="0">
                <a:latin typeface="Arial" charset="0"/>
                <a:cs typeface="Arial" charset="0"/>
              </a:rPr>
              <a:t> déstockage réalisé en 2009/2010 concernant les compteurs de </a:t>
            </a:r>
            <a:r>
              <a:rPr lang="fr-FR" dirty="0" smtClean="0">
                <a:latin typeface="Arial" charset="0"/>
                <a:cs typeface="Arial" charset="0"/>
              </a:rPr>
              <a:t>radioactivités </a:t>
            </a:r>
            <a:r>
              <a:rPr lang="fr-FR" dirty="0">
                <a:latin typeface="Arial" charset="0"/>
                <a:cs typeface="Arial" charset="0"/>
              </a:rPr>
              <a:t>alpha (coût = 53 000 €)</a:t>
            </a:r>
          </a:p>
          <a:p>
            <a:endParaRPr lang="fr-FR" dirty="0">
              <a:latin typeface="Arial" charset="0"/>
              <a:cs typeface="Arial" charset="0"/>
            </a:endParaRPr>
          </a:p>
          <a:p>
            <a:r>
              <a:rPr lang="fr-FR" dirty="0">
                <a:latin typeface="Arial" charset="0"/>
                <a:cs typeface="Arial" charset="0"/>
              </a:rPr>
              <a:t>Autres sources : Proposition de partenariat Région / </a:t>
            </a:r>
            <a:r>
              <a:rPr lang="fr-FR" dirty="0" smtClean="0">
                <a:latin typeface="Arial" charset="0"/>
                <a:cs typeface="Arial" charset="0"/>
              </a:rPr>
              <a:t>CEA </a:t>
            </a:r>
            <a:endParaRPr lang="fr-FR" dirty="0">
              <a:latin typeface="Arial" charset="0"/>
              <a:cs typeface="Arial" charset="0"/>
            </a:endParaRPr>
          </a:p>
          <a:p>
            <a:pPr>
              <a:buFont typeface="Wingdings" pitchFamily="2" charset="2"/>
              <a:buChar char="§"/>
            </a:pPr>
            <a:r>
              <a:rPr lang="fr-FR" sz="2800" dirty="0">
                <a:latin typeface="Arial" charset="0"/>
                <a:cs typeface="Arial" charset="0"/>
              </a:rPr>
              <a:t>Délai inconnu</a:t>
            </a:r>
            <a:endParaRPr lang="fr-FR" dirty="0"/>
          </a:p>
        </p:txBody>
      </p:sp>
      <p:sp>
        <p:nvSpPr>
          <p:cNvPr id="4" name="Espace réservé du numéro de diapositive 3"/>
          <p:cNvSpPr>
            <a:spLocks noGrp="1"/>
          </p:cNvSpPr>
          <p:nvPr>
            <p:ph type="sldNum" sz="quarter" idx="12"/>
          </p:nvPr>
        </p:nvSpPr>
        <p:spPr/>
        <p:txBody>
          <a:bodyPr/>
          <a:lstStyle/>
          <a:p>
            <a:fld id="{992216E8-5506-4949-80E2-174BB67E4E62}" type="slidenum">
              <a:rPr lang="fr-FR" smtClean="0"/>
              <a:t>27</a:t>
            </a:fld>
            <a:endParaRPr lang="fr-FR"/>
          </a:p>
        </p:txBody>
      </p:sp>
    </p:spTree>
    <p:extLst>
      <p:ext uri="{BB962C8B-B14F-4D97-AF65-F5344CB8AC3E}">
        <p14:creationId xmlns:p14="http://schemas.microsoft.com/office/powerpoint/2010/main" val="39376613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atin typeface="Arial Black" pitchFamily="34" charset="0"/>
              </a:rPr>
              <a:t>Vos contacts à la Région </a:t>
            </a:r>
            <a:r>
              <a:rPr lang="fr-FR" sz="3600" dirty="0" smtClean="0">
                <a:latin typeface="Arial Black" pitchFamily="34" charset="0"/>
              </a:rPr>
              <a:t>Grand Est</a:t>
            </a:r>
            <a:endParaRPr lang="fr-FR" sz="3600" dirty="0"/>
          </a:p>
        </p:txBody>
      </p:sp>
      <p:sp>
        <p:nvSpPr>
          <p:cNvPr id="3" name="Espace réservé du contenu 2"/>
          <p:cNvSpPr>
            <a:spLocks noGrp="1"/>
          </p:cNvSpPr>
          <p:nvPr>
            <p:ph idx="1"/>
          </p:nvPr>
        </p:nvSpPr>
        <p:spPr/>
        <p:txBody>
          <a:bodyPr/>
          <a:lstStyle/>
          <a:p>
            <a:r>
              <a:rPr lang="fr-FR" dirty="0">
                <a:latin typeface="Arial" charset="0"/>
                <a:cs typeface="Arial" charset="0"/>
              </a:rPr>
              <a:t>Direction </a:t>
            </a:r>
            <a:r>
              <a:rPr lang="fr-FR" dirty="0" smtClean="0">
                <a:latin typeface="Arial" charset="0"/>
                <a:cs typeface="Arial" charset="0"/>
              </a:rPr>
              <a:t>de la Jeunesse et des </a:t>
            </a:r>
            <a:r>
              <a:rPr lang="fr-FR" dirty="0">
                <a:latin typeface="Arial" charset="0"/>
                <a:cs typeface="Arial" charset="0"/>
              </a:rPr>
              <a:t>lycées : </a:t>
            </a:r>
          </a:p>
          <a:p>
            <a:pPr lvl="1"/>
            <a:r>
              <a:rPr lang="fr-FR" dirty="0">
                <a:latin typeface="Arial" charset="0"/>
                <a:cs typeface="Arial" charset="0"/>
              </a:rPr>
              <a:t>Yves Fritsch : 03 88 15 66 50</a:t>
            </a:r>
          </a:p>
          <a:p>
            <a:pPr lvl="1">
              <a:buNone/>
            </a:pPr>
            <a:r>
              <a:rPr lang="fr-FR" dirty="0">
                <a:latin typeface="Arial" charset="0"/>
                <a:cs typeface="Arial" charset="0"/>
              </a:rPr>
              <a:t> </a:t>
            </a:r>
            <a:r>
              <a:rPr lang="fr-FR" dirty="0">
                <a:latin typeface="Arial" charset="0"/>
                <a:cs typeface="Arial" charset="0"/>
                <a:hlinkClick r:id="rId2"/>
              </a:rPr>
              <a:t>yves.fritsch</a:t>
            </a:r>
            <a:r>
              <a:rPr lang="fr-FR" b="1" dirty="0">
                <a:latin typeface="Arial" charset="0"/>
                <a:cs typeface="Arial" charset="0"/>
                <a:hlinkClick r:id="rId2"/>
              </a:rPr>
              <a:t>@region-alsace.eu</a:t>
            </a:r>
            <a:endParaRPr lang="fr-FR" b="1" dirty="0">
              <a:latin typeface="Arial" charset="0"/>
              <a:cs typeface="Arial" charset="0"/>
            </a:endParaRPr>
          </a:p>
          <a:p>
            <a:pPr lvl="1">
              <a:buNone/>
            </a:pPr>
            <a:endParaRPr lang="fr-FR" b="1" dirty="0">
              <a:latin typeface="Arial" charset="0"/>
              <a:cs typeface="Arial" charset="0"/>
            </a:endParaRPr>
          </a:p>
          <a:p>
            <a:r>
              <a:rPr lang="fr-FR" dirty="0">
                <a:latin typeface="Arial" charset="0"/>
                <a:cs typeface="Arial" charset="0"/>
              </a:rPr>
              <a:t>Direction de l’environnement : </a:t>
            </a:r>
          </a:p>
          <a:p>
            <a:pPr lvl="1"/>
            <a:r>
              <a:rPr lang="fr-FR" dirty="0" smtClean="0">
                <a:latin typeface="Arial" charset="0"/>
                <a:cs typeface="Arial" charset="0"/>
              </a:rPr>
              <a:t>Eloïse </a:t>
            </a:r>
            <a:r>
              <a:rPr lang="fr-FR" dirty="0" err="1" smtClean="0">
                <a:latin typeface="Arial" charset="0"/>
                <a:cs typeface="Arial" charset="0"/>
              </a:rPr>
              <a:t>Vancomrebeke</a:t>
            </a:r>
            <a:r>
              <a:rPr lang="fr-FR" dirty="0" smtClean="0">
                <a:latin typeface="Arial" charset="0"/>
                <a:cs typeface="Arial" charset="0"/>
              </a:rPr>
              <a:t> </a:t>
            </a:r>
            <a:r>
              <a:rPr lang="fr-FR" dirty="0">
                <a:latin typeface="Arial" charset="0"/>
                <a:cs typeface="Arial" charset="0"/>
              </a:rPr>
              <a:t>: 03 88 15 </a:t>
            </a:r>
            <a:r>
              <a:rPr lang="fr-FR" dirty="0" smtClean="0">
                <a:latin typeface="Arial" charset="0"/>
                <a:cs typeface="Arial" charset="0"/>
              </a:rPr>
              <a:t>38 79</a:t>
            </a:r>
            <a:endParaRPr lang="fr-FR" dirty="0">
              <a:latin typeface="Arial" charset="0"/>
              <a:cs typeface="Arial" charset="0"/>
            </a:endParaRPr>
          </a:p>
          <a:p>
            <a:pPr lvl="1">
              <a:buNone/>
            </a:pPr>
            <a:r>
              <a:rPr lang="fr-FR" b="1" dirty="0" smtClean="0">
                <a:latin typeface="Arial" charset="0"/>
                <a:cs typeface="Arial" charset="0"/>
                <a:hlinkClick r:id="rId3"/>
              </a:rPr>
              <a:t>eloise.vancomrebeke@region-alsace.eu</a:t>
            </a:r>
            <a:endParaRPr lang="fr-FR" dirty="0"/>
          </a:p>
        </p:txBody>
      </p:sp>
      <p:sp>
        <p:nvSpPr>
          <p:cNvPr id="4" name="Espace réservé du numéro de diapositive 3"/>
          <p:cNvSpPr>
            <a:spLocks noGrp="1"/>
          </p:cNvSpPr>
          <p:nvPr>
            <p:ph type="sldNum" sz="quarter" idx="12"/>
          </p:nvPr>
        </p:nvSpPr>
        <p:spPr/>
        <p:txBody>
          <a:bodyPr/>
          <a:lstStyle/>
          <a:p>
            <a:fld id="{992216E8-5506-4949-80E2-174BB67E4E62}" type="slidenum">
              <a:rPr lang="fr-FR" smtClean="0"/>
              <a:t>28</a:t>
            </a:fld>
            <a:endParaRPr lang="fr-FR"/>
          </a:p>
        </p:txBody>
      </p:sp>
    </p:spTree>
    <p:extLst>
      <p:ext uri="{BB962C8B-B14F-4D97-AF65-F5344CB8AC3E}">
        <p14:creationId xmlns:p14="http://schemas.microsoft.com/office/powerpoint/2010/main" val="14395019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masque_09.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Espace réservé du numéro de diapositive 2"/>
          <p:cNvSpPr>
            <a:spLocks noGrp="1"/>
          </p:cNvSpPr>
          <p:nvPr>
            <p:ph type="sldNum" sz="quarter" idx="12"/>
          </p:nvPr>
        </p:nvSpPr>
        <p:spPr/>
        <p:txBody>
          <a:bodyPr/>
          <a:lstStyle/>
          <a:p>
            <a:fld id="{992216E8-5506-4949-80E2-174BB67E4E62}" type="slidenum">
              <a:rPr lang="fr-FR" smtClean="0"/>
              <a:t>29</a:t>
            </a:fld>
            <a:endParaRPr lang="fr-FR"/>
          </a:p>
        </p:txBody>
      </p:sp>
    </p:spTree>
    <p:extLst>
      <p:ext uri="{BB962C8B-B14F-4D97-AF65-F5344CB8AC3E}">
        <p14:creationId xmlns:p14="http://schemas.microsoft.com/office/powerpoint/2010/main" val="14618541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35"/>
          <p:cNvSpPr txBox="1">
            <a:spLocks noChangeArrowheads="1"/>
          </p:cNvSpPr>
          <p:nvPr/>
        </p:nvSpPr>
        <p:spPr bwMode="auto">
          <a:xfrm>
            <a:off x="365761" y="148590"/>
            <a:ext cx="8389620" cy="6509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defRPr/>
            </a:pPr>
            <a:r>
              <a:rPr lang="fr-FR" sz="3600" dirty="0" smtClean="0">
                <a:latin typeface="Comic Sans MS" pitchFamily="66" charset="0"/>
              </a:rPr>
              <a:t>         </a:t>
            </a:r>
            <a:r>
              <a:rPr lang="fr-FR" sz="3600" dirty="0" smtClean="0">
                <a:latin typeface="Arial Black" panose="020B0A04020102020204" pitchFamily="34" charset="0"/>
              </a:rPr>
              <a:t>Pourquoi</a:t>
            </a:r>
            <a:r>
              <a:rPr lang="fr-FR" sz="3600" dirty="0" smtClean="0">
                <a:latin typeface="Comic Sans MS" pitchFamily="66" charset="0"/>
              </a:rPr>
              <a:t>                          </a:t>
            </a:r>
            <a:r>
              <a:rPr lang="fr-FR" sz="3600" dirty="0" smtClean="0">
                <a:latin typeface="Arial Black" panose="020B0A04020102020204" pitchFamily="34" charset="0"/>
              </a:rPr>
              <a:t>?</a:t>
            </a:r>
          </a:p>
          <a:p>
            <a:pPr>
              <a:spcBef>
                <a:spcPct val="50000"/>
              </a:spcBef>
              <a:defRPr/>
            </a:pPr>
            <a:endParaRPr lang="fr-FR" sz="2800" dirty="0">
              <a:effectLst>
                <a:outerShdw blurRad="38100" dist="38100" dir="2700000" algn="tl">
                  <a:srgbClr val="000000">
                    <a:alpha val="43137"/>
                  </a:srgbClr>
                </a:outerShdw>
              </a:effectLst>
              <a:latin typeface="Arial Black" pitchFamily="34" charset="0"/>
            </a:endParaRPr>
          </a:p>
          <a:p>
            <a:pPr marL="742950" indent="-742950">
              <a:spcBef>
                <a:spcPct val="50000"/>
              </a:spcBef>
              <a:buFont typeface="Arial" panose="020B0604020202020204" pitchFamily="34" charset="0"/>
              <a:buChar char="•"/>
              <a:defRPr/>
            </a:pPr>
            <a:r>
              <a:rPr lang="fr-FR" sz="3000" dirty="0" smtClean="0">
                <a:latin typeface="Arial" panose="020B0604020202020204" pitchFamily="34" charset="0"/>
                <a:cs typeface="Arial" panose="020B0604020202020204" pitchFamily="34" charset="0"/>
              </a:rPr>
              <a:t>Déchets </a:t>
            </a:r>
            <a:r>
              <a:rPr lang="fr-FR" sz="3000" dirty="0" smtClean="0">
                <a:solidFill>
                  <a:schemeClr val="tx2">
                    <a:lumMod val="60000"/>
                    <a:lumOff val="40000"/>
                  </a:schemeClr>
                </a:solidFill>
                <a:latin typeface="Arial" panose="020B0604020202020204" pitchFamily="34" charset="0"/>
                <a:cs typeface="Arial" panose="020B0604020202020204" pitchFamily="34" charset="0"/>
              </a:rPr>
              <a:t>dangereux ou toxiques </a:t>
            </a:r>
            <a:r>
              <a:rPr lang="fr-FR" sz="3000" dirty="0" smtClean="0">
                <a:latin typeface="Arial" panose="020B0604020202020204" pitchFamily="34" charset="0"/>
                <a:cs typeface="Arial" panose="020B0604020202020204" pitchFamily="34" charset="0"/>
              </a:rPr>
              <a:t>issus des laboratoires, des ateliers et de l’entretien des locaux</a:t>
            </a:r>
            <a:endParaRPr lang="fr-FR" sz="3000" dirty="0">
              <a:latin typeface="Arial" panose="020B0604020202020204" pitchFamily="34" charset="0"/>
              <a:cs typeface="Arial" panose="020B0604020202020204" pitchFamily="34" charset="0"/>
            </a:endParaRPr>
          </a:p>
          <a:p>
            <a:pPr marL="742950" indent="-742950">
              <a:spcBef>
                <a:spcPct val="50000"/>
              </a:spcBef>
              <a:buFont typeface="Arial" panose="020B0604020202020204" pitchFamily="34" charset="0"/>
              <a:buChar char="•"/>
              <a:defRPr/>
            </a:pPr>
            <a:r>
              <a:rPr lang="fr-FR" sz="3000" dirty="0" smtClean="0">
                <a:latin typeface="Arial" panose="020B0604020202020204" pitchFamily="34" charset="0"/>
                <a:cs typeface="Arial" panose="020B0604020202020204" pitchFamily="34" charset="0"/>
              </a:rPr>
              <a:t>Présentant un </a:t>
            </a:r>
            <a:r>
              <a:rPr lang="fr-FR" sz="3000" dirty="0" smtClean="0">
                <a:solidFill>
                  <a:schemeClr val="tx2">
                    <a:lumMod val="60000"/>
                    <a:lumOff val="40000"/>
                  </a:schemeClr>
                </a:solidFill>
                <a:latin typeface="Arial" panose="020B0604020202020204" pitchFamily="34" charset="0"/>
                <a:cs typeface="Arial" panose="020B0604020202020204" pitchFamily="34" charset="0"/>
              </a:rPr>
              <a:t>risque</a:t>
            </a:r>
            <a:r>
              <a:rPr lang="fr-FR" sz="3000" dirty="0" smtClean="0">
                <a:latin typeface="Arial" panose="020B0604020202020204" pitchFamily="34" charset="0"/>
                <a:cs typeface="Arial" panose="020B0604020202020204" pitchFamily="34" charset="0"/>
              </a:rPr>
              <a:t> pour l’homme et l’environnement nécessitant une prise en charge particulière</a:t>
            </a:r>
            <a:endParaRPr lang="fr-FR" sz="3000" dirty="0">
              <a:latin typeface="Arial" panose="020B0604020202020204" pitchFamily="34" charset="0"/>
              <a:cs typeface="Arial" panose="020B0604020202020204" pitchFamily="34" charset="0"/>
            </a:endParaRPr>
          </a:p>
          <a:p>
            <a:pPr marL="742950" indent="-742950">
              <a:spcBef>
                <a:spcPct val="50000"/>
              </a:spcBef>
              <a:buFont typeface="Arial" panose="020B0604020202020204" pitchFamily="34" charset="0"/>
              <a:buChar char="•"/>
              <a:defRPr/>
            </a:pPr>
            <a:r>
              <a:rPr lang="fr-FR" sz="3000" dirty="0" smtClean="0">
                <a:latin typeface="Arial" panose="020B0604020202020204" pitchFamily="34" charset="0"/>
                <a:cs typeface="Arial" panose="020B0604020202020204" pitchFamily="34" charset="0"/>
              </a:rPr>
              <a:t>Ex: solvants, réactifs, hydrocarbures, pesticides, huiles minérales, néons…</a:t>
            </a:r>
            <a:endParaRPr lang="fr-FR" sz="3000" dirty="0" smtClean="0">
              <a:latin typeface="Arial Black" pitchFamily="34" charset="0"/>
            </a:endParaRPr>
          </a:p>
          <a:p>
            <a:pPr algn="ctr">
              <a:spcBef>
                <a:spcPct val="50000"/>
              </a:spcBef>
              <a:defRPr/>
            </a:pPr>
            <a:endParaRPr lang="fr-FR" sz="3600" dirty="0">
              <a:latin typeface="Arial Black" pitchFamily="34" charset="0"/>
            </a:endParaRPr>
          </a:p>
        </p:txBody>
      </p:sp>
      <p:pic>
        <p:nvPicPr>
          <p:cNvPr id="6" name="Picture 12"/>
          <p:cNvPicPr>
            <a:picLocks noChangeAspect="1" noChangeArrowheads="1"/>
          </p:cNvPicPr>
          <p:nvPr/>
        </p:nvPicPr>
        <p:blipFill>
          <a:blip r:embed="rId3" cstate="print"/>
          <a:srcRect/>
          <a:stretch>
            <a:fillRect/>
          </a:stretch>
        </p:blipFill>
        <p:spPr bwMode="auto">
          <a:xfrm>
            <a:off x="4044950" y="194310"/>
            <a:ext cx="3362325" cy="762000"/>
          </a:xfrm>
          <a:prstGeom prst="rect">
            <a:avLst/>
          </a:prstGeom>
          <a:noFill/>
          <a:ln w="9525">
            <a:noFill/>
            <a:miter lim="800000"/>
            <a:headEnd/>
            <a:tailEnd/>
          </a:ln>
        </p:spPr>
      </p:pic>
      <p:sp>
        <p:nvSpPr>
          <p:cNvPr id="3" name="Espace réservé du numéro de diapositive 2"/>
          <p:cNvSpPr>
            <a:spLocks noGrp="1"/>
          </p:cNvSpPr>
          <p:nvPr>
            <p:ph type="sldNum" sz="quarter" idx="12"/>
          </p:nvPr>
        </p:nvSpPr>
        <p:spPr/>
        <p:txBody>
          <a:bodyPr/>
          <a:lstStyle/>
          <a:p>
            <a:fld id="{992216E8-5506-4949-80E2-174BB67E4E62}" type="slidenum">
              <a:rPr lang="fr-FR" smtClean="0"/>
              <a:t>3</a:t>
            </a:fld>
            <a:endParaRPr lang="fr-FR"/>
          </a:p>
        </p:txBody>
      </p:sp>
    </p:spTree>
    <p:extLst>
      <p:ext uri="{BB962C8B-B14F-4D97-AF65-F5344CB8AC3E}">
        <p14:creationId xmlns:p14="http://schemas.microsoft.com/office/powerpoint/2010/main" val="37509946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35"/>
          <p:cNvSpPr txBox="1">
            <a:spLocks noChangeArrowheads="1"/>
          </p:cNvSpPr>
          <p:nvPr/>
        </p:nvSpPr>
        <p:spPr bwMode="auto">
          <a:xfrm>
            <a:off x="285751" y="420688"/>
            <a:ext cx="8607424" cy="62786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defRPr/>
            </a:pPr>
            <a:r>
              <a:rPr lang="fr-FR" sz="3600" dirty="0" smtClean="0">
                <a:latin typeface="Arial Black" pitchFamily="34" charset="0"/>
              </a:rPr>
              <a:t>Quels enjeux pour les établissements?</a:t>
            </a:r>
            <a:endParaRPr lang="fr-FR" sz="2800" dirty="0" smtClean="0">
              <a:latin typeface="Arial Black" pitchFamily="34" charset="0"/>
            </a:endParaRPr>
          </a:p>
          <a:p>
            <a:pPr marL="457200" indent="-457200" algn="ctr">
              <a:spcBef>
                <a:spcPct val="50000"/>
              </a:spcBef>
              <a:buFont typeface="Arial" panose="020B0604020202020204" pitchFamily="34" charset="0"/>
              <a:buChar char="•"/>
              <a:defRPr/>
            </a:pPr>
            <a:endParaRPr lang="fr-FR" sz="2800" dirty="0">
              <a:effectLst>
                <a:outerShdw blurRad="38100" dist="38100" dir="2700000" algn="tl">
                  <a:srgbClr val="000000">
                    <a:alpha val="43137"/>
                  </a:srgbClr>
                </a:outerShdw>
              </a:effectLst>
              <a:latin typeface="Arial Black" pitchFamily="34" charset="0"/>
            </a:endParaRPr>
          </a:p>
          <a:p>
            <a:pPr marL="742950" indent="-742950">
              <a:spcBef>
                <a:spcPct val="50000"/>
              </a:spcBef>
              <a:buFont typeface="Arial" panose="020B0604020202020204" pitchFamily="34" charset="0"/>
              <a:buChar char="•"/>
              <a:defRPr/>
            </a:pPr>
            <a:r>
              <a:rPr lang="fr-FR" sz="3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Gestion des risques</a:t>
            </a:r>
            <a:endParaRPr lang="fr-FR" sz="3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742950" indent="-742950">
              <a:spcBef>
                <a:spcPct val="50000"/>
              </a:spcBef>
              <a:buFont typeface="Arial" panose="020B0604020202020204" pitchFamily="34" charset="0"/>
              <a:buChar char="•"/>
              <a:defRPr/>
            </a:pPr>
            <a:r>
              <a:rPr lang="fr-FR" sz="3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Préservation de l’environnement </a:t>
            </a:r>
            <a:endParaRPr lang="fr-FR" sz="3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742950" indent="-742950">
              <a:spcBef>
                <a:spcPct val="50000"/>
              </a:spcBef>
              <a:buFont typeface="Arial" panose="020B0604020202020204" pitchFamily="34" charset="0"/>
              <a:buChar char="•"/>
              <a:defRPr/>
            </a:pPr>
            <a:r>
              <a:rPr lang="fr-FR" sz="3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Coût de la gestion des déchets dangereux</a:t>
            </a:r>
          </a:p>
          <a:p>
            <a:pPr marL="742950" indent="-742950">
              <a:spcBef>
                <a:spcPct val="50000"/>
              </a:spcBef>
              <a:buFont typeface="Arial" panose="020B0604020202020204" pitchFamily="34" charset="0"/>
              <a:buChar char="•"/>
              <a:defRPr/>
            </a:pPr>
            <a:r>
              <a:rPr lang="fr-FR" sz="3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Réduction des déchets à la source</a:t>
            </a:r>
            <a:endParaRPr lang="fr-FR" sz="3000" dirty="0">
              <a:latin typeface="Arial" panose="020B0604020202020204" pitchFamily="34" charset="0"/>
              <a:cs typeface="Arial" panose="020B0604020202020204" pitchFamily="34" charset="0"/>
            </a:endParaRPr>
          </a:p>
          <a:p>
            <a:pPr algn="ctr">
              <a:spcBef>
                <a:spcPct val="50000"/>
              </a:spcBef>
              <a:defRPr/>
            </a:pPr>
            <a:endParaRPr lang="fr-FR" sz="3600" dirty="0" smtClean="0">
              <a:latin typeface="Arial Black" pitchFamily="34" charset="0"/>
            </a:endParaRPr>
          </a:p>
          <a:p>
            <a:pPr algn="ctr">
              <a:spcBef>
                <a:spcPct val="50000"/>
              </a:spcBef>
              <a:defRPr/>
            </a:pPr>
            <a:endParaRPr lang="fr-FR" sz="3600" dirty="0">
              <a:latin typeface="Arial Black" pitchFamily="34" charset="0"/>
            </a:endParaRPr>
          </a:p>
        </p:txBody>
      </p:sp>
      <p:sp>
        <p:nvSpPr>
          <p:cNvPr id="3" name="Espace réservé du numéro de diapositive 2"/>
          <p:cNvSpPr>
            <a:spLocks noGrp="1"/>
          </p:cNvSpPr>
          <p:nvPr>
            <p:ph type="sldNum" sz="quarter" idx="12"/>
          </p:nvPr>
        </p:nvSpPr>
        <p:spPr/>
        <p:txBody>
          <a:bodyPr/>
          <a:lstStyle/>
          <a:p>
            <a:fld id="{992216E8-5506-4949-80E2-174BB67E4E62}" type="slidenum">
              <a:rPr lang="fr-FR" smtClean="0"/>
              <a:t>4</a:t>
            </a:fld>
            <a:endParaRPr lang="fr-FR"/>
          </a:p>
        </p:txBody>
      </p:sp>
    </p:spTree>
    <p:extLst>
      <p:ext uri="{BB962C8B-B14F-4D97-AF65-F5344CB8AC3E}">
        <p14:creationId xmlns:p14="http://schemas.microsoft.com/office/powerpoint/2010/main" val="15500047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35"/>
          <p:cNvSpPr txBox="1">
            <a:spLocks noChangeArrowheads="1"/>
          </p:cNvSpPr>
          <p:nvPr/>
        </p:nvSpPr>
        <p:spPr bwMode="auto">
          <a:xfrm>
            <a:off x="434339" y="420688"/>
            <a:ext cx="8263891" cy="6617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457200" indent="-457200" algn="ctr">
              <a:spcBef>
                <a:spcPct val="50000"/>
              </a:spcBef>
              <a:buFont typeface="Arial" panose="020B0604020202020204" pitchFamily="34" charset="0"/>
              <a:buChar char="•"/>
              <a:defRPr/>
            </a:pPr>
            <a:endParaRPr lang="fr-FR" sz="2800" dirty="0" smtClean="0">
              <a:effectLst>
                <a:outerShdw blurRad="38100" dist="38100" dir="2700000" algn="tl">
                  <a:srgbClr val="000000">
                    <a:alpha val="43137"/>
                  </a:srgbClr>
                </a:outerShdw>
              </a:effectLst>
              <a:latin typeface="Arial Black" pitchFamily="34" charset="0"/>
            </a:endParaRPr>
          </a:p>
          <a:p>
            <a:pPr marL="457200" indent="-457200" algn="ctr">
              <a:spcBef>
                <a:spcPct val="50000"/>
              </a:spcBef>
              <a:buFont typeface="Arial" panose="020B0604020202020204" pitchFamily="34" charset="0"/>
              <a:buChar char="•"/>
              <a:defRPr/>
            </a:pPr>
            <a:endParaRPr lang="fr-FR" sz="2800" dirty="0">
              <a:effectLst>
                <a:outerShdw blurRad="38100" dist="38100" dir="2700000" algn="tl">
                  <a:srgbClr val="000000">
                    <a:alpha val="43137"/>
                  </a:srgbClr>
                </a:outerShdw>
              </a:effectLst>
              <a:latin typeface="Arial Black" pitchFamily="34" charset="0"/>
            </a:endParaRPr>
          </a:p>
          <a:p>
            <a:pPr lvl="1" indent="0">
              <a:spcBef>
                <a:spcPct val="50000"/>
              </a:spcBef>
              <a:defRPr/>
            </a:pPr>
            <a:r>
              <a:rPr lang="fr-FR" sz="3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Une solution unique pour tous les établissements lycées et CFA sous la compétence Région Grand Est</a:t>
            </a:r>
          </a:p>
          <a:p>
            <a:pPr>
              <a:spcBef>
                <a:spcPct val="50000"/>
              </a:spcBef>
              <a:defRPr/>
            </a:pPr>
            <a:endParaRPr lang="fr-FR" sz="3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1485900" lvl="1" indent="-742950">
              <a:spcBef>
                <a:spcPct val="50000"/>
              </a:spcBef>
              <a:buFont typeface="Wingdings" panose="05000000000000000000" pitchFamily="2" charset="2"/>
              <a:buChar char="Ø"/>
              <a:defRPr/>
            </a:pPr>
            <a:r>
              <a:rPr lang="fr-FR"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Une même possibilité de faire éliminer ses déchets conformément à la réglementation</a:t>
            </a:r>
            <a:endParaRPr lang="fr-FR"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1485900" lvl="1" indent="-742950">
              <a:spcBef>
                <a:spcPct val="50000"/>
              </a:spcBef>
              <a:buFont typeface="Wingdings" panose="05000000000000000000" pitchFamily="2" charset="2"/>
              <a:buChar char="Ø"/>
              <a:defRPr/>
            </a:pPr>
            <a:r>
              <a:rPr lang="fr-FR"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Une même prise en charge financière</a:t>
            </a:r>
            <a:endParaRPr lang="fr-FR" dirty="0">
              <a:latin typeface="Arial" panose="020B0604020202020204" pitchFamily="34" charset="0"/>
              <a:cs typeface="Arial" panose="020B0604020202020204" pitchFamily="34" charset="0"/>
            </a:endParaRPr>
          </a:p>
          <a:p>
            <a:pPr algn="ctr">
              <a:spcBef>
                <a:spcPct val="50000"/>
              </a:spcBef>
              <a:defRPr/>
            </a:pPr>
            <a:endParaRPr lang="fr-FR" sz="3600" dirty="0" smtClean="0">
              <a:latin typeface="Arial Black" pitchFamily="34" charset="0"/>
            </a:endParaRPr>
          </a:p>
          <a:p>
            <a:pPr algn="ctr">
              <a:spcBef>
                <a:spcPct val="50000"/>
              </a:spcBef>
              <a:defRPr/>
            </a:pPr>
            <a:endParaRPr lang="fr-FR" sz="3600" dirty="0">
              <a:latin typeface="Arial Black" pitchFamily="34" charset="0"/>
            </a:endParaRPr>
          </a:p>
        </p:txBody>
      </p:sp>
      <p:pic>
        <p:nvPicPr>
          <p:cNvPr id="4" name="Picture 2"/>
          <p:cNvPicPr>
            <a:picLocks noChangeAspect="1" noChangeArrowheads="1"/>
          </p:cNvPicPr>
          <p:nvPr/>
        </p:nvPicPr>
        <p:blipFill>
          <a:blip r:embed="rId2" cstate="print"/>
          <a:srcRect/>
          <a:stretch>
            <a:fillRect/>
          </a:stretch>
        </p:blipFill>
        <p:spPr>
          <a:xfrm>
            <a:off x="2298540" y="275591"/>
            <a:ext cx="4535488" cy="1058862"/>
          </a:xfrm>
          <a:prstGeom prst="rect">
            <a:avLst/>
          </a:prstGeom>
        </p:spPr>
      </p:pic>
      <p:sp>
        <p:nvSpPr>
          <p:cNvPr id="3" name="Espace réservé du numéro de diapositive 2"/>
          <p:cNvSpPr>
            <a:spLocks noGrp="1"/>
          </p:cNvSpPr>
          <p:nvPr>
            <p:ph type="sldNum" sz="quarter" idx="12"/>
          </p:nvPr>
        </p:nvSpPr>
        <p:spPr/>
        <p:txBody>
          <a:bodyPr/>
          <a:lstStyle/>
          <a:p>
            <a:fld id="{992216E8-5506-4949-80E2-174BB67E4E62}" type="slidenum">
              <a:rPr lang="fr-FR" smtClean="0"/>
              <a:t>5</a:t>
            </a:fld>
            <a:endParaRPr lang="fr-FR"/>
          </a:p>
        </p:txBody>
      </p:sp>
    </p:spTree>
    <p:extLst>
      <p:ext uri="{BB962C8B-B14F-4D97-AF65-F5344CB8AC3E}">
        <p14:creationId xmlns:p14="http://schemas.microsoft.com/office/powerpoint/2010/main" val="34245197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35"/>
          <p:cNvSpPr txBox="1">
            <a:spLocks noChangeArrowheads="1"/>
          </p:cNvSpPr>
          <p:nvPr/>
        </p:nvSpPr>
        <p:spPr bwMode="auto">
          <a:xfrm>
            <a:off x="331470" y="260668"/>
            <a:ext cx="8446770" cy="6463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defRPr/>
            </a:pPr>
            <a:r>
              <a:rPr lang="fr-FR" sz="3600" dirty="0" smtClean="0">
                <a:latin typeface="Arial Black" pitchFamily="34" charset="0"/>
              </a:rPr>
              <a:t>Objectifs</a:t>
            </a:r>
            <a:endParaRPr lang="fr-FR" sz="2800" dirty="0" smtClean="0">
              <a:latin typeface="Arial Black" pitchFamily="34" charset="0"/>
            </a:endParaRPr>
          </a:p>
          <a:p>
            <a:pPr marL="457200" indent="-457200" algn="ctr">
              <a:spcBef>
                <a:spcPct val="50000"/>
              </a:spcBef>
              <a:buFont typeface="Arial" panose="020B0604020202020204" pitchFamily="34" charset="0"/>
              <a:buChar char="•"/>
              <a:defRPr/>
            </a:pPr>
            <a:endParaRPr lang="fr-FR" sz="2800" dirty="0">
              <a:effectLst>
                <a:outerShdw blurRad="38100" dist="38100" dir="2700000" algn="tl">
                  <a:srgbClr val="000000">
                    <a:alpha val="43137"/>
                  </a:srgbClr>
                </a:outerShdw>
              </a:effectLst>
              <a:latin typeface="Arial Black" pitchFamily="34" charset="0"/>
            </a:endParaRPr>
          </a:p>
          <a:p>
            <a:pPr marL="742950" indent="-742950">
              <a:spcBef>
                <a:spcPct val="50000"/>
              </a:spcBef>
              <a:buFont typeface="Arial" panose="020B0604020202020204" pitchFamily="34" charset="0"/>
              <a:buChar char="•"/>
              <a:defRPr/>
            </a:pPr>
            <a:r>
              <a:rPr lang="fr-FR"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Améliorer les conditions de sécurité des personnes et des équipements dans les lycées et CFA du Grand Est</a:t>
            </a:r>
            <a:endParaRPr lang="fr-FR"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742950" indent="-742950">
              <a:spcBef>
                <a:spcPct val="50000"/>
              </a:spcBef>
              <a:buFont typeface="Arial" panose="020B0604020202020204" pitchFamily="34" charset="0"/>
              <a:buChar char="•"/>
              <a:defRPr/>
            </a:pPr>
            <a:r>
              <a:rPr lang="fr-FR"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Préserver l’environnement en traitant de manière conforme les déchets dangereux </a:t>
            </a:r>
            <a:endParaRPr lang="fr-FR"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742950" indent="-742950">
              <a:spcBef>
                <a:spcPct val="50000"/>
              </a:spcBef>
              <a:buFont typeface="Arial" panose="020B0604020202020204" pitchFamily="34" charset="0"/>
              <a:buChar char="•"/>
              <a:defRPr/>
            </a:pPr>
            <a:r>
              <a:rPr lang="fr-FR"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Susciter des changements de comportement et des évolutions dans le fonctionnement des établissements dans le but d’améliorer la gestion des déchets et de favoriser des déchets à la source</a:t>
            </a:r>
            <a:endParaRPr lang="fr-FR" dirty="0">
              <a:latin typeface="Arial" panose="020B0604020202020204" pitchFamily="34" charset="0"/>
              <a:cs typeface="Arial" panose="020B0604020202020204" pitchFamily="34" charset="0"/>
            </a:endParaRPr>
          </a:p>
          <a:p>
            <a:pPr algn="ctr">
              <a:spcBef>
                <a:spcPct val="50000"/>
              </a:spcBef>
              <a:defRPr/>
            </a:pPr>
            <a:endParaRPr lang="fr-FR" sz="3600" dirty="0" smtClean="0">
              <a:latin typeface="Arial Black" pitchFamily="34" charset="0"/>
            </a:endParaRPr>
          </a:p>
          <a:p>
            <a:pPr algn="ctr">
              <a:spcBef>
                <a:spcPct val="50000"/>
              </a:spcBef>
              <a:defRPr/>
            </a:pPr>
            <a:endParaRPr lang="fr-FR" sz="3600" dirty="0">
              <a:latin typeface="Arial Black" pitchFamily="34" charset="0"/>
            </a:endParaRPr>
          </a:p>
        </p:txBody>
      </p:sp>
      <p:sp>
        <p:nvSpPr>
          <p:cNvPr id="3" name="Espace réservé du numéro de diapositive 2"/>
          <p:cNvSpPr>
            <a:spLocks noGrp="1"/>
          </p:cNvSpPr>
          <p:nvPr>
            <p:ph type="sldNum" sz="quarter" idx="12"/>
          </p:nvPr>
        </p:nvSpPr>
        <p:spPr/>
        <p:txBody>
          <a:bodyPr/>
          <a:lstStyle/>
          <a:p>
            <a:fld id="{992216E8-5506-4949-80E2-174BB67E4E62}" type="slidenum">
              <a:rPr lang="fr-FR" smtClean="0"/>
              <a:t>6</a:t>
            </a:fld>
            <a:endParaRPr lang="fr-FR"/>
          </a:p>
        </p:txBody>
      </p:sp>
    </p:spTree>
    <p:extLst>
      <p:ext uri="{BB962C8B-B14F-4D97-AF65-F5344CB8AC3E}">
        <p14:creationId xmlns:p14="http://schemas.microsoft.com/office/powerpoint/2010/main" val="2455905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35"/>
          <p:cNvSpPr txBox="1">
            <a:spLocks noChangeArrowheads="1"/>
          </p:cNvSpPr>
          <p:nvPr/>
        </p:nvSpPr>
        <p:spPr bwMode="auto">
          <a:xfrm>
            <a:off x="434658" y="294958"/>
            <a:ext cx="8263572" cy="7709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defRPr/>
            </a:pPr>
            <a:r>
              <a:rPr lang="fr-FR" sz="3600" dirty="0" smtClean="0">
                <a:latin typeface="Arial Black" pitchFamily="34" charset="0"/>
              </a:rPr>
              <a:t>                 implique :</a:t>
            </a:r>
            <a:endParaRPr lang="fr-FR" sz="2800" dirty="0" smtClean="0">
              <a:latin typeface="Arial Black" pitchFamily="34" charset="0"/>
            </a:endParaRPr>
          </a:p>
          <a:p>
            <a:pPr marL="457200" indent="-457200" algn="ctr">
              <a:spcBef>
                <a:spcPct val="50000"/>
              </a:spcBef>
              <a:buFont typeface="Arial" panose="020B0604020202020204" pitchFamily="34" charset="0"/>
              <a:buChar char="•"/>
              <a:defRPr/>
            </a:pPr>
            <a:endParaRPr lang="fr-FR" sz="2800" dirty="0">
              <a:effectLst>
                <a:outerShdw blurRad="38100" dist="38100" dir="2700000" algn="tl">
                  <a:srgbClr val="000000">
                    <a:alpha val="43137"/>
                  </a:srgbClr>
                </a:outerShdw>
              </a:effectLst>
              <a:latin typeface="Arial Black" pitchFamily="34" charset="0"/>
            </a:endParaRPr>
          </a:p>
          <a:p>
            <a:pPr marL="742950" indent="-742950">
              <a:spcBef>
                <a:spcPct val="50000"/>
              </a:spcBef>
              <a:buFont typeface="Arial" panose="020B0604020202020204" pitchFamily="34" charset="0"/>
              <a:buChar char="•"/>
              <a:defRPr/>
            </a:pPr>
            <a:r>
              <a:rPr lang="fr-FR" sz="3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L’équipe de Direction (Proviseur, adjoint, intendant)</a:t>
            </a:r>
            <a:endParaRPr lang="fr-FR" sz="3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742950" indent="-742950">
              <a:spcBef>
                <a:spcPct val="50000"/>
              </a:spcBef>
              <a:buFont typeface="Arial" panose="020B0604020202020204" pitchFamily="34" charset="0"/>
              <a:buChar char="•"/>
              <a:defRPr/>
            </a:pPr>
            <a:r>
              <a:rPr lang="fr-FR" sz="3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Le Personnel technique (Chef de travaux, Chef de laboratoire, agent etc.)</a:t>
            </a:r>
            <a:endParaRPr lang="fr-FR" sz="3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742950" indent="-742950">
              <a:spcBef>
                <a:spcPct val="50000"/>
              </a:spcBef>
              <a:buFont typeface="Arial" panose="020B0604020202020204" pitchFamily="34" charset="0"/>
              <a:buChar char="•"/>
              <a:defRPr/>
            </a:pPr>
            <a:r>
              <a:rPr lang="fr-FR" sz="3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Les Enseignants (Physique/Chimie, Sciences de la Vie et de la Terre, Biochimie) </a:t>
            </a:r>
            <a:endParaRPr lang="fr-FR" sz="3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spcBef>
                <a:spcPct val="50000"/>
              </a:spcBef>
              <a:defRPr/>
            </a:pPr>
            <a:endParaRPr lang="fr-FR" sz="3600" dirty="0">
              <a:latin typeface="Arial Black" pitchFamily="34" charset="0"/>
            </a:endParaRPr>
          </a:p>
          <a:p>
            <a:pPr algn="ctr">
              <a:spcBef>
                <a:spcPct val="50000"/>
              </a:spcBef>
              <a:defRPr/>
            </a:pPr>
            <a:endParaRPr lang="fr-FR" sz="3600" dirty="0" smtClean="0">
              <a:latin typeface="Arial Black" pitchFamily="34" charset="0"/>
            </a:endParaRPr>
          </a:p>
          <a:p>
            <a:pPr algn="ctr">
              <a:spcBef>
                <a:spcPct val="50000"/>
              </a:spcBef>
              <a:defRPr/>
            </a:pPr>
            <a:endParaRPr lang="fr-FR" sz="3600" dirty="0">
              <a:latin typeface="Arial Black" pitchFamily="34" charset="0"/>
            </a:endParaRPr>
          </a:p>
        </p:txBody>
      </p:sp>
      <p:pic>
        <p:nvPicPr>
          <p:cNvPr id="4" name="Picture 7"/>
          <p:cNvPicPr>
            <a:picLocks noChangeAspect="1" noChangeArrowheads="1"/>
          </p:cNvPicPr>
          <p:nvPr/>
        </p:nvPicPr>
        <p:blipFill>
          <a:blip r:embed="rId2" cstate="print"/>
          <a:srcRect/>
          <a:stretch>
            <a:fillRect/>
          </a:stretch>
        </p:blipFill>
        <p:spPr bwMode="auto">
          <a:xfrm>
            <a:off x="1278573" y="221934"/>
            <a:ext cx="3362325" cy="762000"/>
          </a:xfrm>
          <a:prstGeom prst="rect">
            <a:avLst/>
          </a:prstGeom>
          <a:noFill/>
          <a:ln w="9525">
            <a:noFill/>
            <a:miter lim="800000"/>
            <a:headEnd/>
            <a:tailEnd/>
          </a:ln>
        </p:spPr>
      </p:pic>
      <p:sp>
        <p:nvSpPr>
          <p:cNvPr id="3" name="Espace réservé du numéro de diapositive 2"/>
          <p:cNvSpPr>
            <a:spLocks noGrp="1"/>
          </p:cNvSpPr>
          <p:nvPr>
            <p:ph type="sldNum" sz="quarter" idx="12"/>
          </p:nvPr>
        </p:nvSpPr>
        <p:spPr/>
        <p:txBody>
          <a:bodyPr/>
          <a:lstStyle/>
          <a:p>
            <a:fld id="{992216E8-5506-4949-80E2-174BB67E4E62}" type="slidenum">
              <a:rPr lang="fr-FR" smtClean="0"/>
              <a:t>7</a:t>
            </a:fld>
            <a:endParaRPr lang="fr-FR"/>
          </a:p>
        </p:txBody>
      </p:sp>
    </p:spTree>
    <p:extLst>
      <p:ext uri="{BB962C8B-B14F-4D97-AF65-F5344CB8AC3E}">
        <p14:creationId xmlns:p14="http://schemas.microsoft.com/office/powerpoint/2010/main" val="5655933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35"/>
          <p:cNvSpPr txBox="1">
            <a:spLocks noChangeArrowheads="1"/>
          </p:cNvSpPr>
          <p:nvPr/>
        </p:nvSpPr>
        <p:spPr bwMode="auto">
          <a:xfrm>
            <a:off x="354329" y="136962"/>
            <a:ext cx="8366761" cy="70326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defRPr/>
            </a:pPr>
            <a:r>
              <a:rPr lang="fr-FR" sz="3200" dirty="0" smtClean="0">
                <a:latin typeface="Arial Black" pitchFamily="34" charset="0"/>
              </a:rPr>
              <a:t>Concrètement                           c’est </a:t>
            </a:r>
            <a:r>
              <a:rPr lang="fr-FR" sz="3600" dirty="0" smtClean="0">
                <a:latin typeface="Arial Black" pitchFamily="34" charset="0"/>
              </a:rPr>
              <a:t>:</a:t>
            </a:r>
          </a:p>
          <a:p>
            <a:pPr algn="ctr">
              <a:spcBef>
                <a:spcPct val="50000"/>
              </a:spcBef>
              <a:defRPr/>
            </a:pPr>
            <a:endParaRPr lang="fr-FR" sz="2800" dirty="0" smtClean="0">
              <a:latin typeface="Arial Black" pitchFamily="34" charset="0"/>
            </a:endParaRPr>
          </a:p>
          <a:p>
            <a:pPr marL="742950" indent="-742950">
              <a:spcBef>
                <a:spcPct val="50000"/>
              </a:spcBef>
              <a:buFont typeface="Arial" panose="020B0604020202020204" pitchFamily="34" charset="0"/>
              <a:buChar char="•"/>
              <a:defRPr/>
            </a:pPr>
            <a:r>
              <a:rPr lang="fr-FR" sz="22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Des contenants (bidons, futs…) fournis par la Sté TREDI</a:t>
            </a:r>
            <a:endParaRPr lang="fr-FR" sz="2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742950" indent="-742950">
              <a:spcBef>
                <a:spcPct val="50000"/>
              </a:spcBef>
              <a:buFont typeface="Arial" panose="020B0604020202020204" pitchFamily="34" charset="0"/>
              <a:buChar char="•"/>
              <a:defRPr/>
            </a:pPr>
            <a:r>
              <a:rPr lang="fr-FR" sz="22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Des étiquettes apposées </a:t>
            </a:r>
            <a:r>
              <a:rPr lang="fr-FR" sz="2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de l’année en cours </a:t>
            </a:r>
            <a:r>
              <a:rPr lang="fr-FR" sz="22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(ex: année 2016 pour 2016)par l’établissement</a:t>
            </a:r>
            <a:endParaRPr lang="fr-FR" sz="2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742950" indent="-742950">
              <a:spcBef>
                <a:spcPct val="50000"/>
              </a:spcBef>
              <a:buFont typeface="Arial" panose="020B0604020202020204" pitchFamily="34" charset="0"/>
              <a:buChar char="•"/>
              <a:defRPr/>
            </a:pPr>
            <a:r>
              <a:rPr lang="fr-FR" sz="22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Une fois les contenants </a:t>
            </a:r>
            <a:r>
              <a:rPr lang="fr-FR" sz="22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pleins </a:t>
            </a:r>
            <a:r>
              <a:rPr lang="fr-FR" sz="2200" b="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ou à chaque fin d’année </a:t>
            </a:r>
            <a:r>
              <a:rPr lang="fr-FR" sz="2200" b="1" u="sng" dirty="0" smtClean="0">
                <a:latin typeface="Arial" panose="020B0604020202020204" pitchFamily="34" charset="0"/>
                <a:cs typeface="Arial" panose="020B0604020202020204" pitchFamily="34" charset="0"/>
              </a:rPr>
              <a:t>scolaire</a:t>
            </a:r>
            <a:r>
              <a:rPr lang="fr-FR" sz="22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fr-FR" sz="22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l’établissement envoie à la Sté TREDI un bordereau </a:t>
            </a:r>
            <a:r>
              <a:rPr lang="fr-FR" sz="22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d’enlèvement</a:t>
            </a:r>
            <a:r>
              <a:rPr lang="fr-FR" sz="2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de l’année en cours </a:t>
            </a:r>
            <a:r>
              <a:rPr lang="fr-FR" sz="22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(ex: année </a:t>
            </a:r>
            <a:r>
              <a:rPr lang="fr-FR" sz="22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2016 pour 2016)</a:t>
            </a:r>
            <a:endParaRPr lang="fr-FR" sz="22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742950" indent="-742950">
              <a:spcBef>
                <a:spcPct val="50000"/>
              </a:spcBef>
              <a:buFont typeface="Arial" panose="020B0604020202020204" pitchFamily="34" charset="0"/>
              <a:buChar char="•"/>
              <a:defRPr/>
            </a:pPr>
            <a:r>
              <a:rPr lang="fr-FR" sz="22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La Sté TREDI propose une date et un créneau horaire pour l’enlèvement des déchets dangereux</a:t>
            </a:r>
          </a:p>
          <a:p>
            <a:pPr marL="742950" indent="-742950">
              <a:spcBef>
                <a:spcPct val="50000"/>
              </a:spcBef>
              <a:buFont typeface="Arial" panose="020B0604020202020204" pitchFamily="34" charset="0"/>
              <a:buChar char="•"/>
              <a:defRPr/>
            </a:pPr>
            <a:r>
              <a:rPr lang="fr-FR" sz="22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La Région Grand Est réceptionne et paye une facture en fonction des quantités et des types de déchets enlevés et conserve les BSD</a:t>
            </a:r>
            <a:endParaRPr lang="fr-FR" sz="2200" dirty="0" smtClean="0">
              <a:latin typeface="Arial" panose="020B0604020202020204" pitchFamily="34" charset="0"/>
              <a:cs typeface="Arial" panose="020B0604020202020204" pitchFamily="34" charset="0"/>
            </a:endParaRPr>
          </a:p>
          <a:p>
            <a:pPr algn="ctr">
              <a:spcBef>
                <a:spcPct val="50000"/>
              </a:spcBef>
              <a:defRPr/>
            </a:pPr>
            <a:endParaRPr lang="fr-FR" sz="3600" dirty="0">
              <a:latin typeface="Arial Black" pitchFamily="34" charset="0"/>
            </a:endParaRPr>
          </a:p>
        </p:txBody>
      </p:sp>
      <p:pic>
        <p:nvPicPr>
          <p:cNvPr id="4" name="Picture 7"/>
          <p:cNvPicPr>
            <a:picLocks noChangeAspect="1" noChangeArrowheads="1"/>
          </p:cNvPicPr>
          <p:nvPr/>
        </p:nvPicPr>
        <p:blipFill>
          <a:blip r:embed="rId2" cstate="print"/>
          <a:srcRect/>
          <a:stretch>
            <a:fillRect/>
          </a:stretch>
        </p:blipFill>
        <p:spPr bwMode="auto">
          <a:xfrm>
            <a:off x="3763645" y="0"/>
            <a:ext cx="3362325" cy="762000"/>
          </a:xfrm>
          <a:prstGeom prst="rect">
            <a:avLst/>
          </a:prstGeom>
          <a:noFill/>
          <a:ln w="9525">
            <a:noFill/>
            <a:miter lim="800000"/>
            <a:headEnd/>
            <a:tailEnd/>
          </a:ln>
        </p:spPr>
      </p:pic>
      <p:sp>
        <p:nvSpPr>
          <p:cNvPr id="3" name="Espace réservé du numéro de diapositive 2"/>
          <p:cNvSpPr>
            <a:spLocks noGrp="1"/>
          </p:cNvSpPr>
          <p:nvPr>
            <p:ph type="sldNum" sz="quarter" idx="12"/>
          </p:nvPr>
        </p:nvSpPr>
        <p:spPr/>
        <p:txBody>
          <a:bodyPr/>
          <a:lstStyle/>
          <a:p>
            <a:fld id="{992216E8-5506-4949-80E2-174BB67E4E62}" type="slidenum">
              <a:rPr lang="fr-FR" smtClean="0"/>
              <a:t>8</a:t>
            </a:fld>
            <a:endParaRPr lang="fr-FR"/>
          </a:p>
        </p:txBody>
      </p:sp>
    </p:spTree>
    <p:extLst>
      <p:ext uri="{BB962C8B-B14F-4D97-AF65-F5344CB8AC3E}">
        <p14:creationId xmlns:p14="http://schemas.microsoft.com/office/powerpoint/2010/main" val="28692530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au 7"/>
          <p:cNvGraphicFramePr>
            <a:graphicFrameLocks noGrp="1"/>
          </p:cNvGraphicFramePr>
          <p:nvPr>
            <p:extLst>
              <p:ext uri="{D42A27DB-BD31-4B8C-83A1-F6EECF244321}">
                <p14:modId xmlns:p14="http://schemas.microsoft.com/office/powerpoint/2010/main" val="2990743845"/>
              </p:ext>
            </p:extLst>
          </p:nvPr>
        </p:nvGraphicFramePr>
        <p:xfrm>
          <a:off x="447454" y="300268"/>
          <a:ext cx="4362540" cy="5967181"/>
        </p:xfrm>
        <a:graphic>
          <a:graphicData uri="http://schemas.openxmlformats.org/drawingml/2006/table">
            <a:tbl>
              <a:tblPr/>
              <a:tblGrid>
                <a:gridCol w="139106"/>
                <a:gridCol w="1292533"/>
                <a:gridCol w="533242"/>
                <a:gridCol w="312990"/>
                <a:gridCol w="585408"/>
                <a:gridCol w="463689"/>
                <a:gridCol w="309126"/>
                <a:gridCol w="726446"/>
              </a:tblGrid>
              <a:tr h="142071">
                <a:tc>
                  <a:txBody>
                    <a:bodyPr/>
                    <a:lstStyle/>
                    <a:p>
                      <a:pPr algn="l" fontAlgn="b"/>
                      <a:r>
                        <a:rPr lang="fr-FR" sz="4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4">
                  <a:txBody>
                    <a:bodyPr/>
                    <a:lstStyle/>
                    <a:p>
                      <a:pPr algn="ctr" fontAlgn="b"/>
                      <a:r>
                        <a:rPr lang="fr-FR" sz="500" b="1" i="0" u="none" strike="noStrike">
                          <a:solidFill>
                            <a:srgbClr val="000000"/>
                          </a:solidFill>
                          <a:effectLst/>
                          <a:latin typeface="Comic Sans MS" panose="030F0702030302020204" pitchFamily="66" charset="0"/>
                        </a:rPr>
                        <a:t>TREDI  Centre de Hombourg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r>
                        <a:rPr lang="fr-FR" sz="400" b="0" i="0" u="none" strike="noStrike">
                          <a:solidFill>
                            <a:srgbClr val="000000"/>
                          </a:solidFill>
                          <a:effectLst/>
                          <a:latin typeface="Calibri" panose="020F0502020204030204" pitchFamily="34" charset="0"/>
                        </a:rPr>
                        <a:t> </a:t>
                      </a:r>
                    </a:p>
                  </a:txBody>
                  <a:tcPr marL="0" marR="0" marT="0" marB="0">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fr-FR" sz="4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93081">
                <a:tc>
                  <a:txBody>
                    <a:bodyPr/>
                    <a:lstStyle/>
                    <a:p>
                      <a:pPr algn="l" fontAlgn="b"/>
                      <a:r>
                        <a:rPr lang="fr-FR" sz="4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4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gridSpan="4">
                  <a:txBody>
                    <a:bodyPr/>
                    <a:lstStyle/>
                    <a:p>
                      <a:pPr algn="ctr" fontAlgn="b"/>
                      <a:r>
                        <a:rPr lang="fr-FR" sz="400" b="0" i="0" u="none" strike="noStrike">
                          <a:solidFill>
                            <a:srgbClr val="000000"/>
                          </a:solidFill>
                          <a:effectLst/>
                          <a:latin typeface="Arial" panose="020B0604020202020204" pitchFamily="34" charset="0"/>
                        </a:rPr>
                        <a:t>A l'attention de Virginie - Fax 03.89.26.17.52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endParaRPr lang="fr-FR" sz="4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4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93081">
                <a:tc>
                  <a:txBody>
                    <a:bodyPr/>
                    <a:lstStyle/>
                    <a:p>
                      <a:pPr algn="l" fontAlgn="b"/>
                      <a:r>
                        <a:rPr lang="fr-FR" sz="4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300" b="0" i="0" u="none" strike="noStrike">
                        <a:solidFill>
                          <a:srgbClr val="000000"/>
                        </a:solidFill>
                        <a:effectLst/>
                        <a:latin typeface="Calibri" panose="020F0502020204030204" pitchFamily="34" charset="0"/>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gridSpan="4">
                  <a:txBody>
                    <a:bodyPr/>
                    <a:lstStyle/>
                    <a:p>
                      <a:pPr algn="ctr" fontAlgn="b"/>
                      <a:r>
                        <a:rPr lang="fr-FR" sz="400" b="0" i="0" u="none" strike="noStrike">
                          <a:solidFill>
                            <a:srgbClr val="000000"/>
                          </a:solidFill>
                          <a:effectLst/>
                          <a:latin typeface="Arial" panose="020B0604020202020204" pitchFamily="34" charset="0"/>
                        </a:rPr>
                        <a:t>E-mail :  v.krafft@tredi.groupe-seche.com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endParaRPr lang="fr-FR" sz="400" b="0" i="0" u="none" strike="noStrike">
                        <a:solidFill>
                          <a:srgbClr val="000000"/>
                        </a:solidFill>
                        <a:effectLst/>
                        <a:latin typeface="Calibri" panose="020F0502020204030204" pitchFamily="34" charset="0"/>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fr-FR" sz="4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102879">
                <a:tc>
                  <a:txBody>
                    <a:bodyPr/>
                    <a:lstStyle/>
                    <a:p>
                      <a:pPr algn="l" fontAlgn="b"/>
                      <a:r>
                        <a:rPr lang="fr-FR" sz="4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3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fr-FR" sz="3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3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3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3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400" b="0" i="0" u="none" strike="noStrike">
                        <a:solidFill>
                          <a:srgbClr val="000000"/>
                        </a:solidFill>
                        <a:effectLst/>
                        <a:latin typeface="Calibri" panose="020F0502020204030204" pitchFamily="34" charset="0"/>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4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86223">
                <a:tc>
                  <a:txBody>
                    <a:bodyPr/>
                    <a:lstStyle/>
                    <a:p>
                      <a:pPr algn="l" fontAlgn="b"/>
                      <a:r>
                        <a:rPr lang="fr-FR" sz="4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fr-FR" sz="4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fr-FR" sz="4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63638">
                <a:tc gridSpan="5">
                  <a:txBody>
                    <a:bodyPr/>
                    <a:lstStyle/>
                    <a:p>
                      <a:pPr algn="l" fontAlgn="b"/>
                      <a:r>
                        <a:rPr lang="fr-FR" sz="400" b="0" i="0" u="none" strike="noStrike">
                          <a:solidFill>
                            <a:srgbClr val="000000"/>
                          </a:solidFill>
                          <a:effectLst/>
                          <a:latin typeface="Arial" panose="020B0604020202020204" pitchFamily="34" charset="0"/>
                        </a:rPr>
                        <a:t>Nom de l'Etablissement : _____________________________________</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gridSpan="3">
                  <a:txBody>
                    <a:bodyPr/>
                    <a:lstStyle/>
                    <a:p>
                      <a:pPr algn="l" fontAlgn="b"/>
                      <a:r>
                        <a:rPr lang="fr-FR" sz="400" b="0" i="0" u="none" strike="noStrike">
                          <a:solidFill>
                            <a:srgbClr val="000000"/>
                          </a:solidFill>
                          <a:effectLst/>
                          <a:latin typeface="Arial" panose="020B0604020202020204" pitchFamily="34" charset="0"/>
                        </a:rPr>
                        <a:t>Horaires d'ouverture : ________________</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hMerge="1">
                  <a:txBody>
                    <a:bodyPr/>
                    <a:lstStyle/>
                    <a:p>
                      <a:endParaRPr lang="fr-FR"/>
                    </a:p>
                  </a:txBody>
                  <a:tcPr/>
                </a:tc>
              </a:tr>
              <a:tr h="163638">
                <a:tc gridSpan="5">
                  <a:txBody>
                    <a:bodyPr/>
                    <a:lstStyle/>
                    <a:p>
                      <a:pPr algn="l" fontAlgn="b"/>
                      <a:r>
                        <a:rPr lang="fr-FR" sz="400" b="0" i="0" u="none" strike="noStrike">
                          <a:solidFill>
                            <a:srgbClr val="000000"/>
                          </a:solidFill>
                          <a:effectLst/>
                          <a:latin typeface="Arial" panose="020B0604020202020204" pitchFamily="34" charset="0"/>
                        </a:rPr>
                        <a:t>Adresse : _____________________________________________________</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gridSpan="3">
                  <a:txBody>
                    <a:bodyPr/>
                    <a:lstStyle/>
                    <a:p>
                      <a:pPr algn="l" fontAlgn="b"/>
                      <a:r>
                        <a:rPr lang="fr-FR" sz="400" b="0" i="0" u="none" strike="noStrike">
                          <a:solidFill>
                            <a:srgbClr val="000000"/>
                          </a:solidFill>
                          <a:effectLst/>
                          <a:latin typeface="Arial" panose="020B0604020202020204" pitchFamily="34" charset="0"/>
                        </a:rPr>
                        <a:t>Code interne : ______________________</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hMerge="1">
                  <a:txBody>
                    <a:bodyPr/>
                    <a:lstStyle/>
                    <a:p>
                      <a:endParaRPr lang="fr-FR"/>
                    </a:p>
                  </a:txBody>
                  <a:tcPr/>
                </a:tc>
              </a:tr>
              <a:tr h="127374">
                <a:tc gridSpan="3">
                  <a:txBody>
                    <a:bodyPr/>
                    <a:lstStyle/>
                    <a:p>
                      <a:pPr algn="l" fontAlgn="b"/>
                      <a:r>
                        <a:rPr lang="fr-FR" sz="400" b="0" i="0" u="none" strike="noStrike">
                          <a:solidFill>
                            <a:srgbClr val="000000"/>
                          </a:solidFill>
                          <a:effectLst/>
                          <a:latin typeface="Arial" panose="020B0604020202020204" pitchFamily="34" charset="0"/>
                        </a:rPr>
                        <a:t>Accès camion : _________________________</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fr-FR"/>
                    </a:p>
                  </a:txBody>
                  <a:tcPr/>
                </a:tc>
                <a:tc hMerge="1">
                  <a:txBody>
                    <a:bodyPr/>
                    <a:lstStyle/>
                    <a:p>
                      <a:endParaRPr lang="fr-FR"/>
                    </a:p>
                  </a:txBody>
                  <a:tcPr/>
                </a:tc>
                <a:tc>
                  <a:txBody>
                    <a:bodyPr/>
                    <a:lstStyle/>
                    <a:p>
                      <a:pPr algn="l" fontAlgn="b"/>
                      <a:endParaRPr lang="fr-FR" sz="4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fr-FR" sz="4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fr-FR" sz="4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fr-FR" sz="4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fr-FR" sz="4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146969">
                <a:tc gridSpan="2">
                  <a:txBody>
                    <a:bodyPr/>
                    <a:lstStyle/>
                    <a:p>
                      <a:pPr algn="l" fontAlgn="b"/>
                      <a:r>
                        <a:rPr lang="fr-FR" sz="400" b="0" i="0" u="none" strike="noStrike">
                          <a:solidFill>
                            <a:srgbClr val="000000"/>
                          </a:solidFill>
                          <a:effectLst/>
                          <a:latin typeface="Arial" panose="020B0604020202020204" pitchFamily="34" charset="0"/>
                        </a:rPr>
                        <a:t>Code postal : _____________</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fr-FR"/>
                    </a:p>
                  </a:txBody>
                  <a:tcPr/>
                </a:tc>
                <a:tc gridSpan="4">
                  <a:txBody>
                    <a:bodyPr/>
                    <a:lstStyle/>
                    <a:p>
                      <a:pPr algn="l" fontAlgn="b"/>
                      <a:r>
                        <a:rPr lang="fr-FR" sz="400" b="0" i="0" u="none" strike="noStrike">
                          <a:solidFill>
                            <a:srgbClr val="000000"/>
                          </a:solidFill>
                          <a:effectLst/>
                          <a:latin typeface="Arial" panose="020B0604020202020204" pitchFamily="34" charset="0"/>
                        </a:rPr>
                        <a:t>Ville : ____________________________________</a:t>
                      </a:r>
                    </a:p>
                  </a:txBody>
                  <a:tcPr marL="0" marR="0" marT="0" marB="0" anchor="b">
                    <a:lnL>
                      <a:noFill/>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endParaRPr lang="fr-FR" sz="4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fr-FR" sz="4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142071">
                <a:tc gridSpan="2">
                  <a:txBody>
                    <a:bodyPr/>
                    <a:lstStyle/>
                    <a:p>
                      <a:pPr algn="l" fontAlgn="b"/>
                      <a:r>
                        <a:rPr lang="fr-FR" sz="400" b="0" i="0" u="none" strike="noStrike">
                          <a:solidFill>
                            <a:srgbClr val="000000"/>
                          </a:solidFill>
                          <a:effectLst/>
                          <a:latin typeface="Arial" panose="020B0604020202020204" pitchFamily="34" charset="0"/>
                        </a:rPr>
                        <a:t>Tel : _______________________</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fr-FR"/>
                    </a:p>
                  </a:txBody>
                  <a:tcPr/>
                </a:tc>
                <a:tc>
                  <a:txBody>
                    <a:bodyPr/>
                    <a:lstStyle/>
                    <a:p>
                      <a:pPr algn="l" fontAlgn="b"/>
                      <a:endParaRPr lang="fr-FR" sz="4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fr-FR" sz="4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gridSpan="4">
                  <a:txBody>
                    <a:bodyPr/>
                    <a:lstStyle/>
                    <a:p>
                      <a:pPr algn="l" fontAlgn="b"/>
                      <a:r>
                        <a:rPr lang="fr-FR" sz="400" b="0" i="0" u="none" strike="noStrike">
                          <a:solidFill>
                            <a:srgbClr val="000000"/>
                          </a:solidFill>
                          <a:effectLst/>
                          <a:latin typeface="Arial" panose="020B0604020202020204" pitchFamily="34" charset="0"/>
                        </a:rPr>
                        <a:t>Fax : _____________________________</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r>
              <a:tr h="142071">
                <a:tc gridSpan="4">
                  <a:txBody>
                    <a:bodyPr/>
                    <a:lstStyle/>
                    <a:p>
                      <a:pPr algn="l" fontAlgn="b"/>
                      <a:r>
                        <a:rPr lang="fr-FR" sz="400" b="0" i="0" u="none" strike="noStrike">
                          <a:solidFill>
                            <a:srgbClr val="000000"/>
                          </a:solidFill>
                          <a:effectLst/>
                          <a:latin typeface="Arial" panose="020B0604020202020204" pitchFamily="34" charset="0"/>
                        </a:rPr>
                        <a:t>Nom de l'agent de laboratoire</a:t>
                      </a:r>
                      <a:r>
                        <a:rPr lang="fr-FR" sz="400" b="0" i="0" u="none" strike="noStrike">
                          <a:solidFill>
                            <a:srgbClr val="FF0000"/>
                          </a:solidFill>
                          <a:effectLst/>
                          <a:latin typeface="Arial" panose="020B0604020202020204" pitchFamily="34" charset="0"/>
                        </a:rPr>
                        <a:t> </a:t>
                      </a:r>
                      <a:r>
                        <a:rPr lang="fr-FR" sz="400" b="0" i="0" u="none" strike="noStrike">
                          <a:solidFill>
                            <a:srgbClr val="000000"/>
                          </a:solidFill>
                          <a:effectLst/>
                          <a:latin typeface="Arial" panose="020B0604020202020204" pitchFamily="34" charset="0"/>
                        </a:rPr>
                        <a:t>: _______________________</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endParaRPr lang="fr-FR" sz="4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fr-FR" sz="4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fr-FR" sz="4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fr-FR" sz="4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163638">
                <a:tc gridSpan="4">
                  <a:txBody>
                    <a:bodyPr/>
                    <a:lstStyle/>
                    <a:p>
                      <a:pPr algn="l" fontAlgn="b"/>
                      <a:r>
                        <a:rPr lang="fr-FR" sz="400" b="0" i="0" u="none" strike="noStrike">
                          <a:solidFill>
                            <a:srgbClr val="000000"/>
                          </a:solidFill>
                          <a:effectLst/>
                          <a:latin typeface="Arial" panose="020B0604020202020204" pitchFamily="34" charset="0"/>
                        </a:rPr>
                        <a:t>Nom de l'agent de la Région Alsace : _______________________</a:t>
                      </a:r>
                    </a:p>
                  </a:txBody>
                  <a:tcPr marL="0" marR="0" marT="0"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a:txBody>
                    <a:bodyPr/>
                    <a:lstStyle/>
                    <a:p>
                      <a:pPr algn="l" fontAlgn="b"/>
                      <a:r>
                        <a:rPr lang="fr-FR" sz="400" b="0" i="0" u="none" strike="noStrike">
                          <a:solidFill>
                            <a:srgbClr val="000000"/>
                          </a:solidFill>
                          <a:effectLst/>
                          <a:latin typeface="Arial" panose="020B060402020202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400" b="0" i="0" u="none" strike="noStrike">
                          <a:solidFill>
                            <a:srgbClr val="000000"/>
                          </a:solidFill>
                          <a:effectLst/>
                          <a:latin typeface="Arial" panose="020B060402020202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400" b="0" i="0" u="none" strike="noStrike">
                          <a:solidFill>
                            <a:srgbClr val="000000"/>
                          </a:solidFill>
                          <a:effectLst/>
                          <a:latin typeface="Arial" panose="020B060402020202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4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86223">
                <a:tc>
                  <a:txBody>
                    <a:bodyPr/>
                    <a:lstStyle/>
                    <a:p>
                      <a:pPr algn="l" fontAlgn="b"/>
                      <a:r>
                        <a:rPr lang="fr-FR" sz="400" b="0" i="0" u="none" strike="noStrike">
                          <a:solidFill>
                            <a:srgbClr val="000000"/>
                          </a:solidFill>
                          <a:effectLst/>
                          <a:latin typeface="Calibri" panose="020F050202020403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fr-FR" sz="400" b="0" i="0" u="none" strike="noStrike">
                          <a:solidFill>
                            <a:srgbClr val="000000"/>
                          </a:solidFill>
                          <a:effectLst/>
                          <a:latin typeface="Calibri" panose="020F050202020403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fr-FR" sz="400" b="0" i="0" u="none" strike="noStrike">
                          <a:solidFill>
                            <a:srgbClr val="000000"/>
                          </a:solidFill>
                          <a:effectLst/>
                          <a:latin typeface="Calibri" panose="020F050202020403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17576">
                <a:tc gridSpan="8">
                  <a:txBody>
                    <a:bodyPr/>
                    <a:lstStyle/>
                    <a:p>
                      <a:pPr algn="ctr" fontAlgn="ctr"/>
                      <a:r>
                        <a:rPr lang="fr-FR" sz="400" b="1" i="0" u="none" strike="noStrike">
                          <a:solidFill>
                            <a:srgbClr val="000000"/>
                          </a:solidFill>
                          <a:effectLst/>
                          <a:latin typeface="Arial" panose="020B0604020202020204" pitchFamily="34" charset="0"/>
                        </a:rPr>
                        <a:t>DEMANDE D'ENLEVEMENT DE DECHETS DANGEREUX</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FFCC"/>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84589">
                <a:tc>
                  <a:txBody>
                    <a:bodyPr/>
                    <a:lstStyle/>
                    <a:p>
                      <a:pPr algn="l" fontAlgn="ctr"/>
                      <a:r>
                        <a:rPr lang="fr-FR" sz="400" b="0" i="0" u="none" strike="noStrike">
                          <a:solidFill>
                            <a:srgbClr val="000000"/>
                          </a:solidFill>
                          <a:effectLst/>
                          <a:latin typeface="Arial" panose="020B0604020202020204" pitchFamily="34" charset="0"/>
                        </a:rPr>
                        <a:t> </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fr-FR" sz="400" b="0" i="0" u="none" strike="noStrike">
                        <a:solidFill>
                          <a:srgbClr val="0000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400" b="0" i="0" u="none" strike="noStrike">
                        <a:solidFill>
                          <a:srgbClr val="0000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400" b="0" i="0" u="none" strike="noStrike">
                        <a:solidFill>
                          <a:srgbClr val="0000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400" b="0" i="0" u="none" strike="noStrike">
                        <a:solidFill>
                          <a:srgbClr val="0000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400" b="0" i="0" u="none" strike="noStrike">
                        <a:solidFill>
                          <a:srgbClr val="0000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endParaRPr lang="fr-FR" sz="400" b="0" i="0" u="none" strike="noStrike">
                        <a:solidFill>
                          <a:srgbClr val="0000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r>
                        <a:rPr lang="fr-FR" sz="400" b="0" i="0" u="none" strike="noStrike">
                          <a:solidFill>
                            <a:srgbClr val="000000"/>
                          </a:solidFill>
                          <a:effectLst/>
                          <a:latin typeface="Arial" panose="020B0604020202020204" pitchFamily="34" charset="0"/>
                        </a:rPr>
                        <a:t> </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r>
              <a:tr h="117576">
                <a:tc gridSpan="8">
                  <a:txBody>
                    <a:bodyPr/>
                    <a:lstStyle/>
                    <a:p>
                      <a:pPr algn="ctr" fontAlgn="ctr"/>
                      <a:r>
                        <a:rPr lang="fr-FR" sz="400" b="1" i="0" u="none" strike="noStrike">
                          <a:solidFill>
                            <a:srgbClr val="000000"/>
                          </a:solidFill>
                          <a:effectLst/>
                          <a:latin typeface="Arial" panose="020B0604020202020204" pitchFamily="34" charset="0"/>
                        </a:rPr>
                        <a:t>COLLECTE  A  EFFECTUER  sous 15 jours à réception de ce document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CFFCC"/>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81819">
                <a:tc>
                  <a:txBody>
                    <a:bodyPr/>
                    <a:lstStyle/>
                    <a:p>
                      <a:pPr algn="l" fontAlgn="b"/>
                      <a:r>
                        <a:rPr lang="fr-FR" sz="400" b="0" i="0" u="none" strike="noStrike">
                          <a:solidFill>
                            <a:srgbClr val="000000"/>
                          </a:solidFill>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fr-FR" sz="400" b="0" i="0" u="none" strike="noStrike">
                          <a:solidFill>
                            <a:srgbClr val="000000"/>
                          </a:solidFill>
                          <a:effectLst/>
                          <a:latin typeface="Arial" panose="020B060402020202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fr-FR" sz="400" b="0" i="0" u="none" strike="noStrike">
                          <a:solidFill>
                            <a:srgbClr val="000000"/>
                          </a:solidFill>
                          <a:effectLst/>
                          <a:latin typeface="Arial" panose="020B060402020202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fr-FR" sz="400" b="0" i="0" u="none" strike="noStrike">
                          <a:solidFill>
                            <a:srgbClr val="000000"/>
                          </a:solidFill>
                          <a:effectLst/>
                          <a:latin typeface="Arial" panose="020B060402020202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fr-FR" sz="400" b="0" i="0" u="none" strike="noStrike">
                          <a:solidFill>
                            <a:srgbClr val="000000"/>
                          </a:solidFill>
                          <a:effectLst/>
                          <a:latin typeface="Arial" panose="020B060402020202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fr-FR" sz="400" b="0" i="0" u="none" strike="noStrike">
                          <a:solidFill>
                            <a:srgbClr val="000000"/>
                          </a:solidFill>
                          <a:effectLst/>
                          <a:latin typeface="Arial" panose="020B060402020202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fr-FR" sz="400" b="0" i="0" u="none" strike="noStrike">
                          <a:solidFill>
                            <a:srgbClr val="000000"/>
                          </a:solidFill>
                          <a:effectLst/>
                          <a:latin typeface="Arial" panose="020B060402020202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fr-FR" sz="400" b="0" i="0" u="none" strike="noStrike">
                          <a:solidFill>
                            <a:srgbClr val="000000"/>
                          </a:solidFill>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84589">
                <a:tc rowSpan="2" gridSpan="4">
                  <a:txBody>
                    <a:bodyPr/>
                    <a:lstStyle/>
                    <a:p>
                      <a:pPr algn="ctr" fontAlgn="ctr"/>
                      <a:r>
                        <a:rPr lang="fr-FR" sz="400" b="0" i="0" u="none" strike="noStrike">
                          <a:solidFill>
                            <a:srgbClr val="000000"/>
                          </a:solidFill>
                          <a:effectLst/>
                          <a:latin typeface="Arial" panose="020B0604020202020204" pitchFamily="34" charset="0"/>
                        </a:rPr>
                        <a:t>NATURE DU DECHET</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fr-FR"/>
                    </a:p>
                  </a:txBody>
                  <a:tcPr/>
                </a:tc>
                <a:tc rowSpan="2" hMerge="1">
                  <a:txBody>
                    <a:bodyPr/>
                    <a:lstStyle/>
                    <a:p>
                      <a:endParaRPr lang="fr-FR"/>
                    </a:p>
                  </a:txBody>
                  <a:tcPr/>
                </a:tc>
                <a:tc rowSpan="2" hMerge="1">
                  <a:txBody>
                    <a:bodyPr/>
                    <a:lstStyle/>
                    <a:p>
                      <a:endParaRPr lang="fr-FR"/>
                    </a:p>
                  </a:txBody>
                  <a:tcPr/>
                </a:tc>
                <a:tc rowSpan="2">
                  <a:txBody>
                    <a:bodyPr/>
                    <a:lstStyle/>
                    <a:p>
                      <a:pPr algn="ctr" fontAlgn="ctr"/>
                      <a:r>
                        <a:rPr lang="fr-FR" sz="400" b="0" i="0" u="none" strike="noStrike">
                          <a:solidFill>
                            <a:srgbClr val="000000"/>
                          </a:solidFill>
                          <a:effectLst/>
                          <a:latin typeface="Arial" panose="020B0604020202020204" pitchFamily="34" charset="0"/>
                        </a:rPr>
                        <a:t>CAP</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fr-FR" sz="400" b="0" i="0" u="none" strike="noStrike">
                          <a:solidFill>
                            <a:srgbClr val="000000"/>
                          </a:solidFill>
                          <a:effectLst/>
                          <a:latin typeface="Arial" panose="020B0604020202020204" pitchFamily="34" charset="0"/>
                        </a:rPr>
                        <a:t>CODE UN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b"/>
                      <a:r>
                        <a:rPr lang="fr-FR" sz="400" b="0" i="0" u="none" strike="noStrike">
                          <a:solidFill>
                            <a:srgbClr val="000000"/>
                          </a:solidFill>
                          <a:effectLst/>
                          <a:latin typeface="Arial" panose="020B0604020202020204" pitchFamily="34" charset="0"/>
                        </a:rPr>
                        <a:t>CONDITIONNEMENT</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r>
              <a:tr h="84589">
                <a:tc gridSpan="4" vMerge="1">
                  <a:txBody>
                    <a:bodyPr/>
                    <a:lstStyle/>
                    <a:p>
                      <a:endParaRPr lang="fr-FR"/>
                    </a:p>
                  </a:txBody>
                  <a:tcPr/>
                </a:tc>
                <a:tc hMerge="1" vMerge="1">
                  <a:txBody>
                    <a:bodyPr/>
                    <a:lstStyle/>
                    <a:p>
                      <a:endParaRPr lang="fr-FR"/>
                    </a:p>
                  </a:txBody>
                  <a:tcPr/>
                </a:tc>
                <a:tc hMerge="1" vMerge="1">
                  <a:txBody>
                    <a:bodyPr/>
                    <a:lstStyle/>
                    <a:p>
                      <a:endParaRPr lang="fr-FR"/>
                    </a:p>
                  </a:txBody>
                  <a:tcPr/>
                </a:tc>
                <a:tc hMerge="1"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l" fontAlgn="b"/>
                      <a:r>
                        <a:rPr lang="fr-FR" sz="400" b="0" i="0" u="none" strike="noStrike">
                          <a:solidFill>
                            <a:srgbClr val="000000"/>
                          </a:solidFill>
                          <a:effectLst/>
                          <a:latin typeface="Arial" panose="020B0604020202020204" pitchFamily="34" charset="0"/>
                        </a:rPr>
                        <a:t>Nombre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fr-FR" sz="400" b="0" i="0" u="none" strike="noStrike">
                          <a:solidFill>
                            <a:srgbClr val="000000"/>
                          </a:solidFill>
                          <a:effectLst/>
                          <a:latin typeface="Arial" panose="020B0604020202020204" pitchFamily="34" charset="0"/>
                        </a:rPr>
                        <a:t>Volume</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589">
                <a:tc rowSpan="4">
                  <a:txBody>
                    <a:bodyPr/>
                    <a:lstStyle/>
                    <a:p>
                      <a:pPr algn="ctr" fontAlgn="ctr"/>
                      <a:r>
                        <a:rPr lang="fr-FR" sz="300" b="1" i="0" u="none" strike="noStrike">
                          <a:solidFill>
                            <a:srgbClr val="000000"/>
                          </a:solidFill>
                          <a:effectLst/>
                          <a:latin typeface="Arial" panose="020B0604020202020204" pitchFamily="34" charset="0"/>
                        </a:rPr>
                        <a:t>1</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rowSpan="2" gridSpan="2">
                  <a:txBody>
                    <a:bodyPr/>
                    <a:lstStyle/>
                    <a:p>
                      <a:pPr algn="ctr" fontAlgn="ctr"/>
                      <a:r>
                        <a:rPr lang="fr-FR" sz="400" b="1" i="0" u="none" strike="noStrike">
                          <a:solidFill>
                            <a:srgbClr val="000000"/>
                          </a:solidFill>
                          <a:effectLst/>
                          <a:latin typeface="Arial" panose="020B0604020202020204" pitchFamily="34" charset="0"/>
                        </a:rPr>
                        <a:t>Solvant organique halogéné en bidon (F-Cl-Br-I)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lang="fr-FR"/>
                    </a:p>
                  </a:txBody>
                  <a:tcPr/>
                </a:tc>
                <a:tc rowSpan="4">
                  <a:txBody>
                    <a:bodyPr/>
                    <a:lstStyle/>
                    <a:p>
                      <a:pPr algn="ctr" fontAlgn="ctr"/>
                      <a:r>
                        <a:rPr lang="fr-FR" sz="300" b="1" i="0" u="none" strike="noStrike">
                          <a:solidFill>
                            <a:srgbClr val="000000"/>
                          </a:solidFill>
                          <a:effectLst/>
                          <a:latin typeface="Arial" panose="020B0604020202020204" pitchFamily="34" charset="0"/>
                        </a:rPr>
                        <a:t>Rouge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fontAlgn="b"/>
                      <a:r>
                        <a:rPr lang="fr-FR" sz="300" b="1" i="0" u="none" strike="noStrike">
                          <a:solidFill>
                            <a:srgbClr val="000000"/>
                          </a:solidFill>
                          <a:effectLst/>
                          <a:latin typeface="Arial" panose="020B0604020202020204" pitchFamily="34" charset="0"/>
                        </a:rPr>
                        <a:t>HOP1602010289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fr-FR" sz="300" b="1" i="0" u="none" strike="noStrike">
                          <a:solidFill>
                            <a:srgbClr val="000000"/>
                          </a:solidFill>
                          <a:effectLst/>
                          <a:latin typeface="Arial" panose="020B0604020202020204" pitchFamily="34" charset="0"/>
                        </a:rPr>
                        <a:t>1992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84589">
                <a:tc vMerge="1">
                  <a:txBody>
                    <a:bodyPr/>
                    <a:lstStyle/>
                    <a:p>
                      <a:endParaRPr lang="fr-FR"/>
                    </a:p>
                  </a:txBody>
                  <a:tcPr/>
                </a:tc>
                <a:tc gridSpan="2" vMerge="1">
                  <a:txBody>
                    <a:bodyPr/>
                    <a:lstStyle/>
                    <a:p>
                      <a:endParaRPr lang="fr-FR"/>
                    </a:p>
                  </a:txBody>
                  <a:tcPr/>
                </a:tc>
                <a:tc hMerge="1"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84589">
                <a:tc vMerge="1">
                  <a:txBody>
                    <a:bodyPr/>
                    <a:lstStyle/>
                    <a:p>
                      <a:endParaRPr lang="fr-FR"/>
                    </a:p>
                  </a:txBody>
                  <a:tcPr/>
                </a:tc>
                <a:tc rowSpan="2" gridSpan="2">
                  <a:txBody>
                    <a:bodyPr/>
                    <a:lstStyle/>
                    <a:p>
                      <a:pPr algn="ctr" fontAlgn="ctr"/>
                      <a:r>
                        <a:rPr lang="fr-FR" sz="400" b="1" i="0" u="none" strike="noStrike">
                          <a:solidFill>
                            <a:srgbClr val="000000"/>
                          </a:solidFill>
                          <a:effectLst/>
                          <a:latin typeface="Arial" panose="020B0604020202020204" pitchFamily="34" charset="0"/>
                        </a:rPr>
                        <a:t>Solvant organique halogéné en fût (F-Cl-Br-I)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hMerge="1">
                  <a:txBody>
                    <a:bodyPr/>
                    <a:lstStyle/>
                    <a:p>
                      <a:endParaRPr lang="fr-FR"/>
                    </a:p>
                  </a:txBody>
                  <a:tcPr/>
                </a:tc>
                <a:tc vMerge="1">
                  <a:txBody>
                    <a:bodyPr/>
                    <a:lstStyle/>
                    <a:p>
                      <a:endParaRPr lang="fr-FR"/>
                    </a:p>
                  </a:txBody>
                  <a:tcPr/>
                </a:tc>
                <a:tc rowSpan="2">
                  <a:txBody>
                    <a:bodyPr/>
                    <a:lstStyle/>
                    <a:p>
                      <a:pPr algn="ctr" fontAlgn="b"/>
                      <a:r>
                        <a:rPr lang="fr-FR" sz="300" b="1" i="0" u="none" strike="noStrike">
                          <a:solidFill>
                            <a:srgbClr val="000000"/>
                          </a:solidFill>
                          <a:effectLst/>
                          <a:latin typeface="Arial" panose="020B0604020202020204" pitchFamily="34" charset="0"/>
                        </a:rPr>
                        <a:t>HOP1601017320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fr-FR" sz="300" b="1" i="0" u="none" strike="noStrike">
                          <a:solidFill>
                            <a:srgbClr val="000000"/>
                          </a:solidFill>
                          <a:effectLst/>
                          <a:latin typeface="Arial" panose="020B0604020202020204" pitchFamily="34" charset="0"/>
                        </a:rPr>
                        <a:t>1992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84589">
                <a:tc vMerge="1">
                  <a:txBody>
                    <a:bodyPr/>
                    <a:lstStyle/>
                    <a:p>
                      <a:endParaRPr lang="fr-FR"/>
                    </a:p>
                  </a:txBody>
                  <a:tcPr/>
                </a:tc>
                <a:tc gridSpan="2" vMerge="1">
                  <a:txBody>
                    <a:bodyPr/>
                    <a:lstStyle/>
                    <a:p>
                      <a:endParaRPr lang="fr-FR"/>
                    </a:p>
                  </a:txBody>
                  <a:tcPr/>
                </a:tc>
                <a:tc hMerge="1"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84589">
                <a:tc rowSpan="6">
                  <a:txBody>
                    <a:bodyPr/>
                    <a:lstStyle/>
                    <a:p>
                      <a:pPr algn="ctr" fontAlgn="ctr"/>
                      <a:r>
                        <a:rPr lang="fr-FR" sz="300" b="1" i="0" u="none" strike="noStrike">
                          <a:solidFill>
                            <a:srgbClr val="000000"/>
                          </a:solidFill>
                          <a:effectLst/>
                          <a:latin typeface="Arial" panose="020B0604020202020204" pitchFamily="34" charset="0"/>
                        </a:rPr>
                        <a:t>2</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rowSpan="2" gridSpan="2">
                  <a:txBody>
                    <a:bodyPr/>
                    <a:lstStyle/>
                    <a:p>
                      <a:pPr algn="ctr" fontAlgn="ctr"/>
                      <a:r>
                        <a:rPr lang="fr-FR" sz="400" b="1" i="0" u="none" strike="noStrike">
                          <a:solidFill>
                            <a:srgbClr val="000000"/>
                          </a:solidFill>
                          <a:effectLst/>
                          <a:latin typeface="Arial" panose="020B0604020202020204" pitchFamily="34" charset="0"/>
                        </a:rPr>
                        <a:t>Solvant organique non halogéné en bidon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lang="fr-FR"/>
                    </a:p>
                  </a:txBody>
                  <a:tcPr/>
                </a:tc>
                <a:tc rowSpan="6">
                  <a:txBody>
                    <a:bodyPr/>
                    <a:lstStyle/>
                    <a:p>
                      <a:pPr algn="ctr" fontAlgn="ctr"/>
                      <a:r>
                        <a:rPr lang="fr-FR" sz="300" b="1" i="0" u="none" strike="noStrike">
                          <a:solidFill>
                            <a:srgbClr val="000000"/>
                          </a:solidFill>
                          <a:effectLst/>
                          <a:latin typeface="Arial" panose="020B0604020202020204" pitchFamily="34" charset="0"/>
                        </a:rPr>
                        <a:t>Vert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fontAlgn="b"/>
                      <a:r>
                        <a:rPr lang="fr-FR" sz="300" b="1" i="0" u="none" strike="noStrike">
                          <a:solidFill>
                            <a:srgbClr val="000000"/>
                          </a:solidFill>
                          <a:effectLst/>
                          <a:latin typeface="Arial" panose="020B0604020202020204" pitchFamily="34" charset="0"/>
                        </a:rPr>
                        <a:t>HOP1602010290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fr-FR" sz="300" b="1" i="0" u="none" strike="noStrike">
                          <a:solidFill>
                            <a:srgbClr val="000000"/>
                          </a:solidFill>
                          <a:effectLst/>
                          <a:latin typeface="Arial" panose="020B0604020202020204" pitchFamily="34" charset="0"/>
                        </a:rPr>
                        <a:t>1993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84589">
                <a:tc vMerge="1">
                  <a:txBody>
                    <a:bodyPr/>
                    <a:lstStyle/>
                    <a:p>
                      <a:endParaRPr lang="fr-FR"/>
                    </a:p>
                  </a:txBody>
                  <a:tcPr/>
                </a:tc>
                <a:tc gridSpan="2" vMerge="1">
                  <a:txBody>
                    <a:bodyPr/>
                    <a:lstStyle/>
                    <a:p>
                      <a:endParaRPr lang="fr-FR"/>
                    </a:p>
                  </a:txBody>
                  <a:tcPr/>
                </a:tc>
                <a:tc hMerge="1"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84589">
                <a:tc vMerge="1">
                  <a:txBody>
                    <a:bodyPr/>
                    <a:lstStyle/>
                    <a:p>
                      <a:endParaRPr lang="fr-FR"/>
                    </a:p>
                  </a:txBody>
                  <a:tcPr/>
                </a:tc>
                <a:tc rowSpan="2" gridSpan="2">
                  <a:txBody>
                    <a:bodyPr/>
                    <a:lstStyle/>
                    <a:p>
                      <a:pPr algn="ctr" fontAlgn="ctr"/>
                      <a:r>
                        <a:rPr lang="fr-FR" sz="400" b="1" i="0" u="none" strike="noStrike">
                          <a:solidFill>
                            <a:srgbClr val="000000"/>
                          </a:solidFill>
                          <a:effectLst/>
                          <a:latin typeface="Arial" panose="020B0604020202020204" pitchFamily="34" charset="0"/>
                        </a:rPr>
                        <a:t>Solvant organique non halogéné en fût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lang="fr-FR"/>
                    </a:p>
                  </a:txBody>
                  <a:tcPr/>
                </a:tc>
                <a:tc vMerge="1">
                  <a:txBody>
                    <a:bodyPr/>
                    <a:lstStyle/>
                    <a:p>
                      <a:endParaRPr lang="fr-FR"/>
                    </a:p>
                  </a:txBody>
                  <a:tcPr/>
                </a:tc>
                <a:tc rowSpan="2">
                  <a:txBody>
                    <a:bodyPr/>
                    <a:lstStyle/>
                    <a:p>
                      <a:pPr algn="ctr" fontAlgn="b"/>
                      <a:r>
                        <a:rPr lang="fr-FR" sz="300" b="1" i="0" u="none" strike="noStrike">
                          <a:solidFill>
                            <a:srgbClr val="000000"/>
                          </a:solidFill>
                          <a:effectLst/>
                          <a:latin typeface="Arial" panose="020B0604020202020204" pitchFamily="34" charset="0"/>
                        </a:rPr>
                        <a:t>HOP1602010291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fr-FR" sz="300" b="1" i="0" u="none" strike="noStrike">
                          <a:solidFill>
                            <a:srgbClr val="000000"/>
                          </a:solidFill>
                          <a:effectLst/>
                          <a:latin typeface="Arial" panose="020B0604020202020204" pitchFamily="34" charset="0"/>
                        </a:rPr>
                        <a:t>1993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84589">
                <a:tc vMerge="1">
                  <a:txBody>
                    <a:bodyPr/>
                    <a:lstStyle/>
                    <a:p>
                      <a:endParaRPr lang="fr-FR"/>
                    </a:p>
                  </a:txBody>
                  <a:tcPr/>
                </a:tc>
                <a:tc gridSpan="2" vMerge="1">
                  <a:txBody>
                    <a:bodyPr/>
                    <a:lstStyle/>
                    <a:p>
                      <a:endParaRPr lang="fr-FR"/>
                    </a:p>
                  </a:txBody>
                  <a:tcPr/>
                </a:tc>
                <a:tc hMerge="1"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84589">
                <a:tc vMerge="1">
                  <a:txBody>
                    <a:bodyPr/>
                    <a:lstStyle/>
                    <a:p>
                      <a:endParaRPr lang="fr-FR"/>
                    </a:p>
                  </a:txBody>
                  <a:tcPr/>
                </a:tc>
                <a:tc rowSpan="2" gridSpan="2">
                  <a:txBody>
                    <a:bodyPr/>
                    <a:lstStyle/>
                    <a:p>
                      <a:pPr algn="ctr" fontAlgn="ctr"/>
                      <a:r>
                        <a:rPr lang="fr-FR" sz="400" b="1" i="0" u="none" strike="noStrike">
                          <a:solidFill>
                            <a:srgbClr val="000000"/>
                          </a:solidFill>
                          <a:effectLst/>
                          <a:latin typeface="Arial" panose="020B0604020202020204" pitchFamily="34" charset="0"/>
                        </a:rPr>
                        <a:t>Produit organique non halogéné (peinture,...)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hMerge="1">
                  <a:txBody>
                    <a:bodyPr/>
                    <a:lstStyle/>
                    <a:p>
                      <a:endParaRPr lang="fr-FR"/>
                    </a:p>
                  </a:txBody>
                  <a:tcPr/>
                </a:tc>
                <a:tc vMerge="1">
                  <a:txBody>
                    <a:bodyPr/>
                    <a:lstStyle/>
                    <a:p>
                      <a:endParaRPr lang="fr-FR"/>
                    </a:p>
                  </a:txBody>
                  <a:tcPr/>
                </a:tc>
                <a:tc rowSpan="2">
                  <a:txBody>
                    <a:bodyPr/>
                    <a:lstStyle/>
                    <a:p>
                      <a:pPr algn="ctr" fontAlgn="b"/>
                      <a:r>
                        <a:rPr lang="fr-FR" sz="300" b="1" i="0" u="none" strike="noStrike">
                          <a:solidFill>
                            <a:srgbClr val="000000"/>
                          </a:solidFill>
                          <a:effectLst/>
                          <a:latin typeface="Arial" panose="020B0604020202020204" pitchFamily="34" charset="0"/>
                        </a:rPr>
                        <a:t>HOP1601017322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fr-FR" sz="300" b="1" i="0" u="none" strike="noStrike">
                          <a:solidFill>
                            <a:srgbClr val="000000"/>
                          </a:solidFill>
                          <a:effectLst/>
                          <a:latin typeface="Arial" panose="020B0604020202020204" pitchFamily="34" charset="0"/>
                        </a:rPr>
                        <a:t>1263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84589">
                <a:tc vMerge="1">
                  <a:txBody>
                    <a:bodyPr/>
                    <a:lstStyle/>
                    <a:p>
                      <a:endParaRPr lang="fr-FR"/>
                    </a:p>
                  </a:txBody>
                  <a:tcPr/>
                </a:tc>
                <a:tc gridSpan="2" vMerge="1">
                  <a:txBody>
                    <a:bodyPr/>
                    <a:lstStyle/>
                    <a:p>
                      <a:endParaRPr lang="fr-FR"/>
                    </a:p>
                  </a:txBody>
                  <a:tcPr/>
                </a:tc>
                <a:tc hMerge="1"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84589">
                <a:tc rowSpan="4">
                  <a:txBody>
                    <a:bodyPr/>
                    <a:lstStyle/>
                    <a:p>
                      <a:pPr algn="ctr" fontAlgn="ctr"/>
                      <a:r>
                        <a:rPr lang="fr-FR" sz="300" b="1" i="0" u="none" strike="noStrike">
                          <a:solidFill>
                            <a:srgbClr val="000000"/>
                          </a:solidFill>
                          <a:effectLst/>
                          <a:latin typeface="Arial" panose="020B0604020202020204" pitchFamily="34" charset="0"/>
                        </a:rPr>
                        <a:t>3</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rowSpan="2" gridSpan="2">
                  <a:txBody>
                    <a:bodyPr/>
                    <a:lstStyle/>
                    <a:p>
                      <a:pPr algn="ctr" fontAlgn="ctr"/>
                      <a:r>
                        <a:rPr lang="fr-FR" sz="400" b="1" i="0" u="none" strike="noStrike">
                          <a:solidFill>
                            <a:srgbClr val="000000"/>
                          </a:solidFill>
                          <a:effectLst/>
                          <a:latin typeface="Arial" panose="020B0604020202020204" pitchFamily="34" charset="0"/>
                        </a:rPr>
                        <a:t>Acide minéral &lt; 30L liquide/solide en bidon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lang="fr-FR"/>
                    </a:p>
                  </a:txBody>
                  <a:tcPr/>
                </a:tc>
                <a:tc rowSpan="4">
                  <a:txBody>
                    <a:bodyPr/>
                    <a:lstStyle/>
                    <a:p>
                      <a:pPr algn="ctr" fontAlgn="ctr"/>
                      <a:r>
                        <a:rPr lang="fr-FR" sz="300" b="1" i="0" u="none" strike="noStrike">
                          <a:solidFill>
                            <a:srgbClr val="000000"/>
                          </a:solidFill>
                          <a:effectLst/>
                          <a:latin typeface="Arial" panose="020B0604020202020204" pitchFamily="34" charset="0"/>
                        </a:rPr>
                        <a:t>Bleu</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fontAlgn="b"/>
                      <a:r>
                        <a:rPr lang="fr-FR" sz="300" b="1" i="0" u="none" strike="noStrike">
                          <a:solidFill>
                            <a:srgbClr val="000000"/>
                          </a:solidFill>
                          <a:effectLst/>
                          <a:latin typeface="Arial" panose="020B0604020202020204" pitchFamily="34" charset="0"/>
                        </a:rPr>
                        <a:t>HOP1602010240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fr-FR" sz="300" b="1" i="0" u="none" strike="noStrike">
                          <a:solidFill>
                            <a:srgbClr val="000000"/>
                          </a:solidFill>
                          <a:effectLst/>
                          <a:latin typeface="Arial" panose="020B0604020202020204" pitchFamily="34" charset="0"/>
                        </a:rPr>
                        <a:t>3264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84589">
                <a:tc vMerge="1">
                  <a:txBody>
                    <a:bodyPr/>
                    <a:lstStyle/>
                    <a:p>
                      <a:endParaRPr lang="fr-FR"/>
                    </a:p>
                  </a:txBody>
                  <a:tcPr/>
                </a:tc>
                <a:tc gridSpan="2" vMerge="1">
                  <a:txBody>
                    <a:bodyPr/>
                    <a:lstStyle/>
                    <a:p>
                      <a:endParaRPr lang="fr-FR"/>
                    </a:p>
                  </a:txBody>
                  <a:tcPr/>
                </a:tc>
                <a:tc hMerge="1"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84589">
                <a:tc vMerge="1">
                  <a:txBody>
                    <a:bodyPr/>
                    <a:lstStyle/>
                    <a:p>
                      <a:endParaRPr lang="fr-FR"/>
                    </a:p>
                  </a:txBody>
                  <a:tcPr/>
                </a:tc>
                <a:tc rowSpan="2" gridSpan="2">
                  <a:txBody>
                    <a:bodyPr/>
                    <a:lstStyle/>
                    <a:p>
                      <a:pPr algn="ctr" fontAlgn="ctr"/>
                      <a:r>
                        <a:rPr lang="fr-FR" sz="400" b="1" i="0" u="none" strike="noStrike">
                          <a:solidFill>
                            <a:srgbClr val="000000"/>
                          </a:solidFill>
                          <a:effectLst/>
                          <a:latin typeface="Arial" panose="020B0604020202020204" pitchFamily="34" charset="0"/>
                        </a:rPr>
                        <a:t>Acide minéral liquide en fût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hMerge="1">
                  <a:txBody>
                    <a:bodyPr/>
                    <a:lstStyle/>
                    <a:p>
                      <a:endParaRPr lang="fr-FR"/>
                    </a:p>
                  </a:txBody>
                  <a:tcPr/>
                </a:tc>
                <a:tc vMerge="1">
                  <a:txBody>
                    <a:bodyPr/>
                    <a:lstStyle/>
                    <a:p>
                      <a:endParaRPr lang="fr-FR"/>
                    </a:p>
                  </a:txBody>
                  <a:tcPr/>
                </a:tc>
                <a:tc rowSpan="2">
                  <a:txBody>
                    <a:bodyPr/>
                    <a:lstStyle/>
                    <a:p>
                      <a:pPr algn="ctr" fontAlgn="b"/>
                      <a:r>
                        <a:rPr lang="fr-FR" sz="300" b="1" i="0" u="none" strike="noStrike">
                          <a:solidFill>
                            <a:srgbClr val="000000"/>
                          </a:solidFill>
                          <a:effectLst/>
                          <a:latin typeface="Arial" panose="020B0604020202020204" pitchFamily="34" charset="0"/>
                        </a:rPr>
                        <a:t>HOP1601017316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fr-FR" sz="300" b="1" i="0" u="none" strike="noStrike">
                          <a:solidFill>
                            <a:srgbClr val="000000"/>
                          </a:solidFill>
                          <a:effectLst/>
                          <a:latin typeface="Arial" panose="020B0604020202020204" pitchFamily="34" charset="0"/>
                        </a:rPr>
                        <a:t>3264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84589">
                <a:tc vMerge="1">
                  <a:txBody>
                    <a:bodyPr/>
                    <a:lstStyle/>
                    <a:p>
                      <a:endParaRPr lang="fr-FR"/>
                    </a:p>
                  </a:txBody>
                  <a:tcPr/>
                </a:tc>
                <a:tc gridSpan="2" vMerge="1">
                  <a:txBody>
                    <a:bodyPr/>
                    <a:lstStyle/>
                    <a:p>
                      <a:endParaRPr lang="fr-FR"/>
                    </a:p>
                  </a:txBody>
                  <a:tcPr/>
                </a:tc>
                <a:tc hMerge="1"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84589">
                <a:tc rowSpan="4">
                  <a:txBody>
                    <a:bodyPr/>
                    <a:lstStyle/>
                    <a:p>
                      <a:pPr algn="ctr" fontAlgn="ctr"/>
                      <a:r>
                        <a:rPr lang="fr-FR" sz="300" b="1" i="0" u="none" strike="noStrike">
                          <a:solidFill>
                            <a:srgbClr val="000000"/>
                          </a:solidFill>
                          <a:effectLst/>
                          <a:latin typeface="Arial" panose="020B0604020202020204" pitchFamily="34" charset="0"/>
                        </a:rPr>
                        <a:t>4</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gridSpan="2">
                  <a:txBody>
                    <a:bodyPr/>
                    <a:lstStyle/>
                    <a:p>
                      <a:pPr algn="ctr" fontAlgn="ctr"/>
                      <a:r>
                        <a:rPr lang="fr-FR" sz="400" b="1" i="0" u="none" strike="noStrike">
                          <a:solidFill>
                            <a:srgbClr val="000000"/>
                          </a:solidFill>
                          <a:effectLst/>
                          <a:latin typeface="Arial" panose="020B0604020202020204" pitchFamily="34" charset="0"/>
                        </a:rPr>
                        <a:t>Base minérale &lt; 30L liquide/solide en bidon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lang="fr-FR"/>
                    </a:p>
                  </a:txBody>
                  <a:tcPr/>
                </a:tc>
                <a:tc rowSpan="4">
                  <a:txBody>
                    <a:bodyPr/>
                    <a:lstStyle/>
                    <a:p>
                      <a:pPr algn="ctr" fontAlgn="ctr"/>
                      <a:r>
                        <a:rPr lang="fr-FR" sz="300" b="1" i="0" u="none" strike="noStrike">
                          <a:solidFill>
                            <a:srgbClr val="000000"/>
                          </a:solidFill>
                          <a:effectLst/>
                          <a:latin typeface="Arial" panose="020B0604020202020204" pitchFamily="34" charset="0"/>
                        </a:rPr>
                        <a:t>Jaune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fontAlgn="b"/>
                      <a:r>
                        <a:rPr lang="fr-FR" sz="300" b="1" i="0" u="none" strike="noStrike">
                          <a:solidFill>
                            <a:srgbClr val="000000"/>
                          </a:solidFill>
                          <a:effectLst/>
                          <a:latin typeface="Arial" panose="020B0604020202020204" pitchFamily="34" charset="0"/>
                        </a:rPr>
                        <a:t>HOP1602010241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fr-FR" sz="300" b="1" i="0" u="none" strike="noStrike">
                          <a:solidFill>
                            <a:srgbClr val="000000"/>
                          </a:solidFill>
                          <a:effectLst/>
                          <a:latin typeface="Arial" panose="020B0604020202020204" pitchFamily="34" charset="0"/>
                        </a:rPr>
                        <a:t>3266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84589">
                <a:tc vMerge="1">
                  <a:txBody>
                    <a:bodyPr/>
                    <a:lstStyle/>
                    <a:p>
                      <a:endParaRPr lang="fr-FR"/>
                    </a:p>
                  </a:txBody>
                  <a:tcPr/>
                </a:tc>
                <a:tc gridSpan="2" vMerge="1">
                  <a:txBody>
                    <a:bodyPr/>
                    <a:lstStyle/>
                    <a:p>
                      <a:endParaRPr lang="fr-FR"/>
                    </a:p>
                  </a:txBody>
                  <a:tcPr/>
                </a:tc>
                <a:tc hMerge="1"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84589">
                <a:tc vMerge="1">
                  <a:txBody>
                    <a:bodyPr/>
                    <a:lstStyle/>
                    <a:p>
                      <a:endParaRPr lang="fr-FR"/>
                    </a:p>
                  </a:txBody>
                  <a:tcPr/>
                </a:tc>
                <a:tc rowSpan="2" gridSpan="2">
                  <a:txBody>
                    <a:bodyPr/>
                    <a:lstStyle/>
                    <a:p>
                      <a:pPr algn="ctr" fontAlgn="ctr"/>
                      <a:r>
                        <a:rPr lang="fr-FR" sz="400" b="1" i="0" u="none" strike="noStrike">
                          <a:solidFill>
                            <a:srgbClr val="000000"/>
                          </a:solidFill>
                          <a:effectLst/>
                          <a:latin typeface="Arial" panose="020B0604020202020204" pitchFamily="34" charset="0"/>
                        </a:rPr>
                        <a:t>Base minérale liquide en fût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hMerge="1">
                  <a:txBody>
                    <a:bodyPr/>
                    <a:lstStyle/>
                    <a:p>
                      <a:endParaRPr lang="fr-FR"/>
                    </a:p>
                  </a:txBody>
                  <a:tcPr/>
                </a:tc>
                <a:tc vMerge="1">
                  <a:txBody>
                    <a:bodyPr/>
                    <a:lstStyle/>
                    <a:p>
                      <a:endParaRPr lang="fr-FR"/>
                    </a:p>
                  </a:txBody>
                  <a:tcPr/>
                </a:tc>
                <a:tc rowSpan="2">
                  <a:txBody>
                    <a:bodyPr/>
                    <a:lstStyle/>
                    <a:p>
                      <a:pPr algn="ctr" fontAlgn="b"/>
                      <a:r>
                        <a:rPr lang="fr-FR" sz="300" b="1" i="0" u="none" strike="noStrike">
                          <a:solidFill>
                            <a:srgbClr val="000000"/>
                          </a:solidFill>
                          <a:effectLst/>
                          <a:latin typeface="Arial" panose="020B0604020202020204" pitchFamily="34" charset="0"/>
                        </a:rPr>
                        <a:t>HOP1601017317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fr-FR" sz="300" b="1" i="0" u="none" strike="noStrike">
                          <a:solidFill>
                            <a:srgbClr val="000000"/>
                          </a:solidFill>
                          <a:effectLst/>
                          <a:latin typeface="Arial" panose="020B0604020202020204" pitchFamily="34" charset="0"/>
                        </a:rPr>
                        <a:t>3266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84589">
                <a:tc vMerge="1">
                  <a:txBody>
                    <a:bodyPr/>
                    <a:lstStyle/>
                    <a:p>
                      <a:endParaRPr lang="fr-FR"/>
                    </a:p>
                  </a:txBody>
                  <a:tcPr/>
                </a:tc>
                <a:tc gridSpan="2" vMerge="1">
                  <a:txBody>
                    <a:bodyPr/>
                    <a:lstStyle/>
                    <a:p>
                      <a:endParaRPr lang="fr-FR"/>
                    </a:p>
                  </a:txBody>
                  <a:tcPr/>
                </a:tc>
                <a:tc hMerge="1"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84589">
                <a:tc rowSpan="4">
                  <a:txBody>
                    <a:bodyPr/>
                    <a:lstStyle/>
                    <a:p>
                      <a:pPr algn="ctr" fontAlgn="ctr"/>
                      <a:r>
                        <a:rPr lang="fr-FR" sz="300" b="0" i="0" u="none" strike="noStrike">
                          <a:solidFill>
                            <a:srgbClr val="000000"/>
                          </a:solidFill>
                          <a:effectLst/>
                          <a:latin typeface="Arial" panose="020B0604020202020204" pitchFamily="34" charset="0"/>
                        </a:rPr>
                        <a:t>5</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gridSpan="2">
                  <a:txBody>
                    <a:bodyPr/>
                    <a:lstStyle/>
                    <a:p>
                      <a:pPr algn="ctr" fontAlgn="ctr"/>
                      <a:r>
                        <a:rPr lang="fr-FR" sz="400" b="1" i="0" u="none" strike="noStrike">
                          <a:solidFill>
                            <a:srgbClr val="000000"/>
                          </a:solidFill>
                          <a:effectLst/>
                          <a:latin typeface="Arial" panose="020B0604020202020204" pitchFamily="34" charset="0"/>
                        </a:rPr>
                        <a:t>Réactifs et produits chimiques divers (liquide)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lang="fr-FR"/>
                    </a:p>
                  </a:txBody>
                  <a:tcPr/>
                </a:tc>
                <a:tc rowSpan="4">
                  <a:txBody>
                    <a:bodyPr/>
                    <a:lstStyle/>
                    <a:p>
                      <a:pPr algn="ctr" fontAlgn="ctr"/>
                      <a:r>
                        <a:rPr lang="fr-FR" sz="300" b="1" i="0" u="none" strike="noStrike">
                          <a:solidFill>
                            <a:srgbClr val="000000"/>
                          </a:solidFill>
                          <a:effectLst/>
                          <a:latin typeface="Arial" panose="020B0604020202020204" pitchFamily="34" charset="0"/>
                        </a:rPr>
                        <a:t>Blanc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fontAlgn="b"/>
                      <a:r>
                        <a:rPr lang="fr-FR" sz="300" b="1" i="0" u="none" strike="noStrike">
                          <a:solidFill>
                            <a:srgbClr val="000000"/>
                          </a:solidFill>
                          <a:effectLst/>
                          <a:latin typeface="Arial" panose="020B0604020202020204" pitchFamily="34" charset="0"/>
                        </a:rPr>
                        <a:t>HOP1602010239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fr-FR" sz="300" b="1" i="0" u="none" strike="noStrike">
                          <a:solidFill>
                            <a:srgbClr val="000000"/>
                          </a:solidFill>
                          <a:effectLst/>
                          <a:latin typeface="Arial" panose="020B0604020202020204" pitchFamily="34" charset="0"/>
                        </a:rPr>
                        <a:t>3286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84589">
                <a:tc vMerge="1">
                  <a:txBody>
                    <a:bodyPr/>
                    <a:lstStyle/>
                    <a:p>
                      <a:endParaRPr lang="fr-FR"/>
                    </a:p>
                  </a:txBody>
                  <a:tcPr/>
                </a:tc>
                <a:tc gridSpan="2" vMerge="1">
                  <a:txBody>
                    <a:bodyPr/>
                    <a:lstStyle/>
                    <a:p>
                      <a:endParaRPr lang="fr-FR"/>
                    </a:p>
                  </a:txBody>
                  <a:tcPr/>
                </a:tc>
                <a:tc hMerge="1"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84589">
                <a:tc vMerge="1">
                  <a:txBody>
                    <a:bodyPr/>
                    <a:lstStyle/>
                    <a:p>
                      <a:endParaRPr lang="fr-FR"/>
                    </a:p>
                  </a:txBody>
                  <a:tcPr/>
                </a:tc>
                <a:tc gridSpan="2">
                  <a:txBody>
                    <a:bodyPr/>
                    <a:lstStyle/>
                    <a:p>
                      <a:pPr algn="ctr" fontAlgn="b"/>
                      <a:r>
                        <a:rPr lang="fr-FR" sz="400" b="1" i="0" u="none" strike="noStrike">
                          <a:solidFill>
                            <a:srgbClr val="000000"/>
                          </a:solidFill>
                          <a:effectLst/>
                          <a:latin typeface="Arial" panose="020B0604020202020204" pitchFamily="34" charset="0"/>
                        </a:rPr>
                        <a:t>Réactifs et produits chimiques (solide)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fr-FR"/>
                    </a:p>
                  </a:txBody>
                  <a:tcPr/>
                </a:tc>
                <a:tc vMerge="1">
                  <a:txBody>
                    <a:bodyPr/>
                    <a:lstStyle/>
                    <a:p>
                      <a:endParaRPr lang="fr-FR"/>
                    </a:p>
                  </a:txBody>
                  <a:tcPr/>
                </a:tc>
                <a:tc rowSpan="2">
                  <a:txBody>
                    <a:bodyPr/>
                    <a:lstStyle/>
                    <a:p>
                      <a:pPr algn="ctr" fontAlgn="b"/>
                      <a:r>
                        <a:rPr lang="fr-FR" sz="300" b="1" i="0" u="none" strike="noStrike">
                          <a:solidFill>
                            <a:srgbClr val="000000"/>
                          </a:solidFill>
                          <a:effectLst/>
                          <a:latin typeface="Arial" panose="020B0604020202020204" pitchFamily="34" charset="0"/>
                        </a:rPr>
                        <a:t>HOP1602010293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fr-FR" sz="300" b="1" i="0" u="none" strike="noStrike">
                          <a:solidFill>
                            <a:srgbClr val="000000"/>
                          </a:solidFill>
                          <a:effectLst/>
                          <a:latin typeface="Arial" panose="020B0604020202020204" pitchFamily="34" charset="0"/>
                        </a:rPr>
                        <a:t>2926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84589">
                <a:tc vMerge="1">
                  <a:txBody>
                    <a:bodyPr/>
                    <a:lstStyle/>
                    <a:p>
                      <a:endParaRPr lang="fr-FR"/>
                    </a:p>
                  </a:txBody>
                  <a:tcPr/>
                </a:tc>
                <a:tc gridSpan="2">
                  <a:txBody>
                    <a:bodyPr/>
                    <a:lstStyle/>
                    <a:p>
                      <a:pPr algn="ctr" fontAlgn="b"/>
                      <a:r>
                        <a:rPr lang="fr-FR" sz="400" b="0" i="0" u="none" strike="noStrike">
                          <a:solidFill>
                            <a:srgbClr val="000000"/>
                          </a:solidFill>
                          <a:effectLst/>
                          <a:latin typeface="Calibri" panose="020F0502020204030204" pitchFamily="34" charset="0"/>
                        </a:rPr>
                        <a:t> : de synthèses, périmés,….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84589">
                <a:tc rowSpan="2">
                  <a:txBody>
                    <a:bodyPr/>
                    <a:lstStyle/>
                    <a:p>
                      <a:pPr algn="ctr" fontAlgn="ctr"/>
                      <a:r>
                        <a:rPr lang="fr-FR" sz="300" b="0" i="0" u="none" strike="noStrike">
                          <a:solidFill>
                            <a:srgbClr val="000000"/>
                          </a:solidFill>
                          <a:effectLst/>
                          <a:latin typeface="Arial" panose="020B0604020202020204" pitchFamily="34" charset="0"/>
                        </a:rPr>
                        <a:t>6</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74706"/>
                    </a:solidFill>
                  </a:tcPr>
                </a:tc>
                <a:tc rowSpan="2" gridSpan="2">
                  <a:txBody>
                    <a:bodyPr/>
                    <a:lstStyle/>
                    <a:p>
                      <a:pPr algn="ctr" fontAlgn="ctr"/>
                      <a:r>
                        <a:rPr lang="fr-FR" sz="400" b="1" i="0" u="none" strike="noStrike">
                          <a:solidFill>
                            <a:srgbClr val="000000"/>
                          </a:solidFill>
                          <a:effectLst/>
                          <a:latin typeface="Arial" panose="020B0604020202020204" pitchFamily="34" charset="0"/>
                        </a:rPr>
                        <a:t>Métaux lourds en bidon (As-Pb-Hg-Cd)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hMerge="1">
                  <a:txBody>
                    <a:bodyPr/>
                    <a:lstStyle/>
                    <a:p>
                      <a:endParaRPr lang="fr-FR"/>
                    </a:p>
                  </a:txBody>
                  <a:tcPr/>
                </a:tc>
                <a:tc rowSpan="2">
                  <a:txBody>
                    <a:bodyPr/>
                    <a:lstStyle/>
                    <a:p>
                      <a:pPr algn="ctr" fontAlgn="ctr"/>
                      <a:r>
                        <a:rPr lang="fr-FR" sz="300" b="1" i="0" u="none" strike="noStrike">
                          <a:solidFill>
                            <a:srgbClr val="000000"/>
                          </a:solidFill>
                          <a:effectLst/>
                          <a:latin typeface="Arial" panose="020B0604020202020204" pitchFamily="34" charset="0"/>
                        </a:rPr>
                        <a:t>Brun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fontAlgn="b"/>
                      <a:r>
                        <a:rPr lang="fr-FR" sz="300" b="1" i="0" u="none" strike="noStrike">
                          <a:solidFill>
                            <a:srgbClr val="000000"/>
                          </a:solidFill>
                          <a:effectLst/>
                          <a:latin typeface="Arial" panose="020B0604020202020204" pitchFamily="34" charset="0"/>
                        </a:rPr>
                        <a:t>HOP1601017323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fr-FR" sz="300" b="1" i="0" u="none" strike="noStrike">
                          <a:solidFill>
                            <a:srgbClr val="000000"/>
                          </a:solidFill>
                          <a:effectLst/>
                          <a:latin typeface="Arial" panose="020B0604020202020204" pitchFamily="34" charset="0"/>
                        </a:rPr>
                        <a:t>3289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84589">
                <a:tc vMerge="1">
                  <a:txBody>
                    <a:bodyPr/>
                    <a:lstStyle/>
                    <a:p>
                      <a:endParaRPr lang="fr-FR"/>
                    </a:p>
                  </a:txBody>
                  <a:tcPr/>
                </a:tc>
                <a:tc gridSpan="2" vMerge="1">
                  <a:txBody>
                    <a:bodyPr/>
                    <a:lstStyle/>
                    <a:p>
                      <a:endParaRPr lang="fr-FR"/>
                    </a:p>
                  </a:txBody>
                  <a:tcPr/>
                </a:tc>
                <a:tc hMerge="1"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84589">
                <a:tc rowSpan="2">
                  <a:txBody>
                    <a:bodyPr/>
                    <a:lstStyle/>
                    <a:p>
                      <a:pPr algn="ctr" fontAlgn="ctr"/>
                      <a:r>
                        <a:rPr lang="fr-FR" sz="300" b="1" i="0" u="none" strike="noStrike">
                          <a:solidFill>
                            <a:srgbClr val="000000"/>
                          </a:solidFill>
                          <a:effectLst/>
                          <a:latin typeface="Arial" panose="020B0604020202020204" pitchFamily="34" charset="0"/>
                        </a:rPr>
                        <a:t>7</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rowSpan="2" gridSpan="2">
                  <a:txBody>
                    <a:bodyPr/>
                    <a:lstStyle/>
                    <a:p>
                      <a:pPr algn="ctr" fontAlgn="ctr"/>
                      <a:r>
                        <a:rPr lang="fr-FR" sz="400" b="1" i="0" u="none" strike="noStrike">
                          <a:solidFill>
                            <a:srgbClr val="000000"/>
                          </a:solidFill>
                          <a:effectLst/>
                          <a:latin typeface="Arial" panose="020B0604020202020204" pitchFamily="34" charset="0"/>
                        </a:rPr>
                        <a:t>Emballages vides souillés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hMerge="1">
                  <a:txBody>
                    <a:bodyPr/>
                    <a:lstStyle/>
                    <a:p>
                      <a:endParaRPr lang="fr-FR"/>
                    </a:p>
                  </a:txBody>
                  <a:tcPr/>
                </a:tc>
                <a:tc rowSpan="5">
                  <a:txBody>
                    <a:bodyPr/>
                    <a:lstStyle/>
                    <a:p>
                      <a:pPr algn="ctr" fontAlgn="ctr"/>
                      <a:r>
                        <a:rPr lang="fr-FR" sz="300" b="1" i="0" u="none" strike="noStrike">
                          <a:solidFill>
                            <a:srgbClr val="000000"/>
                          </a:solidFill>
                          <a:effectLst/>
                          <a:latin typeface="Arial" panose="020B0604020202020204" pitchFamily="34" charset="0"/>
                        </a:rPr>
                        <a:t>Gris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algn="ctr" fontAlgn="b"/>
                      <a:r>
                        <a:rPr lang="fr-FR" sz="300" b="1" i="0" u="none" strike="noStrike">
                          <a:solidFill>
                            <a:srgbClr val="000000"/>
                          </a:solidFill>
                          <a:effectLst/>
                          <a:latin typeface="Arial" panose="020B0604020202020204" pitchFamily="34" charset="0"/>
                        </a:rPr>
                        <a:t>HOP1602010238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fr-FR" sz="300" b="1" i="0" u="none" strike="noStrike">
                          <a:solidFill>
                            <a:srgbClr val="000000"/>
                          </a:solidFill>
                          <a:effectLst/>
                          <a:latin typeface="Arial" panose="020B0604020202020204" pitchFamily="34" charset="0"/>
                        </a:rPr>
                        <a:t>3175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84589">
                <a:tc vMerge="1">
                  <a:txBody>
                    <a:bodyPr/>
                    <a:lstStyle/>
                    <a:p>
                      <a:endParaRPr lang="fr-FR"/>
                    </a:p>
                  </a:txBody>
                  <a:tcPr/>
                </a:tc>
                <a:tc gridSpan="2" vMerge="1">
                  <a:txBody>
                    <a:bodyPr/>
                    <a:lstStyle/>
                    <a:p>
                      <a:endParaRPr lang="fr-FR"/>
                    </a:p>
                  </a:txBody>
                  <a:tcPr/>
                </a:tc>
                <a:tc hMerge="1"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32273">
                <a:tc>
                  <a:txBody>
                    <a:bodyPr/>
                    <a:lstStyle/>
                    <a:p>
                      <a:pPr algn="ctr" fontAlgn="b"/>
                      <a:r>
                        <a:rPr lang="fr-FR" sz="300" b="1" i="0" u="none" strike="noStrike">
                          <a:solidFill>
                            <a:srgbClr val="000000"/>
                          </a:solidFill>
                          <a:effectLst/>
                          <a:latin typeface="Arial" panose="020B0604020202020204" pitchFamily="34" charset="0"/>
                        </a:rPr>
                        <a:t>8</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fontAlgn="ctr"/>
                      <a:r>
                        <a:rPr lang="fr-FR" sz="400" b="1" i="0" u="none" strike="noStrike">
                          <a:solidFill>
                            <a:srgbClr val="000000"/>
                          </a:solidFill>
                          <a:effectLst/>
                          <a:latin typeface="Arial" panose="020B0604020202020204" pitchFamily="34" charset="0"/>
                        </a:rPr>
                        <a:t>Aérosols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vMerge="1">
                  <a:txBody>
                    <a:bodyPr/>
                    <a:lstStyle/>
                    <a:p>
                      <a:endParaRPr lang="fr-FR"/>
                    </a:p>
                  </a:txBody>
                  <a:tcPr/>
                </a:tc>
                <a:tc>
                  <a:txBody>
                    <a:bodyPr/>
                    <a:lstStyle/>
                    <a:p>
                      <a:pPr algn="ctr" fontAlgn="b"/>
                      <a:r>
                        <a:rPr lang="fr-FR" sz="300" b="1" i="0" u="none" strike="noStrike">
                          <a:solidFill>
                            <a:srgbClr val="000000"/>
                          </a:solidFill>
                          <a:effectLst/>
                          <a:latin typeface="Arial" panose="020B0604020202020204" pitchFamily="34" charset="0"/>
                        </a:rPr>
                        <a:t>HOP1601017318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300" b="1" i="0" u="none" strike="noStrike">
                          <a:solidFill>
                            <a:srgbClr val="000000"/>
                          </a:solidFill>
                          <a:effectLst/>
                          <a:latin typeface="Arial" panose="020B0604020202020204" pitchFamily="34" charset="0"/>
                        </a:rPr>
                        <a:t>1950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42071">
                <a:tc>
                  <a:txBody>
                    <a:bodyPr/>
                    <a:lstStyle/>
                    <a:p>
                      <a:pPr algn="ctr" fontAlgn="b"/>
                      <a:r>
                        <a:rPr lang="fr-FR" sz="300" b="1" i="0" u="none" strike="noStrike">
                          <a:solidFill>
                            <a:srgbClr val="000000"/>
                          </a:solidFill>
                          <a:effectLst/>
                          <a:latin typeface="Arial" panose="020B0604020202020204" pitchFamily="34" charset="0"/>
                        </a:rPr>
                        <a:t>9</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gridSpan="2">
                  <a:txBody>
                    <a:bodyPr/>
                    <a:lstStyle/>
                    <a:p>
                      <a:pPr algn="ctr" fontAlgn="ctr"/>
                      <a:r>
                        <a:rPr lang="fr-FR" sz="400" b="1" i="0" u="none" strike="noStrike">
                          <a:solidFill>
                            <a:srgbClr val="000000"/>
                          </a:solidFill>
                          <a:effectLst/>
                          <a:latin typeface="Arial" panose="020B0604020202020204" pitchFamily="34" charset="0"/>
                        </a:rPr>
                        <a:t>Batteries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vMerge="1">
                  <a:txBody>
                    <a:bodyPr/>
                    <a:lstStyle/>
                    <a:p>
                      <a:endParaRPr lang="fr-FR"/>
                    </a:p>
                  </a:txBody>
                  <a:tcPr/>
                </a:tc>
                <a:tc>
                  <a:txBody>
                    <a:bodyPr/>
                    <a:lstStyle/>
                    <a:p>
                      <a:pPr algn="ctr" fontAlgn="b"/>
                      <a:r>
                        <a:rPr lang="fr-FR" sz="300" b="1" i="0" u="none" strike="noStrike">
                          <a:solidFill>
                            <a:srgbClr val="000000"/>
                          </a:solidFill>
                          <a:effectLst/>
                          <a:latin typeface="Arial" panose="020B0604020202020204" pitchFamily="34" charset="0"/>
                        </a:rPr>
                        <a:t>HOP1601017319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300" b="1" i="0" u="none" strike="noStrike">
                          <a:solidFill>
                            <a:srgbClr val="000000"/>
                          </a:solidFill>
                          <a:effectLst/>
                          <a:latin typeface="Arial" panose="020B0604020202020204" pitchFamily="34" charset="0"/>
                        </a:rPr>
                        <a:t>2794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576">
                <a:tc>
                  <a:txBody>
                    <a:bodyPr/>
                    <a:lstStyle/>
                    <a:p>
                      <a:pPr algn="ctr" fontAlgn="b"/>
                      <a:r>
                        <a:rPr lang="fr-FR" sz="300" b="1" i="0" u="none" strike="noStrike">
                          <a:solidFill>
                            <a:srgbClr val="000000"/>
                          </a:solidFill>
                          <a:effectLst/>
                          <a:latin typeface="Arial" panose="020B0604020202020204" pitchFamily="34" charset="0"/>
                        </a:rPr>
                        <a:t>10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algn="ctr" fontAlgn="ctr"/>
                      <a:r>
                        <a:rPr lang="fr-FR" sz="400" b="1" i="0" u="none" strike="noStrike">
                          <a:solidFill>
                            <a:srgbClr val="000000"/>
                          </a:solidFill>
                          <a:effectLst/>
                          <a:latin typeface="Arial" panose="020B0604020202020204" pitchFamily="34" charset="0"/>
                        </a:rPr>
                        <a:t>Lampes et tubes néons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fr-FR"/>
                    </a:p>
                  </a:txBody>
                  <a:tcPr/>
                </a:tc>
                <a:tc vMerge="1">
                  <a:txBody>
                    <a:bodyPr/>
                    <a:lstStyle/>
                    <a:p>
                      <a:endParaRPr lang="fr-FR"/>
                    </a:p>
                  </a:txBody>
                  <a:tcPr/>
                </a:tc>
                <a:tc>
                  <a:txBody>
                    <a:bodyPr/>
                    <a:lstStyle/>
                    <a:p>
                      <a:pPr algn="ctr" fontAlgn="b"/>
                      <a:r>
                        <a:rPr lang="fr-FR" sz="300" b="1" i="0" u="none" strike="noStrike">
                          <a:solidFill>
                            <a:srgbClr val="000000"/>
                          </a:solidFill>
                          <a:effectLst/>
                          <a:latin typeface="Arial" panose="020B0604020202020204" pitchFamily="34" charset="0"/>
                        </a:rPr>
                        <a:t>HOP1602010292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300" b="1" i="0" u="none" strike="noStrike">
                          <a:solidFill>
                            <a:srgbClr val="000000"/>
                          </a:solidFill>
                          <a:effectLst/>
                          <a:latin typeface="Arial" panose="020B0604020202020204" pitchFamily="34" charset="0"/>
                        </a:rPr>
                        <a:t>Non soumis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fr-FR" sz="300" b="0" i="0" u="none" strike="noStrike">
                          <a:solidFill>
                            <a:srgbClr val="000000"/>
                          </a:solidFill>
                          <a:effectLst/>
                          <a:latin typeface="Calibri" panose="020F050202020403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223">
                <a:tc>
                  <a:txBody>
                    <a:bodyPr/>
                    <a:lstStyle/>
                    <a:p>
                      <a:pPr algn="l" fontAlgn="b"/>
                      <a:endParaRPr lang="fr-FR" sz="400" b="0" i="0" u="none" strike="noStrike">
                        <a:solidFill>
                          <a:srgbClr val="000000"/>
                        </a:solidFill>
                        <a:effectLst/>
                        <a:latin typeface="Calibri" panose="020F0502020204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400" b="0" i="0" u="none" strike="noStrike">
                        <a:solidFill>
                          <a:srgbClr val="000000"/>
                        </a:solidFill>
                        <a:effectLst/>
                        <a:latin typeface="Calibri" panose="020F0502020204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400" b="0" i="0" u="none" strike="noStrike">
                        <a:solidFill>
                          <a:srgbClr val="000000"/>
                        </a:solidFill>
                        <a:effectLst/>
                        <a:latin typeface="Calibri" panose="020F0502020204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fr-FR" sz="300" b="1" i="0" u="none" strike="noStrike">
                          <a:solidFill>
                            <a:srgbClr val="000000"/>
                          </a:solidFill>
                          <a:effectLst/>
                          <a:latin typeface="Arial" panose="020B0604020202020204" pitchFamily="34" charset="0"/>
                        </a:rPr>
                        <a:t> </a:t>
                      </a:r>
                    </a:p>
                  </a:txBody>
                  <a:tcPr marL="0" marR="0" marT="0"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fr-FR" sz="400" b="0" i="0" u="none" strike="noStrike">
                        <a:solidFill>
                          <a:srgbClr val="000000"/>
                        </a:solidFill>
                        <a:effectLst/>
                        <a:latin typeface="Calibri" panose="020F0502020204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400" b="0" i="0" u="none" strike="noStrike">
                        <a:solidFill>
                          <a:srgbClr val="000000"/>
                        </a:solidFill>
                        <a:effectLst/>
                        <a:latin typeface="Calibri" panose="020F0502020204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400" b="0" i="0" u="none" strike="noStrike">
                        <a:solidFill>
                          <a:srgbClr val="000000"/>
                        </a:solidFill>
                        <a:effectLst/>
                        <a:latin typeface="Calibri" panose="020F0502020204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400" b="0" i="0" u="none" strike="noStrike">
                        <a:solidFill>
                          <a:srgbClr val="000000"/>
                        </a:solidFill>
                        <a:effectLst/>
                        <a:latin typeface="Calibri" panose="020F0502020204030204" pitchFamily="34" charset="0"/>
                      </a:endParaRPr>
                    </a:p>
                  </a:txBody>
                  <a:tcPr marL="0" marR="0" marT="0" marB="0" anchor="b">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576">
                <a:tc gridSpan="8">
                  <a:txBody>
                    <a:bodyPr/>
                    <a:lstStyle/>
                    <a:p>
                      <a:pPr algn="ctr" fontAlgn="ctr"/>
                      <a:r>
                        <a:rPr lang="fr-FR" sz="400" b="1" i="0" u="none" strike="noStrike">
                          <a:solidFill>
                            <a:srgbClr val="000000"/>
                          </a:solidFill>
                          <a:effectLst/>
                          <a:latin typeface="Calibri" panose="020F0502020204030204" pitchFamily="34" charset="0"/>
                        </a:rPr>
                        <a:t>MISE A DISPOSITION EMBALLAGES / CONDITIONNEMENT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CC"/>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86223">
                <a:tc>
                  <a:txBody>
                    <a:bodyPr/>
                    <a:lstStyle/>
                    <a:p>
                      <a:pPr algn="l" fontAlgn="b"/>
                      <a:endParaRPr lang="fr-FR" sz="4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fr-FR" sz="4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fr-FR" sz="4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fr-FR" sz="4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fr-FR" sz="4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fr-FR" sz="4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fr-FR" sz="4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fr-FR" sz="400" b="0" i="0" u="none" strike="noStrike">
                        <a:solidFill>
                          <a:srgbClr val="000000"/>
                        </a:solidFill>
                        <a:effectLst/>
                        <a:latin typeface="Calibri" panose="020F0502020204030204" pitchFamily="34" charset="0"/>
                      </a:endParaRP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223">
                <a:tc gridSpan="2">
                  <a:txBody>
                    <a:bodyPr/>
                    <a:lstStyle/>
                    <a:p>
                      <a:pPr algn="ctr" fontAlgn="b"/>
                      <a:r>
                        <a:rPr lang="fr-FR" sz="300" b="0" i="0" u="none" strike="noStrike">
                          <a:solidFill>
                            <a:srgbClr val="000000"/>
                          </a:solidFill>
                          <a:effectLst/>
                          <a:latin typeface="Arial" panose="020B0604020202020204" pitchFamily="34" charset="0"/>
                        </a:rPr>
                        <a:t>VOLUME</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ctr" fontAlgn="b"/>
                      <a:r>
                        <a:rPr lang="fr-FR" sz="300" b="0" i="0" u="none" strike="noStrike">
                          <a:solidFill>
                            <a:srgbClr val="000000"/>
                          </a:solidFill>
                          <a:effectLst/>
                          <a:latin typeface="Arial" panose="020B0604020202020204" pitchFamily="34" charset="0"/>
                        </a:rPr>
                        <a:t>NOMBRE</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400" b="0" i="0" u="none" strike="noStrike">
                        <a:solidFill>
                          <a:srgbClr val="000000"/>
                        </a:solidFill>
                        <a:effectLst/>
                        <a:latin typeface="Arial" panose="020B0604020202020204" pitchFamily="34"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solidFill>
                            <a:srgbClr val="000000"/>
                          </a:solidFill>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fr-FR" sz="400" b="0" i="0" u="none" strike="noStrike">
                          <a:solidFill>
                            <a:srgbClr val="000000"/>
                          </a:solidFill>
                          <a:effectLst/>
                          <a:latin typeface="Arial" panose="020B060402020202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fr-FR" sz="400" b="0" i="0" u="none" strike="noStrike">
                          <a:solidFill>
                            <a:srgbClr val="000000"/>
                          </a:solidFill>
                          <a:effectLst/>
                          <a:latin typeface="Arial" panose="020B0604020202020204" pitchFamily="34" charset="0"/>
                        </a:rPr>
                        <a:t> </a:t>
                      </a: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fr-FR" sz="400" b="0" i="0" u="none" strike="noStrike">
                          <a:solidFill>
                            <a:srgbClr val="000000"/>
                          </a:solidFill>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86223">
                <a:tc gridSpan="2">
                  <a:txBody>
                    <a:bodyPr/>
                    <a:lstStyle/>
                    <a:p>
                      <a:pPr algn="l" fontAlgn="b"/>
                      <a:r>
                        <a:rPr lang="fr-FR" sz="300" b="0" i="0" u="none" strike="noStrike">
                          <a:solidFill>
                            <a:srgbClr val="000000"/>
                          </a:solidFill>
                          <a:effectLst/>
                          <a:latin typeface="Arial" panose="020B0604020202020204" pitchFamily="34" charset="0"/>
                        </a:rPr>
                        <a:t>Bidon UN de 2,5 litres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b"/>
                      <a:r>
                        <a:rPr lang="fr-FR" sz="300" b="0" i="0" u="none" strike="noStrike">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400" b="0" i="0" u="none" strike="noStrike">
                        <a:solidFill>
                          <a:srgbClr val="000000"/>
                        </a:solidFill>
                        <a:effectLst/>
                        <a:latin typeface="Arial" panose="020B0604020202020204" pitchFamily="34"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solidFill>
                            <a:srgbClr val="000000"/>
                          </a:solidFill>
                          <a:effectLst/>
                          <a:latin typeface="Arial" panose="020B0604020202020204" pitchFamily="34" charset="0"/>
                        </a:rPr>
                        <a:t>Date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4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gridSpan="2">
                  <a:txBody>
                    <a:bodyPr/>
                    <a:lstStyle/>
                    <a:p>
                      <a:pPr algn="l" fontAlgn="b"/>
                      <a:r>
                        <a:rPr lang="fr-FR" sz="400" b="0" i="0" u="none" strike="noStrike">
                          <a:solidFill>
                            <a:srgbClr val="000000"/>
                          </a:solidFill>
                          <a:effectLst/>
                          <a:latin typeface="Arial" panose="020B0604020202020204" pitchFamily="34" charset="0"/>
                        </a:rPr>
                        <a:t>Signature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fr-FR"/>
                    </a:p>
                  </a:txBody>
                  <a:tcPr/>
                </a:tc>
              </a:tr>
              <a:tr h="86223">
                <a:tc gridSpan="2">
                  <a:txBody>
                    <a:bodyPr/>
                    <a:lstStyle/>
                    <a:p>
                      <a:pPr algn="l" fontAlgn="b"/>
                      <a:r>
                        <a:rPr lang="fr-FR" sz="300" b="0" i="0" u="none" strike="noStrike">
                          <a:solidFill>
                            <a:srgbClr val="000000"/>
                          </a:solidFill>
                          <a:effectLst/>
                          <a:latin typeface="Arial" panose="020B0604020202020204" pitchFamily="34" charset="0"/>
                        </a:rPr>
                        <a:t>Bidon UN de 5 litres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b"/>
                      <a:r>
                        <a:rPr lang="fr-FR" sz="300" b="0" i="0" u="none" strike="noStrike">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400" b="0" i="0" u="none" strike="noStrike">
                        <a:solidFill>
                          <a:srgbClr val="000000"/>
                        </a:solidFill>
                        <a:effectLst/>
                        <a:latin typeface="Arial" panose="020B0604020202020204" pitchFamily="34"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solidFill>
                            <a:srgbClr val="000000"/>
                          </a:solidFill>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4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fr-FR" sz="4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fr-FR" sz="400" b="0" i="0" u="none" strike="noStrike">
                          <a:solidFill>
                            <a:srgbClr val="000000"/>
                          </a:solidFill>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86223">
                <a:tc gridSpan="2">
                  <a:txBody>
                    <a:bodyPr/>
                    <a:lstStyle/>
                    <a:p>
                      <a:pPr algn="l" fontAlgn="b"/>
                      <a:r>
                        <a:rPr lang="fr-FR" sz="300" b="0" i="0" u="none" strike="noStrike">
                          <a:solidFill>
                            <a:srgbClr val="000000"/>
                          </a:solidFill>
                          <a:effectLst/>
                          <a:latin typeface="Arial" panose="020B0604020202020204" pitchFamily="34" charset="0"/>
                        </a:rPr>
                        <a:t>Bidon UN de 10 litres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b"/>
                      <a:r>
                        <a:rPr lang="fr-FR" sz="300" b="0" i="0" u="none" strike="noStrike">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400" b="0" i="0" u="none" strike="noStrike">
                        <a:solidFill>
                          <a:srgbClr val="000000"/>
                        </a:solidFill>
                        <a:effectLst/>
                        <a:latin typeface="Arial" panose="020B0604020202020204" pitchFamily="34"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solidFill>
                            <a:srgbClr val="000000"/>
                          </a:solidFill>
                          <a:effectLst/>
                          <a:latin typeface="Arial" panose="020B0604020202020204" pitchFamily="34" charset="0"/>
                        </a:rPr>
                        <a:t>Nom:</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4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fr-FR" sz="4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fr-FR" sz="400" b="0" i="0" u="none" strike="noStrike">
                          <a:solidFill>
                            <a:srgbClr val="000000"/>
                          </a:solidFill>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86223">
                <a:tc gridSpan="2">
                  <a:txBody>
                    <a:bodyPr/>
                    <a:lstStyle/>
                    <a:p>
                      <a:pPr algn="l" fontAlgn="b"/>
                      <a:r>
                        <a:rPr lang="fr-FR" sz="300" b="0" i="0" u="none" strike="noStrike">
                          <a:solidFill>
                            <a:srgbClr val="000000"/>
                          </a:solidFill>
                          <a:effectLst/>
                          <a:latin typeface="Arial" panose="020B0604020202020204" pitchFamily="34" charset="0"/>
                        </a:rPr>
                        <a:t>Seaux UN 27,5 litres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b"/>
                      <a:r>
                        <a:rPr lang="fr-FR" sz="300" b="0" i="0" u="none" strike="noStrike">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400" b="0" i="0" u="none" strike="noStrike">
                        <a:solidFill>
                          <a:srgbClr val="000000"/>
                        </a:solidFill>
                        <a:effectLst/>
                        <a:latin typeface="Arial" panose="020B0604020202020204" pitchFamily="34"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solidFill>
                            <a:srgbClr val="000000"/>
                          </a:solidFill>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4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fr-FR" sz="4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fr-FR" sz="400" b="0" i="0" u="none" strike="noStrike">
                          <a:solidFill>
                            <a:srgbClr val="000000"/>
                          </a:solidFill>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86223">
                <a:tc gridSpan="2">
                  <a:txBody>
                    <a:bodyPr/>
                    <a:lstStyle/>
                    <a:p>
                      <a:pPr algn="l" fontAlgn="b"/>
                      <a:r>
                        <a:rPr lang="fr-FR" sz="300" b="0" i="0" u="none" strike="noStrike">
                          <a:solidFill>
                            <a:srgbClr val="000000"/>
                          </a:solidFill>
                          <a:effectLst/>
                          <a:latin typeface="Arial" panose="020B0604020202020204" pitchFamily="34" charset="0"/>
                        </a:rPr>
                        <a:t>Bac crocos  60 litres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b"/>
                      <a:r>
                        <a:rPr lang="fr-FR" sz="300" b="0" i="0" u="none" strike="noStrike">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400" b="0" i="0" u="none" strike="noStrike">
                        <a:solidFill>
                          <a:srgbClr val="000000"/>
                        </a:solidFill>
                        <a:effectLst/>
                        <a:latin typeface="Arial" panose="020B0604020202020204" pitchFamily="34"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solidFill>
                            <a:srgbClr val="000000"/>
                          </a:solidFill>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400" b="0" i="0" u="none" strike="noStrike">
                          <a:solidFill>
                            <a:srgbClr val="000000"/>
                          </a:solidFill>
                          <a:effectLst/>
                          <a:latin typeface="Arial" panose="020B060402020202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400" b="0" i="0" u="none" strike="noStrike">
                          <a:solidFill>
                            <a:srgbClr val="000000"/>
                          </a:solidFill>
                          <a:effectLst/>
                          <a:latin typeface="Arial" panose="020B0604020202020204" pitchFamily="34" charset="0"/>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fr-FR" sz="400" b="0" i="0" u="none" strike="noStrike">
                          <a:solidFill>
                            <a:srgbClr val="000000"/>
                          </a:solidFill>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86223">
                <a:tc gridSpan="2">
                  <a:txBody>
                    <a:bodyPr/>
                    <a:lstStyle/>
                    <a:p>
                      <a:pPr algn="l" fontAlgn="b"/>
                      <a:r>
                        <a:rPr lang="fr-FR" sz="300" b="0" i="0" u="none" strike="noStrike">
                          <a:solidFill>
                            <a:srgbClr val="000000"/>
                          </a:solidFill>
                          <a:effectLst/>
                          <a:latin typeface="Arial" panose="020B0604020202020204" pitchFamily="34" charset="0"/>
                        </a:rPr>
                        <a:t>Jumbox 650 litres</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b"/>
                      <a:r>
                        <a:rPr lang="fr-FR" sz="300" b="0" i="0" u="none" strike="noStrike">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400" b="0" i="0" u="none" strike="noStrike">
                        <a:solidFill>
                          <a:srgbClr val="000000"/>
                        </a:solidFill>
                        <a:effectLst/>
                        <a:latin typeface="Arial" panose="020B0604020202020204" pitchFamily="34"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solidFill>
                            <a:srgbClr val="000000"/>
                          </a:solidFill>
                          <a:effectLst/>
                          <a:latin typeface="Arial" panose="020B0604020202020204" pitchFamily="34" charset="0"/>
                        </a:rPr>
                        <a:t>Observations :</a:t>
                      </a:r>
                    </a:p>
                  </a:txBody>
                  <a:tcPr marL="0" marR="0" marT="0"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fr-FR" sz="400" b="0" i="0" u="none" strike="noStrike">
                          <a:solidFill>
                            <a:srgbClr val="000000"/>
                          </a:solidFill>
                          <a:effectLst/>
                          <a:latin typeface="Arial" panose="020B060402020202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fr-FR" sz="400" b="0" i="0" u="none" strike="noStrike">
                          <a:solidFill>
                            <a:srgbClr val="000000"/>
                          </a:solidFill>
                          <a:effectLst/>
                          <a:latin typeface="Arial" panose="020B0604020202020204" pitchFamily="34" charset="0"/>
                        </a:rPr>
                        <a:t>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fr-FR" sz="400" b="0" i="0" u="none" strike="noStrike">
                          <a:solidFill>
                            <a:srgbClr val="000000"/>
                          </a:solidFill>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86223">
                <a:tc gridSpan="2">
                  <a:txBody>
                    <a:bodyPr/>
                    <a:lstStyle/>
                    <a:p>
                      <a:pPr algn="l" fontAlgn="b"/>
                      <a:r>
                        <a:rPr lang="fr-FR" sz="300" b="0" i="0" u="none" strike="noStrike">
                          <a:solidFill>
                            <a:srgbClr val="000000"/>
                          </a:solidFill>
                          <a:effectLst/>
                          <a:latin typeface="Arial" panose="020B0604020202020204" pitchFamily="34" charset="0"/>
                        </a:rPr>
                        <a:t>Fût 200 L ouverture total (solide)</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b"/>
                      <a:r>
                        <a:rPr lang="fr-FR" sz="300" b="0" i="0" u="none" strike="noStrike">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400" b="0" i="0" u="none" strike="noStrike">
                        <a:solidFill>
                          <a:srgbClr val="000000"/>
                        </a:solidFill>
                        <a:effectLst/>
                        <a:latin typeface="Arial" panose="020B0604020202020204" pitchFamily="34"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solidFill>
                            <a:srgbClr val="000000"/>
                          </a:solidFill>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4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fr-FR" sz="4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fr-FR" sz="400" b="0" i="0" u="none" strike="noStrike">
                          <a:solidFill>
                            <a:srgbClr val="000000"/>
                          </a:solidFill>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86223">
                <a:tc gridSpan="2">
                  <a:txBody>
                    <a:bodyPr/>
                    <a:lstStyle/>
                    <a:p>
                      <a:pPr algn="l" fontAlgn="b"/>
                      <a:r>
                        <a:rPr lang="fr-FR" sz="300" b="0" i="0" u="none" strike="noStrike">
                          <a:solidFill>
                            <a:srgbClr val="000000"/>
                          </a:solidFill>
                          <a:effectLst/>
                          <a:latin typeface="Arial" panose="020B0604020202020204" pitchFamily="34" charset="0"/>
                        </a:rPr>
                        <a:t>Fût de 200 L à bonde (liquide)</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b"/>
                      <a:r>
                        <a:rPr lang="fr-FR" sz="300" b="0" i="0" u="none" strike="noStrike">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fr-FR" sz="400" b="0" i="0" u="none" strike="noStrike">
                        <a:solidFill>
                          <a:srgbClr val="000000"/>
                        </a:solidFill>
                        <a:effectLst/>
                        <a:latin typeface="Arial" panose="020B0604020202020204" pitchFamily="34"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solidFill>
                            <a:srgbClr val="000000"/>
                          </a:solidFill>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fr-FR" sz="4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fr-FR" sz="4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r>
                        <a:rPr lang="fr-FR" sz="400" b="0" i="0" u="none" strike="noStrike">
                          <a:solidFill>
                            <a:srgbClr val="000000"/>
                          </a:solidFill>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r>
              <a:tr h="86223">
                <a:tc gridSpan="2">
                  <a:txBody>
                    <a:bodyPr/>
                    <a:lstStyle/>
                    <a:p>
                      <a:pPr algn="l" fontAlgn="b"/>
                      <a:r>
                        <a:rPr lang="fr-FR" sz="300" b="0" i="0" u="none" strike="noStrike">
                          <a:solidFill>
                            <a:srgbClr val="000000"/>
                          </a:solidFill>
                          <a:effectLst/>
                          <a:latin typeface="Arial" panose="020B0604020202020204" pitchFamily="34" charset="0"/>
                        </a:rPr>
                        <a:t>Vermiculite (sac de 10 kg)</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b"/>
                      <a:r>
                        <a:rPr lang="fr-FR" sz="300" b="0" i="0" u="none" strike="noStrike">
                          <a:solidFill>
                            <a:srgbClr val="000000"/>
                          </a:solidFill>
                          <a:effectLst/>
                          <a:latin typeface="Arial" panose="020B0604020202020204" pitchFamily="34" charset="0"/>
                        </a:rPr>
                        <a:t> </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fr-FR" sz="400" b="0" i="0" u="none" strike="noStrike">
                        <a:solidFill>
                          <a:srgbClr val="000000"/>
                        </a:solidFill>
                        <a:effectLst/>
                        <a:latin typeface="Arial" panose="020B0604020202020204" pitchFamily="34" charset="0"/>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fr-FR" sz="400" b="0" i="0" u="none" strike="noStrike">
                          <a:solidFill>
                            <a:srgbClr val="000000"/>
                          </a:solidFill>
                          <a:effectLst/>
                          <a:latin typeface="Arial" panose="020B0604020202020204" pitchFamily="34" charset="0"/>
                        </a:rPr>
                        <a:t> </a:t>
                      </a:r>
                    </a:p>
                  </a:txBody>
                  <a:tcPr marL="0" marR="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fr-FR" sz="400" b="0" i="0" u="none" strike="noStrike">
                          <a:solidFill>
                            <a:srgbClr val="000000"/>
                          </a:solidFill>
                          <a:effectLst/>
                          <a:latin typeface="Arial" panose="020B060402020202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fr-FR" sz="400" b="0" i="0" u="none" strike="noStrike">
                          <a:solidFill>
                            <a:srgbClr val="000000"/>
                          </a:solidFill>
                          <a:effectLst/>
                          <a:latin typeface="Arial" panose="020B0604020202020204" pitchFamily="34" charset="0"/>
                        </a:rPr>
                        <a:t> </a:t>
                      </a: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fr-FR" sz="400" b="0" i="0" u="none" strike="noStrike" dirty="0">
                          <a:solidFill>
                            <a:srgbClr val="000000"/>
                          </a:solidFill>
                          <a:effectLst/>
                          <a:latin typeface="Arial" panose="020B0604020202020204" pitchFamily="34" charset="0"/>
                        </a:rPr>
                        <a:t> </a:t>
                      </a:r>
                    </a:p>
                  </a:txBody>
                  <a:tcPr marL="0" marR="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pic>
        <p:nvPicPr>
          <p:cNvPr id="9"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14386" y="362519"/>
            <a:ext cx="776099" cy="270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5363736" y="2061745"/>
            <a:ext cx="3233854" cy="2123658"/>
          </a:xfrm>
          <a:prstGeom prst="rect">
            <a:avLst/>
          </a:prstGeom>
        </p:spPr>
        <p:txBody>
          <a:bodyPr wrap="square">
            <a:spAutoFit/>
          </a:bodyPr>
          <a:lstStyle/>
          <a:p>
            <a:pPr>
              <a:spcBef>
                <a:spcPct val="50000"/>
              </a:spcBef>
            </a:pPr>
            <a:r>
              <a:rPr lang="fr-FR" sz="2400" dirty="0">
                <a:latin typeface="Arial" charset="0"/>
                <a:cs typeface="Arial" charset="0"/>
              </a:rPr>
              <a:t>Bordereau d’enlèvement à compléter et à faxer à TREDI</a:t>
            </a:r>
          </a:p>
          <a:p>
            <a:pPr>
              <a:spcBef>
                <a:spcPct val="50000"/>
              </a:spcBef>
            </a:pPr>
            <a:r>
              <a:rPr lang="fr-FR" sz="2400" dirty="0" smtClean="0">
                <a:latin typeface="Arial" charset="0"/>
                <a:cs typeface="Arial" charset="0"/>
              </a:rPr>
              <a:t>Fax 03 89 26 17 52</a:t>
            </a:r>
            <a:endParaRPr lang="fr-FR" sz="2400" dirty="0">
              <a:latin typeface="Arial" charset="0"/>
              <a:cs typeface="Arial" charset="0"/>
            </a:endParaRPr>
          </a:p>
        </p:txBody>
      </p:sp>
      <p:sp>
        <p:nvSpPr>
          <p:cNvPr id="2" name="Espace réservé du numéro de diapositive 1"/>
          <p:cNvSpPr>
            <a:spLocks noGrp="1"/>
          </p:cNvSpPr>
          <p:nvPr>
            <p:ph type="sldNum" sz="quarter" idx="12"/>
          </p:nvPr>
        </p:nvSpPr>
        <p:spPr/>
        <p:txBody>
          <a:bodyPr/>
          <a:lstStyle/>
          <a:p>
            <a:fld id="{992216E8-5506-4949-80E2-174BB67E4E62}" type="slidenum">
              <a:rPr lang="fr-FR" smtClean="0"/>
              <a:t>9</a:t>
            </a:fld>
            <a:endParaRPr lang="fr-FR"/>
          </a:p>
        </p:txBody>
      </p:sp>
    </p:spTree>
    <p:extLst>
      <p:ext uri="{BB962C8B-B14F-4D97-AF65-F5344CB8AC3E}">
        <p14:creationId xmlns:p14="http://schemas.microsoft.com/office/powerpoint/2010/main" val="28081637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1477</TotalTime>
  <Words>1801</Words>
  <Application>Microsoft Office PowerPoint</Application>
  <PresentationFormat>Affichage à l'écran (4:3)</PresentationFormat>
  <Paragraphs>665</Paragraphs>
  <Slides>29</Slides>
  <Notes>2</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29</vt:i4>
      </vt:variant>
    </vt:vector>
  </HeadingPairs>
  <TitlesOfParts>
    <vt:vector size="36" baseType="lpstr">
      <vt:lpstr>Arial</vt:lpstr>
      <vt:lpstr>Arial Black</vt:lpstr>
      <vt:lpstr>Calibri</vt:lpstr>
      <vt:lpstr>Comic Sans MS</vt:lpstr>
      <vt:lpstr>Times New Roman</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Evolution des tonnages collectés par typologie  </vt:lpstr>
      <vt:lpstr>Principaux producteurs en 2015</vt:lpstr>
      <vt:lpstr>Evolution des principaux producteurs</vt:lpstr>
      <vt:lpstr>Coût de l’élimination Ancien Marché </vt:lpstr>
      <vt:lpstr>Coût de l’élimination « Nouveau Marché 2016 »</vt:lpstr>
      <vt:lpstr>Coût de l’élimination Ancien Marché </vt:lpstr>
      <vt:lpstr>Comment optimiser la gestion des déchets dangereux?</vt:lpstr>
      <vt:lpstr>Comment optimiser la gestion des déchets dangereux?</vt:lpstr>
      <vt:lpstr>En résumé, pour bien gérer ses déchets dangereux, il est nécessaire de :</vt:lpstr>
      <vt:lpstr>DASRI Ancien Marché</vt:lpstr>
      <vt:lpstr>DASRI     « Nouveau Marché 2016 »</vt:lpstr>
      <vt:lpstr>Déchets informatiques</vt:lpstr>
      <vt:lpstr>Produits phytosanitaires</vt:lpstr>
      <vt:lpstr>Produits d’entretien</vt:lpstr>
      <vt:lpstr>Sources radioactives</vt:lpstr>
      <vt:lpstr>Vos contacts à la Région Grand Est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com</dc:creator>
  <cp:lastModifiedBy>FRITSCH Yves</cp:lastModifiedBy>
  <cp:revision>121</cp:revision>
  <cp:lastPrinted>2016-11-03T15:48:32Z</cp:lastPrinted>
  <dcterms:created xsi:type="dcterms:W3CDTF">2016-01-07T16:53:45Z</dcterms:created>
  <dcterms:modified xsi:type="dcterms:W3CDTF">2016-11-03T16:11:23Z</dcterms:modified>
</cp:coreProperties>
</file>