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Lst>
  <p:notesMasterIdLst>
    <p:notesMasterId r:id="rId42"/>
  </p:notesMasterIdLst>
  <p:sldIdLst>
    <p:sldId id="256" r:id="rId3"/>
    <p:sldId id="257" r:id="rId4"/>
    <p:sldId id="265" r:id="rId5"/>
    <p:sldId id="269" r:id="rId6"/>
    <p:sldId id="270" r:id="rId7"/>
    <p:sldId id="271" r:id="rId8"/>
    <p:sldId id="272" r:id="rId9"/>
    <p:sldId id="273" r:id="rId10"/>
    <p:sldId id="315" r:id="rId11"/>
    <p:sldId id="275" r:id="rId12"/>
    <p:sldId id="276" r:id="rId13"/>
    <p:sldId id="277" r:id="rId14"/>
    <p:sldId id="279" r:id="rId15"/>
    <p:sldId id="287" r:id="rId16"/>
    <p:sldId id="288" r:id="rId17"/>
    <p:sldId id="327" r:id="rId18"/>
    <p:sldId id="260" r:id="rId19"/>
    <p:sldId id="317" r:id="rId20"/>
    <p:sldId id="318" r:id="rId21"/>
    <p:sldId id="321" r:id="rId22"/>
    <p:sldId id="322" r:id="rId23"/>
    <p:sldId id="326" r:id="rId24"/>
    <p:sldId id="261" r:id="rId25"/>
    <p:sldId id="329" r:id="rId26"/>
    <p:sldId id="330" r:id="rId27"/>
    <p:sldId id="331" r:id="rId28"/>
    <p:sldId id="337" r:id="rId29"/>
    <p:sldId id="338" r:id="rId30"/>
    <p:sldId id="339" r:id="rId31"/>
    <p:sldId id="340" r:id="rId32"/>
    <p:sldId id="341" r:id="rId33"/>
    <p:sldId id="342" r:id="rId34"/>
    <p:sldId id="343" r:id="rId35"/>
    <p:sldId id="346" r:id="rId36"/>
    <p:sldId id="347" r:id="rId37"/>
    <p:sldId id="348" r:id="rId38"/>
    <p:sldId id="262" r:id="rId39"/>
    <p:sldId id="258" r:id="rId40"/>
    <p:sldId id="263"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5" autoAdjust="0"/>
    <p:restoredTop sz="94660"/>
  </p:normalViewPr>
  <p:slideViewPr>
    <p:cSldViewPr snapToGrid="0">
      <p:cViewPr varScale="1">
        <p:scale>
          <a:sx n="83" d="100"/>
          <a:sy n="83" d="100"/>
        </p:scale>
        <p:origin x="28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629CD-8396-4B22-8B72-5915A1E76FB1}" type="datetimeFigureOut">
              <a:rPr lang="fr-FR" smtClean="0"/>
              <a:t>04/04/2018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2C15D-D722-49B5-B330-935AE5D1951C}" type="slidenum">
              <a:rPr lang="fr-FR" smtClean="0"/>
              <a:t>‹N°›</a:t>
            </a:fld>
            <a:endParaRPr lang="fr-FR"/>
          </a:p>
        </p:txBody>
      </p:sp>
    </p:spTree>
    <p:extLst>
      <p:ext uri="{BB962C8B-B14F-4D97-AF65-F5344CB8AC3E}">
        <p14:creationId xmlns:p14="http://schemas.microsoft.com/office/powerpoint/2010/main" val="2387192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B3D7AB94-B9D7-46E0-872D-FCE342C2FC2A}" type="slidenum">
              <a:rPr lang="fr-FR" smtClean="0"/>
              <a:pPr>
                <a:defRPr/>
              </a:pPr>
              <a:t>3</a:t>
            </a:fld>
            <a:endParaRPr lang="fr-FR"/>
          </a:p>
        </p:txBody>
      </p:sp>
    </p:spTree>
    <p:extLst>
      <p:ext uri="{BB962C8B-B14F-4D97-AF65-F5344CB8AC3E}">
        <p14:creationId xmlns:p14="http://schemas.microsoft.com/office/powerpoint/2010/main" val="3759928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nSpc>
                <a:spcPct val="107000"/>
              </a:lnSpc>
              <a:spcAft>
                <a:spcPts val="800"/>
              </a:spcAft>
            </a:pPr>
            <a:r>
              <a:rPr lang="fr-FR" sz="1000" b="1" kern="1200" dirty="0">
                <a:solidFill>
                  <a:schemeClr val="tx1"/>
                </a:solidFill>
                <a:latin typeface="Arial" charset="0"/>
                <a:ea typeface="Calibri" panose="020F0502020204030204" pitchFamily="34" charset="0"/>
                <a:cs typeface="Times New Roman" panose="02020603050405020304" pitchFamily="18" charset="0"/>
              </a:rPr>
              <a:t>Séance pédagogique</a:t>
            </a:r>
            <a:r>
              <a:rPr lang="fr-FR" sz="1000" kern="1200" dirty="0">
                <a:solidFill>
                  <a:schemeClr val="tx1"/>
                </a:solidFill>
                <a:latin typeface="Arial" charset="0"/>
                <a:ea typeface="Calibri" panose="020F0502020204030204" pitchFamily="34" charset="0"/>
                <a:cs typeface="Times New Roman" panose="02020603050405020304" pitchFamily="18" charset="0"/>
              </a:rPr>
              <a:t> avec un groupe d'élèves d'une durée de </a:t>
            </a:r>
            <a:r>
              <a:rPr lang="fr-FR" sz="1000" b="1" kern="1200" dirty="0">
                <a:solidFill>
                  <a:schemeClr val="tx1"/>
                </a:solidFill>
                <a:latin typeface="Arial" charset="0"/>
                <a:ea typeface="Calibri" panose="020F0502020204030204" pitchFamily="34" charset="0"/>
                <a:cs typeface="Times New Roman" panose="02020603050405020304" pitchFamily="18" charset="0"/>
              </a:rPr>
              <a:t>45 minutes</a:t>
            </a:r>
            <a:r>
              <a:rPr lang="fr-FR" sz="1000" kern="1200" dirty="0">
                <a:solidFill>
                  <a:schemeClr val="tx1"/>
                </a:solidFill>
                <a:latin typeface="Arial" charset="0"/>
                <a:ea typeface="Calibri" panose="020F0502020204030204" pitchFamily="34" charset="0"/>
                <a:cs typeface="Times New Roman" panose="02020603050405020304" pitchFamily="18" charset="0"/>
              </a:rPr>
              <a:t>, suivie d'un </a:t>
            </a:r>
            <a:r>
              <a:rPr lang="fr-FR" sz="1000" b="1" kern="1200" dirty="0">
                <a:solidFill>
                  <a:schemeClr val="tx1"/>
                </a:solidFill>
                <a:latin typeface="Arial" charset="0"/>
                <a:ea typeface="Calibri" panose="020F0502020204030204" pitchFamily="34" charset="0"/>
                <a:cs typeface="Times New Roman" panose="02020603050405020304" pitchFamily="18" charset="0"/>
              </a:rPr>
              <a:t>entretien d'une durée de 45 minutes</a:t>
            </a:r>
            <a:r>
              <a:rPr lang="fr-FR" sz="1000" kern="1200" dirty="0">
                <a:solidFill>
                  <a:schemeClr val="tx1"/>
                </a:solidFill>
                <a:latin typeface="Arial" charset="0"/>
                <a:ea typeface="Calibri" panose="020F0502020204030204" pitchFamily="34" charset="0"/>
                <a:cs typeface="Times New Roman" panose="02020603050405020304" pitchFamily="18" charset="0"/>
              </a:rPr>
              <a:t> avec la commission. </a:t>
            </a:r>
          </a:p>
          <a:p>
            <a:pPr algn="just">
              <a:lnSpc>
                <a:spcPct val="107000"/>
              </a:lnSpc>
              <a:spcAft>
                <a:spcPts val="800"/>
              </a:spcAft>
            </a:pPr>
            <a:r>
              <a:rPr lang="fr-FR" sz="1000" kern="1200" dirty="0">
                <a:solidFill>
                  <a:schemeClr val="tx1"/>
                </a:solidFill>
                <a:latin typeface="Arial" charset="0"/>
                <a:ea typeface="Calibri" panose="020F0502020204030204" pitchFamily="34" charset="0"/>
                <a:cs typeface="Times New Roman" panose="02020603050405020304" pitchFamily="18" charset="0"/>
              </a:rPr>
              <a:t>La séance pédagogique permet d'évaluer, en situation professionnelle, les compétences pédagogiques spécifiques du candidat. L'entretien permet au candidat d'expliquer, dans son contexte d'exercice, le choix de ses démarches pour répondre aux besoins des élèves. Le candidat doit être capable d'analyser sa pratique par référence aux aspects théoriques et institutionnels, notamment de l'éducation inclusive.</a:t>
            </a:r>
            <a:endParaRPr lang="fr-FR" sz="1200" kern="1200" dirty="0">
              <a:solidFill>
                <a:schemeClr val="tx1"/>
              </a:solidFill>
              <a:effectLst/>
              <a:latin typeface="Arial"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10"/>
          </p:nvPr>
        </p:nvSpPr>
        <p:spPr/>
        <p:txBody>
          <a:bodyPr/>
          <a:lstStyle/>
          <a:p>
            <a:pPr>
              <a:defRPr/>
            </a:pPr>
            <a:fld id="{B3D7AB94-B9D7-46E0-872D-FCE342C2FC2A}" type="slidenum">
              <a:rPr lang="fr-FR" smtClean="0"/>
              <a:pPr>
                <a:defRPr/>
              </a:pPr>
              <a:t>12</a:t>
            </a:fld>
            <a:endParaRPr lang="fr-FR"/>
          </a:p>
        </p:txBody>
      </p:sp>
    </p:spTree>
    <p:extLst>
      <p:ext uri="{BB962C8B-B14F-4D97-AF65-F5344CB8AC3E}">
        <p14:creationId xmlns:p14="http://schemas.microsoft.com/office/powerpoint/2010/main" val="1665069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2398951-D901-4178-9775-3ECDF8943038}" type="slidenum">
              <a:rPr lang="fr-FR" smtClean="0"/>
              <a:pPr/>
              <a:t>15</a:t>
            </a:fld>
            <a:endParaRPr lang="fr-FR"/>
          </a:p>
        </p:txBody>
      </p:sp>
    </p:spTree>
    <p:extLst>
      <p:ext uri="{BB962C8B-B14F-4D97-AF65-F5344CB8AC3E}">
        <p14:creationId xmlns:p14="http://schemas.microsoft.com/office/powerpoint/2010/main" val="1557131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fr-FR" smtClean="0"/>
              <a:t>Modifiez le style du titre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4/4/2018</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4/4/2018</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4/4/2018</a:t>
            </a:fld>
            <a:endPar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5B9BD5"/>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1" i="0" u="none" strike="noStrike" kern="1200" cap="none" spc="0" normalizeH="0" baseline="0" noProof="0" dirty="0">
              <a:ln>
                <a:noFill/>
              </a:ln>
              <a:solidFill>
                <a:srgbClr val="5B9BD5"/>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74246763"/>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4/4/2018</a:t>
            </a:fld>
            <a:endPar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5B9BD5"/>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1" i="0" u="none" strike="noStrike" kern="1200" cap="none" spc="0" normalizeH="0" baseline="0" noProof="0" dirty="0">
              <a:ln>
                <a:noFill/>
              </a:ln>
              <a:solidFill>
                <a:srgbClr val="5B9BD5"/>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75848218"/>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4/4/2018</a:t>
            </a:fld>
            <a:endPar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5B9BD5"/>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1" i="0" u="none" strike="noStrike" kern="1200" cap="none" spc="0" normalizeH="0" baseline="0" noProof="0" dirty="0">
              <a:ln>
                <a:noFill/>
              </a:ln>
              <a:solidFill>
                <a:srgbClr val="5B9BD5"/>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668730499"/>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Date Placeholder 7"/>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4/4/2018</a:t>
            </a:fld>
            <a:endPar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5B9BD5"/>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1" i="0" u="none" strike="noStrike" kern="1200" cap="none" spc="0" normalizeH="0" baseline="0" noProof="0" dirty="0">
              <a:ln>
                <a:noFill/>
              </a:ln>
              <a:solidFill>
                <a:srgbClr val="5B9BD5"/>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616799764"/>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4/4/2018</a:t>
            </a:fld>
            <a:endPar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endParaRPr>
          </a:p>
        </p:txBody>
      </p:sp>
      <p:sp>
        <p:nvSpPr>
          <p:cNvPr id="11" name="Footer Placeholder 10"/>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endParaRPr>
          </a:p>
        </p:txBody>
      </p:sp>
      <p:sp>
        <p:nvSpPr>
          <p:cNvPr id="12" name="Slide Number Placeholder 1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5B9BD5"/>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1" i="0" u="none" strike="noStrike" kern="1200" cap="none" spc="0" normalizeH="0" baseline="0" noProof="0" dirty="0">
              <a:ln>
                <a:noFill/>
              </a:ln>
              <a:solidFill>
                <a:srgbClr val="5B9BD5"/>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701959846"/>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smtClean="0"/>
              <a:t>Modifiez le style du titre</a:t>
            </a:r>
            <a:endParaRPr lang="en-US" dirty="0"/>
          </a:p>
        </p:txBody>
      </p:sp>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4/4/2018</a:t>
            </a:fld>
            <a:endPar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endParaRPr>
          </a:p>
        </p:txBody>
      </p:sp>
      <p:sp>
        <p:nvSpPr>
          <p:cNvPr id="7" name="Footer Placeholder 6"/>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endParaRPr>
          </a:p>
        </p:txBody>
      </p:sp>
      <p:sp>
        <p:nvSpPr>
          <p:cNvPr id="8" name="Slide Number Placeholder 7"/>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5B9BD5"/>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1" i="0" u="none" strike="noStrike" kern="1200" cap="none" spc="0" normalizeH="0" baseline="0" noProof="0" dirty="0">
              <a:ln>
                <a:noFill/>
              </a:ln>
              <a:solidFill>
                <a:srgbClr val="5B9BD5"/>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218063213"/>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4/4/2018</a:t>
            </a:fld>
            <a:endPar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5B9BD5"/>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1" i="0" u="none" strike="noStrike" kern="1200" cap="none" spc="0" normalizeH="0" baseline="0" noProof="0" dirty="0">
              <a:ln>
                <a:noFill/>
              </a:ln>
              <a:solidFill>
                <a:srgbClr val="5B9BD5"/>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999260705"/>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fr-FR" smtClean="0"/>
              <a:t>Modifiez le style du titre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8" name="Date Placeholder 7"/>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4/4/2018</a:t>
            </a:fld>
            <a:endPar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5B9BD5"/>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1" i="0" u="none" strike="noStrike" kern="1200" cap="none" spc="0" normalizeH="0" baseline="0" noProof="0" dirty="0">
              <a:ln>
                <a:noFill/>
              </a:ln>
              <a:solidFill>
                <a:srgbClr val="5B9BD5"/>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215183773"/>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fr-FR" smtClean="0"/>
              <a:t>Modifiez le style du titre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8" name="Date Placeholder 7"/>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4/4/2018</a:t>
            </a:fld>
            <a:endPar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a:xfrm>
            <a:off x="3499101" y="6356350"/>
            <a:ext cx="591151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5B9BD5"/>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1" i="0" u="none" strike="noStrike" kern="1200" cap="none" spc="0" normalizeH="0" baseline="0" noProof="0" dirty="0">
              <a:ln>
                <a:noFill/>
              </a:ln>
              <a:solidFill>
                <a:srgbClr val="5B9BD5"/>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02053981"/>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4/4/2018</a:t>
            </a:fld>
            <a:endPar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5B9BD5"/>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1" i="0" u="none" strike="noStrike" kern="1200" cap="none" spc="0" normalizeH="0" baseline="0" noProof="0" dirty="0">
              <a:ln>
                <a:noFill/>
              </a:ln>
              <a:solidFill>
                <a:srgbClr val="5B9BD5"/>
              </a:solidFill>
              <a:effectLst/>
              <a:uLnTx/>
              <a:uFillTx/>
              <a:latin typeface="Corbel" panose="020B0503020204020204"/>
              <a:ea typeface="+mn-ea"/>
              <a:cs typeface="+mn-cs"/>
            </a:endParaRPr>
          </a:p>
        </p:txBody>
      </p:sp>
    </p:spTree>
    <p:extLst>
      <p:ext uri="{BB962C8B-B14F-4D97-AF65-F5344CB8AC3E}">
        <p14:creationId xmlns:p14="http://schemas.microsoft.com/office/powerpoint/2010/main" val="828986983"/>
      </p:ext>
    </p:extLst>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4/4/2018</a:t>
            </a:fld>
            <a:endPar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5B9BD5"/>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1" i="0" u="none" strike="noStrike" kern="1200" cap="none" spc="0" normalizeH="0" baseline="0" noProof="0" dirty="0">
              <a:ln>
                <a:noFill/>
              </a:ln>
              <a:solidFill>
                <a:srgbClr val="5B9BD5"/>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505848288"/>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4/4/2018</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fr-FR" smtClean="0"/>
              <a:t>Modifiez le style du titre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4/4/2018</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5125305" y="1488985"/>
            <a:ext cx="6264350" cy="169685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5118447" y="4351687"/>
            <a:ext cx="6265588" cy="17040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4/4/2018</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4/4/2018</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fr-FR" smtClean="0"/>
              <a:t>Modifiez le style du titre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4/4/2018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fr-FR" smtClean="0"/>
              <a:t>Modifiez le style du titre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4/4/2018</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‹N°›</a:t>
            </a:fld>
            <a:endParaRPr lang="en-US" dirty="0"/>
          </a:p>
        </p:txBody>
      </p:sp>
    </p:spTree>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4/4/2018</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p:transition>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4/4/2018</a:t>
            </a:fld>
            <a:endPar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endParaRP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5B9BD5"/>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1" i="0" u="none" strike="noStrike" kern="1200" cap="none" spc="0" normalizeH="0" baseline="0" noProof="0" dirty="0">
              <a:ln>
                <a:noFill/>
              </a:ln>
              <a:solidFill>
                <a:srgbClr val="5B9BD5"/>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1276457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p:transition>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hyperlink" Target="ERE/SEGPA%20projet%20de%20document%20accomp%20Espaces%20Rural%20et%20Environnement%20VD%2009-01-2017.docx" TargetMode="External"/><Relationship Id="rId2" Type="http://schemas.openxmlformats.org/officeDocument/2006/relationships/hyperlink" Target="SEGPA%20projet%20de%20doc%20accomp%20Hygi&#232;ne%20Alimentation%20Services%20VD%209%20f&#233;vrier%202017%20plan%20modifi&#233;.pdf" TargetMode="External"/><Relationship Id="rId1" Type="http://schemas.openxmlformats.org/officeDocument/2006/relationships/slideLayout" Target="../slideLayouts/slideLayout8.xml"/><Relationship Id="rId5" Type="http://schemas.openxmlformats.org/officeDocument/2006/relationships/hyperlink" Target="document%20GT%20HAS/fiche%20s&#233;ance%20+%20activit&#233;s%20YAOURT%20.pdf" TargetMode="External"/><Relationship Id="rId4" Type="http://schemas.openxmlformats.org/officeDocument/2006/relationships/hyperlink" Target="document%20GT%20HAS/activit&#233;s_socle.pdf"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65724" y="2989904"/>
            <a:ext cx="8679915" cy="1026511"/>
          </a:xfrm>
        </p:spPr>
        <p:txBody>
          <a:bodyPr>
            <a:normAutofit fontScale="90000"/>
          </a:bodyPr>
          <a:lstStyle/>
          <a:p>
            <a:r>
              <a:rPr lang="fr-FR" dirty="0" smtClean="0"/>
              <a:t>SEGPA</a:t>
            </a:r>
            <a:br>
              <a:rPr lang="fr-FR" dirty="0" smtClean="0"/>
            </a:br>
            <a:endParaRPr lang="fr-FR" dirty="0"/>
          </a:p>
        </p:txBody>
      </p:sp>
      <p:sp>
        <p:nvSpPr>
          <p:cNvPr id="3" name="Sous-titre 2"/>
          <p:cNvSpPr>
            <a:spLocks noGrp="1"/>
          </p:cNvSpPr>
          <p:nvPr>
            <p:ph type="subTitle" idx="1"/>
          </p:nvPr>
        </p:nvSpPr>
        <p:spPr>
          <a:xfrm>
            <a:off x="1765724" y="1186215"/>
            <a:ext cx="8673427" cy="1322587"/>
          </a:xfrm>
        </p:spPr>
        <p:txBody>
          <a:bodyPr/>
          <a:lstStyle/>
          <a:p>
            <a:r>
              <a:rPr lang="fr-FR" dirty="0" smtClean="0"/>
              <a:t>Réunion académique </a:t>
            </a:r>
          </a:p>
          <a:p>
            <a:r>
              <a:rPr lang="fr-FR" dirty="0" smtClean="0"/>
              <a:t>Jeudi 5 avril 2018</a:t>
            </a:r>
            <a:endParaRPr lang="fr-FR" dirty="0"/>
          </a:p>
        </p:txBody>
      </p:sp>
      <p:sp>
        <p:nvSpPr>
          <p:cNvPr id="4" name="Titre 1"/>
          <p:cNvSpPr txBox="1">
            <a:spLocks/>
          </p:cNvSpPr>
          <p:nvPr/>
        </p:nvSpPr>
        <p:spPr>
          <a:xfrm>
            <a:off x="1860251" y="3802061"/>
            <a:ext cx="8679915" cy="1026511"/>
          </a:xfrm>
          <a:prstGeom prst="rect">
            <a:avLst/>
          </a:prstGeom>
        </p:spPr>
        <p:txBody>
          <a:bodyPr vert="horz" lIns="228600" tIns="228600" rIns="228600" bIns="0" rtlCol="0" anchor="b">
            <a:noAutofit/>
          </a:bodyPr>
          <a:lstStyle>
            <a:lvl1pPr algn="ctr" defTabSz="914400" rtl="0" eaLnBrk="1" latinLnBrk="0" hangingPunct="1">
              <a:lnSpc>
                <a:spcPct val="80000"/>
              </a:lnSpc>
              <a:spcBef>
                <a:spcPct val="0"/>
              </a:spcBef>
              <a:buNone/>
              <a:defRPr sz="5400" b="0" i="0" kern="1200" cap="none" spc="-150">
                <a:solidFill>
                  <a:srgbClr val="FFFEFF"/>
                </a:solidFill>
                <a:effectLst/>
                <a:latin typeface="+mj-lt"/>
                <a:ea typeface="+mj-ea"/>
                <a:cs typeface="+mj-cs"/>
              </a:defRPr>
            </a:lvl1pPr>
          </a:lstStyle>
          <a:p>
            <a:r>
              <a:rPr lang="fr-FR" sz="2400" dirty="0" smtClean="0"/>
              <a:t>Collège Romain Rolland ERSTEIN</a:t>
            </a:r>
            <a:br>
              <a:rPr lang="fr-FR" sz="2400" dirty="0" smtClean="0"/>
            </a:br>
            <a:endParaRPr lang="fr-FR" sz="2400" dirty="0"/>
          </a:p>
        </p:txBody>
      </p:sp>
    </p:spTree>
    <p:extLst>
      <p:ext uri="{BB962C8B-B14F-4D97-AF65-F5344CB8AC3E}">
        <p14:creationId xmlns:p14="http://schemas.microsoft.com/office/powerpoint/2010/main" val="2544265726"/>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équivalences</a:t>
            </a:r>
          </a:p>
        </p:txBody>
      </p:sp>
      <p:sp>
        <p:nvSpPr>
          <p:cNvPr id="3" name="Espace réservé du contenu 2"/>
          <p:cNvSpPr>
            <a:spLocks noGrp="1"/>
          </p:cNvSpPr>
          <p:nvPr>
            <p:ph idx="1"/>
          </p:nvPr>
        </p:nvSpPr>
        <p:spPr/>
        <p:txBody>
          <a:bodyPr/>
          <a:lstStyle/>
          <a:p>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Les enseignants du 1</a:t>
            </a:r>
            <a:r>
              <a:rPr lang="fr-FR" sz="2000" baseline="30000" dirty="0">
                <a:latin typeface="Arial" panose="020B0604020202020204" pitchFamily="34" charset="0"/>
                <a:cs typeface="Arial" panose="020B0604020202020204" pitchFamily="34" charset="0"/>
              </a:rPr>
              <a:t>er</a:t>
            </a:r>
            <a:r>
              <a:rPr lang="fr-FR" sz="2000" dirty="0">
                <a:latin typeface="Arial" panose="020B0604020202020204" pitchFamily="34" charset="0"/>
                <a:cs typeface="Arial" panose="020B0604020202020204" pitchFamily="34" charset="0"/>
              </a:rPr>
              <a:t> degré titulaires du CAPA-SH ont le CAPPEI.</a:t>
            </a:r>
          </a:p>
          <a:p>
            <a:pPr algn="just"/>
            <a:r>
              <a:rPr lang="fr-FR" sz="2000" dirty="0">
                <a:latin typeface="Arial" panose="020B0604020202020204" pitchFamily="34" charset="0"/>
                <a:cs typeface="Arial" panose="020B0604020202020204" pitchFamily="34" charset="0"/>
              </a:rPr>
              <a:t>Les enseignants du 2</a:t>
            </a:r>
            <a:r>
              <a:rPr lang="fr-FR" sz="2000" baseline="30000" dirty="0">
                <a:latin typeface="Arial" panose="020B0604020202020204" pitchFamily="34" charset="0"/>
                <a:cs typeface="Arial" panose="020B0604020202020204" pitchFamily="34" charset="0"/>
              </a:rPr>
              <a:t>nd</a:t>
            </a:r>
            <a:r>
              <a:rPr lang="fr-FR" sz="2000" dirty="0">
                <a:latin typeface="Arial" panose="020B0604020202020204" pitchFamily="34" charset="0"/>
                <a:cs typeface="Arial" panose="020B0604020202020204" pitchFamily="34" charset="0"/>
              </a:rPr>
              <a:t> degré titulaires du 2CA-SH doivent présenter et réussir </a:t>
            </a:r>
            <a:r>
              <a:rPr lang="fr-FR" sz="2000" b="1" dirty="0">
                <a:latin typeface="Arial" panose="020B0604020202020204" pitchFamily="34" charset="0"/>
                <a:cs typeface="Arial" panose="020B0604020202020204" pitchFamily="34" charset="0"/>
              </a:rPr>
              <a:t>l’épreuve 3 </a:t>
            </a:r>
            <a:r>
              <a:rPr lang="fr-FR" sz="2000" dirty="0">
                <a:latin typeface="Arial" panose="020B0604020202020204" pitchFamily="34" charset="0"/>
                <a:cs typeface="Arial" panose="020B0604020202020204" pitchFamily="34" charset="0"/>
              </a:rPr>
              <a:t>pour obtenir le CAPPEI.</a:t>
            </a:r>
          </a:p>
          <a:p>
            <a:pPr algn="just"/>
            <a:r>
              <a:rPr lang="fr-FR" sz="2000" dirty="0">
                <a:latin typeface="Arial" panose="020B0604020202020204" pitchFamily="34" charset="0"/>
                <a:cs typeface="Arial" panose="020B0604020202020204" pitchFamily="34" charset="0"/>
              </a:rPr>
              <a:t>Pendant une durée de </a:t>
            </a:r>
            <a:r>
              <a:rPr lang="fr-FR" sz="2000" i="1" u="sng" dirty="0">
                <a:latin typeface="Arial" panose="020B0604020202020204" pitchFamily="34" charset="0"/>
                <a:cs typeface="Arial" panose="020B0604020202020204" pitchFamily="34" charset="0"/>
              </a:rPr>
              <a:t>cinq ans, </a:t>
            </a:r>
            <a:r>
              <a:rPr lang="fr-FR" sz="2000" dirty="0">
                <a:latin typeface="Arial" panose="020B0604020202020204" pitchFamily="34" charset="0"/>
                <a:cs typeface="Arial" panose="020B0604020202020204" pitchFamily="34" charset="0"/>
              </a:rPr>
              <a:t>les enseignants du 2</a:t>
            </a:r>
            <a:r>
              <a:rPr lang="fr-FR" sz="2000" baseline="30000" dirty="0">
                <a:latin typeface="Arial" panose="020B0604020202020204" pitchFamily="34" charset="0"/>
                <a:cs typeface="Arial" panose="020B0604020202020204" pitchFamily="34" charset="0"/>
              </a:rPr>
              <a:t>nd</a:t>
            </a:r>
            <a:r>
              <a:rPr lang="fr-FR" sz="2000" dirty="0">
                <a:latin typeface="Arial" panose="020B0604020202020204" pitchFamily="34" charset="0"/>
                <a:cs typeface="Arial" panose="020B0604020202020204" pitchFamily="34" charset="0"/>
              </a:rPr>
              <a:t> degré qui exercent sur des postes spécialisés sans détenir le 2CA-SH peuvent obtenir le CAPPEI en présentant </a:t>
            </a:r>
            <a:r>
              <a:rPr lang="fr-FR" sz="2000" b="1" dirty="0">
                <a:latin typeface="Arial" panose="020B0604020202020204" pitchFamily="34" charset="0"/>
                <a:cs typeface="Arial" panose="020B0604020202020204" pitchFamily="34" charset="0"/>
              </a:rPr>
              <a:t>l’épreuve 1.</a:t>
            </a:r>
            <a:endParaRPr lang="fr-FR" sz="20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10612"/>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CC2045-8940-417B-9FE7-3DF1A7DDCFD2}"/>
              </a:ext>
            </a:extLst>
          </p:cNvPr>
          <p:cNvSpPr>
            <a:spLocks noGrp="1"/>
          </p:cNvSpPr>
          <p:nvPr>
            <p:ph type="title"/>
          </p:nvPr>
        </p:nvSpPr>
        <p:spPr/>
        <p:txBody>
          <a:bodyPr/>
          <a:lstStyle/>
          <a:p>
            <a:r>
              <a:rPr lang="fr-FR" dirty="0"/>
              <a:t>Modalités de la certification : Trois épreuves</a:t>
            </a:r>
          </a:p>
        </p:txBody>
      </p:sp>
      <p:sp>
        <p:nvSpPr>
          <p:cNvPr id="5" name="Espace réservé du contenu 2">
            <a:extLst>
              <a:ext uri="{FF2B5EF4-FFF2-40B4-BE49-F238E27FC236}">
                <a16:creationId xmlns:a16="http://schemas.microsoft.com/office/drawing/2014/main" id="{CA2CF32E-8446-4D45-A6F7-565DAA20E159}"/>
              </a:ext>
            </a:extLst>
          </p:cNvPr>
          <p:cNvSpPr>
            <a:spLocks noGrp="1"/>
          </p:cNvSpPr>
          <p:nvPr>
            <p:ph idx="1"/>
          </p:nvPr>
        </p:nvSpPr>
        <p:spPr>
          <a:xfrm>
            <a:off x="4416425" y="1281776"/>
            <a:ext cx="7775575" cy="4248150"/>
          </a:xfrm>
        </p:spPr>
        <p:txBody>
          <a:bodyPr>
            <a:noAutofit/>
          </a:bodyPr>
          <a:lstStyle/>
          <a:p>
            <a:endParaRPr lang="fr-FR" dirty="0">
              <a:latin typeface="Arial" panose="020B0604020202020204" pitchFamily="34" charset="0"/>
              <a:cs typeface="Arial" panose="020B0604020202020204" pitchFamily="34" charset="0"/>
            </a:endParaRPr>
          </a:p>
          <a:p>
            <a:r>
              <a:rPr lang="fr-FR" b="1" dirty="0">
                <a:latin typeface="Arial" panose="020B0604020202020204" pitchFamily="34" charset="0"/>
                <a:cs typeface="Arial" panose="020B0604020202020204" pitchFamily="34" charset="0"/>
              </a:rPr>
              <a:t>une séance pédagogique </a:t>
            </a:r>
          </a:p>
          <a:p>
            <a:pPr lvl="1"/>
            <a:r>
              <a:rPr lang="fr-FR" sz="1800" dirty="0">
                <a:latin typeface="Arial" panose="020B0604020202020204" pitchFamily="34" charset="0"/>
                <a:cs typeface="Arial" panose="020B0604020202020204" pitchFamily="34" charset="0"/>
              </a:rPr>
              <a:t>d’une durée de 45 minutes avec un groupe d’élèves</a:t>
            </a:r>
          </a:p>
          <a:p>
            <a:pPr lvl="1"/>
            <a:r>
              <a:rPr lang="fr-FR" sz="1800" dirty="0">
                <a:latin typeface="Arial" panose="020B0604020202020204" pitchFamily="34" charset="0"/>
                <a:cs typeface="Arial" panose="020B0604020202020204" pitchFamily="34" charset="0"/>
              </a:rPr>
              <a:t>suivie d’un entretien d’une durée de 45 minutes avec la commission</a:t>
            </a:r>
          </a:p>
          <a:p>
            <a:pPr marL="457200" lvl="1" indent="0">
              <a:buNone/>
            </a:pPr>
            <a:endParaRPr lang="fr-FR" sz="1800" dirty="0">
              <a:latin typeface="Arial" panose="020B0604020202020204" pitchFamily="34" charset="0"/>
              <a:cs typeface="Arial" panose="020B0604020202020204" pitchFamily="34" charset="0"/>
            </a:endParaRPr>
          </a:p>
          <a:p>
            <a:r>
              <a:rPr lang="fr-FR" b="1" dirty="0">
                <a:latin typeface="Arial" panose="020B0604020202020204" pitchFamily="34" charset="0"/>
                <a:cs typeface="Arial" panose="020B0604020202020204" pitchFamily="34" charset="0"/>
              </a:rPr>
              <a:t>Un dossier élaboré par le candidat portant sur sa pratique professionnelle. </a:t>
            </a:r>
          </a:p>
          <a:p>
            <a:pPr lvl="1"/>
            <a:r>
              <a:rPr lang="fr-FR" sz="1800" dirty="0">
                <a:latin typeface="Arial" panose="020B0604020202020204" pitchFamily="34" charset="0"/>
                <a:cs typeface="Arial" panose="020B0604020202020204" pitchFamily="34" charset="0"/>
              </a:rPr>
              <a:t>Présentation du dossier 15 minutes</a:t>
            </a:r>
          </a:p>
          <a:p>
            <a:pPr lvl="1"/>
            <a:r>
              <a:rPr lang="fr-FR" sz="1800" dirty="0">
                <a:latin typeface="Arial" panose="020B0604020202020204" pitchFamily="34" charset="0"/>
                <a:cs typeface="Arial" panose="020B0604020202020204" pitchFamily="34" charset="0"/>
              </a:rPr>
              <a:t>Entretien de 45 minutes</a:t>
            </a:r>
          </a:p>
          <a:p>
            <a:pPr lvl="1"/>
            <a:endParaRPr lang="fr-FR" sz="1800" dirty="0">
              <a:latin typeface="Arial" panose="020B0604020202020204" pitchFamily="34" charset="0"/>
              <a:cs typeface="Arial" panose="020B0604020202020204" pitchFamily="34" charset="0"/>
            </a:endParaRPr>
          </a:p>
          <a:p>
            <a:r>
              <a:rPr lang="fr-FR" b="1" dirty="0">
                <a:latin typeface="Arial" panose="020B0604020202020204" pitchFamily="34" charset="0"/>
                <a:cs typeface="Arial" panose="020B0604020202020204" pitchFamily="34" charset="0"/>
              </a:rPr>
              <a:t>Une action témoignant du rôle de personne-ressource</a:t>
            </a:r>
          </a:p>
          <a:p>
            <a:pPr lvl="1"/>
            <a:r>
              <a:rPr lang="fr-FR" sz="1800" dirty="0">
                <a:latin typeface="Arial" panose="020B0604020202020204" pitchFamily="34" charset="0"/>
                <a:cs typeface="Arial" panose="020B0604020202020204" pitchFamily="34" charset="0"/>
              </a:rPr>
              <a:t>Présentation pendant 20 minutes </a:t>
            </a:r>
          </a:p>
          <a:p>
            <a:pPr lvl="1"/>
            <a:r>
              <a:rPr lang="fr-FR" sz="1800" dirty="0">
                <a:latin typeface="Arial" panose="020B0604020202020204" pitchFamily="34" charset="0"/>
                <a:cs typeface="Arial" panose="020B0604020202020204" pitchFamily="34" charset="0"/>
              </a:rPr>
              <a:t>Echange d’une durée de 10 minutes avec la commission</a:t>
            </a:r>
          </a:p>
        </p:txBody>
      </p:sp>
    </p:spTree>
    <p:extLst>
      <p:ext uri="{BB962C8B-B14F-4D97-AF65-F5344CB8AC3E}">
        <p14:creationId xmlns:p14="http://schemas.microsoft.com/office/powerpoint/2010/main" val="5530998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1732C3-A152-4964-ABB6-7BCF0244E5E7}"/>
              </a:ext>
            </a:extLst>
          </p:cNvPr>
          <p:cNvSpPr>
            <a:spLocks noGrp="1"/>
          </p:cNvSpPr>
          <p:nvPr>
            <p:ph type="title"/>
          </p:nvPr>
        </p:nvSpPr>
        <p:spPr/>
        <p:txBody>
          <a:bodyPr/>
          <a:lstStyle/>
          <a:p>
            <a:r>
              <a:rPr lang="fr-FR" dirty="0"/>
              <a:t>EPREUVE 1</a:t>
            </a:r>
          </a:p>
        </p:txBody>
      </p:sp>
      <p:sp>
        <p:nvSpPr>
          <p:cNvPr id="4" name="Rectangle 3">
            <a:extLst>
              <a:ext uri="{FF2B5EF4-FFF2-40B4-BE49-F238E27FC236}">
                <a16:creationId xmlns:a16="http://schemas.microsoft.com/office/drawing/2014/main" id="{1DAF770B-D79A-452B-89C6-38C4F4206E6B}"/>
              </a:ext>
            </a:extLst>
          </p:cNvPr>
          <p:cNvSpPr/>
          <p:nvPr/>
        </p:nvSpPr>
        <p:spPr>
          <a:xfrm>
            <a:off x="4743068" y="2035352"/>
            <a:ext cx="7086258" cy="3363998"/>
          </a:xfrm>
          <a:prstGeom prst="rect">
            <a:avLst/>
          </a:prstGeom>
        </p:spPr>
        <p:txBody>
          <a:bodyPr wrap="square">
            <a:spAutoFit/>
          </a:bodyPr>
          <a:lstStyle/>
          <a:p>
            <a:pPr>
              <a:lnSpc>
                <a:spcPct val="107000"/>
              </a:lnSpc>
              <a:spcAft>
                <a:spcPts val="800"/>
              </a:spcAft>
            </a:pPr>
            <a:r>
              <a:rPr lang="fr-FR" sz="2000" b="1" dirty="0">
                <a:latin typeface="+mj-lt"/>
                <a:ea typeface="Calibri" panose="020F0502020204030204" pitchFamily="34" charset="0"/>
                <a:cs typeface="Times New Roman" panose="02020603050405020304" pitchFamily="18" charset="0"/>
              </a:rPr>
              <a:t>Séance pédagogique</a:t>
            </a:r>
            <a:r>
              <a:rPr lang="fr-FR" sz="2000" dirty="0">
                <a:latin typeface="+mj-lt"/>
                <a:ea typeface="Calibri" panose="020F0502020204030204" pitchFamily="34" charset="0"/>
                <a:cs typeface="Times New Roman" panose="02020603050405020304" pitchFamily="18" charset="0"/>
              </a:rPr>
              <a:t> avec un groupe d'élèves d'une durée de </a:t>
            </a:r>
            <a:r>
              <a:rPr lang="fr-FR" sz="2000" b="1" dirty="0">
                <a:latin typeface="+mj-lt"/>
                <a:ea typeface="Calibri" panose="020F0502020204030204" pitchFamily="34" charset="0"/>
                <a:cs typeface="Times New Roman" panose="02020603050405020304" pitchFamily="18" charset="0"/>
              </a:rPr>
              <a:t>45 minutes</a:t>
            </a:r>
            <a:r>
              <a:rPr lang="fr-FR" sz="2000" dirty="0">
                <a:latin typeface="+mj-lt"/>
                <a:ea typeface="Calibri" panose="020F0502020204030204" pitchFamily="34" charset="0"/>
                <a:cs typeface="Times New Roman" panose="02020603050405020304" pitchFamily="18" charset="0"/>
              </a:rPr>
              <a:t>, suivie d'un </a:t>
            </a:r>
            <a:r>
              <a:rPr lang="fr-FR" sz="2000" b="1" dirty="0">
                <a:latin typeface="+mj-lt"/>
                <a:ea typeface="Calibri" panose="020F0502020204030204" pitchFamily="34" charset="0"/>
                <a:cs typeface="Times New Roman" panose="02020603050405020304" pitchFamily="18" charset="0"/>
              </a:rPr>
              <a:t>entretien d'une durée de 45 minutes</a:t>
            </a:r>
            <a:r>
              <a:rPr lang="fr-FR" sz="2000" dirty="0">
                <a:latin typeface="+mj-lt"/>
                <a:ea typeface="Calibri" panose="020F0502020204030204" pitchFamily="34" charset="0"/>
                <a:cs typeface="Times New Roman" panose="02020603050405020304" pitchFamily="18" charset="0"/>
              </a:rPr>
              <a:t> avec la commission. </a:t>
            </a:r>
          </a:p>
          <a:p>
            <a:pPr marL="342900" indent="-342900" algn="just">
              <a:lnSpc>
                <a:spcPct val="107000"/>
              </a:lnSpc>
              <a:spcAft>
                <a:spcPts val="800"/>
              </a:spcAft>
              <a:buAutoNum type="arabicPeriod"/>
            </a:pPr>
            <a:r>
              <a:rPr lang="fr-FR" sz="2000" dirty="0">
                <a:latin typeface="+mj-lt"/>
                <a:ea typeface="Calibri" panose="020F0502020204030204" pitchFamily="34" charset="0"/>
                <a:cs typeface="Times New Roman" panose="02020603050405020304" pitchFamily="18" charset="0"/>
              </a:rPr>
              <a:t>Evaluer, en situation professionnelle, les compétences pédagogiques spécifiques du candidat. </a:t>
            </a:r>
          </a:p>
          <a:p>
            <a:pPr marL="342900" indent="-342900" algn="just">
              <a:lnSpc>
                <a:spcPct val="107000"/>
              </a:lnSpc>
              <a:spcAft>
                <a:spcPts val="800"/>
              </a:spcAft>
              <a:buAutoNum type="arabicPeriod"/>
            </a:pPr>
            <a:r>
              <a:rPr lang="fr-FR" sz="2000" dirty="0">
                <a:latin typeface="+mj-lt"/>
                <a:ea typeface="Calibri" panose="020F0502020204030204" pitchFamily="34" charset="0"/>
                <a:cs typeface="Times New Roman" panose="02020603050405020304" pitchFamily="18" charset="0"/>
              </a:rPr>
              <a:t>Expliquer, dans un contexte d'exercice, le choix des démarches pour répondre aux besoins des élèves. </a:t>
            </a:r>
          </a:p>
          <a:p>
            <a:pPr marL="342900" indent="-342900" algn="just">
              <a:lnSpc>
                <a:spcPct val="107000"/>
              </a:lnSpc>
              <a:spcAft>
                <a:spcPts val="800"/>
              </a:spcAft>
              <a:buAutoNum type="arabicPeriod"/>
            </a:pPr>
            <a:r>
              <a:rPr lang="fr-FR" sz="2000" dirty="0">
                <a:latin typeface="+mj-lt"/>
                <a:ea typeface="Calibri" panose="020F0502020204030204" pitchFamily="34" charset="0"/>
                <a:cs typeface="Times New Roman" panose="02020603050405020304" pitchFamily="18" charset="0"/>
              </a:rPr>
              <a:t>Analyser sa pratique par référence aux aspects théoriques et institutionnels, notamment de l'éducation inclusive.</a:t>
            </a:r>
          </a:p>
        </p:txBody>
      </p:sp>
    </p:spTree>
    <p:extLst>
      <p:ext uri="{BB962C8B-B14F-4D97-AF65-F5344CB8AC3E}">
        <p14:creationId xmlns:p14="http://schemas.microsoft.com/office/powerpoint/2010/main" val="2557111401"/>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59CCCF-F47D-4CAB-9F3C-E24DAF90518F}"/>
              </a:ext>
            </a:extLst>
          </p:cNvPr>
          <p:cNvSpPr>
            <a:spLocks noGrp="1"/>
          </p:cNvSpPr>
          <p:nvPr>
            <p:ph type="title"/>
          </p:nvPr>
        </p:nvSpPr>
        <p:spPr/>
        <p:txBody>
          <a:bodyPr/>
          <a:lstStyle/>
          <a:p>
            <a:r>
              <a:rPr lang="fr-FR" dirty="0"/>
              <a:t>EPREUVE 3</a:t>
            </a:r>
          </a:p>
        </p:txBody>
      </p:sp>
      <p:sp>
        <p:nvSpPr>
          <p:cNvPr id="5" name="Rectangle 4">
            <a:extLst>
              <a:ext uri="{FF2B5EF4-FFF2-40B4-BE49-F238E27FC236}">
                <a16:creationId xmlns:a16="http://schemas.microsoft.com/office/drawing/2014/main" id="{19FB222B-8BA7-45D0-AD9E-1961B9349AF0}"/>
              </a:ext>
            </a:extLst>
          </p:cNvPr>
          <p:cNvSpPr/>
          <p:nvPr/>
        </p:nvSpPr>
        <p:spPr>
          <a:xfrm>
            <a:off x="4884517" y="1574157"/>
            <a:ext cx="6771190" cy="4020268"/>
          </a:xfrm>
          <a:prstGeom prst="rect">
            <a:avLst/>
          </a:prstGeom>
        </p:spPr>
        <p:txBody>
          <a:bodyPr wrap="square">
            <a:spAutoFit/>
          </a:bodyPr>
          <a:lstStyle/>
          <a:p>
            <a:pPr algn="just">
              <a:lnSpc>
                <a:spcPct val="107000"/>
              </a:lnSpc>
              <a:spcAft>
                <a:spcPts val="800"/>
              </a:spcAft>
            </a:pPr>
            <a:r>
              <a:rPr lang="fr-FR" sz="2000" b="1" dirty="0">
                <a:latin typeface="Arial" panose="020B0604020202020204" pitchFamily="34" charset="0"/>
                <a:ea typeface="Calibri" panose="020F0502020204030204" pitchFamily="34" charset="0"/>
                <a:cs typeface="Arial" panose="020B0604020202020204" pitchFamily="34" charset="0"/>
              </a:rPr>
              <a:t>Présentation pendant 20 minutes d'une action</a:t>
            </a:r>
            <a:r>
              <a:rPr lang="fr-FR" sz="2000" dirty="0">
                <a:latin typeface="Arial" panose="020B0604020202020204" pitchFamily="34" charset="0"/>
                <a:ea typeface="Calibri" panose="020F0502020204030204" pitchFamily="34" charset="0"/>
                <a:cs typeface="Arial" panose="020B0604020202020204" pitchFamily="34" charset="0"/>
              </a:rPr>
              <a:t> conduite par le </a:t>
            </a:r>
            <a:r>
              <a:rPr lang="fr-FR" sz="2000" dirty="0" smtClean="0">
                <a:latin typeface="Arial" panose="020B0604020202020204" pitchFamily="34" charset="0"/>
                <a:ea typeface="Calibri" panose="020F0502020204030204" pitchFamily="34" charset="0"/>
                <a:cs typeface="Arial" panose="020B0604020202020204" pitchFamily="34" charset="0"/>
              </a:rPr>
              <a:t>candidat </a:t>
            </a:r>
            <a:r>
              <a:rPr lang="fr-FR" sz="2000" dirty="0">
                <a:latin typeface="Arial" panose="020B0604020202020204" pitchFamily="34" charset="0"/>
                <a:ea typeface="Calibri" panose="020F0502020204030204" pitchFamily="34" charset="0"/>
                <a:cs typeface="Arial" panose="020B0604020202020204" pitchFamily="34" charset="0"/>
              </a:rPr>
              <a:t>témoignant de son rôle de personne ressource en matière d'éducation inclusive et de sa connaissance des modalités de scolarisation des élèves à besoins éducatifs particuliers, suivie </a:t>
            </a:r>
            <a:r>
              <a:rPr lang="fr-FR" sz="2000" b="1" dirty="0">
                <a:latin typeface="Arial" panose="020B0604020202020204" pitchFamily="34" charset="0"/>
                <a:ea typeface="Calibri" panose="020F0502020204030204" pitchFamily="34" charset="0"/>
                <a:cs typeface="Arial" panose="020B0604020202020204" pitchFamily="34" charset="0"/>
              </a:rPr>
              <a:t>d'un échange d'une durée de 10 minutes</a:t>
            </a:r>
            <a:r>
              <a:rPr lang="fr-FR" sz="2000" dirty="0">
                <a:latin typeface="Arial" panose="020B0604020202020204" pitchFamily="34" charset="0"/>
                <a:ea typeface="Calibri" panose="020F0502020204030204" pitchFamily="34" charset="0"/>
                <a:cs typeface="Arial" panose="020B0604020202020204" pitchFamily="34" charset="0"/>
              </a:rPr>
              <a:t> avec la commission. La présentation peut se faire à partir de tout support écrit ou numérique (enregistrements audio, vidéo, etc.). Il s'agit pour le candidat de présenter une action de sensibilisation, d'information, de valorisation d'une action pédagogique à destination de professionnels de l'éducation ou de partenaires.</a:t>
            </a:r>
          </a:p>
        </p:txBody>
      </p:sp>
    </p:spTree>
    <p:extLst>
      <p:ext uri="{BB962C8B-B14F-4D97-AF65-F5344CB8AC3E}">
        <p14:creationId xmlns:p14="http://schemas.microsoft.com/office/powerpoint/2010/main" val="2098940542"/>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F38195-98CA-414C-A565-0C36ADF04990}"/>
              </a:ext>
            </a:extLst>
          </p:cNvPr>
          <p:cNvSpPr>
            <a:spLocks noGrp="1"/>
          </p:cNvSpPr>
          <p:nvPr>
            <p:ph type="title"/>
          </p:nvPr>
        </p:nvSpPr>
        <p:spPr/>
        <p:txBody>
          <a:bodyPr/>
          <a:lstStyle/>
          <a:p>
            <a:r>
              <a:rPr lang="fr-FR" dirty="0"/>
              <a:t>Informations pratiques</a:t>
            </a:r>
          </a:p>
        </p:txBody>
      </p:sp>
      <p:sp>
        <p:nvSpPr>
          <p:cNvPr id="3" name="Espace réservé du contenu 2">
            <a:extLst>
              <a:ext uri="{FF2B5EF4-FFF2-40B4-BE49-F238E27FC236}">
                <a16:creationId xmlns:a16="http://schemas.microsoft.com/office/drawing/2014/main" id="{DC1C7CD7-C434-400B-9C16-0305554DD174}"/>
              </a:ext>
            </a:extLst>
          </p:cNvPr>
          <p:cNvSpPr>
            <a:spLocks noGrp="1"/>
          </p:cNvSpPr>
          <p:nvPr>
            <p:ph idx="1"/>
          </p:nvPr>
        </p:nvSpPr>
        <p:spPr/>
        <p:txBody>
          <a:bodyPr/>
          <a:lstStyle/>
          <a:p>
            <a:pPr marL="0" indent="0" algn="just">
              <a:buNone/>
            </a:pPr>
            <a:r>
              <a:rPr lang="fr-FR" sz="2400" dirty="0"/>
              <a:t>Postes pour la rentrée 2018</a:t>
            </a:r>
          </a:p>
          <a:p>
            <a:pPr marL="114300" indent="0" algn="just">
              <a:buNone/>
            </a:pPr>
            <a:r>
              <a:rPr lang="fr-FR" sz="2400" dirty="0"/>
              <a:t>Les candidatures sont étudiées et actées en CAPD, suite à l’avis de la commission. </a:t>
            </a:r>
          </a:p>
          <a:p>
            <a:pPr marL="114300" indent="0" algn="just">
              <a:buNone/>
            </a:pPr>
            <a:r>
              <a:rPr lang="fr-FR" sz="2400" dirty="0"/>
              <a:t>Les candidats retenus en formation postulent à la première phase du mouvement pour demander un poste spécialisé, correspondant à leur option.</a:t>
            </a:r>
          </a:p>
          <a:p>
            <a:endParaRPr lang="fr-FR" dirty="0"/>
          </a:p>
        </p:txBody>
      </p:sp>
    </p:spTree>
    <p:extLst>
      <p:ext uri="{BB962C8B-B14F-4D97-AF65-F5344CB8AC3E}">
        <p14:creationId xmlns:p14="http://schemas.microsoft.com/office/powerpoint/2010/main" val="1643265433"/>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pPr eaLnBrk="1" hangingPunct="1">
              <a:defRPr/>
            </a:pPr>
            <a:r>
              <a:rPr lang="fr-FR" sz="3200" i="1" dirty="0" smtClean="0"/>
              <a:t>CAPPEI</a:t>
            </a:r>
            <a:endParaRPr lang="fr-FR" sz="3200" i="1" dirty="0"/>
          </a:p>
        </p:txBody>
      </p:sp>
      <p:sp>
        <p:nvSpPr>
          <p:cNvPr id="8195" name="Espace réservé du contenu 6"/>
          <p:cNvSpPr>
            <a:spLocks noGrp="1"/>
          </p:cNvSpPr>
          <p:nvPr>
            <p:ph idx="1"/>
          </p:nvPr>
        </p:nvSpPr>
        <p:spPr/>
        <p:txBody>
          <a:bodyPr>
            <a:normAutofit/>
          </a:bodyPr>
          <a:lstStyle/>
          <a:p>
            <a:pPr eaLnBrk="1" hangingPunct="1">
              <a:buFont typeface="Arial" charset="0"/>
              <a:buNone/>
              <a:defRPr/>
            </a:pPr>
            <a:endParaRPr lang="fr-FR" altLang="fr-FR" sz="2000" dirty="0"/>
          </a:p>
          <a:p>
            <a:pPr eaLnBrk="1" hangingPunct="1">
              <a:buFont typeface="Arial" charset="0"/>
              <a:buNone/>
              <a:defRPr/>
            </a:pPr>
            <a:r>
              <a:rPr lang="fr-FR" altLang="fr-FR" b="1" dirty="0"/>
              <a:t>RENTRÉE 2018</a:t>
            </a:r>
          </a:p>
          <a:p>
            <a:pPr lvl="1">
              <a:buFont typeface="Arial" charset="0"/>
              <a:buChar char="•"/>
              <a:defRPr/>
            </a:pPr>
            <a:r>
              <a:rPr lang="fr-FR" altLang="fr-FR" sz="2000" dirty="0"/>
              <a:t>Pré-rentrée : 2 jours en Décembre 2017 et 2 jours en Juin 2018 (pour les nouveaux)</a:t>
            </a:r>
          </a:p>
          <a:p>
            <a:pPr eaLnBrk="1" hangingPunct="1">
              <a:buFont typeface="Arial" charset="0"/>
              <a:buChar char="•"/>
              <a:defRPr/>
            </a:pPr>
            <a:endParaRPr lang="fr-FR" altLang="fr-FR" dirty="0"/>
          </a:p>
          <a:p>
            <a:pPr eaLnBrk="1" hangingPunct="1">
              <a:buFont typeface="Arial" charset="0"/>
              <a:buNone/>
              <a:defRPr/>
            </a:pPr>
            <a:r>
              <a:rPr lang="fr-FR" altLang="fr-FR" b="1" dirty="0"/>
              <a:t>PÉRIODE DES ENSEIGNEMENTS</a:t>
            </a:r>
          </a:p>
          <a:p>
            <a:pPr lvl="1">
              <a:buFont typeface="Arial" panose="020B0604020202020204" pitchFamily="34" charset="0"/>
              <a:buChar char="•"/>
            </a:pPr>
            <a:r>
              <a:rPr lang="fr-FR" sz="2000" dirty="0"/>
              <a:t>300h de formation en 2018-2019, réparties sur 9 semaines (calendrier en cours de discussion)</a:t>
            </a:r>
          </a:p>
          <a:p>
            <a:pPr lvl="1">
              <a:buFont typeface="Arial" panose="020B0604020202020204" pitchFamily="34" charset="0"/>
              <a:buChar char="•"/>
            </a:pPr>
            <a:r>
              <a:rPr lang="fr-FR" sz="2000" dirty="0"/>
              <a:t>100h de formation dès 2020</a:t>
            </a:r>
          </a:p>
          <a:p>
            <a:endParaRPr lang="fr-FR" dirty="0"/>
          </a:p>
          <a:p>
            <a:pPr eaLnBrk="1" hangingPunct="1">
              <a:buFont typeface="Arial" charset="0"/>
              <a:buChar char="•"/>
              <a:defRPr/>
            </a:pPr>
            <a:endParaRPr lang="fr-FR" altLang="fr-FR" sz="2000" dirty="0"/>
          </a:p>
        </p:txBody>
      </p:sp>
    </p:spTree>
    <p:extLst>
      <p:ext uri="{BB962C8B-B14F-4D97-AF65-F5344CB8AC3E}">
        <p14:creationId xmlns:p14="http://schemas.microsoft.com/office/powerpoint/2010/main" val="834949800"/>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Expérimentation affectation CAP</a:t>
            </a:r>
            <a:endParaRPr lang="fr-FR" dirty="0"/>
          </a:p>
        </p:txBody>
      </p:sp>
    </p:spTree>
    <p:extLst>
      <p:ext uri="{BB962C8B-B14F-4D97-AF65-F5344CB8AC3E}">
        <p14:creationId xmlns:p14="http://schemas.microsoft.com/office/powerpoint/2010/main" val="220308999"/>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Expérimentation</a:t>
            </a:r>
            <a:endParaRPr lang="fr-FR" dirty="0"/>
          </a:p>
        </p:txBody>
      </p:sp>
      <p:sp>
        <p:nvSpPr>
          <p:cNvPr id="4" name="Espace réservé du texte 3"/>
          <p:cNvSpPr>
            <a:spLocks noGrp="1"/>
          </p:cNvSpPr>
          <p:nvPr>
            <p:ph type="body" sz="half" idx="2"/>
          </p:nvPr>
        </p:nvSpPr>
        <p:spPr/>
        <p:txBody>
          <a:bodyPr/>
          <a:lstStyle/>
          <a:p>
            <a:r>
              <a:rPr lang="fr-FR" dirty="0" smtClean="0"/>
              <a:t>Affectation CAP</a:t>
            </a:r>
            <a:endParaRPr lang="fr-FR" dirty="0"/>
          </a:p>
        </p:txBody>
      </p:sp>
      <p:sp>
        <p:nvSpPr>
          <p:cNvPr id="6" name="ZoneTexte 5"/>
          <p:cNvSpPr txBox="1"/>
          <p:nvPr/>
        </p:nvSpPr>
        <p:spPr>
          <a:xfrm>
            <a:off x="4904509" y="1754362"/>
            <a:ext cx="6386946" cy="3046988"/>
          </a:xfrm>
          <a:prstGeom prst="rect">
            <a:avLst/>
          </a:prstGeom>
          <a:noFill/>
        </p:spPr>
        <p:txBody>
          <a:bodyPr wrap="square" rtlCol="0">
            <a:spAutoFit/>
          </a:bodyPr>
          <a:lstStyle/>
          <a:p>
            <a:pPr algn="ctr"/>
            <a:r>
              <a:rPr lang="fr-FR" sz="4800" dirty="0"/>
              <a:t>RENDRE MIXTE le recrutement dans toutes les sections de CAP</a:t>
            </a:r>
            <a:endParaRPr lang="fr-FR" sz="4800" dirty="0"/>
          </a:p>
        </p:txBody>
      </p:sp>
    </p:spTree>
    <p:extLst>
      <p:ext uri="{BB962C8B-B14F-4D97-AF65-F5344CB8AC3E}">
        <p14:creationId xmlns:p14="http://schemas.microsoft.com/office/powerpoint/2010/main" val="2751912202"/>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dirty="0" smtClean="0"/>
              <a:t>Objectifs</a:t>
            </a:r>
            <a:endParaRPr lang="fr-FR" sz="4400" dirty="0"/>
          </a:p>
        </p:txBody>
      </p:sp>
      <p:sp>
        <p:nvSpPr>
          <p:cNvPr id="3" name="Espace réservé du contenu 2"/>
          <p:cNvSpPr>
            <a:spLocks noGrp="1"/>
          </p:cNvSpPr>
          <p:nvPr>
            <p:ph idx="1"/>
          </p:nvPr>
        </p:nvSpPr>
        <p:spPr/>
        <p:txBody>
          <a:bodyPr>
            <a:noAutofit/>
          </a:bodyPr>
          <a:lstStyle/>
          <a:p>
            <a:pPr marL="514350" indent="-514350">
              <a:buFont typeface="+mj-lt"/>
              <a:buAutoNum type="arabicPeriod"/>
            </a:pPr>
            <a:r>
              <a:rPr lang="fr-FR" sz="2400" b="1" dirty="0" smtClean="0">
                <a:latin typeface="Arial" panose="020B0604020202020204" pitchFamily="34" charset="0"/>
                <a:cs typeface="Arial" panose="020B0604020202020204" pitchFamily="34" charset="0"/>
              </a:rPr>
              <a:t>Permettre aux lycées de mettre en place l’organisation pédagogique adaptée au public</a:t>
            </a:r>
          </a:p>
          <a:p>
            <a:pPr marL="514350" indent="-514350">
              <a:buFont typeface="+mj-lt"/>
              <a:buAutoNum type="arabicPeriod"/>
            </a:pPr>
            <a:endParaRPr lang="fr-FR" sz="2400" b="1" dirty="0" smtClean="0">
              <a:latin typeface="Arial" panose="020B0604020202020204" pitchFamily="34" charset="0"/>
              <a:cs typeface="Arial" panose="020B0604020202020204" pitchFamily="34" charset="0"/>
            </a:endParaRPr>
          </a:p>
          <a:p>
            <a:pPr marL="514350" indent="-514350">
              <a:buFont typeface="+mj-lt"/>
              <a:buAutoNum type="arabicPeriod"/>
            </a:pPr>
            <a:r>
              <a:rPr lang="fr-FR" sz="2400" b="1" dirty="0" smtClean="0">
                <a:latin typeface="Arial" panose="020B0604020202020204" pitchFamily="34" charset="0"/>
                <a:cs typeface="Arial" panose="020B0604020202020204" pitchFamily="34" charset="0"/>
              </a:rPr>
              <a:t>Mixer des publics complémentaires</a:t>
            </a:r>
          </a:p>
          <a:p>
            <a:pPr marL="514350" indent="-514350">
              <a:buFont typeface="+mj-lt"/>
              <a:buAutoNum type="arabicPeriod"/>
            </a:pPr>
            <a:endParaRPr lang="fr-FR" sz="2400" b="1" dirty="0" smtClean="0">
              <a:latin typeface="Arial" panose="020B0604020202020204" pitchFamily="34" charset="0"/>
              <a:cs typeface="Arial" panose="020B0604020202020204" pitchFamily="34" charset="0"/>
            </a:endParaRPr>
          </a:p>
          <a:p>
            <a:pPr marL="514350" indent="-514350">
              <a:buFont typeface="+mj-lt"/>
              <a:buAutoNum type="arabicPeriod"/>
            </a:pPr>
            <a:r>
              <a:rPr lang="fr-FR" sz="2400" b="1" dirty="0" smtClean="0">
                <a:latin typeface="Arial" panose="020B0604020202020204" pitchFamily="34" charset="0"/>
                <a:cs typeface="Arial" panose="020B0604020202020204" pitchFamily="34" charset="0"/>
              </a:rPr>
              <a:t>Ouvrir le champs des possibles aux élèves de </a:t>
            </a:r>
            <a:r>
              <a:rPr lang="fr-FR" sz="2400" b="1" dirty="0" err="1" smtClean="0">
                <a:latin typeface="Arial" panose="020B0604020202020204" pitchFamily="34" charset="0"/>
                <a:cs typeface="Arial" panose="020B0604020202020204" pitchFamily="34" charset="0"/>
              </a:rPr>
              <a:t>segpa</a:t>
            </a:r>
            <a:r>
              <a:rPr lang="fr-FR" sz="2400" b="1" dirty="0" smtClean="0">
                <a:latin typeface="Arial" panose="020B0604020202020204" pitchFamily="34" charset="0"/>
                <a:cs typeface="Arial" panose="020B0604020202020204" pitchFamily="34" charset="0"/>
              </a:rPr>
              <a:t> </a:t>
            </a:r>
          </a:p>
          <a:p>
            <a:pPr marL="342900" indent="-342900">
              <a:buFont typeface="+mj-lt"/>
              <a:buAutoNum type="arabicPeriod"/>
            </a:pPr>
            <a:endParaRPr lang="fr-FR" sz="12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3315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77347" y="226547"/>
            <a:ext cx="9685362" cy="4462818"/>
          </a:xfrm>
        </p:spPr>
        <p:txBody>
          <a:bodyPr>
            <a:normAutofit/>
          </a:bodyPr>
          <a:lstStyle/>
          <a:p>
            <a:r>
              <a:rPr lang="fr-FR" dirty="0" smtClean="0"/>
              <a:t>Projet</a:t>
            </a:r>
            <a:br>
              <a:rPr lang="fr-FR" dirty="0" smtClean="0"/>
            </a:br>
            <a:r>
              <a:rPr lang="fr-FR" dirty="0"/>
              <a:t>PRE-AFFECTATION en CAP</a:t>
            </a:r>
            <a:br>
              <a:rPr lang="fr-FR" dirty="0"/>
            </a:br>
            <a:r>
              <a:rPr lang="fr-FR" dirty="0"/>
              <a:t>des </a:t>
            </a:r>
            <a:r>
              <a:rPr lang="fr-FR" dirty="0" smtClean="0"/>
              <a:t>élèves </a:t>
            </a:r>
            <a:br>
              <a:rPr lang="fr-FR" dirty="0" smtClean="0"/>
            </a:br>
            <a:r>
              <a:rPr lang="fr-FR" dirty="0" smtClean="0"/>
              <a:t>de 3</a:t>
            </a:r>
            <a:r>
              <a:rPr lang="fr-FR" baseline="30000" dirty="0" smtClean="0"/>
              <a:t>ème</a:t>
            </a:r>
            <a:r>
              <a:rPr lang="fr-FR" dirty="0" smtClean="0"/>
              <a:t> G, PP, SEGPA </a:t>
            </a:r>
            <a:endParaRPr lang="fr-FR" dirty="0"/>
          </a:p>
        </p:txBody>
      </p:sp>
      <p:pic>
        <p:nvPicPr>
          <p:cNvPr id="4" name="Image 32" descr="2016_logo_academie_Strasbou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709" y="5034069"/>
            <a:ext cx="1348538" cy="1602545"/>
          </a:xfrm>
          <a:prstGeom prst="rect">
            <a:avLst/>
          </a:prstGeom>
          <a:solidFill>
            <a:srgbClr val="FAEFEA"/>
          </a:solidFill>
          <a:ln>
            <a:noFill/>
          </a:ln>
          <a:extLst/>
        </p:spPr>
      </p:pic>
    </p:spTree>
    <p:extLst>
      <p:ext uri="{BB962C8B-B14F-4D97-AF65-F5344CB8AC3E}">
        <p14:creationId xmlns:p14="http://schemas.microsoft.com/office/powerpoint/2010/main" val="3150434476"/>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Ordre du jour</a:t>
            </a:r>
            <a:endParaRPr lang="fr-FR" dirty="0"/>
          </a:p>
        </p:txBody>
      </p:sp>
      <p:sp>
        <p:nvSpPr>
          <p:cNvPr id="3" name="Espace réservé du contenu 2"/>
          <p:cNvSpPr>
            <a:spLocks noGrp="1"/>
          </p:cNvSpPr>
          <p:nvPr>
            <p:ph idx="1"/>
          </p:nvPr>
        </p:nvSpPr>
        <p:spPr/>
        <p:txBody>
          <a:bodyPr/>
          <a:lstStyle/>
          <a:p>
            <a:r>
              <a:rPr lang="fr-FR" dirty="0" smtClean="0"/>
              <a:t>Informations générales</a:t>
            </a:r>
          </a:p>
          <a:p>
            <a:r>
              <a:rPr lang="fr-FR" dirty="0" smtClean="0"/>
              <a:t>CAPPEI</a:t>
            </a:r>
          </a:p>
          <a:p>
            <a:r>
              <a:rPr lang="fr-FR" dirty="0" smtClean="0"/>
              <a:t>Expérimentation affectation CAP </a:t>
            </a:r>
          </a:p>
          <a:p>
            <a:r>
              <a:rPr lang="fr-FR" dirty="0" smtClean="0"/>
              <a:t>FOLIOS</a:t>
            </a:r>
          </a:p>
          <a:p>
            <a:r>
              <a:rPr lang="fr-FR" dirty="0" smtClean="0"/>
              <a:t>Présentation des travaux du GT 2017 et 2018</a:t>
            </a:r>
          </a:p>
          <a:p>
            <a:r>
              <a:rPr lang="fr-FR" dirty="0" smtClean="0"/>
              <a:t>Travail en groupe</a:t>
            </a:r>
            <a:endParaRPr lang="fr-FR" dirty="0"/>
          </a:p>
        </p:txBody>
      </p:sp>
    </p:spTree>
    <p:extLst>
      <p:ext uri="{BB962C8B-B14F-4D97-AF65-F5344CB8AC3E}">
        <p14:creationId xmlns:p14="http://schemas.microsoft.com/office/powerpoint/2010/main" val="260164573"/>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dirty="0" smtClean="0"/>
              <a:t>Affectation</a:t>
            </a:r>
            <a:endParaRPr lang="fr-FR" sz="4400" dirty="0"/>
          </a:p>
        </p:txBody>
      </p:sp>
      <p:sp>
        <p:nvSpPr>
          <p:cNvPr id="3" name="Espace réservé du contenu 2"/>
          <p:cNvSpPr>
            <a:spLocks noGrp="1"/>
          </p:cNvSpPr>
          <p:nvPr>
            <p:ph idx="1"/>
          </p:nvPr>
        </p:nvSpPr>
        <p:spPr/>
        <p:txBody>
          <a:bodyPr>
            <a:normAutofit fontScale="77500" lnSpcReduction="20000"/>
          </a:bodyPr>
          <a:lstStyle/>
          <a:p>
            <a:pPr>
              <a:buFont typeface="Wingdings" panose="05000000000000000000" pitchFamily="2" charset="2"/>
              <a:buChar char="§"/>
            </a:pPr>
            <a:r>
              <a:rPr lang="fr-FR" sz="2800" b="1" dirty="0" smtClean="0">
                <a:latin typeface="Arial" panose="020B0604020202020204" pitchFamily="34" charset="0"/>
                <a:cs typeface="Arial" panose="020B0604020202020204" pitchFamily="34" charset="0"/>
              </a:rPr>
              <a:t>CONSERVER LA PRIORITE </a:t>
            </a:r>
            <a:r>
              <a:rPr lang="fr-FR" sz="2200" b="1" dirty="0" smtClean="0">
                <a:latin typeface="Arial" panose="020B0604020202020204" pitchFamily="34" charset="0"/>
                <a:cs typeface="Arial" panose="020B0604020202020204" pitchFamily="34" charset="0"/>
              </a:rPr>
              <a:t>de la voie « CAP » pour les élèves dont l’accès au niveau V </a:t>
            </a:r>
            <a:r>
              <a:rPr lang="fr-FR" sz="2200" b="1" dirty="0" smtClean="0">
                <a:latin typeface="Arial" panose="020B0604020202020204" pitchFamily="34" charset="0"/>
                <a:cs typeface="Arial" panose="020B0604020202020204" pitchFamily="34" charset="0"/>
              </a:rPr>
              <a:t>est </a:t>
            </a:r>
            <a:r>
              <a:rPr lang="fr-FR" sz="2200" b="1" dirty="0" smtClean="0">
                <a:latin typeface="Arial" panose="020B0604020202020204" pitchFamily="34" charset="0"/>
                <a:cs typeface="Arial" panose="020B0604020202020204" pitchFamily="34" charset="0"/>
              </a:rPr>
              <a:t>le seul objectif possible</a:t>
            </a:r>
          </a:p>
          <a:p>
            <a:pPr marL="0" indent="0">
              <a:buNone/>
            </a:pPr>
            <a:r>
              <a:rPr lang="fr-FR" sz="2200" b="1" dirty="0" smtClean="0">
                <a:latin typeface="Arial" panose="020B0604020202020204" pitchFamily="34" charset="0"/>
                <a:cs typeface="Arial" panose="020B0604020202020204" pitchFamily="34" charset="0"/>
              </a:rPr>
              <a:t>(et donc favoriser la 2</a:t>
            </a:r>
            <a:r>
              <a:rPr lang="fr-FR" sz="2200" b="1" baseline="30000" dirty="0" smtClean="0">
                <a:latin typeface="Arial" panose="020B0604020202020204" pitchFamily="34" charset="0"/>
                <a:cs typeface="Arial" panose="020B0604020202020204" pitchFamily="34" charset="0"/>
              </a:rPr>
              <a:t>nde</a:t>
            </a:r>
            <a:r>
              <a:rPr lang="fr-FR" sz="2200" b="1" dirty="0" smtClean="0">
                <a:latin typeface="Arial" panose="020B0604020202020204" pitchFamily="34" charset="0"/>
                <a:cs typeface="Arial" panose="020B0604020202020204" pitchFamily="34" charset="0"/>
              </a:rPr>
              <a:t> pro pour tous les élèves qui en ont la capacité)</a:t>
            </a:r>
          </a:p>
          <a:p>
            <a:endParaRPr lang="fr-FR" b="1" dirty="0">
              <a:latin typeface="Arial" panose="020B0604020202020204" pitchFamily="34" charset="0"/>
              <a:cs typeface="Arial" panose="020B0604020202020204" pitchFamily="34" charset="0"/>
            </a:endParaRPr>
          </a:p>
          <a:p>
            <a:pPr>
              <a:buFont typeface="Wingdings" panose="05000000000000000000" pitchFamily="2" charset="2"/>
              <a:buChar char="§"/>
            </a:pPr>
            <a:r>
              <a:rPr lang="fr-FR" sz="2800" b="1" dirty="0" smtClean="0">
                <a:latin typeface="Arial" panose="020B0604020202020204" pitchFamily="34" charset="0"/>
                <a:cs typeface="Arial" panose="020B0604020202020204" pitchFamily="34" charset="0"/>
              </a:rPr>
              <a:t>FIDELISER </a:t>
            </a:r>
            <a:r>
              <a:rPr lang="fr-FR" sz="2200" b="1" dirty="0" smtClean="0">
                <a:latin typeface="Arial" panose="020B0604020202020204" pitchFamily="34" charset="0"/>
                <a:cs typeface="Arial" panose="020B0604020202020204" pitchFamily="34" charset="0"/>
              </a:rPr>
              <a:t>les élèves : optimisation de l’utilisation des places</a:t>
            </a:r>
          </a:p>
          <a:p>
            <a:pPr lvl="1"/>
            <a:r>
              <a:rPr lang="fr-FR" sz="2200" b="1" dirty="0" smtClean="0">
                <a:latin typeface="Arial" panose="020B0604020202020204" pitchFamily="34" charset="0"/>
                <a:cs typeface="Arial" panose="020B0604020202020204" pitchFamily="34" charset="0"/>
              </a:rPr>
              <a:t>Limiter les places vacantes</a:t>
            </a:r>
          </a:p>
          <a:p>
            <a:pPr lvl="1"/>
            <a:r>
              <a:rPr lang="fr-FR" sz="2200" b="1" dirty="0" smtClean="0">
                <a:latin typeface="Arial" panose="020B0604020202020204" pitchFamily="34" charset="0"/>
                <a:cs typeface="Arial" panose="020B0604020202020204" pitchFamily="34" charset="0"/>
              </a:rPr>
              <a:t>Conforter les projets d’élève solides</a:t>
            </a:r>
          </a:p>
          <a:p>
            <a:pPr lvl="1"/>
            <a:endParaRPr lang="fr-FR" b="1"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fr-FR" sz="2800" b="1" dirty="0" smtClean="0">
                <a:latin typeface="Arial" panose="020B0604020202020204" pitchFamily="34" charset="0"/>
                <a:cs typeface="Arial" panose="020B0604020202020204" pitchFamily="34" charset="0"/>
              </a:rPr>
              <a:t>AMELIORER QUALITATIVEMENT </a:t>
            </a:r>
            <a:r>
              <a:rPr lang="fr-FR" sz="2200" b="1" dirty="0" smtClean="0">
                <a:latin typeface="Arial" panose="020B0604020202020204" pitchFamily="34" charset="0"/>
                <a:cs typeface="Arial" panose="020B0604020202020204" pitchFamily="34" charset="0"/>
              </a:rPr>
              <a:t>l’affectation en classe de CAP : </a:t>
            </a:r>
            <a:endParaRPr lang="fr-FR" sz="2200" b="1" dirty="0">
              <a:latin typeface="Arial" panose="020B0604020202020204" pitchFamily="34" charset="0"/>
              <a:cs typeface="Arial" panose="020B0604020202020204" pitchFamily="34" charset="0"/>
            </a:endParaRPr>
          </a:p>
          <a:p>
            <a:pPr lvl="1"/>
            <a:r>
              <a:rPr lang="fr-FR" sz="2200" b="1" dirty="0" smtClean="0">
                <a:latin typeface="Arial" panose="020B0604020202020204" pitchFamily="34" charset="0"/>
                <a:cs typeface="Arial" panose="020B0604020202020204" pitchFamily="34" charset="0"/>
              </a:rPr>
              <a:t>Repérer les vœux par défaut</a:t>
            </a:r>
          </a:p>
          <a:p>
            <a:pPr lvl="1"/>
            <a:r>
              <a:rPr lang="fr-FR" sz="2200" b="1" dirty="0" smtClean="0">
                <a:latin typeface="Arial" panose="020B0604020202020204" pitchFamily="34" charset="0"/>
                <a:cs typeface="Arial" panose="020B0604020202020204" pitchFamily="34" charset="0"/>
              </a:rPr>
              <a:t>Constituer des groupes-classes stables</a:t>
            </a:r>
          </a:p>
        </p:txBody>
      </p:sp>
    </p:spTree>
    <p:extLst>
      <p:ext uri="{BB962C8B-B14F-4D97-AF65-F5344CB8AC3E}">
        <p14:creationId xmlns:p14="http://schemas.microsoft.com/office/powerpoint/2010/main" val="16766291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1000"/>
                                        <p:tgtEl>
                                          <p:spTgt spid="3">
                                            <p:txEl>
                                              <p:pRg st="7" end="7"/>
                                            </p:txEl>
                                          </p:spTgt>
                                        </p:tgtEl>
                                      </p:cBhvr>
                                    </p:animEffect>
                                    <p:anim calcmode="lin" valueType="num">
                                      <p:cBhvr>
                                        <p:cTn id="3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1000"/>
                                        <p:tgtEl>
                                          <p:spTgt spid="3">
                                            <p:txEl>
                                              <p:pRg st="8" end="8"/>
                                            </p:txEl>
                                          </p:spTgt>
                                        </p:tgtEl>
                                      </p:cBhvr>
                                    </p:animEffect>
                                    <p:anim calcmode="lin" valueType="num">
                                      <p:cBhvr>
                                        <p:cTn id="4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1000"/>
                                        <p:tgtEl>
                                          <p:spTgt spid="3">
                                            <p:txEl>
                                              <p:pRg st="9" end="9"/>
                                            </p:txEl>
                                          </p:spTgt>
                                        </p:tgtEl>
                                      </p:cBhvr>
                                    </p:animEffect>
                                    <p:anim calcmode="lin" valueType="num">
                                      <p:cBhvr>
                                        <p:cTn id="4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977113" y="1613533"/>
            <a:ext cx="6524995" cy="4324172"/>
          </a:xfrm>
        </p:spPr>
        <p:txBody>
          <a:bodyPr vert="horz" lIns="91440" tIns="45720" rIns="91440" bIns="45720" rtlCol="0" anchor="ctr">
            <a:normAutofit fontScale="77500" lnSpcReduction="20000"/>
          </a:bodyPr>
          <a:lstStyle/>
          <a:p>
            <a:pPr>
              <a:buFont typeface="Wingdings" panose="05000000000000000000" pitchFamily="2" charset="2"/>
              <a:buChar char="§"/>
            </a:pPr>
            <a:r>
              <a:rPr lang="fr-FR" sz="2800" b="1" dirty="0" smtClean="0">
                <a:latin typeface="Arial" panose="020B0604020202020204" pitchFamily="34" charset="0"/>
                <a:cs typeface="Arial" panose="020B0604020202020204" pitchFamily="34" charset="0"/>
              </a:rPr>
              <a:t>Travail </a:t>
            </a:r>
            <a:r>
              <a:rPr lang="fr-FR" sz="2800" b="1" dirty="0">
                <a:latin typeface="Arial" panose="020B0604020202020204" pitchFamily="34" charset="0"/>
                <a:cs typeface="Arial" panose="020B0604020202020204" pitchFamily="34" charset="0"/>
              </a:rPr>
              <a:t>d’affectation sur </a:t>
            </a:r>
            <a:r>
              <a:rPr lang="fr-FR" sz="2800" b="1" dirty="0" smtClean="0">
                <a:latin typeface="Arial" panose="020B0604020202020204" pitchFamily="34" charset="0"/>
                <a:cs typeface="Arial" panose="020B0604020202020204" pitchFamily="34" charset="0"/>
              </a:rPr>
              <a:t>dossiers </a:t>
            </a:r>
            <a:r>
              <a:rPr lang="fr-FR" sz="2800" b="1" dirty="0">
                <a:latin typeface="Arial" panose="020B0604020202020204" pitchFamily="34" charset="0"/>
                <a:cs typeface="Arial" panose="020B0604020202020204" pitchFamily="34" charset="0"/>
              </a:rPr>
              <a:t>: des commissions locales réunissant tous les proviseurs de LP ou LPO, des principaux de collège , et le(s) </a:t>
            </a:r>
            <a:r>
              <a:rPr lang="fr-FR" sz="2800" b="1" dirty="0" smtClean="0">
                <a:latin typeface="Arial" panose="020B0604020202020204" pitchFamily="34" charset="0"/>
                <a:cs typeface="Arial" panose="020B0604020202020204" pitchFamily="34" charset="0"/>
              </a:rPr>
              <a:t>DCIO</a:t>
            </a:r>
          </a:p>
          <a:p>
            <a:pPr>
              <a:buFont typeface="Wingdings" panose="05000000000000000000" pitchFamily="2" charset="2"/>
              <a:buChar char="§"/>
            </a:pPr>
            <a:endParaRPr lang="fr-FR" sz="2800" b="1"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fr-FR" sz="2800" b="1" dirty="0" smtClean="0">
                <a:latin typeface="Arial" panose="020B0604020202020204" pitchFamily="34" charset="0"/>
                <a:cs typeface="Arial" panose="020B0604020202020204" pitchFamily="34" charset="0"/>
              </a:rPr>
              <a:t>Une </a:t>
            </a:r>
            <a:r>
              <a:rPr lang="fr-FR" sz="2800" b="1" dirty="0">
                <a:latin typeface="Arial" panose="020B0604020202020204" pitchFamily="34" charset="0"/>
                <a:cs typeface="Arial" panose="020B0604020202020204" pitchFamily="34" charset="0"/>
              </a:rPr>
              <a:t>nouvelle possibilité offerte aux lycées professionnels </a:t>
            </a:r>
            <a:r>
              <a:rPr lang="fr-FR" sz="2800" b="1" dirty="0" smtClean="0">
                <a:latin typeface="Arial" panose="020B0604020202020204" pitchFamily="34" charset="0"/>
                <a:cs typeface="Arial" panose="020B0604020202020204" pitchFamily="34" charset="0"/>
              </a:rPr>
              <a:t>: réunir </a:t>
            </a:r>
            <a:r>
              <a:rPr lang="fr-FR" sz="2800" b="1" dirty="0">
                <a:latin typeface="Arial" panose="020B0604020202020204" pitchFamily="34" charset="0"/>
                <a:cs typeface="Arial" panose="020B0604020202020204" pitchFamily="34" charset="0"/>
              </a:rPr>
              <a:t>la classe dès </a:t>
            </a:r>
            <a:r>
              <a:rPr lang="fr-FR" sz="2800" b="1" dirty="0" smtClean="0">
                <a:latin typeface="Arial" panose="020B0604020202020204" pitchFamily="34" charset="0"/>
                <a:cs typeface="Arial" panose="020B0604020202020204" pitchFamily="34" charset="0"/>
              </a:rPr>
              <a:t>juin</a:t>
            </a:r>
          </a:p>
          <a:p>
            <a:pPr>
              <a:buFont typeface="Wingdings" panose="05000000000000000000" pitchFamily="2" charset="2"/>
              <a:buChar char="§"/>
            </a:pPr>
            <a:endParaRPr lang="fr-FR" sz="2800" b="1" dirty="0">
              <a:latin typeface="Arial" panose="020B0604020202020204" pitchFamily="34" charset="0"/>
              <a:cs typeface="Arial" panose="020B0604020202020204" pitchFamily="34" charset="0"/>
            </a:endParaRPr>
          </a:p>
          <a:p>
            <a:pPr>
              <a:buFont typeface="Wingdings" panose="05000000000000000000" pitchFamily="2" charset="2"/>
              <a:buChar char="§"/>
            </a:pPr>
            <a:r>
              <a:rPr lang="fr-FR" sz="2800" b="1" dirty="0">
                <a:latin typeface="Arial" panose="020B0604020202020204" pitchFamily="34" charset="0"/>
                <a:cs typeface="Arial" panose="020B0604020202020204" pitchFamily="34" charset="0"/>
              </a:rPr>
              <a:t>Repérage précoce d’affectations non </a:t>
            </a:r>
            <a:r>
              <a:rPr lang="fr-FR" sz="2800" b="1" dirty="0" smtClean="0">
                <a:latin typeface="Arial" panose="020B0604020202020204" pitchFamily="34" charset="0"/>
                <a:cs typeface="Arial" panose="020B0604020202020204" pitchFamily="34" charset="0"/>
              </a:rPr>
              <a:t>souhaitées</a:t>
            </a:r>
            <a:endParaRPr lang="fr-FR" sz="2800" b="1" dirty="0">
              <a:latin typeface="Arial" panose="020B0604020202020204" pitchFamily="34" charset="0"/>
              <a:cs typeface="Arial" panose="020B0604020202020204" pitchFamily="34" charset="0"/>
            </a:endParaRPr>
          </a:p>
        </p:txBody>
      </p:sp>
      <p:sp>
        <p:nvSpPr>
          <p:cNvPr id="4" name="Titre 3"/>
          <p:cNvSpPr>
            <a:spLocks noGrp="1"/>
          </p:cNvSpPr>
          <p:nvPr>
            <p:ph type="title"/>
          </p:nvPr>
        </p:nvSpPr>
        <p:spPr/>
        <p:txBody>
          <a:bodyPr/>
          <a:lstStyle/>
          <a:p>
            <a:r>
              <a:rPr lang="fr-FR" dirty="0" smtClean="0"/>
              <a:t>Affectation</a:t>
            </a:r>
            <a:endParaRPr lang="fr-FR" dirty="0"/>
          </a:p>
        </p:txBody>
      </p:sp>
    </p:spTree>
    <p:extLst>
      <p:ext uri="{BB962C8B-B14F-4D97-AF65-F5344CB8AC3E}">
        <p14:creationId xmlns:p14="http://schemas.microsoft.com/office/powerpoint/2010/main" val="270763060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smtClean="0"/>
              <a:t>Questions diverses</a:t>
            </a:r>
            <a:endParaRPr lang="fr-FR" sz="4000" dirty="0"/>
          </a:p>
        </p:txBody>
      </p:sp>
      <p:sp>
        <p:nvSpPr>
          <p:cNvPr id="3" name="Espace réservé du contenu 2"/>
          <p:cNvSpPr>
            <a:spLocks noGrp="1"/>
          </p:cNvSpPr>
          <p:nvPr>
            <p:ph idx="1"/>
          </p:nvPr>
        </p:nvSpPr>
        <p:spPr/>
        <p:txBody>
          <a:bodyPr>
            <a:normAutofit lnSpcReduction="10000"/>
          </a:bodyPr>
          <a:lstStyle/>
          <a:p>
            <a:pPr>
              <a:buFont typeface="Wingdings" panose="05000000000000000000" pitchFamily="2" charset="2"/>
              <a:buChar char="§"/>
            </a:pPr>
            <a:r>
              <a:rPr lang="fr-FR" sz="2000" b="1" dirty="0" smtClean="0">
                <a:latin typeface="Arial" panose="020B0604020202020204" pitchFamily="34" charset="0"/>
                <a:cs typeface="Arial" panose="020B0604020202020204" pitchFamily="34" charset="0"/>
              </a:rPr>
              <a:t>Les élèves de SEGPA continuent-ils de bénéficier d’un bonus de filière pour les places identifiées MPA ?  </a:t>
            </a:r>
            <a:r>
              <a:rPr lang="fr-FR" sz="2000" b="1" dirty="0" smtClean="0">
                <a:solidFill>
                  <a:schemeClr val="accent2">
                    <a:lumMod val="75000"/>
                  </a:schemeClr>
                </a:solidFill>
                <a:latin typeface="Arial" panose="020B0604020202020204" pitchFamily="34" charset="0"/>
                <a:cs typeface="Arial" panose="020B0604020202020204" pitchFamily="34" charset="0"/>
              </a:rPr>
              <a:t>&gt; OUI</a:t>
            </a:r>
          </a:p>
          <a:p>
            <a:pPr>
              <a:buFont typeface="Wingdings" panose="05000000000000000000" pitchFamily="2" charset="2"/>
              <a:buChar char="§"/>
            </a:pPr>
            <a:r>
              <a:rPr lang="fr-FR" sz="2000" b="1" dirty="0" smtClean="0">
                <a:latin typeface="Arial" panose="020B0604020202020204" pitchFamily="34" charset="0"/>
                <a:cs typeface="Arial" panose="020B0604020202020204" pitchFamily="34" charset="0"/>
              </a:rPr>
              <a:t>Les élèves de 3</a:t>
            </a:r>
            <a:r>
              <a:rPr lang="fr-FR" sz="2000" b="1" baseline="30000" dirty="0" smtClean="0">
                <a:latin typeface="Arial" panose="020B0604020202020204" pitchFamily="34" charset="0"/>
                <a:cs typeface="Arial" panose="020B0604020202020204" pitchFamily="34" charset="0"/>
              </a:rPr>
              <a:t>ème</a:t>
            </a:r>
            <a:r>
              <a:rPr lang="fr-FR" sz="2000" b="1" dirty="0" smtClean="0">
                <a:latin typeface="Arial" panose="020B0604020202020204" pitchFamily="34" charset="0"/>
                <a:cs typeface="Arial" panose="020B0604020202020204" pitchFamily="34" charset="0"/>
              </a:rPr>
              <a:t> G ou PP qui ont la décision unique « 1</a:t>
            </a:r>
            <a:r>
              <a:rPr lang="fr-FR" sz="2000" b="1" baseline="30000" dirty="0" smtClean="0">
                <a:latin typeface="Arial" panose="020B0604020202020204" pitchFamily="34" charset="0"/>
                <a:cs typeface="Arial" panose="020B0604020202020204" pitchFamily="34" charset="0"/>
              </a:rPr>
              <a:t>ère</a:t>
            </a:r>
            <a:r>
              <a:rPr lang="fr-FR" sz="2000" b="1" dirty="0" smtClean="0">
                <a:latin typeface="Arial" panose="020B0604020202020204" pitchFamily="34" charset="0"/>
                <a:cs typeface="Arial" panose="020B0604020202020204" pitchFamily="34" charset="0"/>
              </a:rPr>
              <a:t> année de CAP » bénéficient-ils d’un bonus ?</a:t>
            </a:r>
            <a:r>
              <a:rPr lang="fr-FR" sz="2000" b="1" dirty="0">
                <a:solidFill>
                  <a:srgbClr val="BD582C">
                    <a:lumMod val="75000"/>
                  </a:srgbClr>
                </a:solidFill>
                <a:latin typeface="Arial" panose="020B0604020202020204" pitchFamily="34" charset="0"/>
                <a:cs typeface="Arial" panose="020B0604020202020204" pitchFamily="34" charset="0"/>
              </a:rPr>
              <a:t> &gt; OUI</a:t>
            </a:r>
            <a:endParaRPr lang="fr-FR" sz="2000" b="1"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fr-FR" sz="2000" b="1" dirty="0" smtClean="0">
                <a:latin typeface="Arial" panose="020B0604020202020204" pitchFamily="34" charset="0"/>
                <a:cs typeface="Arial" panose="020B0604020202020204" pitchFamily="34" charset="0"/>
              </a:rPr>
              <a:t>Les quotas de places pour les 3</a:t>
            </a:r>
            <a:r>
              <a:rPr lang="fr-FR" sz="2000" b="1" baseline="30000" dirty="0" smtClean="0">
                <a:latin typeface="Arial" panose="020B0604020202020204" pitchFamily="34" charset="0"/>
                <a:cs typeface="Arial" panose="020B0604020202020204" pitchFamily="34" charset="0"/>
              </a:rPr>
              <a:t>ème</a:t>
            </a:r>
            <a:r>
              <a:rPr lang="fr-FR" sz="2000" b="1" dirty="0" smtClean="0">
                <a:latin typeface="Arial" panose="020B0604020202020204" pitchFamily="34" charset="0"/>
                <a:cs typeface="Arial" panose="020B0604020202020204" pitchFamily="34" charset="0"/>
              </a:rPr>
              <a:t> G et PP / pour les 3</a:t>
            </a:r>
            <a:r>
              <a:rPr lang="fr-FR" sz="2000" b="1" baseline="30000" dirty="0" smtClean="0">
                <a:latin typeface="Arial" panose="020B0604020202020204" pitchFamily="34" charset="0"/>
                <a:cs typeface="Arial" panose="020B0604020202020204" pitchFamily="34" charset="0"/>
              </a:rPr>
              <a:t>ème</a:t>
            </a:r>
            <a:r>
              <a:rPr lang="fr-FR" sz="2000" b="1" dirty="0" smtClean="0">
                <a:latin typeface="Arial" panose="020B0604020202020204" pitchFamily="34" charset="0"/>
                <a:cs typeface="Arial" panose="020B0604020202020204" pitchFamily="34" charset="0"/>
              </a:rPr>
              <a:t> SEGPA sont-ils modifiés ? </a:t>
            </a:r>
            <a:r>
              <a:rPr lang="fr-FR" sz="2000" b="1" dirty="0">
                <a:solidFill>
                  <a:schemeClr val="accent2">
                    <a:lumMod val="75000"/>
                  </a:schemeClr>
                </a:solidFill>
                <a:latin typeface="Arial" panose="020B0604020202020204" pitchFamily="34" charset="0"/>
                <a:cs typeface="Arial" panose="020B0604020202020204" pitchFamily="34" charset="0"/>
              </a:rPr>
              <a:t>&gt; </a:t>
            </a:r>
            <a:r>
              <a:rPr lang="fr-FR" sz="2000" b="1" dirty="0" smtClean="0">
                <a:solidFill>
                  <a:schemeClr val="accent2">
                    <a:lumMod val="75000"/>
                  </a:schemeClr>
                </a:solidFill>
                <a:latin typeface="Arial" panose="020B0604020202020204" pitchFamily="34" charset="0"/>
                <a:cs typeface="Arial" panose="020B0604020202020204" pitchFamily="34" charset="0"/>
              </a:rPr>
              <a:t>NON</a:t>
            </a:r>
            <a:endParaRPr lang="fr-FR" sz="2000" b="1"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fr-FR" sz="2000" b="1" dirty="0" smtClean="0">
                <a:latin typeface="Arial" panose="020B0604020202020204" pitchFamily="34" charset="0"/>
                <a:cs typeface="Arial" panose="020B0604020202020204" pitchFamily="34" charset="0"/>
              </a:rPr>
              <a:t>La règle de 2 élèves handicapés maximum affectés par formation est elle conservée ?</a:t>
            </a:r>
            <a:r>
              <a:rPr lang="fr-FR" sz="2000" b="1" dirty="0">
                <a:solidFill>
                  <a:schemeClr val="accent2">
                    <a:lumMod val="75000"/>
                  </a:schemeClr>
                </a:solidFill>
                <a:latin typeface="Arial" panose="020B0604020202020204" pitchFamily="34" charset="0"/>
                <a:cs typeface="Arial" panose="020B0604020202020204" pitchFamily="34" charset="0"/>
              </a:rPr>
              <a:t> </a:t>
            </a:r>
            <a:r>
              <a:rPr lang="fr-FR" sz="2000" b="1" dirty="0" smtClean="0">
                <a:solidFill>
                  <a:schemeClr val="accent2">
                    <a:lumMod val="75000"/>
                  </a:schemeClr>
                </a:solidFill>
                <a:latin typeface="Arial" panose="020B0604020202020204" pitchFamily="34" charset="0"/>
                <a:cs typeface="Arial" panose="020B0604020202020204" pitchFamily="34" charset="0"/>
              </a:rPr>
              <a:t> &gt; </a:t>
            </a:r>
            <a:r>
              <a:rPr lang="fr-FR" sz="2000" b="1" dirty="0">
                <a:solidFill>
                  <a:schemeClr val="accent2">
                    <a:lumMod val="75000"/>
                  </a:schemeClr>
                </a:solidFill>
                <a:latin typeface="Arial" panose="020B0604020202020204" pitchFamily="34" charset="0"/>
                <a:cs typeface="Arial" panose="020B0604020202020204" pitchFamily="34" charset="0"/>
              </a:rPr>
              <a:t>OUI</a:t>
            </a:r>
            <a:endParaRPr lang="fr-FR" sz="2000" b="1"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fr-FR" sz="2000" b="1" dirty="0" smtClean="0">
                <a:latin typeface="Arial" panose="020B0604020202020204" pitchFamily="34" charset="0"/>
                <a:cs typeface="Arial" panose="020B0604020202020204" pitchFamily="34" charset="0"/>
              </a:rPr>
              <a:t>Que fait-on des non affectés ? </a:t>
            </a:r>
            <a:r>
              <a:rPr lang="fr-FR" sz="2000" b="1" dirty="0">
                <a:solidFill>
                  <a:schemeClr val="accent2">
                    <a:lumMod val="75000"/>
                  </a:schemeClr>
                </a:solidFill>
                <a:latin typeface="Arial" panose="020B0604020202020204" pitchFamily="34" charset="0"/>
                <a:cs typeface="Arial" panose="020B0604020202020204" pitchFamily="34" charset="0"/>
              </a:rPr>
              <a:t>&gt; </a:t>
            </a:r>
            <a:r>
              <a:rPr lang="fr-FR" sz="2000" b="1" dirty="0" smtClean="0">
                <a:solidFill>
                  <a:schemeClr val="accent2">
                    <a:lumMod val="75000"/>
                  </a:schemeClr>
                </a:solidFill>
                <a:latin typeface="Arial" panose="020B0604020202020204" pitchFamily="34" charset="0"/>
                <a:cs typeface="Arial" panose="020B0604020202020204" pitchFamily="34" charset="0"/>
              </a:rPr>
              <a:t>Repérage et prise en charge précoces</a:t>
            </a:r>
            <a:endParaRPr lang="fr-FR" sz="2000" b="1" dirty="0" smtClean="0">
              <a:latin typeface="Arial" panose="020B0604020202020204" pitchFamily="34" charset="0"/>
              <a:cs typeface="Arial" panose="020B0604020202020204" pitchFamily="34" charset="0"/>
            </a:endParaRPr>
          </a:p>
          <a:p>
            <a:pPr>
              <a:buFont typeface="Wingdings" panose="05000000000000000000" pitchFamily="2" charset="2"/>
              <a:buChar char="§"/>
            </a:pPr>
            <a:endParaRPr lang="fr-FR"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245501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FOLIOS</a:t>
            </a:r>
            <a:endParaRPr lang="fr-FR" dirty="0"/>
          </a:p>
        </p:txBody>
      </p:sp>
      <p:sp>
        <p:nvSpPr>
          <p:cNvPr id="3" name="Espace réservé du contenu 2"/>
          <p:cNvSpPr>
            <a:spLocks noGrp="1"/>
          </p:cNvSpPr>
          <p:nvPr>
            <p:ph idx="1"/>
          </p:nvPr>
        </p:nvSpPr>
        <p:spPr/>
        <p:txBody>
          <a:bodyPr/>
          <a:lstStyle/>
          <a:p>
            <a:r>
              <a:rPr lang="fr-FR" dirty="0" smtClean="0"/>
              <a:t>Témoignage(s) de son utilisation</a:t>
            </a:r>
          </a:p>
          <a:p>
            <a:r>
              <a:rPr lang="fr-FR" dirty="0" smtClean="0"/>
              <a:t>Besoins</a:t>
            </a:r>
            <a:endParaRPr lang="fr-FR" dirty="0"/>
          </a:p>
        </p:txBody>
      </p:sp>
      <p:sp>
        <p:nvSpPr>
          <p:cNvPr id="4" name="Espace réservé du texte 3"/>
          <p:cNvSpPr>
            <a:spLocks noGrp="1"/>
          </p:cNvSpPr>
          <p:nvPr>
            <p:ph type="body" sz="half" idx="2"/>
          </p:nvPr>
        </p:nvSpPr>
        <p:spPr/>
        <p:txBody>
          <a:bodyPr/>
          <a:lstStyle/>
          <a:p>
            <a:r>
              <a:rPr lang="fr-FR" dirty="0" smtClean="0"/>
              <a:t>Parcours avenir</a:t>
            </a:r>
            <a:endParaRPr lang="fr-FR" dirty="0"/>
          </a:p>
        </p:txBody>
      </p:sp>
    </p:spTree>
    <p:extLst>
      <p:ext uri="{BB962C8B-B14F-4D97-AF65-F5344CB8AC3E}">
        <p14:creationId xmlns:p14="http://schemas.microsoft.com/office/powerpoint/2010/main" val="3104673826"/>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FOLIOS</a:t>
            </a:r>
            <a:endParaRPr lang="fr-FR" dirty="0"/>
          </a:p>
        </p:txBody>
      </p:sp>
      <p:sp>
        <p:nvSpPr>
          <p:cNvPr id="3" name="Espace réservé du contenu 2"/>
          <p:cNvSpPr>
            <a:spLocks noGrp="1"/>
          </p:cNvSpPr>
          <p:nvPr>
            <p:ph idx="1"/>
          </p:nvPr>
        </p:nvSpPr>
        <p:spPr>
          <a:xfrm>
            <a:off x="3882331" y="459591"/>
            <a:ext cx="7315200" cy="664246"/>
          </a:xfrm>
        </p:spPr>
        <p:txBody>
          <a:bodyPr>
            <a:normAutofit fontScale="92500"/>
          </a:bodyPr>
          <a:lstStyle/>
          <a:p>
            <a:r>
              <a:rPr lang="fr-FR" dirty="0" smtClean="0"/>
              <a:t>Cadre pour le stockage des documents élèves pour les 4 parcours</a:t>
            </a:r>
          </a:p>
        </p:txBody>
      </p:sp>
      <p:pic>
        <p:nvPicPr>
          <p:cNvPr id="4" name="Image 3"/>
          <p:cNvPicPr>
            <a:picLocks noChangeAspect="1"/>
          </p:cNvPicPr>
          <p:nvPr/>
        </p:nvPicPr>
        <p:blipFill rotWithShape="1">
          <a:blip r:embed="rId2"/>
          <a:srcRect t="16161" r="1274" b="6161"/>
          <a:stretch/>
        </p:blipFill>
        <p:spPr>
          <a:xfrm>
            <a:off x="4046100" y="1632029"/>
            <a:ext cx="8064877" cy="3567607"/>
          </a:xfrm>
          <a:prstGeom prst="rect">
            <a:avLst/>
          </a:prstGeom>
        </p:spPr>
      </p:pic>
    </p:spTree>
    <p:extLst>
      <p:ext uri="{BB962C8B-B14F-4D97-AF65-F5344CB8AC3E}">
        <p14:creationId xmlns:p14="http://schemas.microsoft.com/office/powerpoint/2010/main" val="1982903528"/>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5357" t="16518" r="6896" b="5446"/>
          <a:stretch/>
        </p:blipFill>
        <p:spPr>
          <a:xfrm>
            <a:off x="378823" y="431074"/>
            <a:ext cx="11416937" cy="5708469"/>
          </a:xfrm>
          <a:prstGeom prst="rect">
            <a:avLst/>
          </a:prstGeom>
        </p:spPr>
      </p:pic>
    </p:spTree>
    <p:extLst>
      <p:ext uri="{BB962C8B-B14F-4D97-AF65-F5344CB8AC3E}">
        <p14:creationId xmlns:p14="http://schemas.microsoft.com/office/powerpoint/2010/main" val="11585876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4755" t="15982" r="6393" b="5982"/>
          <a:stretch/>
        </p:blipFill>
        <p:spPr>
          <a:xfrm>
            <a:off x="0" y="385763"/>
            <a:ext cx="12044363" cy="5846445"/>
          </a:xfrm>
          <a:prstGeom prst="rect">
            <a:avLst/>
          </a:prstGeom>
        </p:spPr>
      </p:pic>
    </p:spTree>
    <p:extLst>
      <p:ext uri="{BB962C8B-B14F-4D97-AF65-F5344CB8AC3E}">
        <p14:creationId xmlns:p14="http://schemas.microsoft.com/office/powerpoint/2010/main" val="2183488215"/>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1541" t="15983" r="2278" b="6695"/>
          <a:stretch/>
        </p:blipFill>
        <p:spPr>
          <a:xfrm>
            <a:off x="131924" y="483325"/>
            <a:ext cx="11820589" cy="5342709"/>
          </a:xfrm>
          <a:prstGeom prst="rect">
            <a:avLst/>
          </a:prstGeom>
        </p:spPr>
      </p:pic>
    </p:spTree>
    <p:extLst>
      <p:ext uri="{BB962C8B-B14F-4D97-AF65-F5344CB8AC3E}">
        <p14:creationId xmlns:p14="http://schemas.microsoft.com/office/powerpoint/2010/main" val="3993318489"/>
      </p:ext>
    </p:extLst>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srcRect l="22647" t="17033" r="46569" b="5502"/>
          <a:stretch/>
        </p:blipFill>
        <p:spPr>
          <a:xfrm>
            <a:off x="3509688" y="96137"/>
            <a:ext cx="4779408" cy="6761863"/>
          </a:xfrm>
          <a:prstGeom prst="rect">
            <a:avLst/>
          </a:prstGeom>
        </p:spPr>
      </p:pic>
      <p:pic>
        <p:nvPicPr>
          <p:cNvPr id="8" name="Image 7"/>
          <p:cNvPicPr>
            <a:picLocks noChangeAspect="1"/>
          </p:cNvPicPr>
          <p:nvPr/>
        </p:nvPicPr>
        <p:blipFill rotWithShape="1">
          <a:blip r:embed="rId2"/>
          <a:srcRect l="22646" t="33391" r="46596" b="54229"/>
          <a:stretch/>
        </p:blipFill>
        <p:spPr>
          <a:xfrm>
            <a:off x="1458093" y="1469472"/>
            <a:ext cx="7893725" cy="1786346"/>
          </a:xfrm>
          <a:prstGeom prst="rect">
            <a:avLst/>
          </a:prstGeom>
        </p:spPr>
      </p:pic>
    </p:spTree>
    <p:extLst>
      <p:ext uri="{BB962C8B-B14F-4D97-AF65-F5344CB8AC3E}">
        <p14:creationId xmlns:p14="http://schemas.microsoft.com/office/powerpoint/2010/main" val="37869077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22647" t="17033" r="46569" b="5502"/>
          <a:stretch/>
        </p:blipFill>
        <p:spPr>
          <a:xfrm>
            <a:off x="3509688" y="96137"/>
            <a:ext cx="4779408" cy="6761863"/>
          </a:xfrm>
          <a:prstGeom prst="rect">
            <a:avLst/>
          </a:prstGeom>
        </p:spPr>
      </p:pic>
      <p:pic>
        <p:nvPicPr>
          <p:cNvPr id="3" name="Image 2"/>
          <p:cNvPicPr>
            <a:picLocks noChangeAspect="1"/>
          </p:cNvPicPr>
          <p:nvPr/>
        </p:nvPicPr>
        <p:blipFill rotWithShape="1">
          <a:blip r:embed="rId2"/>
          <a:srcRect l="31542" t="17520" r="46506" b="73909"/>
          <a:stretch/>
        </p:blipFill>
        <p:spPr>
          <a:xfrm>
            <a:off x="3509689" y="96137"/>
            <a:ext cx="5829042" cy="1279547"/>
          </a:xfrm>
          <a:prstGeom prst="rect">
            <a:avLst/>
          </a:prstGeom>
        </p:spPr>
      </p:pic>
      <p:pic>
        <p:nvPicPr>
          <p:cNvPr id="4" name="Image 3"/>
          <p:cNvPicPr>
            <a:picLocks noChangeAspect="1"/>
          </p:cNvPicPr>
          <p:nvPr/>
        </p:nvPicPr>
        <p:blipFill rotWithShape="1">
          <a:blip r:embed="rId2"/>
          <a:srcRect l="23242" t="45295" r="46417" b="20739"/>
          <a:stretch/>
        </p:blipFill>
        <p:spPr>
          <a:xfrm>
            <a:off x="3509688" y="2715491"/>
            <a:ext cx="6262253" cy="3941537"/>
          </a:xfrm>
          <a:prstGeom prst="rect">
            <a:avLst/>
          </a:prstGeom>
        </p:spPr>
      </p:pic>
    </p:spTree>
    <p:extLst>
      <p:ext uri="{BB962C8B-B14F-4D97-AF65-F5344CB8AC3E}">
        <p14:creationId xmlns:p14="http://schemas.microsoft.com/office/powerpoint/2010/main" val="22310296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a:xfrm>
            <a:off x="2639028" y="269663"/>
            <a:ext cx="6939646" cy="3816200"/>
          </a:xfrm>
        </p:spPr>
        <p:txBody>
          <a:bodyPr>
            <a:noAutofit/>
          </a:bodyPr>
          <a:lstStyle/>
          <a:p>
            <a:r>
              <a:rPr lang="fr-FR" altLang="fr-FR" sz="3200" dirty="0" smtClean="0">
                <a:latin typeface="Calibri" panose="020F0502020204030204" pitchFamily="34" charset="0"/>
                <a:cs typeface="Calibri" panose="020F0502020204030204" pitchFamily="34" charset="0"/>
              </a:rPr>
              <a:t>CAPPEI</a:t>
            </a:r>
            <a:r>
              <a:rPr lang="fr-FR" altLang="fr-FR" sz="3200" dirty="0">
                <a:latin typeface="Calibri" panose="020F0502020204030204" pitchFamily="34" charset="0"/>
                <a:cs typeface="Calibri" panose="020F0502020204030204" pitchFamily="34" charset="0"/>
              </a:rPr>
              <a:t/>
            </a:r>
            <a:br>
              <a:rPr lang="fr-FR" altLang="fr-FR" sz="3200" dirty="0">
                <a:latin typeface="Calibri" panose="020F0502020204030204" pitchFamily="34" charset="0"/>
                <a:cs typeface="Calibri" panose="020F0502020204030204" pitchFamily="34" charset="0"/>
              </a:rPr>
            </a:br>
            <a:r>
              <a:rPr lang="fr-FR" altLang="fr-FR" sz="3200" dirty="0">
                <a:latin typeface="Calibri" panose="020F0502020204030204" pitchFamily="34" charset="0"/>
                <a:cs typeface="Calibri" panose="020F0502020204030204" pitchFamily="34" charset="0"/>
              </a:rPr>
              <a:t>Certificat d’aptitude professionnelle aux pratiques de l’éducation inclusive </a:t>
            </a:r>
          </a:p>
        </p:txBody>
      </p:sp>
    </p:spTree>
    <p:extLst>
      <p:ext uri="{BB962C8B-B14F-4D97-AF65-F5344CB8AC3E}">
        <p14:creationId xmlns:p14="http://schemas.microsoft.com/office/powerpoint/2010/main" val="1138908219"/>
      </p:ext>
    </p:extLst>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7404" t="16858" r="30633" b="5326"/>
          <a:stretch/>
        </p:blipFill>
        <p:spPr>
          <a:xfrm>
            <a:off x="1339402" y="201638"/>
            <a:ext cx="9427335" cy="6656362"/>
          </a:xfrm>
          <a:prstGeom prst="rect">
            <a:avLst/>
          </a:prstGeom>
        </p:spPr>
      </p:pic>
      <p:pic>
        <p:nvPicPr>
          <p:cNvPr id="3" name="Image 2"/>
          <p:cNvPicPr>
            <a:picLocks noChangeAspect="1"/>
          </p:cNvPicPr>
          <p:nvPr/>
        </p:nvPicPr>
        <p:blipFill rotWithShape="1">
          <a:blip r:embed="rId2"/>
          <a:srcRect l="18094" t="17561" r="62307" b="73460"/>
          <a:stretch/>
        </p:blipFill>
        <p:spPr>
          <a:xfrm>
            <a:off x="785854" y="201638"/>
            <a:ext cx="5267215" cy="1356706"/>
          </a:xfrm>
          <a:prstGeom prst="rect">
            <a:avLst/>
          </a:prstGeom>
        </p:spPr>
      </p:pic>
    </p:spTree>
    <p:extLst>
      <p:ext uri="{BB962C8B-B14F-4D97-AF65-F5344CB8AC3E}">
        <p14:creationId xmlns:p14="http://schemas.microsoft.com/office/powerpoint/2010/main" val="41192831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7404" t="16858" r="30633" b="5326"/>
          <a:stretch/>
        </p:blipFill>
        <p:spPr>
          <a:xfrm>
            <a:off x="1339402" y="201638"/>
            <a:ext cx="9427335" cy="6656362"/>
          </a:xfrm>
          <a:prstGeom prst="rect">
            <a:avLst/>
          </a:prstGeom>
        </p:spPr>
      </p:pic>
      <p:pic>
        <p:nvPicPr>
          <p:cNvPr id="3" name="Image 2"/>
          <p:cNvPicPr>
            <a:picLocks noChangeAspect="1"/>
          </p:cNvPicPr>
          <p:nvPr/>
        </p:nvPicPr>
        <p:blipFill rotWithShape="1">
          <a:blip r:embed="rId2"/>
          <a:srcRect l="7888" t="33127" r="62334" b="41606"/>
          <a:stretch/>
        </p:blipFill>
        <p:spPr>
          <a:xfrm>
            <a:off x="229668" y="919485"/>
            <a:ext cx="7598149" cy="3624806"/>
          </a:xfrm>
          <a:prstGeom prst="rect">
            <a:avLst/>
          </a:prstGeom>
        </p:spPr>
      </p:pic>
    </p:spTree>
    <p:extLst>
      <p:ext uri="{BB962C8B-B14F-4D97-AF65-F5344CB8AC3E}">
        <p14:creationId xmlns:p14="http://schemas.microsoft.com/office/powerpoint/2010/main" val="202569449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7404" t="16858" r="30633" b="5326"/>
          <a:stretch/>
        </p:blipFill>
        <p:spPr>
          <a:xfrm>
            <a:off x="1339402" y="201638"/>
            <a:ext cx="9427335" cy="6656362"/>
          </a:xfrm>
          <a:prstGeom prst="rect">
            <a:avLst/>
          </a:prstGeom>
        </p:spPr>
      </p:pic>
      <p:pic>
        <p:nvPicPr>
          <p:cNvPr id="4" name="Image 3"/>
          <p:cNvPicPr>
            <a:picLocks noChangeAspect="1"/>
          </p:cNvPicPr>
          <p:nvPr/>
        </p:nvPicPr>
        <p:blipFill rotWithShape="1">
          <a:blip r:embed="rId2"/>
          <a:srcRect l="8171" t="58456" r="63263" b="6985"/>
          <a:stretch/>
        </p:blipFill>
        <p:spPr>
          <a:xfrm>
            <a:off x="401783" y="2133601"/>
            <a:ext cx="6704910" cy="4560604"/>
          </a:xfrm>
          <a:prstGeom prst="rect">
            <a:avLst/>
          </a:prstGeom>
        </p:spPr>
      </p:pic>
    </p:spTree>
    <p:extLst>
      <p:ext uri="{BB962C8B-B14F-4D97-AF65-F5344CB8AC3E}">
        <p14:creationId xmlns:p14="http://schemas.microsoft.com/office/powerpoint/2010/main" val="22391233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7404" t="16858" r="30633" b="5326"/>
          <a:stretch/>
        </p:blipFill>
        <p:spPr>
          <a:xfrm>
            <a:off x="1339402" y="201638"/>
            <a:ext cx="9427335" cy="6656362"/>
          </a:xfrm>
          <a:prstGeom prst="rect">
            <a:avLst/>
          </a:prstGeom>
        </p:spPr>
      </p:pic>
      <p:pic>
        <p:nvPicPr>
          <p:cNvPr id="3" name="Image 2"/>
          <p:cNvPicPr>
            <a:picLocks noChangeAspect="1"/>
          </p:cNvPicPr>
          <p:nvPr/>
        </p:nvPicPr>
        <p:blipFill rotWithShape="1">
          <a:blip r:embed="rId2"/>
          <a:srcRect l="39578" t="26163" r="31920" b="12775"/>
          <a:stretch/>
        </p:blipFill>
        <p:spPr>
          <a:xfrm>
            <a:off x="4999105" y="0"/>
            <a:ext cx="5945988" cy="7161781"/>
          </a:xfrm>
          <a:prstGeom prst="rect">
            <a:avLst/>
          </a:prstGeom>
        </p:spPr>
      </p:pic>
    </p:spTree>
    <p:extLst>
      <p:ext uri="{BB962C8B-B14F-4D97-AF65-F5344CB8AC3E}">
        <p14:creationId xmlns:p14="http://schemas.microsoft.com/office/powerpoint/2010/main" val="23416169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7305" t="17209" r="30830" b="5150"/>
          <a:stretch/>
        </p:blipFill>
        <p:spPr>
          <a:xfrm>
            <a:off x="1493950" y="187897"/>
            <a:ext cx="9453093" cy="6670103"/>
          </a:xfrm>
          <a:prstGeom prst="rect">
            <a:avLst/>
          </a:prstGeom>
        </p:spPr>
      </p:pic>
    </p:spTree>
    <p:extLst>
      <p:ext uri="{BB962C8B-B14F-4D97-AF65-F5344CB8AC3E}">
        <p14:creationId xmlns:p14="http://schemas.microsoft.com/office/powerpoint/2010/main" val="1262827296"/>
      </p:ext>
    </p:extLst>
  </p:cSld>
  <p:clrMapOvr>
    <a:masterClrMapping/>
  </p:clrMapOvr>
  <p:transition spd="med">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7207" t="16683" r="30730" b="5501"/>
          <a:stretch/>
        </p:blipFill>
        <p:spPr>
          <a:xfrm>
            <a:off x="1506827" y="180306"/>
            <a:ext cx="9335636" cy="6581104"/>
          </a:xfrm>
          <a:prstGeom prst="rect">
            <a:avLst/>
          </a:prstGeom>
        </p:spPr>
      </p:pic>
    </p:spTree>
    <p:extLst>
      <p:ext uri="{BB962C8B-B14F-4D97-AF65-F5344CB8AC3E}">
        <p14:creationId xmlns:p14="http://schemas.microsoft.com/office/powerpoint/2010/main" val="78781149"/>
      </p:ext>
    </p:extLst>
  </p:cSld>
  <p:clrMapOvr>
    <a:masterClrMapping/>
  </p:clrMapOvr>
  <p:transition spd="med">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7503" t="17210" r="30533" b="5325"/>
          <a:stretch/>
        </p:blipFill>
        <p:spPr>
          <a:xfrm>
            <a:off x="1275007" y="231757"/>
            <a:ext cx="9427337" cy="6626243"/>
          </a:xfrm>
          <a:prstGeom prst="rect">
            <a:avLst/>
          </a:prstGeom>
        </p:spPr>
      </p:pic>
    </p:spTree>
    <p:extLst>
      <p:ext uri="{BB962C8B-B14F-4D97-AF65-F5344CB8AC3E}">
        <p14:creationId xmlns:p14="http://schemas.microsoft.com/office/powerpoint/2010/main" val="3632895554"/>
      </p:ext>
    </p:extLst>
  </p:cSld>
  <p:clrMapOvr>
    <a:masterClrMapping/>
  </p:clrMapOvr>
  <p:transition spd="med">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Présentation des travaux</a:t>
            </a:r>
            <a:endParaRPr lang="fr-FR" dirty="0"/>
          </a:p>
        </p:txBody>
      </p:sp>
      <p:sp>
        <p:nvSpPr>
          <p:cNvPr id="3" name="Espace réservé du contenu 2"/>
          <p:cNvSpPr>
            <a:spLocks noGrp="1"/>
          </p:cNvSpPr>
          <p:nvPr>
            <p:ph idx="1"/>
          </p:nvPr>
        </p:nvSpPr>
        <p:spPr/>
        <p:txBody>
          <a:bodyPr/>
          <a:lstStyle/>
          <a:p>
            <a:r>
              <a:rPr lang="fr-FR" dirty="0" smtClean="0"/>
              <a:t>Catherine Tellier </a:t>
            </a:r>
            <a:endParaRPr lang="fr-FR" dirty="0"/>
          </a:p>
        </p:txBody>
      </p:sp>
      <p:sp>
        <p:nvSpPr>
          <p:cNvPr id="4" name="Espace réservé du texte 3"/>
          <p:cNvSpPr>
            <a:spLocks noGrp="1"/>
          </p:cNvSpPr>
          <p:nvPr>
            <p:ph type="body" sz="half" idx="2"/>
          </p:nvPr>
        </p:nvSpPr>
        <p:spPr/>
        <p:txBody>
          <a:bodyPr/>
          <a:lstStyle/>
          <a:p>
            <a:r>
              <a:rPr lang="fr-FR" dirty="0" smtClean="0"/>
              <a:t>GT 2017 et 2018</a:t>
            </a:r>
            <a:endParaRPr lang="fr-FR" dirty="0"/>
          </a:p>
        </p:txBody>
      </p:sp>
    </p:spTree>
    <p:extLst>
      <p:ext uri="{BB962C8B-B14F-4D97-AF65-F5344CB8AC3E}">
        <p14:creationId xmlns:p14="http://schemas.microsoft.com/office/powerpoint/2010/main" val="4168339252"/>
      </p:ext>
    </p:extLst>
  </p:cSld>
  <p:clrMapOvr>
    <a:masterClrMapping/>
  </p:clrMapOvr>
  <p:transition spd="med">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Informations générales</a:t>
            </a:r>
            <a:endParaRPr lang="fr-FR" dirty="0"/>
          </a:p>
        </p:txBody>
      </p:sp>
      <p:sp>
        <p:nvSpPr>
          <p:cNvPr id="3" name="Espace réservé du contenu 2"/>
          <p:cNvSpPr>
            <a:spLocks noGrp="1"/>
          </p:cNvSpPr>
          <p:nvPr>
            <p:ph idx="1"/>
          </p:nvPr>
        </p:nvSpPr>
        <p:spPr>
          <a:xfrm>
            <a:off x="5109983" y="2256716"/>
            <a:ext cx="6275035" cy="1413918"/>
          </a:xfrm>
        </p:spPr>
        <p:txBody>
          <a:bodyPr/>
          <a:lstStyle/>
          <a:p>
            <a:r>
              <a:rPr lang="fr-FR" dirty="0">
                <a:hlinkClick r:id="rId2" action="ppaction://hlinkfile"/>
              </a:rPr>
              <a:t>HAS</a:t>
            </a:r>
            <a:endParaRPr lang="fr-FR" dirty="0"/>
          </a:p>
          <a:p>
            <a:r>
              <a:rPr lang="fr-FR" dirty="0" smtClean="0">
                <a:hlinkClick r:id="rId3" action="ppaction://hlinkfile"/>
              </a:rPr>
              <a:t>ERE</a:t>
            </a:r>
            <a:endParaRPr lang="fr-FR" dirty="0"/>
          </a:p>
        </p:txBody>
      </p:sp>
      <p:sp>
        <p:nvSpPr>
          <p:cNvPr id="4" name="Espace réservé du texte 3"/>
          <p:cNvSpPr>
            <a:spLocks noGrp="1"/>
          </p:cNvSpPr>
          <p:nvPr>
            <p:ph type="body" sz="half" idx="2"/>
          </p:nvPr>
        </p:nvSpPr>
        <p:spPr>
          <a:xfrm>
            <a:off x="888631" y="3800105"/>
            <a:ext cx="3501197" cy="1221164"/>
          </a:xfrm>
        </p:spPr>
        <p:txBody>
          <a:bodyPr/>
          <a:lstStyle/>
          <a:p>
            <a:r>
              <a:rPr lang="fr-FR" dirty="0" smtClean="0"/>
              <a:t>Document DGESCO</a:t>
            </a:r>
            <a:endParaRPr lang="fr-FR" dirty="0"/>
          </a:p>
        </p:txBody>
      </p:sp>
      <p:sp>
        <p:nvSpPr>
          <p:cNvPr id="5" name="ZoneTexte 4"/>
          <p:cNvSpPr txBox="1"/>
          <p:nvPr/>
        </p:nvSpPr>
        <p:spPr>
          <a:xfrm>
            <a:off x="5109983" y="1795337"/>
            <a:ext cx="4724400" cy="369332"/>
          </a:xfrm>
          <a:prstGeom prst="rect">
            <a:avLst/>
          </a:prstGeom>
          <a:noFill/>
        </p:spPr>
        <p:txBody>
          <a:bodyPr wrap="square" rtlCol="0">
            <a:spAutoFit/>
          </a:bodyPr>
          <a:lstStyle/>
          <a:p>
            <a:pPr algn="ctr"/>
            <a:r>
              <a:rPr lang="fr-FR" dirty="0" smtClean="0"/>
              <a:t>DOCUMENT   EDUSCOL</a:t>
            </a:r>
            <a:endParaRPr lang="fr-FR" dirty="0"/>
          </a:p>
        </p:txBody>
      </p:sp>
      <p:sp>
        <p:nvSpPr>
          <p:cNvPr id="6" name="ZoneTexte 5"/>
          <p:cNvSpPr txBox="1"/>
          <p:nvPr/>
        </p:nvSpPr>
        <p:spPr>
          <a:xfrm>
            <a:off x="5109983" y="4079672"/>
            <a:ext cx="4976126" cy="1477328"/>
          </a:xfrm>
          <a:prstGeom prst="rect">
            <a:avLst/>
          </a:prstGeom>
          <a:noFill/>
        </p:spPr>
        <p:txBody>
          <a:bodyPr wrap="square" rtlCol="0">
            <a:spAutoFit/>
          </a:bodyPr>
          <a:lstStyle/>
          <a:p>
            <a:pPr algn="ctr"/>
            <a:r>
              <a:rPr lang="fr-FR" dirty="0" smtClean="0"/>
              <a:t>Documents de travail issus du GT 2017-2018</a:t>
            </a:r>
          </a:p>
          <a:p>
            <a:pPr algn="ctr"/>
            <a:endParaRPr lang="fr-FR" dirty="0" smtClean="0"/>
          </a:p>
          <a:p>
            <a:pPr algn="ctr"/>
            <a:r>
              <a:rPr lang="fr-FR" dirty="0" smtClean="0">
                <a:hlinkClick r:id="rId4" action="ppaction://hlinkfile"/>
              </a:rPr>
              <a:t>DOCUMENT   ACADEMIQUE   HAS</a:t>
            </a:r>
            <a:endParaRPr lang="fr-FR" dirty="0" smtClean="0"/>
          </a:p>
          <a:p>
            <a:pPr algn="ctr"/>
            <a:endParaRPr lang="fr-FR" dirty="0" smtClean="0"/>
          </a:p>
          <a:p>
            <a:pPr algn="ctr"/>
            <a:r>
              <a:rPr lang="fr-FR" dirty="0" smtClean="0">
                <a:hlinkClick r:id="rId5" action="ppaction://hlinkfile"/>
              </a:rPr>
              <a:t>Exemple d’une Fiche Séance</a:t>
            </a:r>
            <a:endParaRPr lang="fr-FR" dirty="0"/>
          </a:p>
        </p:txBody>
      </p:sp>
    </p:spTree>
    <p:extLst>
      <p:ext uri="{BB962C8B-B14F-4D97-AF65-F5344CB8AC3E}">
        <p14:creationId xmlns:p14="http://schemas.microsoft.com/office/powerpoint/2010/main" val="677232970"/>
      </p:ext>
    </p:extLst>
  </p:cSld>
  <p:clrMapOvr>
    <a:masterClrMapping/>
  </p:clrMapOvr>
  <p:transition spd="med">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Travail de groupe</a:t>
            </a:r>
            <a:endParaRPr lang="fr-FR" dirty="0"/>
          </a:p>
        </p:txBody>
      </p:sp>
      <p:sp>
        <p:nvSpPr>
          <p:cNvPr id="3" name="Espace réservé du contenu 2"/>
          <p:cNvSpPr>
            <a:spLocks noGrp="1"/>
          </p:cNvSpPr>
          <p:nvPr>
            <p:ph idx="1"/>
          </p:nvPr>
        </p:nvSpPr>
        <p:spPr>
          <a:xfrm>
            <a:off x="5109983" y="756509"/>
            <a:ext cx="6275035" cy="5249940"/>
          </a:xfrm>
        </p:spPr>
        <p:txBody>
          <a:bodyPr/>
          <a:lstStyle/>
          <a:p>
            <a:r>
              <a:rPr lang="fr-FR" dirty="0" smtClean="0"/>
              <a:t>Groupe numérique </a:t>
            </a:r>
          </a:p>
          <a:p>
            <a:r>
              <a:rPr lang="fr-FR" dirty="0" smtClean="0"/>
              <a:t>Groupe projet autour du PES </a:t>
            </a:r>
          </a:p>
          <a:p>
            <a:r>
              <a:rPr lang="fr-FR" dirty="0" smtClean="0"/>
              <a:t>Groupe </a:t>
            </a:r>
            <a:r>
              <a:rPr lang="fr-FR" dirty="0" smtClean="0"/>
              <a:t>projet inter- champ </a:t>
            </a:r>
          </a:p>
          <a:p>
            <a:r>
              <a:rPr lang="fr-FR" dirty="0" smtClean="0"/>
              <a:t>Groupe adaptation handicap – allophone </a:t>
            </a:r>
            <a:endParaRPr lang="fr-FR" dirty="0"/>
          </a:p>
        </p:txBody>
      </p:sp>
      <p:sp>
        <p:nvSpPr>
          <p:cNvPr id="4" name="Espace réservé du texte 3"/>
          <p:cNvSpPr>
            <a:spLocks noGrp="1"/>
          </p:cNvSpPr>
          <p:nvPr>
            <p:ph type="body" sz="half" idx="2"/>
          </p:nvPr>
        </p:nvSpPr>
        <p:spPr/>
        <p:txBody>
          <a:bodyPr/>
          <a:lstStyle/>
          <a:p>
            <a:r>
              <a:rPr lang="fr-FR" dirty="0" smtClean="0"/>
              <a:t>Avec un Animateur – un rapporteur- un secrétaire</a:t>
            </a:r>
            <a:endParaRPr lang="fr-FR" dirty="0"/>
          </a:p>
        </p:txBody>
      </p:sp>
    </p:spTree>
    <p:extLst>
      <p:ext uri="{BB962C8B-B14F-4D97-AF65-F5344CB8AC3E}">
        <p14:creationId xmlns:p14="http://schemas.microsoft.com/office/powerpoint/2010/main" val="1203683089"/>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fr-FR" altLang="fr-FR" dirty="0">
                <a:latin typeface="Calibri" panose="020F0502020204030204" pitchFamily="34" charset="0"/>
                <a:cs typeface="Calibri" panose="020F0502020204030204" pitchFamily="34" charset="0"/>
              </a:rPr>
              <a:t>Le CAPPEI </a:t>
            </a:r>
          </a:p>
        </p:txBody>
      </p:sp>
      <p:sp>
        <p:nvSpPr>
          <p:cNvPr id="9220" name="Rectangle 3"/>
          <p:cNvSpPr>
            <a:spLocks noGrp="1" noChangeArrowheads="1"/>
          </p:cNvSpPr>
          <p:nvPr>
            <p:ph type="body" idx="1"/>
          </p:nvPr>
        </p:nvSpPr>
        <p:spPr/>
        <p:txBody>
          <a:bodyPr/>
          <a:lstStyle/>
          <a:p>
            <a:pPr marL="0" indent="0">
              <a:buNone/>
            </a:pPr>
            <a:endParaRPr lang="fr-FR" altLang="fr-FR" sz="2000" dirty="0">
              <a:latin typeface="Calibri" panose="020F0502020204030204" pitchFamily="34" charset="0"/>
              <a:cs typeface="Calibri" panose="020F0502020204030204" pitchFamily="34" charset="0"/>
            </a:endParaRPr>
          </a:p>
          <a:p>
            <a:pPr lvl="1">
              <a:buFont typeface="Wingdings" panose="05000000000000000000" pitchFamily="2" charset="2"/>
              <a:buChar char="q"/>
            </a:pPr>
            <a:r>
              <a:rPr lang="fr-FR" altLang="fr-FR" sz="2000" dirty="0">
                <a:latin typeface="Calibri" panose="020F0502020204030204" pitchFamily="34" charset="0"/>
                <a:cs typeface="Calibri" panose="020F0502020204030204" pitchFamily="34" charset="0"/>
              </a:rPr>
              <a:t> Une certification unique et commune au 1</a:t>
            </a:r>
            <a:r>
              <a:rPr lang="fr-FR" altLang="fr-FR" sz="2000" baseline="30000" dirty="0">
                <a:latin typeface="Calibri" panose="020F0502020204030204" pitchFamily="34" charset="0"/>
                <a:cs typeface="Calibri" panose="020F0502020204030204" pitchFamily="34" charset="0"/>
              </a:rPr>
              <a:t>er</a:t>
            </a:r>
            <a:r>
              <a:rPr lang="fr-FR" altLang="fr-FR" sz="2000" dirty="0">
                <a:latin typeface="Calibri" panose="020F0502020204030204" pitchFamily="34" charset="0"/>
                <a:cs typeface="Calibri" panose="020F0502020204030204" pitchFamily="34" charset="0"/>
              </a:rPr>
              <a:t> et au 2</a:t>
            </a:r>
            <a:r>
              <a:rPr lang="fr-FR" altLang="fr-FR" sz="2000" baseline="30000" dirty="0">
                <a:latin typeface="Calibri" panose="020F0502020204030204" pitchFamily="34" charset="0"/>
                <a:cs typeface="Calibri" panose="020F0502020204030204" pitchFamily="34" charset="0"/>
              </a:rPr>
              <a:t>nd</a:t>
            </a:r>
            <a:r>
              <a:rPr lang="fr-FR" altLang="fr-FR" sz="2000" dirty="0">
                <a:latin typeface="Calibri" panose="020F0502020204030204" pitchFamily="34" charset="0"/>
                <a:cs typeface="Calibri" panose="020F0502020204030204" pitchFamily="34" charset="0"/>
              </a:rPr>
              <a:t> degré</a:t>
            </a:r>
          </a:p>
          <a:p>
            <a:pPr lvl="1">
              <a:buFont typeface="Wingdings" panose="05000000000000000000" pitchFamily="2" charset="2"/>
              <a:buChar char="q"/>
            </a:pPr>
            <a:r>
              <a:rPr lang="fr-FR" altLang="fr-FR" sz="2000" dirty="0">
                <a:latin typeface="Calibri" panose="020F0502020204030204" pitchFamily="34" charset="0"/>
                <a:cs typeface="Calibri" panose="020F0502020204030204" pitchFamily="34" charset="0"/>
              </a:rPr>
              <a:t> Une priorité réaffirmée : l’école inclusive</a:t>
            </a:r>
          </a:p>
          <a:p>
            <a:pPr lvl="1">
              <a:buFont typeface="Wingdings" panose="05000000000000000000" pitchFamily="2" charset="2"/>
              <a:buChar char="q"/>
            </a:pPr>
            <a:r>
              <a:rPr lang="fr-FR" altLang="fr-FR" sz="2000" dirty="0">
                <a:latin typeface="Calibri" panose="020F0502020204030204" pitchFamily="34" charset="0"/>
                <a:cs typeface="Calibri" panose="020F0502020204030204" pitchFamily="34" charset="0"/>
              </a:rPr>
              <a:t> Une formation modulaire pour des parcours modulables </a:t>
            </a:r>
            <a:r>
              <a:rPr lang="fr-FR" altLang="fr-FR" sz="2000" dirty="0" smtClean="0">
                <a:latin typeface="Calibri" panose="020F0502020204030204" pitchFamily="34" charset="0"/>
                <a:cs typeface="Calibri" panose="020F0502020204030204" pitchFamily="34" charset="0"/>
              </a:rPr>
              <a:t>:</a:t>
            </a:r>
            <a:endParaRPr lang="fr-FR" altLang="fr-FR" sz="2000" dirty="0">
              <a:latin typeface="Calibri" panose="020F0502020204030204" pitchFamily="34" charset="0"/>
              <a:cs typeface="Calibri" panose="020F0502020204030204" pitchFamily="34" charset="0"/>
            </a:endParaRPr>
          </a:p>
          <a:p>
            <a:pPr lvl="3"/>
            <a:r>
              <a:rPr lang="fr-FR" altLang="fr-FR" sz="1600" dirty="0">
                <a:latin typeface="Calibri" panose="020F0502020204030204" pitchFamily="34" charset="0"/>
                <a:cs typeface="Calibri" panose="020F0502020204030204" pitchFamily="34" charset="0"/>
              </a:rPr>
              <a:t>Certification initiale </a:t>
            </a:r>
          </a:p>
          <a:p>
            <a:pPr lvl="3"/>
            <a:r>
              <a:rPr lang="fr-FR" altLang="fr-FR" sz="1600" dirty="0">
                <a:latin typeface="Calibri" panose="020F0502020204030204" pitchFamily="34" charset="0"/>
                <a:cs typeface="Calibri" panose="020F0502020204030204" pitchFamily="34" charset="0"/>
              </a:rPr>
              <a:t>Approfondissements</a:t>
            </a:r>
          </a:p>
          <a:p>
            <a:pPr lvl="3"/>
            <a:r>
              <a:rPr lang="fr-FR" altLang="fr-FR" sz="1600" dirty="0">
                <a:latin typeface="Calibri" panose="020F0502020204030204" pitchFamily="34" charset="0"/>
                <a:cs typeface="Calibri" panose="020F0502020204030204" pitchFamily="34" charset="0"/>
              </a:rPr>
              <a:t>Mobilité professionnelle</a:t>
            </a:r>
          </a:p>
        </p:txBody>
      </p:sp>
    </p:spTree>
    <p:extLst>
      <p:ext uri="{BB962C8B-B14F-4D97-AF65-F5344CB8AC3E}">
        <p14:creationId xmlns:p14="http://schemas.microsoft.com/office/powerpoint/2010/main" val="718837951"/>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Le CAPPEI</a:t>
            </a:r>
          </a:p>
        </p:txBody>
      </p:sp>
      <p:sp>
        <p:nvSpPr>
          <p:cNvPr id="3" name="Espace réservé du contenu 2"/>
          <p:cNvSpPr>
            <a:spLocks noGrp="1"/>
          </p:cNvSpPr>
          <p:nvPr>
            <p:ph idx="1"/>
          </p:nvPr>
        </p:nvSpPr>
        <p:spPr/>
        <p:txBody>
          <a:bodyPr/>
          <a:lstStyle/>
          <a:p>
            <a:pPr>
              <a:buFont typeface="Wingdings" panose="05000000000000000000" pitchFamily="2" charset="2"/>
              <a:buChar char="q"/>
            </a:pPr>
            <a:r>
              <a:rPr lang="fr-FR" dirty="0"/>
              <a:t>Décret de création : n°2017-169 du 10 février 2017</a:t>
            </a:r>
          </a:p>
          <a:p>
            <a:pPr>
              <a:buFont typeface="Wingdings" panose="05000000000000000000" pitchFamily="2" charset="2"/>
              <a:buChar char="q"/>
            </a:pPr>
            <a:r>
              <a:rPr lang="fr-FR" dirty="0"/>
              <a:t>Arrêté relatif à l’organisation de l’examen pour l’obtention du certificat d’aptitude professionnelle aux pratiques de l’éducation inclusive : 10 février 2017</a:t>
            </a:r>
          </a:p>
          <a:p>
            <a:pPr algn="just">
              <a:buFont typeface="Wingdings" panose="05000000000000000000" pitchFamily="2" charset="2"/>
              <a:buChar char="q"/>
            </a:pPr>
            <a:r>
              <a:rPr lang="fr-FR" dirty="0"/>
              <a:t>Arrêté relatif à l’organisation de la formation professionnelle spécialisée à l’intention des enseignants chargés de la scolarisation des élèves présentant des besoins éducatifs particuliers liés à une situation de handicap, de grande difficulté scolaire ou à une maladie : 10 février 2017</a:t>
            </a:r>
          </a:p>
          <a:p>
            <a:pPr algn="just">
              <a:buFont typeface="Wingdings" panose="05000000000000000000" pitchFamily="2" charset="2"/>
              <a:buChar char="q"/>
            </a:pPr>
            <a:r>
              <a:rPr lang="fr-FR" dirty="0"/>
              <a:t>Circulaire n°2017-026 du 14 février 2017</a:t>
            </a:r>
          </a:p>
          <a:p>
            <a:pPr>
              <a:buFont typeface="Wingdings" panose="05000000000000000000" pitchFamily="2" charset="2"/>
              <a:buChar char="q"/>
            </a:pPr>
            <a:endParaRPr lang="fr-FR" dirty="0"/>
          </a:p>
        </p:txBody>
      </p:sp>
    </p:spTree>
    <p:extLst>
      <p:ext uri="{BB962C8B-B14F-4D97-AF65-F5344CB8AC3E}">
        <p14:creationId xmlns:p14="http://schemas.microsoft.com/office/powerpoint/2010/main" val="3047138308"/>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certification s’adresse aux </a:t>
            </a:r>
          </a:p>
        </p:txBody>
      </p:sp>
      <p:sp>
        <p:nvSpPr>
          <p:cNvPr id="3" name="Espace réservé du contenu 2"/>
          <p:cNvSpPr>
            <a:spLocks noGrp="1"/>
          </p:cNvSpPr>
          <p:nvPr>
            <p:ph idx="1"/>
          </p:nvPr>
        </p:nvSpPr>
        <p:spPr>
          <a:xfrm>
            <a:off x="4638099" y="509364"/>
            <a:ext cx="7179830" cy="6137564"/>
          </a:xfrm>
        </p:spPr>
        <p:txBody>
          <a:bodyPr>
            <a:noAutofit/>
          </a:bodyPr>
          <a:lstStyle/>
          <a:p>
            <a:pPr algn="just"/>
            <a:r>
              <a:rPr lang="fr-FR" sz="1400" dirty="0">
                <a:latin typeface="Arial" panose="020B0604020202020204" pitchFamily="34" charset="0"/>
                <a:cs typeface="Arial" panose="020B0604020202020204" pitchFamily="34" charset="0"/>
              </a:rPr>
              <a:t>Enseignants du 1</a:t>
            </a:r>
            <a:r>
              <a:rPr lang="fr-FR" sz="1400" baseline="30000" dirty="0">
                <a:latin typeface="Arial" panose="020B0604020202020204" pitchFamily="34" charset="0"/>
                <a:cs typeface="Arial" panose="020B0604020202020204" pitchFamily="34" charset="0"/>
              </a:rPr>
              <a:t>er</a:t>
            </a:r>
            <a:r>
              <a:rPr lang="fr-FR" sz="1400" dirty="0">
                <a:latin typeface="Arial" panose="020B0604020202020204" pitchFamily="34" charset="0"/>
                <a:cs typeface="Arial" panose="020B0604020202020204" pitchFamily="34" charset="0"/>
              </a:rPr>
              <a:t> et du 2</a:t>
            </a:r>
            <a:r>
              <a:rPr lang="fr-FR" sz="1400" baseline="30000" dirty="0">
                <a:latin typeface="Arial" panose="020B0604020202020204" pitchFamily="34" charset="0"/>
                <a:cs typeface="Arial" panose="020B0604020202020204" pitchFamily="34" charset="0"/>
              </a:rPr>
              <a:t>nd</a:t>
            </a:r>
            <a:r>
              <a:rPr lang="fr-FR" sz="1400" dirty="0">
                <a:latin typeface="Arial" panose="020B0604020202020204" pitchFamily="34" charset="0"/>
                <a:cs typeface="Arial" panose="020B0604020202020204" pitchFamily="34" charset="0"/>
              </a:rPr>
              <a:t> degré de l’enseignement public, titulaires ou contractuels employés par contrat à durée indéterminée</a:t>
            </a:r>
          </a:p>
          <a:p>
            <a:pPr algn="just"/>
            <a:r>
              <a:rPr lang="fr-FR" sz="1400" dirty="0">
                <a:latin typeface="Arial" panose="020B0604020202020204" pitchFamily="34" charset="0"/>
                <a:cs typeface="Arial" panose="020B0604020202020204" pitchFamily="34" charset="0"/>
              </a:rPr>
              <a:t>Maîtres contractuels, maîtres agréés et maîtres délégués employés par contrat à durée indéterminée dans les établissements d’enseignement privé sous contrat. </a:t>
            </a:r>
          </a:p>
          <a:p>
            <a:pPr algn="just"/>
            <a:r>
              <a:rPr lang="fr-FR" sz="1400" dirty="0">
                <a:latin typeface="Arial" panose="020B0604020202020204" pitchFamily="34" charset="0"/>
                <a:cs typeface="Arial" panose="020B0604020202020204" pitchFamily="34" charset="0"/>
              </a:rPr>
              <a:t>Exerçant dans :</a:t>
            </a:r>
          </a:p>
          <a:p>
            <a:pPr lvl="1" algn="just"/>
            <a:r>
              <a:rPr lang="fr-FR" dirty="0">
                <a:latin typeface="Arial" panose="020B0604020202020204" pitchFamily="34" charset="0"/>
                <a:cs typeface="Arial" panose="020B0604020202020204" pitchFamily="34" charset="0"/>
              </a:rPr>
              <a:t>Les écoles</a:t>
            </a:r>
          </a:p>
          <a:p>
            <a:pPr lvl="1" algn="just"/>
            <a:r>
              <a:rPr lang="fr-FR" dirty="0">
                <a:latin typeface="Arial" panose="020B0604020202020204" pitchFamily="34" charset="0"/>
                <a:cs typeface="Arial" panose="020B0604020202020204" pitchFamily="34" charset="0"/>
              </a:rPr>
              <a:t>Les établissements scolaires</a:t>
            </a:r>
          </a:p>
          <a:p>
            <a:pPr lvl="1" algn="just"/>
            <a:r>
              <a:rPr lang="fr-FR" dirty="0">
                <a:latin typeface="Arial" panose="020B0604020202020204" pitchFamily="34" charset="0"/>
                <a:cs typeface="Arial" panose="020B0604020202020204" pitchFamily="34" charset="0"/>
              </a:rPr>
              <a:t>Les établissements et services </a:t>
            </a:r>
          </a:p>
          <a:p>
            <a:pPr marL="252413" lvl="1" indent="0" algn="just">
              <a:buNone/>
            </a:pPr>
            <a:r>
              <a:rPr lang="fr-FR" dirty="0">
                <a:latin typeface="Arial" panose="020B0604020202020204" pitchFamily="34" charset="0"/>
                <a:cs typeface="Arial" panose="020B0604020202020204" pitchFamily="34" charset="0"/>
              </a:rPr>
              <a:t>… accueillant des élèves présentant des besoins éducatifs particuliers</a:t>
            </a:r>
          </a:p>
          <a:p>
            <a:pPr marL="252413" lvl="1" indent="0" algn="just">
              <a:buNone/>
            </a:pPr>
            <a:endParaRPr lang="fr-FR"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Affectés sur un poste « support de formation » :</a:t>
            </a:r>
          </a:p>
          <a:p>
            <a:pPr marL="457200" lvl="1" indent="0" algn="just">
              <a:buNone/>
            </a:pPr>
            <a:r>
              <a:rPr lang="fr-FR" dirty="0">
                <a:latin typeface="Arial" panose="020B0604020202020204" pitchFamily="34" charset="0"/>
                <a:cs typeface="Arial" panose="020B0604020202020204" pitchFamily="34" charset="0"/>
              </a:rPr>
              <a:t>Enseignants exerçant leurs fonctions dans les écoles, dans les établissements et services accueillant des élèves présentant des besoins éducatifs particuliers liés à une situation de handicap, de grande difficulté scolaire ou à une maladie </a:t>
            </a:r>
          </a:p>
          <a:p>
            <a:pPr marL="457200" lvl="1" indent="0" algn="just">
              <a:buNone/>
            </a:pPr>
            <a:r>
              <a:rPr lang="fr-FR" b="1" dirty="0">
                <a:latin typeface="Arial" panose="020B0604020202020204" pitchFamily="34" charset="0"/>
                <a:cs typeface="Arial" panose="020B0604020202020204" pitchFamily="34" charset="0"/>
              </a:rPr>
              <a:t>En particulier  en RASED, Ulis, SEPGA, EREA, Unité d’enseignement, milieu pénitentiaire ou CEF</a:t>
            </a:r>
          </a:p>
          <a:p>
            <a:pPr marL="252413" lvl="1" indent="0">
              <a:buNone/>
            </a:pPr>
            <a:endParaRPr lang="fr-FR" dirty="0"/>
          </a:p>
        </p:txBody>
      </p:sp>
    </p:spTree>
    <p:extLst>
      <p:ext uri="{BB962C8B-B14F-4D97-AF65-F5344CB8AC3E}">
        <p14:creationId xmlns:p14="http://schemas.microsoft.com/office/powerpoint/2010/main" val="3627791618"/>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Une certification unique</a:t>
            </a:r>
          </a:p>
        </p:txBody>
      </p:sp>
      <p:sp>
        <p:nvSpPr>
          <p:cNvPr id="3" name="Espace réservé du contenu 2"/>
          <p:cNvSpPr>
            <a:spLocks noGrp="1"/>
          </p:cNvSpPr>
          <p:nvPr>
            <p:ph idx="1"/>
          </p:nvPr>
        </p:nvSpPr>
        <p:spPr/>
        <p:txBody>
          <a:bodyPr/>
          <a:lstStyle/>
          <a:p>
            <a:r>
              <a:rPr lang="fr-FR" sz="2000" dirty="0">
                <a:latin typeface="Arial" panose="020B0604020202020204" pitchFamily="34" charset="0"/>
                <a:cs typeface="Arial" panose="020B0604020202020204" pitchFamily="34" charset="0"/>
              </a:rPr>
              <a:t>Des modules accessibles en formation continue</a:t>
            </a:r>
          </a:p>
          <a:p>
            <a:pPr lvl="1"/>
            <a:r>
              <a:rPr lang="fr-FR" sz="2000" dirty="0">
                <a:latin typeface="Arial" panose="020B0604020202020204" pitchFamily="34" charset="0"/>
                <a:cs typeface="Arial" panose="020B0604020202020204" pitchFamily="34" charset="0"/>
              </a:rPr>
              <a:t>Pour approfondir ses connaissances</a:t>
            </a:r>
          </a:p>
          <a:p>
            <a:pPr lvl="1"/>
            <a:r>
              <a:rPr lang="fr-FR" sz="2000" dirty="0">
                <a:latin typeface="Arial" panose="020B0604020202020204" pitchFamily="34" charset="0"/>
                <a:cs typeface="Arial" panose="020B0604020202020204" pitchFamily="34" charset="0"/>
              </a:rPr>
              <a:t>Pour se former à l’accueil d’un nouveau public</a:t>
            </a:r>
          </a:p>
          <a:p>
            <a:pPr lvl="1"/>
            <a:r>
              <a:rPr lang="fr-FR" sz="2000" dirty="0">
                <a:latin typeface="Arial" panose="020B0604020202020204" pitchFamily="34" charset="0"/>
                <a:cs typeface="Arial" panose="020B0604020202020204" pitchFamily="34" charset="0"/>
              </a:rPr>
              <a:t>Pour se préparer à de nouvelles fonctions</a:t>
            </a:r>
          </a:p>
          <a:p>
            <a:pPr marL="0" indent="0">
              <a:buNone/>
            </a:pPr>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Tout module donne lieu à une attestation de suivi de formation </a:t>
            </a:r>
          </a:p>
          <a:p>
            <a:r>
              <a:rPr lang="fr-FR" sz="2000" dirty="0">
                <a:latin typeface="Arial" panose="020B0604020202020204" pitchFamily="34" charset="0"/>
                <a:cs typeface="Arial" panose="020B0604020202020204" pitchFamily="34" charset="0"/>
              </a:rPr>
              <a:t>Il n’est plus nécessaire de repasser une certification pour envisager une mobilité professionnelle</a:t>
            </a:r>
          </a:p>
        </p:txBody>
      </p:sp>
    </p:spTree>
    <p:extLst>
      <p:ext uri="{BB962C8B-B14F-4D97-AF65-F5344CB8AC3E}">
        <p14:creationId xmlns:p14="http://schemas.microsoft.com/office/powerpoint/2010/main" val="430550853"/>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Formation préparatoire à la certification</a:t>
            </a:r>
          </a:p>
        </p:txBody>
      </p:sp>
      <p:sp>
        <p:nvSpPr>
          <p:cNvPr id="3" name="Espace réservé du contenu 2"/>
          <p:cNvSpPr>
            <a:spLocks noGrp="1"/>
          </p:cNvSpPr>
          <p:nvPr>
            <p:ph idx="1"/>
          </p:nvPr>
        </p:nvSpPr>
        <p:spPr/>
        <p:txBody>
          <a:bodyPr/>
          <a:lstStyle/>
          <a:p>
            <a:pPr marL="0" indent="0">
              <a:buNone/>
            </a:pPr>
            <a:r>
              <a:rPr lang="fr-FR" sz="1600" dirty="0"/>
              <a:t>Les candidats en formation sont accompagnés jusqu’à la présentation des épreuves de certification par un TUTEUR. </a:t>
            </a:r>
          </a:p>
          <a:p>
            <a:r>
              <a:rPr lang="fr-FR" sz="1600" dirty="0"/>
              <a:t>Tronc commun : 	</a:t>
            </a:r>
            <a:r>
              <a:rPr lang="fr-FR" sz="1600" dirty="0" smtClean="0"/>
              <a:t>d’une </a:t>
            </a:r>
            <a:r>
              <a:rPr lang="fr-FR" sz="1600" dirty="0"/>
              <a:t>durée totale de 144 heures</a:t>
            </a:r>
          </a:p>
          <a:p>
            <a:r>
              <a:rPr lang="fr-FR" sz="1600" dirty="0"/>
              <a:t>Deux modules d’approfondissement	</a:t>
            </a:r>
            <a:r>
              <a:rPr lang="fr-FR" sz="1600" dirty="0" smtClean="0"/>
              <a:t>d’une </a:t>
            </a:r>
            <a:r>
              <a:rPr lang="fr-FR" sz="1600" dirty="0"/>
              <a:t>durée totale de 104 heures</a:t>
            </a:r>
          </a:p>
          <a:p>
            <a:r>
              <a:rPr lang="fr-FR" sz="1600" dirty="0"/>
              <a:t>Un module de professionnalisation dans l’emploi d’une durée totale de 52 heures</a:t>
            </a:r>
          </a:p>
        </p:txBody>
      </p:sp>
    </p:spTree>
    <p:extLst>
      <p:ext uri="{BB962C8B-B14F-4D97-AF65-F5344CB8AC3E}">
        <p14:creationId xmlns:p14="http://schemas.microsoft.com/office/powerpoint/2010/main" val="1888814649"/>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4EFB067-CF1C-434E-8623-4C3F39C7AA12}"/>
              </a:ext>
            </a:extLst>
          </p:cNvPr>
          <p:cNvSpPr txBox="1"/>
          <p:nvPr/>
        </p:nvSpPr>
        <p:spPr>
          <a:xfrm rot="10800000" flipV="1">
            <a:off x="1831181" y="1581718"/>
            <a:ext cx="2609057" cy="1200329"/>
          </a:xfrm>
          <a:prstGeom prst="rect">
            <a:avLst/>
          </a:prstGeom>
          <a:noFill/>
          <a:ln>
            <a:solidFill>
              <a:schemeClr val="tx1">
                <a:lumMod val="50000"/>
                <a:lumOff val="50000"/>
              </a:schemeClr>
            </a:solidFill>
          </a:ln>
        </p:spPr>
        <p:txBody>
          <a:bodyPr wrap="square">
            <a:spAutoFit/>
          </a:bodyPr>
          <a:lstStyle/>
          <a:p>
            <a:pPr algn="ctr" defTabSz="914400" eaLnBrk="0" fontAlgn="base" hangingPunct="0">
              <a:spcBef>
                <a:spcPct val="0"/>
              </a:spcBef>
              <a:spcAft>
                <a:spcPct val="0"/>
              </a:spcAft>
              <a:defRPr/>
            </a:pPr>
            <a:r>
              <a:rPr lang="fr-FR" b="1" dirty="0">
                <a:solidFill>
                  <a:srgbClr val="FF0000"/>
                </a:solidFill>
                <a:latin typeface="Arial" panose="020B0604020202020204" pitchFamily="34" charset="0"/>
              </a:rPr>
              <a:t>a. Tronc commun</a:t>
            </a:r>
            <a:r>
              <a:rPr lang="fr-FR" dirty="0">
                <a:solidFill>
                  <a:prstClr val="black"/>
                </a:solidFill>
                <a:latin typeface="Arial" panose="020B0604020202020204" pitchFamily="34" charset="0"/>
              </a:rPr>
              <a:t>, </a:t>
            </a:r>
          </a:p>
          <a:p>
            <a:pPr algn="ctr" defTabSz="914400" eaLnBrk="0" fontAlgn="base" hangingPunct="0">
              <a:spcBef>
                <a:spcPct val="0"/>
              </a:spcBef>
              <a:spcAft>
                <a:spcPct val="0"/>
              </a:spcAft>
              <a:defRPr/>
            </a:pPr>
            <a:r>
              <a:rPr lang="fr-FR" dirty="0">
                <a:solidFill>
                  <a:prstClr val="black"/>
                </a:solidFill>
                <a:latin typeface="Arial" panose="020B0604020202020204" pitchFamily="34" charset="0"/>
              </a:rPr>
              <a:t>non fractionnable, </a:t>
            </a:r>
          </a:p>
          <a:p>
            <a:pPr algn="ctr" defTabSz="914400" eaLnBrk="0" fontAlgn="base" hangingPunct="0">
              <a:spcBef>
                <a:spcPct val="0"/>
              </a:spcBef>
              <a:spcAft>
                <a:spcPct val="0"/>
              </a:spcAft>
              <a:defRPr/>
            </a:pPr>
            <a:r>
              <a:rPr lang="fr-FR" dirty="0">
                <a:solidFill>
                  <a:prstClr val="black"/>
                </a:solidFill>
                <a:latin typeface="Arial" panose="020B0604020202020204" pitchFamily="34" charset="0"/>
              </a:rPr>
              <a:t>144 heures </a:t>
            </a:r>
          </a:p>
          <a:p>
            <a:pPr algn="ctr" defTabSz="914400" eaLnBrk="0" fontAlgn="base" hangingPunct="0">
              <a:spcBef>
                <a:spcPct val="0"/>
              </a:spcBef>
              <a:spcAft>
                <a:spcPct val="0"/>
              </a:spcAft>
              <a:defRPr/>
            </a:pPr>
            <a:r>
              <a:rPr lang="fr-FR" dirty="0">
                <a:solidFill>
                  <a:prstClr val="black"/>
                </a:solidFill>
                <a:latin typeface="Arial" panose="020B0604020202020204" pitchFamily="34" charset="0"/>
              </a:rPr>
              <a:t>6 modules obligatoires </a:t>
            </a:r>
          </a:p>
        </p:txBody>
      </p:sp>
      <p:sp>
        <p:nvSpPr>
          <p:cNvPr id="3" name="ZoneTexte 2">
            <a:extLst>
              <a:ext uri="{FF2B5EF4-FFF2-40B4-BE49-F238E27FC236}">
                <a16:creationId xmlns:a16="http://schemas.microsoft.com/office/drawing/2014/main" id="{F4A6C437-8288-4E65-9529-F9923253524D}"/>
              </a:ext>
            </a:extLst>
          </p:cNvPr>
          <p:cNvSpPr txBox="1"/>
          <p:nvPr/>
        </p:nvSpPr>
        <p:spPr>
          <a:xfrm>
            <a:off x="4763294" y="1484313"/>
            <a:ext cx="2665413" cy="1477328"/>
          </a:xfrm>
          <a:prstGeom prst="rect">
            <a:avLst/>
          </a:prstGeom>
          <a:noFill/>
          <a:ln>
            <a:solidFill>
              <a:schemeClr val="tx1">
                <a:lumMod val="50000"/>
                <a:lumOff val="50000"/>
              </a:schemeClr>
            </a:solidFill>
          </a:ln>
        </p:spPr>
        <p:txBody>
          <a:bodyPr>
            <a:spAutoFit/>
          </a:bodyPr>
          <a:lstStyle/>
          <a:p>
            <a:pPr algn="ctr" defTabSz="914400" eaLnBrk="0" fontAlgn="base" hangingPunct="0">
              <a:spcBef>
                <a:spcPct val="0"/>
              </a:spcBef>
              <a:spcAft>
                <a:spcPct val="0"/>
              </a:spcAft>
              <a:defRPr/>
            </a:pPr>
            <a:r>
              <a:rPr lang="fr-FR" b="1" dirty="0">
                <a:solidFill>
                  <a:srgbClr val="FF0000"/>
                </a:solidFill>
                <a:latin typeface="Arial" panose="020B0604020202020204" pitchFamily="34" charset="0"/>
              </a:rPr>
              <a:t>b. Deux modules d’approfondissement </a:t>
            </a:r>
          </a:p>
          <a:p>
            <a:pPr algn="ctr" defTabSz="914400" eaLnBrk="0" fontAlgn="base" hangingPunct="0">
              <a:spcBef>
                <a:spcPct val="0"/>
              </a:spcBef>
              <a:spcAft>
                <a:spcPct val="0"/>
              </a:spcAft>
              <a:defRPr/>
            </a:pPr>
            <a:r>
              <a:rPr lang="fr-FR" dirty="0">
                <a:solidFill>
                  <a:prstClr val="black"/>
                </a:solidFill>
                <a:latin typeface="Arial" panose="020B0604020202020204" pitchFamily="34" charset="0"/>
              </a:rPr>
              <a:t>104 </a:t>
            </a:r>
            <a:r>
              <a:rPr lang="fr-FR" dirty="0" smtClean="0">
                <a:solidFill>
                  <a:prstClr val="black"/>
                </a:solidFill>
                <a:latin typeface="Arial" panose="020B0604020202020204" pitchFamily="34" charset="0"/>
              </a:rPr>
              <a:t>heures</a:t>
            </a:r>
            <a:endParaRPr lang="fr-FR" dirty="0">
              <a:solidFill>
                <a:prstClr val="black"/>
              </a:solidFill>
              <a:latin typeface="Arial" panose="020B0604020202020204" pitchFamily="34" charset="0"/>
            </a:endParaRPr>
          </a:p>
          <a:p>
            <a:pPr algn="ctr" defTabSz="914400" eaLnBrk="0" fontAlgn="base" hangingPunct="0">
              <a:spcBef>
                <a:spcPct val="0"/>
              </a:spcBef>
              <a:spcAft>
                <a:spcPct val="0"/>
              </a:spcAft>
              <a:defRPr/>
            </a:pPr>
            <a:r>
              <a:rPr lang="fr-FR" dirty="0">
                <a:solidFill>
                  <a:prstClr val="black"/>
                </a:solidFill>
                <a:latin typeface="Arial" panose="020B0604020202020204" pitchFamily="34" charset="0"/>
              </a:rPr>
              <a:t>chaque module non fractionnable </a:t>
            </a:r>
          </a:p>
        </p:txBody>
      </p:sp>
      <p:sp>
        <p:nvSpPr>
          <p:cNvPr id="4" name="ZoneTexte 3">
            <a:extLst>
              <a:ext uri="{FF2B5EF4-FFF2-40B4-BE49-F238E27FC236}">
                <a16:creationId xmlns:a16="http://schemas.microsoft.com/office/drawing/2014/main" id="{83FB35BF-8F4C-400B-94FE-49600D491F12}"/>
              </a:ext>
            </a:extLst>
          </p:cNvPr>
          <p:cNvSpPr txBox="1"/>
          <p:nvPr/>
        </p:nvSpPr>
        <p:spPr>
          <a:xfrm>
            <a:off x="7825547" y="1484314"/>
            <a:ext cx="2637967" cy="1477963"/>
          </a:xfrm>
          <a:prstGeom prst="rect">
            <a:avLst/>
          </a:prstGeom>
          <a:noFill/>
          <a:ln>
            <a:solidFill>
              <a:schemeClr val="tx1">
                <a:lumMod val="50000"/>
                <a:lumOff val="50000"/>
              </a:schemeClr>
            </a:solidFill>
          </a:ln>
        </p:spPr>
        <p:txBody>
          <a:bodyPr wrap="square">
            <a:spAutoFit/>
          </a:bodyPr>
          <a:lstStyle/>
          <a:p>
            <a:pPr algn="ctr" defTabSz="914400" eaLnBrk="0" fontAlgn="base" hangingPunct="0">
              <a:spcBef>
                <a:spcPct val="0"/>
              </a:spcBef>
              <a:spcAft>
                <a:spcPct val="0"/>
              </a:spcAft>
              <a:defRPr/>
            </a:pPr>
            <a:r>
              <a:rPr lang="fr-FR" b="1" dirty="0">
                <a:solidFill>
                  <a:srgbClr val="FF0000"/>
                </a:solidFill>
                <a:latin typeface="Arial" panose="020B0604020202020204" pitchFamily="34" charset="0"/>
              </a:rPr>
              <a:t>c. Un module de professionnalisation dans l’emploi </a:t>
            </a:r>
          </a:p>
          <a:p>
            <a:pPr algn="ctr" defTabSz="914400" eaLnBrk="0" fontAlgn="base" hangingPunct="0">
              <a:spcBef>
                <a:spcPct val="0"/>
              </a:spcBef>
              <a:spcAft>
                <a:spcPct val="0"/>
              </a:spcAft>
              <a:defRPr/>
            </a:pPr>
            <a:r>
              <a:rPr lang="fr-FR" dirty="0">
                <a:solidFill>
                  <a:prstClr val="black"/>
                </a:solidFill>
                <a:latin typeface="Arial" panose="020B0604020202020204" pitchFamily="34" charset="0"/>
              </a:rPr>
              <a:t>52 heures, non fractionnable</a:t>
            </a:r>
          </a:p>
        </p:txBody>
      </p:sp>
      <p:sp>
        <p:nvSpPr>
          <p:cNvPr id="5" name="ZoneTexte 4">
            <a:extLst>
              <a:ext uri="{FF2B5EF4-FFF2-40B4-BE49-F238E27FC236}">
                <a16:creationId xmlns:a16="http://schemas.microsoft.com/office/drawing/2014/main" id="{E7EE829F-BDC2-403A-851C-17C33F80E5AA}"/>
              </a:ext>
            </a:extLst>
          </p:cNvPr>
          <p:cNvSpPr txBox="1">
            <a:spLocks noChangeArrowheads="1"/>
          </p:cNvSpPr>
          <p:nvPr/>
        </p:nvSpPr>
        <p:spPr bwMode="auto">
          <a:xfrm>
            <a:off x="1831181" y="3247278"/>
            <a:ext cx="85296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0" fontAlgn="base" hangingPunct="0">
              <a:spcBef>
                <a:spcPct val="0"/>
              </a:spcBef>
              <a:spcAft>
                <a:spcPct val="0"/>
              </a:spcAft>
            </a:pPr>
            <a:r>
              <a:rPr lang="fr-FR" altLang="fr-FR" dirty="0">
                <a:solidFill>
                  <a:prstClr val="black"/>
                </a:solidFill>
              </a:rPr>
              <a:t>Les modules, a, b et c, organisés sur une année scolaire, constituent la formation préparant aux épreuves du certificat d’aptitude professionnelle aux pratiques de l’éducation inclusive (CAPPEI).</a:t>
            </a:r>
          </a:p>
        </p:txBody>
      </p:sp>
      <p:sp>
        <p:nvSpPr>
          <p:cNvPr id="6" name="ZoneTexte 5">
            <a:extLst>
              <a:ext uri="{FF2B5EF4-FFF2-40B4-BE49-F238E27FC236}">
                <a16:creationId xmlns:a16="http://schemas.microsoft.com/office/drawing/2014/main" id="{9CE2C056-B85B-4163-9225-A268376FCBD9}"/>
              </a:ext>
            </a:extLst>
          </p:cNvPr>
          <p:cNvSpPr txBox="1">
            <a:spLocks noChangeArrowheads="1"/>
          </p:cNvSpPr>
          <p:nvPr/>
        </p:nvSpPr>
        <p:spPr bwMode="auto">
          <a:xfrm>
            <a:off x="1797684" y="4333616"/>
            <a:ext cx="79930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0" fontAlgn="base" hangingPunct="0">
              <a:spcBef>
                <a:spcPct val="0"/>
              </a:spcBef>
              <a:spcAft>
                <a:spcPct val="0"/>
              </a:spcAft>
            </a:pPr>
            <a:r>
              <a:rPr lang="fr-FR" altLang="fr-FR" dirty="0">
                <a:solidFill>
                  <a:prstClr val="black"/>
                </a:solidFill>
              </a:rPr>
              <a:t>A partir du troisième trimestre de l’année scolaire et avant la fin de l’année civile : </a:t>
            </a:r>
            <a:r>
              <a:rPr lang="fr-FR" altLang="fr-FR" b="1" dirty="0">
                <a:solidFill>
                  <a:srgbClr val="FF0000"/>
                </a:solidFill>
              </a:rPr>
              <a:t>passation du CAPPEI</a:t>
            </a:r>
          </a:p>
        </p:txBody>
      </p:sp>
    </p:spTree>
    <p:extLst>
      <p:ext uri="{BB962C8B-B14F-4D97-AF65-F5344CB8AC3E}">
        <p14:creationId xmlns:p14="http://schemas.microsoft.com/office/powerpoint/2010/main" val="2733633391"/>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10B6F4"/>
      </a:accent1>
      <a:accent2>
        <a:srgbClr val="3C78C3"/>
      </a:accent2>
      <a:accent3>
        <a:srgbClr val="9F52D0"/>
      </a:accent3>
      <a:accent4>
        <a:srgbClr val="D64198"/>
      </a:accent4>
      <a:accent5>
        <a:srgbClr val="DA2228"/>
      </a:accent5>
      <a:accent6>
        <a:srgbClr val="F18318"/>
      </a:accent6>
      <a:hlink>
        <a:srgbClr val="38DDEC"/>
      </a:hlink>
      <a:folHlink>
        <a:srgbClr val="A8DEE8"/>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CB9708-C445-4049-9D7F-4C8684E69AF3}"/>
    </a:ext>
  </a:extLst>
</a:theme>
</file>

<file path=ppt/theme/theme2.xml><?xml version="1.0" encoding="utf-8"?>
<a:theme xmlns:a="http://schemas.openxmlformats.org/drawingml/2006/main" name="Cadr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TM16401371[[fn=Atlas]]</Template>
  <TotalTime>1688</TotalTime>
  <Words>1042</Words>
  <Application>Microsoft Office PowerPoint</Application>
  <PresentationFormat>Grand écran</PresentationFormat>
  <Paragraphs>162</Paragraphs>
  <Slides>39</Slides>
  <Notes>3</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39</vt:i4>
      </vt:variant>
    </vt:vector>
  </HeadingPairs>
  <TitlesOfParts>
    <vt:vector size="49" baseType="lpstr">
      <vt:lpstr>Arial</vt:lpstr>
      <vt:lpstr>Calibri</vt:lpstr>
      <vt:lpstr>Calibri Light</vt:lpstr>
      <vt:lpstr>Corbel</vt:lpstr>
      <vt:lpstr>Rockwell</vt:lpstr>
      <vt:lpstr>Times New Roman</vt:lpstr>
      <vt:lpstr>Wingdings</vt:lpstr>
      <vt:lpstr>Wingdings 2</vt:lpstr>
      <vt:lpstr>Atlas</vt:lpstr>
      <vt:lpstr>Cadre</vt:lpstr>
      <vt:lpstr>SEGPA </vt:lpstr>
      <vt:lpstr>Ordre du jour</vt:lpstr>
      <vt:lpstr>CAPPEI Certificat d’aptitude professionnelle aux pratiques de l’éducation inclusive </vt:lpstr>
      <vt:lpstr>Le CAPPEI </vt:lpstr>
      <vt:lpstr>Le CAPPEI</vt:lpstr>
      <vt:lpstr>La certification s’adresse aux </vt:lpstr>
      <vt:lpstr>Une certification unique</vt:lpstr>
      <vt:lpstr>Formation préparatoire à la certification</vt:lpstr>
      <vt:lpstr>Présentation PowerPoint</vt:lpstr>
      <vt:lpstr>Les équivalences</vt:lpstr>
      <vt:lpstr>Modalités de la certification : Trois épreuves</vt:lpstr>
      <vt:lpstr>EPREUVE 1</vt:lpstr>
      <vt:lpstr>EPREUVE 3</vt:lpstr>
      <vt:lpstr>Informations pratiques</vt:lpstr>
      <vt:lpstr>CAPPEI</vt:lpstr>
      <vt:lpstr>Expérimentation affectation CAP</vt:lpstr>
      <vt:lpstr>Expérimentation</vt:lpstr>
      <vt:lpstr>Objectifs</vt:lpstr>
      <vt:lpstr>Projet PRE-AFFECTATION en CAP des élèves  de 3ème G, PP, SEGPA </vt:lpstr>
      <vt:lpstr>Affectation</vt:lpstr>
      <vt:lpstr>Affectation</vt:lpstr>
      <vt:lpstr>Questions diverses</vt:lpstr>
      <vt:lpstr>FOLIOS</vt:lpstr>
      <vt:lpstr>FOLIOS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des travaux</vt:lpstr>
      <vt:lpstr>Informations générales</vt:lpstr>
      <vt:lpstr>Travail de groupe</vt:lpstr>
    </vt:vector>
  </TitlesOfParts>
  <Company>RECTORAT DE STRASBOURG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SEGPA</dc:title>
  <dc:creator>Patricia Muller</dc:creator>
  <cp:lastModifiedBy>Patricia Muller</cp:lastModifiedBy>
  <cp:revision>18</cp:revision>
  <dcterms:created xsi:type="dcterms:W3CDTF">2018-02-22T09:22:38Z</dcterms:created>
  <dcterms:modified xsi:type="dcterms:W3CDTF">2018-04-05T18:37:40Z</dcterms:modified>
</cp:coreProperties>
</file>