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6" r:id="rId6"/>
    <p:sldId id="264" r:id="rId7"/>
    <p:sldId id="265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504C-65A9-4013-A544-3D5FF7063BDC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A766-E7E7-4EC4-B5AD-494B2CBE1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/>
              <a:t>Construire un raisonnement et apprendre avec des cartes </a:t>
            </a:r>
            <a:r>
              <a:rPr lang="fr-FR" b="1" i="1" dirty="0" smtClean="0"/>
              <a:t>mentales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i="1" dirty="0" smtClean="0"/>
              <a:t>C. Utiliser une carte mentale pour analyser une consigne et des documents</a:t>
            </a:r>
            <a:endParaRPr lang="fr-FR" sz="36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736304"/>
          </a:xfrm>
        </p:spPr>
        <p:txBody>
          <a:bodyPr>
            <a:normAutofit/>
          </a:bodyPr>
          <a:lstStyle/>
          <a:p>
            <a:r>
              <a:rPr lang="fr-FR" sz="3000" b="1" i="1" dirty="0" smtClean="0"/>
              <a:t>La consigne : </a:t>
            </a:r>
          </a:p>
          <a:p>
            <a:pPr algn="just">
              <a:buNone/>
            </a:pPr>
            <a:r>
              <a:rPr lang="fr-FR" sz="2400" dirty="0" smtClean="0"/>
              <a:t>	Après </a:t>
            </a:r>
            <a:r>
              <a:rPr lang="fr-FR" sz="2400" dirty="0"/>
              <a:t>avoir rappelé ce qu’est la Révolution verte, expliquez pour </a:t>
            </a:r>
            <a:r>
              <a:rPr lang="fr-FR" sz="2400" b="1" i="1" dirty="0"/>
              <a:t>quelles raisons</a:t>
            </a:r>
            <a:r>
              <a:rPr lang="fr-FR" sz="2400" dirty="0"/>
              <a:t> l’Inde a engagé sa Révolution verte, quels ont été les </a:t>
            </a:r>
            <a:r>
              <a:rPr lang="fr-FR" sz="2400" b="1" i="1" dirty="0"/>
              <a:t>moyens nécessaires</a:t>
            </a:r>
            <a:r>
              <a:rPr lang="fr-FR" sz="2400" dirty="0"/>
              <a:t> pour la réaliser, et quels ont été les </a:t>
            </a:r>
            <a:r>
              <a:rPr lang="fr-FR" sz="2400" b="1" i="1" dirty="0"/>
              <a:t>résultats</a:t>
            </a:r>
            <a:r>
              <a:rPr lang="fr-FR" sz="2400" dirty="0"/>
              <a:t> (en termes de </a:t>
            </a:r>
            <a:r>
              <a:rPr lang="fr-FR" sz="2400" b="1" i="1" dirty="0"/>
              <a:t>réussites</a:t>
            </a:r>
            <a:r>
              <a:rPr lang="fr-FR" sz="2400" dirty="0"/>
              <a:t> et de </a:t>
            </a:r>
            <a:r>
              <a:rPr lang="fr-FR" sz="2400" b="1" i="1" dirty="0"/>
              <a:t>limites</a:t>
            </a:r>
            <a:r>
              <a:rPr lang="fr-FR" sz="2400" dirty="0"/>
              <a:t>) de cette politique </a:t>
            </a:r>
            <a:r>
              <a:rPr lang="fr-FR" sz="2400" dirty="0" smtClean="0"/>
              <a:t>?</a:t>
            </a:r>
          </a:p>
          <a:p>
            <a:pPr algn="just">
              <a:buNone/>
            </a:pPr>
            <a:endParaRPr lang="fr-FR" sz="2400" b="1" i="1" dirty="0"/>
          </a:p>
          <a:p>
            <a:endParaRPr lang="fr-FR" sz="2400" b="1" i="1" dirty="0" smtClean="0"/>
          </a:p>
          <a:p>
            <a:endParaRPr lang="fr-FR" sz="2400" b="1" i="1" dirty="0" smtClean="0"/>
          </a:p>
          <a:p>
            <a:endParaRPr lang="fr-FR" sz="2400" b="1" i="1" dirty="0"/>
          </a:p>
          <a:p>
            <a:endParaRPr lang="fr-FR" sz="2400" b="1" i="1" dirty="0" smtClean="0"/>
          </a:p>
          <a:p>
            <a:pPr>
              <a:buNone/>
            </a:pPr>
            <a:endParaRPr lang="fr-FR" sz="2400" b="1" i="1" dirty="0" smtClean="0"/>
          </a:p>
          <a:p>
            <a:endParaRPr lang="fr-FR" sz="2400" b="1" i="1" dirty="0"/>
          </a:p>
          <a:p>
            <a:pPr>
              <a:buNone/>
            </a:pP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1" y="238526"/>
            <a:ext cx="9134127" cy="29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15388"/>
            <a:ext cx="3733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200" b="1" u="sng" dirty="0">
                <a:latin typeface="+mj-lt"/>
              </a:rPr>
              <a:t>Document </a:t>
            </a:r>
            <a:r>
              <a:rPr lang="fr-FR" sz="1200" b="1" u="sng" dirty="0" smtClean="0">
                <a:latin typeface="+mj-lt"/>
              </a:rPr>
              <a:t>1</a:t>
            </a:r>
            <a:r>
              <a:rPr lang="fr-FR" sz="1200" b="1" u="sng" dirty="0">
                <a:latin typeface="+mj-lt"/>
              </a:rPr>
              <a:t> : Les étapes de la Révolution verte en Inde</a:t>
            </a:r>
            <a:r>
              <a:rPr lang="fr-FR" sz="1200" u="sng" dirty="0">
                <a:latin typeface="+mj-lt"/>
              </a:rPr>
              <a:t>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3356992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/>
              <a:t>Document </a:t>
            </a:r>
            <a:r>
              <a:rPr lang="fr-FR" sz="1600" b="1" u="sng" dirty="0" smtClean="0"/>
              <a:t>2 </a:t>
            </a:r>
            <a:r>
              <a:rPr lang="fr-FR" sz="1600" b="1" u="sng" dirty="0"/>
              <a:t>: Les fermiers du Pendjab ne s’adaptent pas à l’agriculture moderne</a:t>
            </a:r>
          </a:p>
          <a:p>
            <a:pPr algn="just"/>
            <a:r>
              <a:rPr lang="fr-FR" sz="1600" dirty="0"/>
              <a:t>Grenier de l'Inde, fer de lance de la « révolution verte » qui mit fin aux famines endémiques du pays, l'Etat du Pendjab est en crise. Le suicide, ces dernières années, de centaines de fermiers insolvables - entre trois et quatre par semaine selon les estimations les plus fiables - illustre la difficile adaptation des millions de fermiers indiens à l'agriculture moderne. […] </a:t>
            </a:r>
          </a:p>
          <a:p>
            <a:pPr algn="just"/>
            <a:r>
              <a:rPr lang="fr-FR" sz="1600" dirty="0" err="1"/>
              <a:t>Naeb</a:t>
            </a:r>
            <a:r>
              <a:rPr lang="fr-FR" sz="1600" dirty="0"/>
              <a:t> Singh raconte d'une voix lasse son drame. Son père, </a:t>
            </a:r>
            <a:r>
              <a:rPr lang="fr-FR" sz="1600" dirty="0" err="1"/>
              <a:t>Thamkawar</a:t>
            </a:r>
            <a:r>
              <a:rPr lang="fr-FR" sz="1600" dirty="0"/>
              <a:t> Singh, âgé de 60 ans, avait emprunté à la banque 210 000 roupies (3 960 euros) pour acheter un tracteur en 2000. « L'aimée suivante, il avait repris 150 000 roupies à un usurier pour payer la dot de ma </a:t>
            </a:r>
            <a:r>
              <a:rPr lang="fr-FR" sz="1600" dirty="0" err="1"/>
              <a:t>soeur</a:t>
            </a:r>
            <a:r>
              <a:rPr lang="fr-FR" sz="1600" dirty="0"/>
              <a:t>. Comme il ne pouvait pas rembourser, l'usurier a vendu à son profit les récoltes et ne lui a rien donné, explique </a:t>
            </a:r>
            <a:r>
              <a:rPr lang="fr-FR" sz="1600" dirty="0" err="1"/>
              <a:t>Naeb</a:t>
            </a:r>
            <a:r>
              <a:rPr lang="fr-FR" sz="1600" dirty="0"/>
              <a:t>. […] Cela s'est répété plusieurs fois et un jour mon père est rentré, il a avalé des pesticides et il est mort. » </a:t>
            </a:r>
            <a:r>
              <a:rPr lang="fr-FR" sz="1600" dirty="0" err="1"/>
              <a:t>Naeb</a:t>
            </a:r>
            <a:r>
              <a:rPr lang="fr-FR" sz="1600" dirty="0"/>
              <a:t> Singh ne précise pas d'emblée que son père et lui-même ne cultivaient que 2,5 ares de terres - une surface beaucoup trop petite pour supporter de tels prêts.</a:t>
            </a:r>
          </a:p>
          <a:p>
            <a:pPr algn="just"/>
            <a:r>
              <a:rPr lang="fr-FR" sz="1600" dirty="0"/>
              <a:t>MANSA (Pendjab) de notre envoyée spéciale, Françoise CHIPAUX, </a:t>
            </a:r>
            <a:r>
              <a:rPr lang="fr-FR" sz="1600" i="1" dirty="0"/>
              <a:t>Le Monde</a:t>
            </a:r>
            <a:r>
              <a:rPr lang="fr-FR" sz="1600" dirty="0"/>
              <a:t>, jeudi 25 août 2005.</a:t>
            </a:r>
          </a:p>
          <a:p>
            <a:pPr algn="just"/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563888" y="3068960"/>
            <a:ext cx="2016224" cy="93610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/>
              <a:t>LA REVOLUTION VERTE EN INDE</a:t>
            </a:r>
            <a:endParaRPr lang="fr-FR" sz="1400" b="1" i="1" dirty="0"/>
          </a:p>
        </p:txBody>
      </p:sp>
      <p:sp>
        <p:nvSpPr>
          <p:cNvPr id="3" name="Ellipse 2"/>
          <p:cNvSpPr/>
          <p:nvPr/>
        </p:nvSpPr>
        <p:spPr>
          <a:xfrm>
            <a:off x="1403648" y="3068960"/>
            <a:ext cx="1800200" cy="93610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DÉFINITION</a:t>
            </a:r>
            <a:endParaRPr lang="fr-FR" sz="1600" b="1" i="1" dirty="0"/>
          </a:p>
        </p:txBody>
      </p:sp>
      <p:sp>
        <p:nvSpPr>
          <p:cNvPr id="5" name="Ellipse 4"/>
          <p:cNvSpPr/>
          <p:nvPr/>
        </p:nvSpPr>
        <p:spPr>
          <a:xfrm>
            <a:off x="3563888" y="1556792"/>
            <a:ext cx="1800200" cy="93610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RAISONS</a:t>
            </a:r>
            <a:endParaRPr lang="fr-FR" sz="1600" b="1" i="1" dirty="0"/>
          </a:p>
        </p:txBody>
      </p:sp>
      <p:sp>
        <p:nvSpPr>
          <p:cNvPr id="6" name="Ellipse 5"/>
          <p:cNvSpPr/>
          <p:nvPr/>
        </p:nvSpPr>
        <p:spPr>
          <a:xfrm>
            <a:off x="6084168" y="3068960"/>
            <a:ext cx="1800200" cy="93610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MOYENS</a:t>
            </a:r>
            <a:endParaRPr lang="fr-FR" sz="1600" b="1" i="1" dirty="0"/>
          </a:p>
        </p:txBody>
      </p:sp>
      <p:sp>
        <p:nvSpPr>
          <p:cNvPr id="7" name="Ellipse 6"/>
          <p:cNvSpPr/>
          <p:nvPr/>
        </p:nvSpPr>
        <p:spPr>
          <a:xfrm>
            <a:off x="3563888" y="4509120"/>
            <a:ext cx="1800200" cy="93610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RESULTATS</a:t>
            </a:r>
            <a:endParaRPr lang="fr-FR" sz="1600" b="1" i="1" dirty="0"/>
          </a:p>
        </p:txBody>
      </p:sp>
      <p:cxnSp>
        <p:nvCxnSpPr>
          <p:cNvPr id="9" name="Connecteur droit 8"/>
          <p:cNvCxnSpPr>
            <a:stCxn id="4" idx="0"/>
            <a:endCxn id="5" idx="4"/>
          </p:cNvCxnSpPr>
          <p:nvPr/>
        </p:nvCxnSpPr>
        <p:spPr>
          <a:xfrm flipH="1" flipV="1">
            <a:off x="4463988" y="2492896"/>
            <a:ext cx="10801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4" idx="6"/>
            <a:endCxn id="6" idx="2"/>
          </p:cNvCxnSpPr>
          <p:nvPr/>
        </p:nvCxnSpPr>
        <p:spPr>
          <a:xfrm>
            <a:off x="5580112" y="3537012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4" idx="2"/>
          </p:cNvCxnSpPr>
          <p:nvPr/>
        </p:nvCxnSpPr>
        <p:spPr>
          <a:xfrm>
            <a:off x="3203848" y="3501008"/>
            <a:ext cx="360040" cy="360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" idx="4"/>
            <a:endCxn id="7" idx="0"/>
          </p:cNvCxnSpPr>
          <p:nvPr/>
        </p:nvCxnSpPr>
        <p:spPr>
          <a:xfrm flipH="1">
            <a:off x="4463988" y="4005064"/>
            <a:ext cx="108012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i="1" dirty="0" smtClean="0"/>
              <a:t>A. Qu’est-ce qu’une carte mentale ?</a:t>
            </a:r>
            <a:endParaRPr lang="fr-FR" sz="3600" b="1" i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467544" y="1196752"/>
            <a:ext cx="8341506" cy="5184576"/>
            <a:chOff x="179512" y="332656"/>
            <a:chExt cx="8809050" cy="55446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02" t="23492" r="17171" b="9207"/>
            <a:stretch/>
          </p:blipFill>
          <p:spPr bwMode="auto">
            <a:xfrm>
              <a:off x="179512" y="332656"/>
              <a:ext cx="8809050" cy="5544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27984" y="4869160"/>
              <a:ext cx="2304256" cy="864096"/>
            </a:xfrm>
            <a:prstGeom prst="rect">
              <a:avLst/>
            </a:prstGeom>
            <a:solidFill>
              <a:srgbClr val="CC99FF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072" y="4797152"/>
              <a:ext cx="1440160" cy="368424"/>
            </a:xfrm>
            <a:prstGeom prst="rect">
              <a:avLst/>
            </a:prstGeom>
            <a:solidFill>
              <a:srgbClr val="CC99FF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webpedagogique.com/litterae/files/mapmy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8442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5" y="4462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eprofdhistoire.files.wordpress.com/2008/01/la-premiere-guerre-mondia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44001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indmanagement.org/IMG/jpg/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43925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bsi.umontreal.ca/jetrouve/projet/cartes_m/images/c_mag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88955" cy="527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i="1" dirty="0"/>
              <a:t>Comment définir une carte mentale ? A quoi sert une carte mentale ? Comment est construite une carte mentale ? Proposez un exemple de carte mentale qui permet de répondre à ces questions d’après vos </a:t>
            </a:r>
            <a:r>
              <a:rPr lang="fr-FR" sz="2000" i="1" dirty="0" smtClean="0"/>
              <a:t>observations.</a:t>
            </a:r>
            <a:endParaRPr lang="fr-FR" sz="2000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275856" y="3933056"/>
            <a:ext cx="2665561" cy="115212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CARTE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MENTALE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i="1" dirty="0" smtClean="0"/>
              <a:t>B. Utiliser une carte mentale pour synthétiser une notion</a:t>
            </a:r>
            <a:endParaRPr lang="fr-FR" sz="36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160240"/>
          </a:xfrm>
        </p:spPr>
        <p:txBody>
          <a:bodyPr>
            <a:normAutofit lnSpcReduction="10000"/>
          </a:bodyPr>
          <a:lstStyle/>
          <a:p>
            <a:r>
              <a:rPr lang="fr-FR" sz="2400" b="1" i="1" dirty="0" smtClean="0"/>
              <a:t>Citoyenneté athénienne</a:t>
            </a:r>
          </a:p>
          <a:p>
            <a:endParaRPr lang="fr-FR" sz="2400" b="1" i="1" dirty="0" smtClean="0"/>
          </a:p>
          <a:p>
            <a:endParaRPr lang="fr-FR" sz="2400" b="1" i="1" dirty="0"/>
          </a:p>
          <a:p>
            <a:endParaRPr lang="fr-FR" sz="2400" b="1" i="1" dirty="0"/>
          </a:p>
          <a:p>
            <a:r>
              <a:rPr lang="fr-FR" sz="2400" b="1" i="1" dirty="0" smtClean="0"/>
              <a:t>Autosuffisance alimentaire </a:t>
            </a:r>
          </a:p>
          <a:p>
            <a:endParaRPr lang="fr-FR" sz="2400" b="1" i="1" dirty="0"/>
          </a:p>
          <a:p>
            <a:pPr>
              <a:buNone/>
            </a:pP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307</Words>
  <Application>Microsoft Office PowerPoint</Application>
  <PresentationFormat>Affichage à l'écran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Construire un raisonnement et apprendre avec des cartes mentales</vt:lpstr>
      <vt:lpstr>A. Qu’est-ce qu’une carte mentale ?</vt:lpstr>
      <vt:lpstr>Diapositive 3</vt:lpstr>
      <vt:lpstr>Diapositive 4</vt:lpstr>
      <vt:lpstr>Diapositive 5</vt:lpstr>
      <vt:lpstr>Diapositive 6</vt:lpstr>
      <vt:lpstr>Diapositive 7</vt:lpstr>
      <vt:lpstr>Comment définir une carte mentale ? A quoi sert une carte mentale ? Comment est construite une carte mentale ? Proposez un exemple de carte mentale qui permet de répondre à ces questions d’après vos observations.</vt:lpstr>
      <vt:lpstr>B. Utiliser une carte mentale pour synthétiser une notion</vt:lpstr>
      <vt:lpstr>C. Utiliser une carte mentale pour analyser une consigne et des documents</vt:lpstr>
      <vt:lpstr>Diapositive 11</vt:lpstr>
      <vt:lpstr>Diapositive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un raisonnement et apprendre avec des cartes mentales</dc:title>
  <dc:creator>Julien EBERSOLD</dc:creator>
  <cp:lastModifiedBy>Julien EBERSOLD</cp:lastModifiedBy>
  <cp:revision>4</cp:revision>
  <dcterms:created xsi:type="dcterms:W3CDTF">2012-11-28T20:21:26Z</dcterms:created>
  <dcterms:modified xsi:type="dcterms:W3CDTF">2012-12-06T10:58:17Z</dcterms:modified>
</cp:coreProperties>
</file>